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  <p:sldId id="269" r:id="rId19"/>
    <p:sldId id="263" r:id="rId20"/>
    <p:sldId id="264" r:id="rId21"/>
    <p:sldId id="267" r:id="rId22"/>
    <p:sldId id="26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30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58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78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20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7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9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5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4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0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2BD5-B914-4346-8673-70F55E4B493E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9579-F0AB-4C0E-BC4D-62F17B97A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5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th/imgres?imgurl=http://loseweightrightaway.com/images/green_apple_pedi_2.jpg&amp;imgrefurl=http://loseweightrightaway.com/&amp;h=390&amp;w=504&amp;sz=45&amp;hl=th&amp;start=6&amp;usg=__X7tyBzSKaoPeqQJ3eT_PLmWzkcY=&amp;tbnid=Gc2p984UzjSxGM:&amp;tbnh=101&amp;tbnw=130&amp;prev=/images?q=Green+apple&amp;gbv=2&amp;hl=th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.th/imgres?imgurl=http://upload.wikimedia.org/wikipedia/commons/thumb/4/42/Chrisdesign_Photorealistic_Green_Apple.svg/350px-Chrisdesign_Photorealistic_Green_Apple.svg.png&amp;imgrefurl=http://commons.wikimedia.org/wiki/Image:Chrisdesign_Photorealistic_Green_Apple.svg&amp;h=400&amp;w=350&amp;sz=92&amp;hl=th&amp;start=4&amp;usg=__plRJ9LxELRoHPI1HL3HqwZ8Kvdo=&amp;tbnid=KwigB-EavX3WaM:&amp;tbnh=124&amp;tbnw=109&amp;prev=/images?q=Green+apple&amp;gbv=2&amp;hl=th&amp;sa=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8724"/>
            <a:ext cx="9144000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5400" dirty="0"/>
              <a:t>การใช้ </a:t>
            </a:r>
            <a:endParaRPr lang="en-US" sz="5400" dirty="0" smtClean="0"/>
          </a:p>
          <a:p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CARD, BAR CHART </a:t>
            </a:r>
            <a:r>
              <a:rPr lang="th-TH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  <a:r>
              <a:rPr lang="en-US" sz="5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Power BI</a:t>
            </a:r>
            <a:endParaRPr lang="en-US" sz="5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03225"/>
            <a:ext cx="10515600" cy="9493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Click  here (Left hand side ) to check the database relationship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1690688"/>
            <a:ext cx="9410700" cy="42574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5780" y="877887"/>
            <a:ext cx="755779" cy="17720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724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 to check the existing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10839450" cy="45005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71550" y="877887"/>
            <a:ext cx="540010" cy="16557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07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358775"/>
            <a:ext cx="8972550" cy="1187450"/>
          </a:xfrm>
        </p:spPr>
        <p:txBody>
          <a:bodyPr/>
          <a:lstStyle/>
          <a:p>
            <a:r>
              <a:rPr lang="en-US" dirty="0" smtClean="0"/>
              <a:t>Now !   Ready to generate graph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962025" y="495300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950" y="1546225"/>
            <a:ext cx="8055329" cy="45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81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277"/>
          </a:xfrm>
        </p:spPr>
        <p:txBody>
          <a:bodyPr/>
          <a:lstStyle/>
          <a:p>
            <a:r>
              <a:rPr lang="en-US" dirty="0" smtClean="0"/>
              <a:t>How to generate Drill down Pie Chart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20402"/>
            <a:ext cx="91440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19700" y="1224360"/>
            <a:ext cx="3371850" cy="212844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839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dirty="0"/>
              <a:t>How to generate Drill down </a:t>
            </a:r>
            <a:r>
              <a:rPr lang="en-US" dirty="0" smtClean="0"/>
              <a:t>Bar </a:t>
            </a:r>
            <a:r>
              <a:rPr lang="en-US" dirty="0"/>
              <a:t>Chart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28801"/>
            <a:ext cx="9769724" cy="46590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068457" y="696686"/>
            <a:ext cx="1988457" cy="30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102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28" y="1277257"/>
            <a:ext cx="10410371" cy="48187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881257" y="365125"/>
            <a:ext cx="1988457" cy="3018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876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1690688"/>
            <a:ext cx="10668403" cy="49350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92800" y="1204686"/>
            <a:ext cx="3976914" cy="2179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337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2606"/>
            <a:ext cx="9715500" cy="54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0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</a:t>
            </a:r>
            <a:r>
              <a:rPr lang="th-TH" dirty="0" smtClean="0"/>
              <a:t>จาก </a:t>
            </a:r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3" y="1631269"/>
            <a:ext cx="10987313" cy="47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81" y="161926"/>
            <a:ext cx="10515600" cy="883104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CARD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218" y="1202872"/>
            <a:ext cx="10053563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6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4FAB6F4-DCAC-40AC-A6BB-774E6AAEBF8C}" type="slidenum">
              <a:rPr lang="en-US" altLang="en-US" sz="1400" b="0"/>
              <a:pPr eaLnBrk="1" hangingPunct="1"/>
              <a:t>2</a:t>
            </a:fld>
            <a:endParaRPr lang="th-TH" altLang="en-US" sz="14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698500"/>
            <a:ext cx="7931150" cy="433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latin typeface="Angsana New" panose="02020603050405020304" pitchFamily="18" charset="-34"/>
              </a:rPr>
              <a:t>Dimensions (</a:t>
            </a:r>
            <a:r>
              <a:rPr lang="th-TH" altLang="en-US" sz="4000" b="1" dirty="0">
                <a:latin typeface="Angsana New" panose="02020603050405020304" pitchFamily="18" charset="-34"/>
              </a:rPr>
              <a:t>มิติ</a:t>
            </a:r>
            <a:r>
              <a:rPr lang="en-US" altLang="en-US" sz="4000" b="1" dirty="0">
                <a:latin typeface="Angsana New" panose="02020603050405020304" pitchFamily="18" charset="-34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หมายถึง ข้อมูลที่เป็นมุมมองให้แก่ </a:t>
            </a:r>
            <a:r>
              <a:rPr lang="th-TH" altLang="en-US" sz="3600" b="1" dirty="0" smtClean="0">
                <a:latin typeface="Angsana New" panose="02020603050405020304" pitchFamily="18" charset="-34"/>
              </a:rPr>
              <a:t>จำนวนต่างๆ</a:t>
            </a:r>
            <a:r>
              <a:rPr lang="en-US" altLang="en-US" sz="3600" b="1" dirty="0" smtClean="0">
                <a:latin typeface="Angsana New" panose="02020603050405020304" pitchFamily="18" charset="-34"/>
              </a:rPr>
              <a:t> </a:t>
            </a:r>
            <a:r>
              <a:rPr lang="th-TH" altLang="en-US" sz="3600" b="1" dirty="0">
                <a:latin typeface="Angsana New" panose="02020603050405020304" pitchFamily="18" charset="-34"/>
              </a:rPr>
              <a:t>เพื่อประโยชน์ในการวิเคราะห์ข้อมูล </a:t>
            </a:r>
          </a:p>
          <a:p>
            <a:pPr eaLnBrk="1" hangingPunct="1">
              <a:buFontTx/>
              <a:buNone/>
            </a:pPr>
            <a:r>
              <a:rPr lang="th-TH" altLang="en-US" sz="3600" b="1" dirty="0">
                <a:latin typeface="Angsana New" panose="02020603050405020304" pitchFamily="18" charset="-34"/>
              </a:rPr>
              <a:t>    เช่น จังหวัด อำเภอ </a:t>
            </a:r>
            <a:endParaRPr lang="en-US" altLang="en-US" sz="3600" b="1" dirty="0">
              <a:latin typeface="Angsana New" panose="02020603050405020304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Angsana New" panose="02020603050405020304" pitchFamily="18" charset="-34"/>
              </a:rPr>
              <a:t>	</a:t>
            </a:r>
            <a:r>
              <a:rPr lang="th-TH" altLang="en-US" sz="3600" b="1" dirty="0">
                <a:latin typeface="Angsana New" panose="02020603050405020304" pitchFamily="18" charset="-34"/>
              </a:rPr>
              <a:t>       วัน ไตรมาส เดือน ปี</a:t>
            </a:r>
            <a:r>
              <a:rPr lang="th-TH" altLang="en-US" dirty="0" smtClean="0"/>
              <a:t>   </a:t>
            </a:r>
          </a:p>
        </p:txBody>
      </p:sp>
      <p:pic>
        <p:nvPicPr>
          <p:cNvPr id="11269" name="Picture 4" descr="green_apple_pedi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895976"/>
            <a:ext cx="1238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350px-Chrisdesign_Photorealistic_Green_App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76900"/>
            <a:ext cx="1038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5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Bar Chart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93158"/>
            <a:ext cx="11138405" cy="49656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913257" y="365125"/>
            <a:ext cx="1596572" cy="1128033"/>
          </a:xfrm>
          <a:prstGeom prst="wedgeEllipseCallout">
            <a:avLst>
              <a:gd name="adj1" fmla="val -30378"/>
              <a:gd name="adj2" fmla="val 2360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Legend </a:t>
            </a:r>
            <a:r>
              <a:rPr lang="th-TH" b="1" dirty="0" smtClean="0">
                <a:solidFill>
                  <a:srgbClr val="0070C0"/>
                </a:solidFill>
              </a:rPr>
              <a:t>การแบ่งข้อมูลย่อยให้เป็นชั้นย่อย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5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การแสดงข้อมูลเมื่อเราใช้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Legend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จะมีการเพิ่มมิติ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(Dimension)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ในการแสดง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90689"/>
            <a:ext cx="1036320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0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 5 คะแนน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การขายของ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Product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G019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ว่าขายวันที่เท่าใดบ้าง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Down,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การสรุปรวมยอด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โดย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Matrix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88571"/>
            <a:ext cx="10961914" cy="5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0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การเจาะลึก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ควรแสดงข้อมูลจากหน่วยใหญ่ไปยังหน่วยย่อย</a:t>
            </a:r>
          </a:p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การแสดงข้อมูลสรุปสำหรับผู้บริหารสามารถนำข้อมูลจากภายนอกมาแสดงใน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Dashboard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เพื่อประกอบการตัดสินใจ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2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การรวมข้อมูล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Denormalization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into </a:t>
            </a:r>
            <a:r>
              <a:rPr lang="en-US" dirty="0" err="1" smtClean="0"/>
              <a:t>Data_All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Select * from </a:t>
            </a:r>
            <a:r>
              <a:rPr lang="en-US" dirty="0" err="1" smtClean="0"/>
              <a:t>Sale_Report</a:t>
            </a:r>
            <a:r>
              <a:rPr lang="en-US" dirty="0" smtClean="0"/>
              <a:t>, </a:t>
            </a:r>
            <a:r>
              <a:rPr lang="en-US" dirty="0" err="1" smtClean="0"/>
              <a:t>Sale_Detail_Report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Sale_Report.Receipt_No</a:t>
            </a:r>
            <a:r>
              <a:rPr lang="en-US" dirty="0" smtClean="0"/>
              <a:t> = </a:t>
            </a:r>
            <a:r>
              <a:rPr lang="en-US" dirty="0" err="1" smtClean="0"/>
              <a:t>Sale_Detail_Report.Receipt_No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45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70C0"/>
                </a:solidFill>
              </a:rPr>
              <a:t>โจทย์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ให้นิสิต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ข้อมูลจาก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Sales_Detail_Report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นำมารวมกันใน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Data_All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58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Data &gt; Access&gt;Connect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35905"/>
            <a:ext cx="8432800" cy="4743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19250" y="1027906"/>
            <a:ext cx="958850" cy="78819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087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Database&gt;&gt;&gt; Click Open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51" y="1471613"/>
            <a:ext cx="8510058" cy="47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33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the tables in the database &gt;&gt;&gt; </a:t>
            </a:r>
            <a:br>
              <a:rPr lang="en-US" sz="3200" dirty="0" smtClean="0"/>
            </a:br>
            <a:r>
              <a:rPr lang="en-US" sz="3200" dirty="0" smtClean="0"/>
              <a:t>Then click load (the yellow button)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775" y="1938338"/>
            <a:ext cx="9264650" cy="42588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219700" y="1224360"/>
            <a:ext cx="3943350" cy="450969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543050" y="944265"/>
            <a:ext cx="1695450" cy="173900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776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186</Words>
  <Application>Microsoft Office PowerPoint</Application>
  <PresentationFormat>Custom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การเจาะลึก</vt:lpstr>
      <vt:lpstr>การรวมข้อมูล Denormalization</vt:lpstr>
      <vt:lpstr>โจทย์</vt:lpstr>
      <vt:lpstr>Slide 6</vt:lpstr>
      <vt:lpstr>Get Data &gt; Access&gt;Connect</vt:lpstr>
      <vt:lpstr>Select Database&gt;&gt;&gt; Click Open </vt:lpstr>
      <vt:lpstr>Select the tables in the database &gt;&gt;&gt;  Then click load (the yellow button)</vt:lpstr>
      <vt:lpstr>Click  here (Left hand side ) to check the database relationship</vt:lpstr>
      <vt:lpstr>Click  to check the existing data</vt:lpstr>
      <vt:lpstr>Now !   Ready to generate graph</vt:lpstr>
      <vt:lpstr>How to generate Drill down Pie Chart </vt:lpstr>
      <vt:lpstr>How to generate Drill down Bar Chart </vt:lpstr>
      <vt:lpstr>How to generate matrix</vt:lpstr>
      <vt:lpstr>How to generate card</vt:lpstr>
      <vt:lpstr>Slide 17</vt:lpstr>
      <vt:lpstr>Drill Down จาก Pie Chart</vt:lpstr>
      <vt:lpstr>การใช้ CARD</vt:lpstr>
      <vt:lpstr>การใช้ Bar Chart</vt:lpstr>
      <vt:lpstr> การแสดงข้อมูลเมื่อเราใช้ Legend จะมีการเพิ่มมิติ (Dimension) ในการแสดง</vt:lpstr>
      <vt:lpstr>แบบฝึกหัด 5 คะแนน</vt:lpstr>
      <vt:lpstr>การเจาะลึก Drill Down, การสรุปรวมยอด Drill UP โดย Matrix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</dc:title>
  <dc:creator>Employee</dc:creator>
  <cp:lastModifiedBy>Thip</cp:lastModifiedBy>
  <cp:revision>24</cp:revision>
  <dcterms:created xsi:type="dcterms:W3CDTF">2020-09-30T15:40:04Z</dcterms:created>
  <dcterms:modified xsi:type="dcterms:W3CDTF">2021-09-21T06:09:27Z</dcterms:modified>
</cp:coreProperties>
</file>