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6" r:id="rId18"/>
    <p:sldId id="269" r:id="rId19"/>
    <p:sldId id="277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75" autoAdjust="0"/>
    <p:restoredTop sz="94660"/>
  </p:normalViewPr>
  <p:slideViewPr>
    <p:cSldViewPr>
      <p:cViewPr>
        <p:scale>
          <a:sx n="100" d="100"/>
          <a:sy n="100" d="100"/>
        </p:scale>
        <p:origin x="-864" y="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05/02/67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05/02/67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05/02/67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05/02/67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05/02/67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05/02/67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05/02/67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05/02/67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05/02/67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05/02/67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05/02/67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82853-0D26-432F-9C23-87AFF4CF8935}" type="datetimeFigureOut">
              <a:rPr lang="th-TH" smtClean="0"/>
              <a:pPr/>
              <a:t>05/02/67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0678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rgbClr val="0070C0"/>
                </a:solidFill>
              </a:rPr>
              <a:t>การสร้างและแสดงรายงานโดย </a:t>
            </a:r>
            <a:r>
              <a:rPr lang="en-US" dirty="0" err="1" smtClean="0">
                <a:solidFill>
                  <a:srgbClr val="0070C0"/>
                </a:solidFill>
              </a:rPr>
              <a:t>PowerBI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52400" y="4572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					สอนโดยสุรินทร์ ศักดิ์ภูวดล</a:t>
            </a:r>
          </a:p>
          <a:p>
            <a:pPr algn="r"/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คณ</a:t>
            </a:r>
            <a:r>
              <a:rPr lang="th-TH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ะ</a:t>
            </a: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ICT </a:t>
            </a:r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มหาวิทยาลัยพะเยา</a:t>
            </a:r>
            <a:endParaRPr lang="en-US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การสร้างรายงานสรุปยอดขาย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(Summary Report)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โดย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PowerBI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157" y="1828800"/>
            <a:ext cx="7498443" cy="4343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1295400"/>
            <a:ext cx="4038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การใส่ข้อมูล โดยใช้ </a:t>
            </a: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Fields</a:t>
            </a:r>
            <a:endParaRPr lang="en-US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48400" y="1447800"/>
            <a:ext cx="8382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68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876"/>
            <a:ext cx="8229600" cy="639762"/>
          </a:xfrm>
        </p:spPr>
        <p:txBody>
          <a:bodyPr>
            <a:no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การแต่งหัวข้อให้สวยงาม</a:t>
            </a:r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โดยใช้ </a:t>
            </a:r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Format</a:t>
            </a:r>
            <a:endParaRPr lang="en-US" sz="2800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17638"/>
            <a:ext cx="8077200" cy="51593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867400" y="1143000"/>
            <a:ext cx="1600200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60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up, Drill Down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8181975" cy="2743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85800" y="990600"/>
            <a:ext cx="21336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1656" y="4953000"/>
            <a:ext cx="776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Drill Down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คือ เจาะข้อมูลลึกลงไปเพื่อดูรายละเอียด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1656" y="5638800"/>
            <a:ext cx="776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Drill Up (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บางตำราใช้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Roll Up)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คือ รวบ สรุป ข้อมูลขึ้นมา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 เพื่อหาผลรวม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7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การใช้คำสั่ง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>
                <a:solidFill>
                  <a:srgbClr val="C00000"/>
                </a:solidFill>
              </a:rPr>
              <a:t>cust_id</a:t>
            </a:r>
            <a:r>
              <a:rPr lang="en-US" dirty="0"/>
              <a:t>, SUM(</a:t>
            </a:r>
            <a:r>
              <a:rPr lang="en-US" dirty="0" err="1"/>
              <a:t>grandTotal_Amt</a:t>
            </a:r>
            <a:r>
              <a:rPr lang="en-US" dirty="0"/>
              <a:t>) as Total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sales_report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by </a:t>
            </a:r>
            <a:r>
              <a:rPr lang="en-US" dirty="0" err="1" smtClean="0">
                <a:solidFill>
                  <a:srgbClr val="C00000"/>
                </a:solidFill>
              </a:rPr>
              <a:t>cust_id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rgbClr val="0070C0"/>
                </a:solidFill>
              </a:rPr>
              <a:t>เป็นการ รวมยอดขาย ตาม</a:t>
            </a:r>
            <a:r>
              <a:rPr lang="th-TH" b="1" dirty="0" smtClean="0">
                <a:solidFill>
                  <a:srgbClr val="C00000"/>
                </a:solidFill>
              </a:rPr>
              <a:t>รหัสลูกค้า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36257" y="2667000"/>
            <a:ext cx="1135743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419" y="3505200"/>
            <a:ext cx="7531781" cy="3084288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096000" y="4038600"/>
            <a:ext cx="2895600" cy="1371600"/>
          </a:xfrm>
          <a:prstGeom prst="wedgeEllipseCallout">
            <a:avLst>
              <a:gd name="adj1" fmla="val -185668"/>
              <a:gd name="adj2" fmla="val 6144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C001 JANNY,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57" y="1143000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dirty="0" err="1"/>
              <a:t>Shop_No</a:t>
            </a:r>
            <a:r>
              <a:rPr lang="en-US" sz="2400" dirty="0"/>
              <a:t>, SUM(</a:t>
            </a:r>
            <a:r>
              <a:rPr lang="en-US" sz="2400" dirty="0" err="1"/>
              <a:t>grandTotal_Amt</a:t>
            </a:r>
            <a:r>
              <a:rPr lang="en-US" sz="2400" dirty="0"/>
              <a:t>) as Total</a:t>
            </a:r>
          </a:p>
          <a:p>
            <a:pPr marL="0" indent="0">
              <a:buNone/>
            </a:pPr>
            <a:r>
              <a:rPr lang="en-US" sz="2400" dirty="0"/>
              <a:t>from </a:t>
            </a:r>
            <a:r>
              <a:rPr lang="en-US" sz="2400" dirty="0" err="1"/>
              <a:t>sales_report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group by </a:t>
            </a:r>
            <a:r>
              <a:rPr lang="en-US" sz="2400" dirty="0" err="1"/>
              <a:t>Shop_No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057" y="2971800"/>
            <a:ext cx="6696075" cy="33147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9057" y="122238"/>
            <a:ext cx="8229600" cy="792162"/>
          </a:xfrm>
        </p:spPr>
        <p:txBody>
          <a:bodyPr>
            <a:normAutofit/>
          </a:bodyPr>
          <a:lstStyle/>
          <a:p>
            <a:r>
              <a:rPr lang="th-TH" dirty="0" smtClean="0"/>
              <a:t>การใช้คำสั่ง</a:t>
            </a:r>
            <a:r>
              <a:rPr lang="en-US" dirty="0" smtClean="0"/>
              <a:t> sum,</a:t>
            </a:r>
            <a:r>
              <a:rPr lang="th-TH" dirty="0" smtClean="0"/>
              <a:t> </a:t>
            </a:r>
            <a:r>
              <a:rPr lang="en-US" dirty="0" smtClean="0"/>
              <a:t>group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74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Select </a:t>
            </a:r>
            <a:r>
              <a:rPr lang="en-US" sz="1800" dirty="0" err="1">
                <a:solidFill>
                  <a:srgbClr val="C00000"/>
                </a:solidFill>
              </a:rPr>
              <a:t>A.Shop_No</a:t>
            </a:r>
            <a:r>
              <a:rPr lang="en-US" sz="1800" dirty="0" err="1"/>
              <a:t>,</a:t>
            </a:r>
            <a:r>
              <a:rPr lang="en-US" sz="1800" dirty="0" err="1">
                <a:solidFill>
                  <a:srgbClr val="7030A0"/>
                </a:solidFill>
              </a:rPr>
              <a:t>B.Shop_name</a:t>
            </a:r>
            <a:r>
              <a:rPr lang="en-US" sz="1800" dirty="0"/>
              <a:t>, SUM(</a:t>
            </a:r>
            <a:r>
              <a:rPr lang="en-US" sz="1800" dirty="0" err="1"/>
              <a:t>grandTotal_Amt</a:t>
            </a:r>
            <a:r>
              <a:rPr lang="en-US" sz="1800" dirty="0"/>
              <a:t>) as Total</a:t>
            </a:r>
          </a:p>
          <a:p>
            <a:pPr marL="0" indent="0">
              <a:buNone/>
            </a:pPr>
            <a:r>
              <a:rPr lang="en-US" sz="1800" dirty="0"/>
              <a:t>from </a:t>
            </a:r>
            <a:r>
              <a:rPr lang="en-US" sz="1800" dirty="0" err="1"/>
              <a:t>sales_report</a:t>
            </a:r>
            <a:r>
              <a:rPr lang="en-US" sz="1800" dirty="0"/>
              <a:t> as </a:t>
            </a:r>
            <a:r>
              <a:rPr lang="en-US" sz="1800" dirty="0" err="1"/>
              <a:t>A,Shop</a:t>
            </a:r>
            <a:r>
              <a:rPr lang="en-US" sz="1800" dirty="0"/>
              <a:t> as B</a:t>
            </a:r>
          </a:p>
          <a:p>
            <a:pPr marL="0" indent="0">
              <a:buNone/>
            </a:pPr>
            <a:r>
              <a:rPr lang="en-US" sz="1800" dirty="0"/>
              <a:t>where </a:t>
            </a:r>
            <a:r>
              <a:rPr lang="en-US" sz="1800" dirty="0" err="1"/>
              <a:t>A.Shop_No</a:t>
            </a:r>
            <a:r>
              <a:rPr lang="en-US" sz="1800" dirty="0"/>
              <a:t>=</a:t>
            </a:r>
            <a:r>
              <a:rPr lang="en-US" sz="1800" dirty="0" err="1"/>
              <a:t>B.Shop_No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group by </a:t>
            </a:r>
            <a:r>
              <a:rPr lang="en-US" sz="1800" dirty="0" err="1">
                <a:solidFill>
                  <a:srgbClr val="C00000"/>
                </a:solidFill>
              </a:rPr>
              <a:t>A.Shop_No</a:t>
            </a:r>
            <a:r>
              <a:rPr lang="en-US" sz="1800" dirty="0"/>
              <a:t>, </a:t>
            </a:r>
            <a:r>
              <a:rPr lang="en-US" sz="1800" dirty="0" err="1" smtClean="0">
                <a:solidFill>
                  <a:srgbClr val="7030A0"/>
                </a:solidFill>
              </a:rPr>
              <a:t>B.Shop_name</a:t>
            </a:r>
            <a:endParaRPr lang="en-US" sz="1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" y="2667000"/>
            <a:ext cx="8743950" cy="37242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th-TH" dirty="0" smtClean="0"/>
              <a:t>การใช้คำสั่ง</a:t>
            </a:r>
            <a:r>
              <a:rPr lang="en-US" dirty="0" smtClean="0"/>
              <a:t> sum,</a:t>
            </a:r>
            <a:r>
              <a:rPr lang="th-TH" dirty="0" smtClean="0"/>
              <a:t>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7391400" y="762000"/>
            <a:ext cx="1524000" cy="1143000"/>
          </a:xfrm>
          <a:prstGeom prst="wedgeEllipseCallout">
            <a:avLst>
              <a:gd name="adj1" fmla="val -225641"/>
              <a:gd name="adj2" fmla="val 809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rgbClr val="0070C0"/>
                </a:solidFill>
              </a:rPr>
              <a:t>ระวัง</a:t>
            </a:r>
            <a:r>
              <a:rPr lang="en-US" sz="1800" b="1" dirty="0" smtClean="0">
                <a:solidFill>
                  <a:srgbClr val="0070C0"/>
                </a:solidFill>
              </a:rPr>
              <a:t>: </a:t>
            </a:r>
            <a:r>
              <a:rPr lang="th-TH" sz="1800" b="1" dirty="0" smtClean="0">
                <a:solidFill>
                  <a:srgbClr val="0070C0"/>
                </a:solidFill>
              </a:rPr>
              <a:t>ใช้ได้ในกรณี 1 รหัส 1 ชื่อ</a:t>
            </a:r>
            <a:endParaRPr lang="en-US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39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5492262" y="2963008"/>
            <a:ext cx="2895600" cy="1143000"/>
          </a:xfrm>
          <a:prstGeom prst="wedgeEllipseCallout">
            <a:avLst>
              <a:gd name="adj1" fmla="val -68201"/>
              <a:gd name="adj2" fmla="val 1634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114756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" y="1"/>
            <a:ext cx="4706258" cy="12954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select </a:t>
            </a:r>
            <a:r>
              <a:rPr lang="en-US" sz="1800" dirty="0" err="1"/>
              <a:t>A.Shop_no,B.Product_Id</a:t>
            </a:r>
            <a:r>
              <a:rPr lang="en-US" sz="1800" dirty="0"/>
              <a:t>, </a:t>
            </a:r>
            <a:r>
              <a:rPr lang="en-US" sz="1800" dirty="0" err="1"/>
              <a:t>B.Total_Amt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from </a:t>
            </a:r>
            <a:r>
              <a:rPr lang="en-US" sz="1800" dirty="0" err="1"/>
              <a:t>sales_report</a:t>
            </a:r>
            <a:r>
              <a:rPr lang="en-US" sz="1800" dirty="0"/>
              <a:t> A, </a:t>
            </a:r>
            <a:r>
              <a:rPr lang="en-US" sz="1800" dirty="0" err="1"/>
              <a:t>sales_detail_report</a:t>
            </a:r>
            <a:r>
              <a:rPr lang="en-US" sz="1800" dirty="0"/>
              <a:t> as B</a:t>
            </a:r>
          </a:p>
          <a:p>
            <a:pPr marL="0" indent="0">
              <a:buNone/>
            </a:pPr>
            <a:r>
              <a:rPr lang="en-US" sz="1800" dirty="0"/>
              <a:t>where </a:t>
            </a:r>
            <a:r>
              <a:rPr lang="en-US" sz="1800" dirty="0" err="1"/>
              <a:t>A.Receipt_No</a:t>
            </a:r>
            <a:r>
              <a:rPr lang="en-US" sz="1800" dirty="0"/>
              <a:t>=</a:t>
            </a:r>
            <a:r>
              <a:rPr lang="en-US" sz="1800" dirty="0" err="1"/>
              <a:t>B.Receipt_No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order by </a:t>
            </a:r>
            <a:r>
              <a:rPr lang="en-US" sz="1800" dirty="0" err="1"/>
              <a:t>A.Shop_no,B.Product_Id</a:t>
            </a:r>
            <a:r>
              <a:rPr lang="en-US" sz="1800" dirty="0"/>
              <a:t> </a:t>
            </a:r>
            <a:r>
              <a:rPr lang="en-US" sz="1800" dirty="0" err="1"/>
              <a:t>asc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1"/>
            <a:ext cx="8601075" cy="541019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5257800" y="2743200"/>
            <a:ext cx="2895600" cy="1143000"/>
          </a:xfrm>
          <a:prstGeom prst="wedgeEllipseCallout">
            <a:avLst>
              <a:gd name="adj1" fmla="val -68201"/>
              <a:gd name="adj2" fmla="val 1634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70C0"/>
                </a:solidFill>
              </a:rPr>
              <a:t>หายอด </a:t>
            </a:r>
            <a:r>
              <a:rPr lang="en-US" dirty="0" smtClean="0">
                <a:solidFill>
                  <a:srgbClr val="0070C0"/>
                </a:solidFill>
              </a:rPr>
              <a:t>Sum S001 =?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ใช้ </a:t>
            </a:r>
            <a:r>
              <a:rPr lang="en-US" dirty="0" smtClean="0"/>
              <a:t>Graph </a:t>
            </a:r>
            <a:r>
              <a:rPr lang="th-TH" dirty="0" smtClean="0"/>
              <a:t>วงกลมแสดงผลของยอดสรุปการขาย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97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การเจาะลึกแบบใช้ 2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graph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A.Shop_no,B.Product_Id,B.Receipt_No</a:t>
            </a:r>
            <a:r>
              <a:rPr lang="en-US" dirty="0"/>
              <a:t>, </a:t>
            </a:r>
            <a:r>
              <a:rPr lang="en-US" dirty="0" err="1"/>
              <a:t>B.Total_Amt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sales_report</a:t>
            </a:r>
            <a:r>
              <a:rPr lang="en-US" dirty="0"/>
              <a:t> A, </a:t>
            </a:r>
            <a:r>
              <a:rPr lang="en-US" dirty="0" err="1"/>
              <a:t>sales_detail_report</a:t>
            </a:r>
            <a:r>
              <a:rPr lang="en-US" dirty="0"/>
              <a:t> as B</a:t>
            </a:r>
          </a:p>
          <a:p>
            <a:pPr marL="0" indent="0">
              <a:buNone/>
            </a:pPr>
            <a:r>
              <a:rPr lang="en-US" dirty="0"/>
              <a:t>where </a:t>
            </a:r>
            <a:r>
              <a:rPr lang="en-US" dirty="0" err="1"/>
              <a:t>A.Receipt_No</a:t>
            </a:r>
            <a:r>
              <a:rPr lang="en-US" dirty="0"/>
              <a:t>=</a:t>
            </a:r>
            <a:r>
              <a:rPr lang="en-US" dirty="0" err="1"/>
              <a:t>B.Receipt_No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order by </a:t>
            </a:r>
            <a:r>
              <a:rPr lang="en-US" dirty="0" err="1"/>
              <a:t>A.Shop_no,B.Product_Id</a:t>
            </a:r>
            <a:r>
              <a:rPr lang="en-US" dirty="0"/>
              <a:t> </a:t>
            </a:r>
            <a:r>
              <a:rPr lang="en-US" dirty="0" err="1"/>
              <a:t>asc</a:t>
            </a:r>
            <a:endParaRPr lang="en-US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select * from  </a:t>
            </a:r>
            <a:r>
              <a:rPr lang="en-US" dirty="0" err="1"/>
              <a:t>sales_detail_report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order by </a:t>
            </a:r>
            <a:r>
              <a:rPr lang="en-US" dirty="0" err="1"/>
              <a:t>product_id</a:t>
            </a:r>
            <a:endParaRPr lang="en-US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product_id</a:t>
            </a:r>
            <a:r>
              <a:rPr lang="en-US" dirty="0"/>
              <a:t>, SUM(</a:t>
            </a:r>
            <a:r>
              <a:rPr lang="en-US" dirty="0" err="1"/>
              <a:t>total_amt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sales_detail_report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by </a:t>
            </a:r>
            <a:r>
              <a:rPr lang="en-US" dirty="0" err="1"/>
              <a:t>product_id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78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ให้สังเกต </a:t>
            </a:r>
            <a:r>
              <a:rPr lang="en-US" dirty="0" err="1" smtClean="0"/>
              <a:t>Shop_No</a:t>
            </a:r>
            <a:r>
              <a:rPr lang="en-US" dirty="0" smtClean="0"/>
              <a:t> =S004</a:t>
            </a:r>
            <a:br>
              <a:rPr lang="en-US" dirty="0" smtClean="0"/>
            </a:br>
            <a:r>
              <a:rPr lang="en-US" dirty="0" err="1" smtClean="0"/>
              <a:t>Product_Id</a:t>
            </a:r>
            <a:r>
              <a:rPr lang="en-US" dirty="0" smtClean="0"/>
              <a:t>=G007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16514" cy="48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93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b="1" u="sng" dirty="0" smtClean="0">
                <a:latin typeface="AngsanaUPC" pitchFamily="18" charset="-34"/>
                <a:cs typeface="AngsanaUPC" pitchFamily="18" charset="-34"/>
              </a:rPr>
              <a:t>โจทย์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ระบบขายสินค้าหน้าร้านของบริษัท เจริญ จริงใจ ต้องการพัฒนาระบบการขาย ประกอบด้วย ความต้องการระบบ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(System Requirement)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ดังนี้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dirty="0" smtClean="0">
                <a:latin typeface="AngsanaUPC" pitchFamily="18" charset="-34"/>
                <a:cs typeface="AngsanaUPC" pitchFamily="18" charset="-34"/>
              </a:rPr>
            </a:b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1.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บันทึกข้อมูลการขาย</a:t>
            </a:r>
            <a:r>
              <a:rPr lang="th-TH" b="1" u="sng" dirty="0">
                <a:latin typeface="AngsanaUPC" pitchFamily="18" charset="-34"/>
                <a:cs typeface="AngsanaUPC" pitchFamily="18" charset="-34"/>
              </a:rPr>
              <a:t>สินค้า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 (TPS)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2.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ระบบต้องการ</a:t>
            </a:r>
            <a:r>
              <a:rPr lang="th-TH" b="1" u="sng" dirty="0">
                <a:latin typeface="AngsanaUPC" pitchFamily="18" charset="-34"/>
                <a:cs typeface="AngsanaUPC" pitchFamily="18" charset="-34"/>
              </a:rPr>
              <a:t>ตัดยอด</a:t>
            </a:r>
            <a:r>
              <a:rPr lang="th-TH" u="sng" dirty="0">
                <a:latin typeface="AngsanaUPC" pitchFamily="18" charset="-34"/>
                <a:cs typeface="AngsanaUPC" pitchFamily="18" charset="-34"/>
              </a:rPr>
              <a:t>สินค้าคงเหลือ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ทันทีที่ขายสินค้า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 (TPS)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3.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จัดพิมพ์ใบเสร็จรับเงิน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ทันทีที่ขายได้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(TPS)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 </a:t>
            </a:r>
          </a:p>
          <a:p>
            <a:pPr>
              <a:buNone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ระบบสามารถนำข้อมูลไปประมวลผลเพื่อพัฒนาสารสนเทศสำหรับผู้บริหารประเภท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MIS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ได้ดังนี้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1.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จัดพิมพ์รายงาน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สรุปการขายประจำเดือน ประจำปีได้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 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2.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จัดพิมพ์รายงาน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สรุปการแยกตาม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ประเภทสินค้า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3.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จัดพิมพ์รายงาน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สรุปการแยกตาม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เขตการขายสินค้า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where S004,G007 =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57" y="198120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5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382000" cy="5000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08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382000" cy="52022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 where S004,G007 = 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91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ngsanaUPC" pitchFamily="18" charset="-34"/>
                <a:cs typeface="AngsanaUPC" pitchFamily="18" charset="-34"/>
              </a:rPr>
              <a:t> </a:t>
            </a:r>
            <a:br>
              <a:rPr lang="en-US" dirty="0">
                <a:latin typeface="AngsanaUPC" pitchFamily="18" charset="-34"/>
                <a:cs typeface="AngsanaUPC" pitchFamily="18" charset="-34"/>
              </a:rPr>
            </a:br>
            <a:r>
              <a:rPr lang="th-TH" dirty="0">
                <a:latin typeface="AngsanaUPC" pitchFamily="18" charset="-34"/>
                <a:cs typeface="AngsanaUPC" pitchFamily="18" charset="-34"/>
              </a:rPr>
              <a:t>ข้อมูล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Input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ดังหน้าจอเป็นระบบ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TPS</a:t>
            </a:r>
            <a:br>
              <a:rPr lang="en-US" dirty="0">
                <a:latin typeface="AngsanaUPC" pitchFamily="18" charset="-34"/>
                <a:cs typeface="AngsanaUPC" pitchFamily="18" charset="-34"/>
              </a:rPr>
            </a:b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571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rved Down Arrow 2"/>
          <p:cNvSpPr/>
          <p:nvPr/>
        </p:nvSpPr>
        <p:spPr>
          <a:xfrm rot="1589210">
            <a:off x="6691332" y="2129155"/>
            <a:ext cx="1143000" cy="4831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7074877" y="2971800"/>
            <a:ext cx="1600200" cy="15240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ข้อมูลระบบขายหน้าร้าน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ข้อมูล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Out put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ดังนี้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เป็นสารสนเทศประเภท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TPS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781800" cy="415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694" y="1600200"/>
            <a:ext cx="6556488" cy="47339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7517" y="414307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 ตัวอย่างสารสนเทศในระดับ </a:t>
            </a:r>
            <a:r>
              <a:rPr lang="en-US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Management Information System (MIS) </a:t>
            </a:r>
            <a:r>
              <a:rPr lang="th-TH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ของ </a:t>
            </a:r>
            <a:r>
              <a:rPr lang="th-TH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การออกแบบรายงานสรุปยอดขาย </a:t>
            </a:r>
            <a:r>
              <a:rPr lang="en-US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เป็นเอกสาร</a:t>
            </a:r>
            <a:r>
              <a:rPr lang="en-US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en-US" b="1" dirty="0">
              <a:solidFill>
                <a:srgbClr val="370DCF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-23167" y="2895600"/>
            <a:ext cx="1600200" cy="15240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ข้อมูลระบบขายหน้าร้าน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rved Down Arrow 5"/>
          <p:cNvSpPr/>
          <p:nvPr/>
        </p:nvSpPr>
        <p:spPr>
          <a:xfrm rot="20197889">
            <a:off x="712166" y="2205575"/>
            <a:ext cx="1143000" cy="4831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E-R Diagram</a:t>
            </a:r>
            <a:endParaRPr lang="th-TH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5353050" cy="429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486400"/>
            <a:ext cx="4029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แบบฝึกหัดในห้องเรียน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จากข้อมูลหน้าจอ และในเสร็จให้นิสิต ใส่ข้อมูลในฐานข้อมูล</a:t>
            </a: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2</a:t>
            </a: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8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7762875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44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err="1" smtClean="0"/>
              <a:t>Sales_detail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987" y="1771650"/>
            <a:ext cx="8582025" cy="3314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98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325</Words>
  <Application>Microsoft Office PowerPoint</Application>
  <PresentationFormat>On-screen Show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โจทย์ ระบบขายสินค้าหน้าร้านของบริษัท เจริญ จริงใจ ต้องการพัฒนาระบบการขาย ประกอบด้วย ความต้องการระบบ (System Requirement) ดังนี้ </vt:lpstr>
      <vt:lpstr>  ข้อมูล Input ดังหน้าจอเป็นระบบ TPS </vt:lpstr>
      <vt:lpstr>ข้อมูล Out put ดังนี้ (เป็นสารสนเทศประเภท TPS)</vt:lpstr>
      <vt:lpstr>Slide 5</vt:lpstr>
      <vt:lpstr>E-R Diagram</vt:lpstr>
      <vt:lpstr>แบบฝึกหัดในห้องเรียน</vt:lpstr>
      <vt:lpstr>Table Sale</vt:lpstr>
      <vt:lpstr>Table Sales_detail</vt:lpstr>
      <vt:lpstr>การสร้างรายงานสรุปยอดขาย (Summary Report) โดย PowerBI</vt:lpstr>
      <vt:lpstr>การแต่งหัวข้อให้สวยงาม โดยใช้ Format</vt:lpstr>
      <vt:lpstr>Drill up, Drill Down</vt:lpstr>
      <vt:lpstr>การใช้คำสั่ง group</vt:lpstr>
      <vt:lpstr>การใช้คำสั่ง sum, group</vt:lpstr>
      <vt:lpstr>การใช้คำสั่ง sum, group</vt:lpstr>
      <vt:lpstr>Slide 16</vt:lpstr>
      <vt:lpstr>PowerBI</vt:lpstr>
      <vt:lpstr>การเจาะลึกแบบใช้ 2 graph</vt:lpstr>
      <vt:lpstr>ให้สังเกต Shop_No =S004 Product_Id=G007</vt:lpstr>
      <vt:lpstr>Sum where S004,G007 = ?</vt:lpstr>
      <vt:lpstr>Slide 21</vt:lpstr>
      <vt:lpstr>Sum where S004,G007 =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</dc:title>
  <dc:creator>Thip</dc:creator>
  <cp:lastModifiedBy>Thip</cp:lastModifiedBy>
  <cp:revision>43</cp:revision>
  <dcterms:created xsi:type="dcterms:W3CDTF">2020-09-23T05:43:09Z</dcterms:created>
  <dcterms:modified xsi:type="dcterms:W3CDTF">2024-02-05T06:01:39Z</dcterms:modified>
</cp:coreProperties>
</file>