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60" r:id="rId6"/>
    <p:sldId id="293" r:id="rId7"/>
    <p:sldId id="280" r:id="rId8"/>
    <p:sldId id="296" r:id="rId9"/>
    <p:sldId id="281" r:id="rId10"/>
    <p:sldId id="295" r:id="rId11"/>
    <p:sldId id="257" r:id="rId12"/>
    <p:sldId id="276" r:id="rId13"/>
    <p:sldId id="258" r:id="rId14"/>
    <p:sldId id="284" r:id="rId15"/>
    <p:sldId id="297" r:id="rId16"/>
    <p:sldId id="283" r:id="rId17"/>
    <p:sldId id="298" r:id="rId18"/>
    <p:sldId id="292" r:id="rId19"/>
    <p:sldId id="294" r:id="rId20"/>
    <p:sldId id="291" r:id="rId21"/>
    <p:sldId id="286" r:id="rId22"/>
    <p:sldId id="263" r:id="rId23"/>
    <p:sldId id="282" r:id="rId24"/>
    <p:sldId id="287" r:id="rId25"/>
    <p:sldId id="289" r:id="rId26"/>
  </p:sldIdLst>
  <p:sldSz cx="9144000" cy="6858000" type="screen4x3"/>
  <p:notesSz cx="6788150" cy="992346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DB69"/>
    <a:srgbClr val="C01B00"/>
    <a:srgbClr val="CBE5BD"/>
    <a:srgbClr val="7D90AF"/>
    <a:srgbClr val="65A9C7"/>
    <a:srgbClr val="56B446"/>
    <a:srgbClr val="9FD696"/>
    <a:srgbClr val="0D02A2"/>
    <a:srgbClr val="0F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8E264-F7AE-4EFF-837F-C7FF3A1B9BF0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FF9E3-CC4A-4041-AD37-2E69C4A9307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F9E3-CC4A-4041-AD37-2E69C4A93077}" type="slidenum">
              <a:rPr lang="th-TH" smtClean="0"/>
              <a:pPr/>
              <a:t>23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4C138-3DDD-44AA-8C88-5F8FB87CC3C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2BE6-FAAC-42F9-BF82-520E9E9FA3A9}" type="datetimeFigureOut">
              <a:rPr lang="th-TH" smtClean="0"/>
              <a:pPr/>
              <a:t>18/12/66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E063B-F6CD-4D7C-A5AB-43AB4FFA8E0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2000" y="1219200"/>
            <a:ext cx="7772400" cy="1470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0D02A2"/>
                </a:solidFill>
                <a:latin typeface="AngsanaUPC" pitchFamily="18" charset="-34"/>
                <a:ea typeface="+mj-ea"/>
                <a:cs typeface="AngsanaUPC" pitchFamily="18" charset="-34"/>
              </a:rPr>
              <a:t>E-R Diagram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จะไม่สามารถนำไปสร้าง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 ดังนั้นจะต้องมีการแยก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ตามหลักการดังนี้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045200"/>
            <a:ext cx="1981200" cy="476250"/>
          </a:xfrm>
          <a:noFill/>
        </p:spPr>
        <p:txBody>
          <a:bodyPr>
            <a:normAutofit/>
          </a:bodyPr>
          <a:lstStyle/>
          <a:p>
            <a:fld id="{188FC1C4-D785-4EDB-9911-590D8232A84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5000"/>
              </a:lnSpc>
            </a:pP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32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3200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9144000" cy="3810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Sales </a:t>
            </a:r>
            <a:r>
              <a:rPr lang="th-TH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Product </a:t>
            </a:r>
            <a:r>
              <a:rPr lang="th-TH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มีความสัมพันธ์แบบกลุ่มต่อกลุ่ม (</a:t>
            </a:r>
            <a:r>
              <a:rPr lang="en-US" sz="2800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Many to Many, M:M)</a:t>
            </a:r>
            <a:endParaRPr lang="th-TH" sz="2800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4037" name="AutoShape 6"/>
          <p:cNvSpPr>
            <a:spLocks noChangeArrowheads="1"/>
          </p:cNvSpPr>
          <p:nvPr/>
        </p:nvSpPr>
        <p:spPr bwMode="auto">
          <a:xfrm>
            <a:off x="3810000" y="3657600"/>
            <a:ext cx="563563" cy="4270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1371600"/>
            <a:ext cx="8761835" cy="2362700"/>
            <a:chOff x="193" y="1359"/>
            <a:chExt cx="5364" cy="1968"/>
          </a:xfrm>
        </p:grpSpPr>
        <p:sp>
          <p:nvSpPr>
            <p:cNvPr id="44112" name="Line 40"/>
            <p:cNvSpPr>
              <a:spLocks noChangeShapeType="1"/>
            </p:cNvSpPr>
            <p:nvPr/>
          </p:nvSpPr>
          <p:spPr bwMode="auto">
            <a:xfrm flipV="1">
              <a:off x="4531" y="2122"/>
              <a:ext cx="418" cy="50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1" name="AutoShape 9"/>
            <p:cNvSpPr>
              <a:spLocks noChangeAspect="1" noChangeArrowheads="1" noTextEdit="1"/>
            </p:cNvSpPr>
            <p:nvPr/>
          </p:nvSpPr>
          <p:spPr bwMode="auto">
            <a:xfrm>
              <a:off x="340" y="1690"/>
              <a:ext cx="5068" cy="1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2" name="Rectangle 10"/>
            <p:cNvSpPr>
              <a:spLocks noChangeArrowheads="1"/>
            </p:cNvSpPr>
            <p:nvPr/>
          </p:nvSpPr>
          <p:spPr bwMode="auto">
            <a:xfrm>
              <a:off x="1084" y="2670"/>
              <a:ext cx="928" cy="5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3" name="Rectangle 11"/>
            <p:cNvSpPr>
              <a:spLocks noChangeArrowheads="1"/>
            </p:cNvSpPr>
            <p:nvPr/>
          </p:nvSpPr>
          <p:spPr bwMode="auto">
            <a:xfrm>
              <a:off x="1084" y="2670"/>
              <a:ext cx="928" cy="586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Rectangle 12"/>
            <p:cNvSpPr>
              <a:spLocks noChangeArrowheads="1"/>
            </p:cNvSpPr>
            <p:nvPr/>
          </p:nvSpPr>
          <p:spPr bwMode="auto">
            <a:xfrm>
              <a:off x="1212" y="2708"/>
              <a:ext cx="707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Sales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5" name="Freeform 13"/>
            <p:cNvSpPr>
              <a:spLocks/>
            </p:cNvSpPr>
            <p:nvPr/>
          </p:nvSpPr>
          <p:spPr bwMode="auto">
            <a:xfrm>
              <a:off x="193" y="1867"/>
              <a:ext cx="758" cy="565"/>
            </a:xfrm>
            <a:custGeom>
              <a:avLst/>
              <a:gdLst>
                <a:gd name="T0" fmla="*/ 614 w 614"/>
                <a:gd name="T1" fmla="*/ 140 h 296"/>
                <a:gd name="T2" fmla="*/ 610 w 614"/>
                <a:gd name="T3" fmla="*/ 126 h 296"/>
                <a:gd name="T4" fmla="*/ 603 w 614"/>
                <a:gd name="T5" fmla="*/ 111 h 296"/>
                <a:gd name="T6" fmla="*/ 595 w 614"/>
                <a:gd name="T7" fmla="*/ 98 h 296"/>
                <a:gd name="T8" fmla="*/ 582 w 614"/>
                <a:gd name="T9" fmla="*/ 85 h 296"/>
                <a:gd name="T10" fmla="*/ 568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29 h 296"/>
                <a:gd name="T20" fmla="*/ 453 w 614"/>
                <a:gd name="T21" fmla="*/ 18 h 296"/>
                <a:gd name="T22" fmla="*/ 397 w 614"/>
                <a:gd name="T23" fmla="*/ 7 h 296"/>
                <a:gd name="T24" fmla="*/ 338 w 614"/>
                <a:gd name="T25" fmla="*/ 2 h 296"/>
                <a:gd name="T26" fmla="*/ 275 w 614"/>
                <a:gd name="T27" fmla="*/ 2 h 296"/>
                <a:gd name="T28" fmla="*/ 214 w 614"/>
                <a:gd name="T29" fmla="*/ 7 h 296"/>
                <a:gd name="T30" fmla="*/ 160 w 614"/>
                <a:gd name="T31" fmla="*/ 18 h 296"/>
                <a:gd name="T32" fmla="*/ 124 w 614"/>
                <a:gd name="T33" fmla="*/ 29 h 296"/>
                <a:gd name="T34" fmla="*/ 99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3 w 614"/>
                <a:gd name="T41" fmla="*/ 72 h 296"/>
                <a:gd name="T42" fmla="*/ 29 w 614"/>
                <a:gd name="T43" fmla="*/ 85 h 296"/>
                <a:gd name="T44" fmla="*/ 19 w 614"/>
                <a:gd name="T45" fmla="*/ 98 h 296"/>
                <a:gd name="T46" fmla="*/ 8 w 614"/>
                <a:gd name="T47" fmla="*/ 111 h 296"/>
                <a:gd name="T48" fmla="*/ 3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3 w 614"/>
                <a:gd name="T55" fmla="*/ 172 h 296"/>
                <a:gd name="T56" fmla="*/ 8 w 614"/>
                <a:gd name="T57" fmla="*/ 185 h 296"/>
                <a:gd name="T58" fmla="*/ 19 w 614"/>
                <a:gd name="T59" fmla="*/ 200 h 296"/>
                <a:gd name="T60" fmla="*/ 29 w 614"/>
                <a:gd name="T61" fmla="*/ 213 h 296"/>
                <a:gd name="T62" fmla="*/ 43 w 614"/>
                <a:gd name="T63" fmla="*/ 225 h 296"/>
                <a:gd name="T64" fmla="*/ 61 w 614"/>
                <a:gd name="T65" fmla="*/ 237 h 296"/>
                <a:gd name="T66" fmla="*/ 80 w 614"/>
                <a:gd name="T67" fmla="*/ 248 h 296"/>
                <a:gd name="T68" fmla="*/ 99 w 614"/>
                <a:gd name="T69" fmla="*/ 259 h 296"/>
                <a:gd name="T70" fmla="*/ 124 w 614"/>
                <a:gd name="T71" fmla="*/ 268 h 296"/>
                <a:gd name="T72" fmla="*/ 160 w 614"/>
                <a:gd name="T73" fmla="*/ 279 h 296"/>
                <a:gd name="T74" fmla="*/ 214 w 614"/>
                <a:gd name="T75" fmla="*/ 290 h 296"/>
                <a:gd name="T76" fmla="*/ 275 w 614"/>
                <a:gd name="T77" fmla="*/ 296 h 296"/>
                <a:gd name="T78" fmla="*/ 338 w 614"/>
                <a:gd name="T79" fmla="*/ 296 h 296"/>
                <a:gd name="T80" fmla="*/ 397 w 614"/>
                <a:gd name="T81" fmla="*/ 290 h 296"/>
                <a:gd name="T82" fmla="*/ 453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8 w 614"/>
                <a:gd name="T93" fmla="*/ 225 h 296"/>
                <a:gd name="T94" fmla="*/ 582 w 614"/>
                <a:gd name="T95" fmla="*/ 213 h 296"/>
                <a:gd name="T96" fmla="*/ 595 w 614"/>
                <a:gd name="T97" fmla="*/ 200 h 296"/>
                <a:gd name="T98" fmla="*/ 603 w 614"/>
                <a:gd name="T99" fmla="*/ 185 h 296"/>
                <a:gd name="T100" fmla="*/ 610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2" y="133"/>
                  </a:lnTo>
                  <a:lnTo>
                    <a:pt x="610" y="126"/>
                  </a:lnTo>
                  <a:lnTo>
                    <a:pt x="607" y="118"/>
                  </a:lnTo>
                  <a:lnTo>
                    <a:pt x="603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89" y="90"/>
                  </a:lnTo>
                  <a:lnTo>
                    <a:pt x="582" y="85"/>
                  </a:lnTo>
                  <a:lnTo>
                    <a:pt x="577" y="78"/>
                  </a:lnTo>
                  <a:lnTo>
                    <a:pt x="568" y="72"/>
                  </a:lnTo>
                  <a:lnTo>
                    <a:pt x="561" y="66"/>
                  </a:lnTo>
                  <a:lnTo>
                    <a:pt x="553" y="61"/>
                  </a:lnTo>
                  <a:lnTo>
                    <a:pt x="544" y="55"/>
                  </a:lnTo>
                  <a:lnTo>
                    <a:pt x="534" y="50"/>
                  </a:lnTo>
                  <a:lnTo>
                    <a:pt x="523" y="44"/>
                  </a:lnTo>
                  <a:lnTo>
                    <a:pt x="513" y="39"/>
                  </a:lnTo>
                  <a:lnTo>
                    <a:pt x="502" y="35"/>
                  </a:lnTo>
                  <a:lnTo>
                    <a:pt x="490" y="29"/>
                  </a:lnTo>
                  <a:lnTo>
                    <a:pt x="478" y="26"/>
                  </a:lnTo>
                  <a:lnTo>
                    <a:pt x="453" y="18"/>
                  </a:lnTo>
                  <a:lnTo>
                    <a:pt x="425" y="13"/>
                  </a:lnTo>
                  <a:lnTo>
                    <a:pt x="397" y="7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5" y="2"/>
                  </a:lnTo>
                  <a:lnTo>
                    <a:pt x="244" y="4"/>
                  </a:lnTo>
                  <a:lnTo>
                    <a:pt x="214" y="7"/>
                  </a:lnTo>
                  <a:lnTo>
                    <a:pt x="186" y="13"/>
                  </a:lnTo>
                  <a:lnTo>
                    <a:pt x="160" y="18"/>
                  </a:lnTo>
                  <a:lnTo>
                    <a:pt x="134" y="26"/>
                  </a:lnTo>
                  <a:lnTo>
                    <a:pt x="124" y="29"/>
                  </a:lnTo>
                  <a:lnTo>
                    <a:pt x="111" y="35"/>
                  </a:lnTo>
                  <a:lnTo>
                    <a:pt x="99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69" y="55"/>
                  </a:lnTo>
                  <a:lnTo>
                    <a:pt x="61" y="61"/>
                  </a:lnTo>
                  <a:lnTo>
                    <a:pt x="52" y="66"/>
                  </a:lnTo>
                  <a:lnTo>
                    <a:pt x="43" y="72"/>
                  </a:lnTo>
                  <a:lnTo>
                    <a:pt x="36" y="78"/>
                  </a:lnTo>
                  <a:lnTo>
                    <a:pt x="29" y="85"/>
                  </a:lnTo>
                  <a:lnTo>
                    <a:pt x="24" y="90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8" y="111"/>
                  </a:lnTo>
                  <a:lnTo>
                    <a:pt x="5" y="118"/>
                  </a:lnTo>
                  <a:lnTo>
                    <a:pt x="3" y="126"/>
                  </a:lnTo>
                  <a:lnTo>
                    <a:pt x="1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1" y="164"/>
                  </a:lnTo>
                  <a:lnTo>
                    <a:pt x="3" y="172"/>
                  </a:lnTo>
                  <a:lnTo>
                    <a:pt x="5" y="179"/>
                  </a:lnTo>
                  <a:lnTo>
                    <a:pt x="8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4" y="207"/>
                  </a:lnTo>
                  <a:lnTo>
                    <a:pt x="29" y="213"/>
                  </a:lnTo>
                  <a:lnTo>
                    <a:pt x="36" y="220"/>
                  </a:lnTo>
                  <a:lnTo>
                    <a:pt x="43" y="225"/>
                  </a:lnTo>
                  <a:lnTo>
                    <a:pt x="52" y="231"/>
                  </a:lnTo>
                  <a:lnTo>
                    <a:pt x="61" y="237"/>
                  </a:lnTo>
                  <a:lnTo>
                    <a:pt x="69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99" y="259"/>
                  </a:lnTo>
                  <a:lnTo>
                    <a:pt x="111" y="262"/>
                  </a:lnTo>
                  <a:lnTo>
                    <a:pt x="124" y="268"/>
                  </a:lnTo>
                  <a:lnTo>
                    <a:pt x="134" y="272"/>
                  </a:lnTo>
                  <a:lnTo>
                    <a:pt x="160" y="279"/>
                  </a:lnTo>
                  <a:lnTo>
                    <a:pt x="186" y="285"/>
                  </a:lnTo>
                  <a:lnTo>
                    <a:pt x="214" y="290"/>
                  </a:lnTo>
                  <a:lnTo>
                    <a:pt x="244" y="294"/>
                  </a:lnTo>
                  <a:lnTo>
                    <a:pt x="275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4"/>
                  </a:lnTo>
                  <a:lnTo>
                    <a:pt x="397" y="290"/>
                  </a:lnTo>
                  <a:lnTo>
                    <a:pt x="425" y="285"/>
                  </a:lnTo>
                  <a:lnTo>
                    <a:pt x="453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2" y="262"/>
                  </a:lnTo>
                  <a:lnTo>
                    <a:pt x="513" y="259"/>
                  </a:lnTo>
                  <a:lnTo>
                    <a:pt x="523" y="253"/>
                  </a:lnTo>
                  <a:lnTo>
                    <a:pt x="534" y="248"/>
                  </a:lnTo>
                  <a:lnTo>
                    <a:pt x="544" y="242"/>
                  </a:lnTo>
                  <a:lnTo>
                    <a:pt x="553" y="237"/>
                  </a:lnTo>
                  <a:lnTo>
                    <a:pt x="561" y="231"/>
                  </a:lnTo>
                  <a:lnTo>
                    <a:pt x="568" y="225"/>
                  </a:lnTo>
                  <a:lnTo>
                    <a:pt x="577" y="220"/>
                  </a:lnTo>
                  <a:lnTo>
                    <a:pt x="582" y="213"/>
                  </a:lnTo>
                  <a:lnTo>
                    <a:pt x="589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3" y="185"/>
                  </a:lnTo>
                  <a:lnTo>
                    <a:pt x="607" y="179"/>
                  </a:lnTo>
                  <a:lnTo>
                    <a:pt x="610" y="172"/>
                  </a:lnTo>
                  <a:lnTo>
                    <a:pt x="612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Rectangle 14"/>
            <p:cNvSpPr>
              <a:spLocks noChangeArrowheads="1"/>
            </p:cNvSpPr>
            <p:nvPr/>
          </p:nvSpPr>
          <p:spPr bwMode="auto">
            <a:xfrm>
              <a:off x="240" y="1994"/>
              <a:ext cx="6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u="sng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Receipt_No</a:t>
              </a:r>
              <a:endParaRPr lang="en-US" sz="1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7" name="Freeform 15"/>
            <p:cNvSpPr>
              <a:spLocks/>
            </p:cNvSpPr>
            <p:nvPr/>
          </p:nvSpPr>
          <p:spPr bwMode="auto">
            <a:xfrm>
              <a:off x="613" y="1486"/>
              <a:ext cx="560" cy="391"/>
            </a:xfrm>
            <a:custGeom>
              <a:avLst/>
              <a:gdLst>
                <a:gd name="T0" fmla="*/ 614 w 614"/>
                <a:gd name="T1" fmla="*/ 140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1 w 614"/>
                <a:gd name="T19" fmla="*/ 29 h 296"/>
                <a:gd name="T20" fmla="*/ 454 w 614"/>
                <a:gd name="T21" fmla="*/ 18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8 h 296"/>
                <a:gd name="T32" fmla="*/ 124 w 614"/>
                <a:gd name="T33" fmla="*/ 29 h 296"/>
                <a:gd name="T34" fmla="*/ 100 w 614"/>
                <a:gd name="T35" fmla="*/ 39 h 296"/>
                <a:gd name="T36" fmla="*/ 81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20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20 w 614"/>
                <a:gd name="T59" fmla="*/ 200 h 296"/>
                <a:gd name="T60" fmla="*/ 30 w 614"/>
                <a:gd name="T61" fmla="*/ 213 h 296"/>
                <a:gd name="T62" fmla="*/ 44 w 614"/>
                <a:gd name="T63" fmla="*/ 225 h 296"/>
                <a:gd name="T64" fmla="*/ 61 w 614"/>
                <a:gd name="T65" fmla="*/ 237 h 296"/>
                <a:gd name="T66" fmla="*/ 81 w 614"/>
                <a:gd name="T67" fmla="*/ 248 h 296"/>
                <a:gd name="T68" fmla="*/ 100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1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5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3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1" y="105"/>
                  </a:lnTo>
                  <a:lnTo>
                    <a:pt x="595" y="98"/>
                  </a:lnTo>
                  <a:lnTo>
                    <a:pt x="590" y="90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6"/>
                  </a:lnTo>
                  <a:lnTo>
                    <a:pt x="553" y="61"/>
                  </a:lnTo>
                  <a:lnTo>
                    <a:pt x="545" y="55"/>
                  </a:lnTo>
                  <a:lnTo>
                    <a:pt x="534" y="50"/>
                  </a:lnTo>
                  <a:lnTo>
                    <a:pt x="524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1" y="29"/>
                  </a:lnTo>
                  <a:lnTo>
                    <a:pt x="478" y="26"/>
                  </a:lnTo>
                  <a:lnTo>
                    <a:pt x="454" y="18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5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8"/>
                  </a:lnTo>
                  <a:lnTo>
                    <a:pt x="135" y="26"/>
                  </a:lnTo>
                  <a:lnTo>
                    <a:pt x="124" y="29"/>
                  </a:lnTo>
                  <a:lnTo>
                    <a:pt x="112" y="35"/>
                  </a:lnTo>
                  <a:lnTo>
                    <a:pt x="100" y="39"/>
                  </a:lnTo>
                  <a:lnTo>
                    <a:pt x="89" y="44"/>
                  </a:lnTo>
                  <a:lnTo>
                    <a:pt x="81" y="50"/>
                  </a:lnTo>
                  <a:lnTo>
                    <a:pt x="70" y="55"/>
                  </a:lnTo>
                  <a:lnTo>
                    <a:pt x="61" y="61"/>
                  </a:lnTo>
                  <a:lnTo>
                    <a:pt x="53" y="66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5" y="90"/>
                  </a:lnTo>
                  <a:lnTo>
                    <a:pt x="20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6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4"/>
                  </a:lnTo>
                  <a:lnTo>
                    <a:pt x="4" y="172"/>
                  </a:lnTo>
                  <a:lnTo>
                    <a:pt x="6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20" y="200"/>
                  </a:lnTo>
                  <a:lnTo>
                    <a:pt x="25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5"/>
                  </a:lnTo>
                  <a:lnTo>
                    <a:pt x="53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1" y="248"/>
                  </a:lnTo>
                  <a:lnTo>
                    <a:pt x="89" y="253"/>
                  </a:lnTo>
                  <a:lnTo>
                    <a:pt x="100" y="259"/>
                  </a:lnTo>
                  <a:lnTo>
                    <a:pt x="112" y="262"/>
                  </a:lnTo>
                  <a:lnTo>
                    <a:pt x="124" y="268"/>
                  </a:lnTo>
                  <a:lnTo>
                    <a:pt x="135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5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1" y="268"/>
                  </a:lnTo>
                  <a:lnTo>
                    <a:pt x="503" y="262"/>
                  </a:lnTo>
                  <a:lnTo>
                    <a:pt x="513" y="259"/>
                  </a:lnTo>
                  <a:lnTo>
                    <a:pt x="524" y="253"/>
                  </a:lnTo>
                  <a:lnTo>
                    <a:pt x="534" y="248"/>
                  </a:lnTo>
                  <a:lnTo>
                    <a:pt x="545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5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1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3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8" name="Rectangle 16"/>
            <p:cNvSpPr>
              <a:spLocks noChangeArrowheads="1"/>
            </p:cNvSpPr>
            <p:nvPr/>
          </p:nvSpPr>
          <p:spPr bwMode="auto">
            <a:xfrm>
              <a:off x="753" y="1550"/>
              <a:ext cx="4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Date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89" name="Freeform 17"/>
            <p:cNvSpPr>
              <a:spLocks/>
            </p:cNvSpPr>
            <p:nvPr/>
          </p:nvSpPr>
          <p:spPr bwMode="auto">
            <a:xfrm>
              <a:off x="1592" y="1359"/>
              <a:ext cx="514" cy="506"/>
            </a:xfrm>
            <a:custGeom>
              <a:avLst/>
              <a:gdLst>
                <a:gd name="T0" fmla="*/ 614 w 614"/>
                <a:gd name="T1" fmla="*/ 140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29 h 296"/>
                <a:gd name="T20" fmla="*/ 454 w 614"/>
                <a:gd name="T21" fmla="*/ 18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8 h 296"/>
                <a:gd name="T32" fmla="*/ 124 w 614"/>
                <a:gd name="T33" fmla="*/ 29 h 296"/>
                <a:gd name="T34" fmla="*/ 99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19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0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5 h 296"/>
                <a:gd name="T64" fmla="*/ 61 w 614"/>
                <a:gd name="T65" fmla="*/ 237 h 296"/>
                <a:gd name="T66" fmla="*/ 80 w 614"/>
                <a:gd name="T67" fmla="*/ 248 h 296"/>
                <a:gd name="T68" fmla="*/ 99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5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0"/>
                  </a:lnTo>
                  <a:lnTo>
                    <a:pt x="612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90" y="90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6"/>
                  </a:lnTo>
                  <a:lnTo>
                    <a:pt x="553" y="61"/>
                  </a:lnTo>
                  <a:lnTo>
                    <a:pt x="544" y="55"/>
                  </a:lnTo>
                  <a:lnTo>
                    <a:pt x="534" y="50"/>
                  </a:lnTo>
                  <a:lnTo>
                    <a:pt x="523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0" y="29"/>
                  </a:lnTo>
                  <a:lnTo>
                    <a:pt x="478" y="26"/>
                  </a:lnTo>
                  <a:lnTo>
                    <a:pt x="454" y="18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8"/>
                  </a:lnTo>
                  <a:lnTo>
                    <a:pt x="134" y="26"/>
                  </a:lnTo>
                  <a:lnTo>
                    <a:pt x="124" y="29"/>
                  </a:lnTo>
                  <a:lnTo>
                    <a:pt x="112" y="35"/>
                  </a:lnTo>
                  <a:lnTo>
                    <a:pt x="99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70" y="55"/>
                  </a:lnTo>
                  <a:lnTo>
                    <a:pt x="61" y="61"/>
                  </a:lnTo>
                  <a:lnTo>
                    <a:pt x="52" y="66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4" y="90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4"/>
                  </a:lnTo>
                  <a:lnTo>
                    <a:pt x="4" y="172"/>
                  </a:lnTo>
                  <a:lnTo>
                    <a:pt x="5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4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5"/>
                  </a:lnTo>
                  <a:lnTo>
                    <a:pt x="52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99" y="259"/>
                  </a:lnTo>
                  <a:lnTo>
                    <a:pt x="112" y="262"/>
                  </a:lnTo>
                  <a:lnTo>
                    <a:pt x="124" y="268"/>
                  </a:lnTo>
                  <a:lnTo>
                    <a:pt x="134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4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3" y="262"/>
                  </a:lnTo>
                  <a:lnTo>
                    <a:pt x="513" y="259"/>
                  </a:lnTo>
                  <a:lnTo>
                    <a:pt x="523" y="253"/>
                  </a:lnTo>
                  <a:lnTo>
                    <a:pt x="534" y="248"/>
                  </a:lnTo>
                  <a:lnTo>
                    <a:pt x="544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5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2" y="164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Rectangle 18"/>
            <p:cNvSpPr>
              <a:spLocks noChangeArrowheads="1"/>
            </p:cNvSpPr>
            <p:nvPr/>
          </p:nvSpPr>
          <p:spPr bwMode="auto">
            <a:xfrm>
              <a:off x="1592" y="1486"/>
              <a:ext cx="4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Cust_Id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91" name="Line 19"/>
            <p:cNvSpPr>
              <a:spLocks noChangeShapeType="1"/>
            </p:cNvSpPr>
            <p:nvPr/>
          </p:nvSpPr>
          <p:spPr bwMode="auto">
            <a:xfrm>
              <a:off x="799" y="2375"/>
              <a:ext cx="501" cy="27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2" name="Line 20"/>
            <p:cNvSpPr>
              <a:spLocks noChangeShapeType="1"/>
            </p:cNvSpPr>
            <p:nvPr/>
          </p:nvSpPr>
          <p:spPr bwMode="auto">
            <a:xfrm>
              <a:off x="1266" y="2058"/>
              <a:ext cx="314" cy="5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3" name="Line 21"/>
            <p:cNvSpPr>
              <a:spLocks noChangeShapeType="1"/>
            </p:cNvSpPr>
            <p:nvPr/>
          </p:nvSpPr>
          <p:spPr bwMode="auto">
            <a:xfrm flipV="1">
              <a:off x="1827" y="1740"/>
              <a:ext cx="372" cy="91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4" name="Freeform 22"/>
            <p:cNvSpPr>
              <a:spLocks/>
            </p:cNvSpPr>
            <p:nvPr/>
          </p:nvSpPr>
          <p:spPr bwMode="auto">
            <a:xfrm>
              <a:off x="2385" y="2692"/>
              <a:ext cx="927" cy="586"/>
            </a:xfrm>
            <a:custGeom>
              <a:avLst/>
              <a:gdLst>
                <a:gd name="T0" fmla="*/ 0 w 837"/>
                <a:gd name="T1" fmla="*/ 222 h 444"/>
                <a:gd name="T2" fmla="*/ 419 w 837"/>
                <a:gd name="T3" fmla="*/ 0 h 444"/>
                <a:gd name="T4" fmla="*/ 837 w 837"/>
                <a:gd name="T5" fmla="*/ 222 h 444"/>
                <a:gd name="T6" fmla="*/ 419 w 837"/>
                <a:gd name="T7" fmla="*/ 444 h 444"/>
                <a:gd name="T8" fmla="*/ 0 w 837"/>
                <a:gd name="T9" fmla="*/ 2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"/>
                <a:gd name="T16" fmla="*/ 0 h 444"/>
                <a:gd name="T17" fmla="*/ 837 w 837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" h="444">
                  <a:moveTo>
                    <a:pt x="0" y="222"/>
                  </a:moveTo>
                  <a:lnTo>
                    <a:pt x="419" y="0"/>
                  </a:lnTo>
                  <a:lnTo>
                    <a:pt x="837" y="222"/>
                  </a:lnTo>
                  <a:lnTo>
                    <a:pt x="419" y="444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5" name="Freeform 23"/>
            <p:cNvSpPr>
              <a:spLocks/>
            </p:cNvSpPr>
            <p:nvPr/>
          </p:nvSpPr>
          <p:spPr bwMode="auto">
            <a:xfrm>
              <a:off x="2414" y="2565"/>
              <a:ext cx="1138" cy="762"/>
            </a:xfrm>
            <a:custGeom>
              <a:avLst/>
              <a:gdLst>
                <a:gd name="T0" fmla="*/ 0 w 837"/>
                <a:gd name="T1" fmla="*/ 222 h 444"/>
                <a:gd name="T2" fmla="*/ 419 w 837"/>
                <a:gd name="T3" fmla="*/ 0 h 444"/>
                <a:gd name="T4" fmla="*/ 837 w 837"/>
                <a:gd name="T5" fmla="*/ 222 h 444"/>
                <a:gd name="T6" fmla="*/ 419 w 837"/>
                <a:gd name="T7" fmla="*/ 444 h 444"/>
                <a:gd name="T8" fmla="*/ 0 w 837"/>
                <a:gd name="T9" fmla="*/ 2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7"/>
                <a:gd name="T16" fmla="*/ 0 h 444"/>
                <a:gd name="T17" fmla="*/ 837 w 837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7" h="444">
                  <a:moveTo>
                    <a:pt x="0" y="222"/>
                  </a:moveTo>
                  <a:lnTo>
                    <a:pt x="419" y="0"/>
                  </a:lnTo>
                  <a:lnTo>
                    <a:pt x="837" y="222"/>
                  </a:lnTo>
                  <a:lnTo>
                    <a:pt x="419" y="444"/>
                  </a:lnTo>
                  <a:lnTo>
                    <a:pt x="0" y="222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24"/>
            <p:cNvSpPr>
              <a:spLocks noChangeArrowheads="1"/>
            </p:cNvSpPr>
            <p:nvPr/>
          </p:nvSpPr>
          <p:spPr bwMode="auto">
            <a:xfrm>
              <a:off x="2759" y="2756"/>
              <a:ext cx="513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400" b="1" dirty="0" smtClean="0">
                  <a:solidFill>
                    <a:srgbClr val="0F02BE"/>
                  </a:solidFill>
                  <a:latin typeface="Times New Roman" pitchFamily="18" charset="0"/>
                  <a:cs typeface="Times New Roman" pitchFamily="18" charset="0"/>
                </a:rPr>
                <a:t>Sell</a:t>
              </a:r>
              <a:endParaRPr lang="en-US" sz="2400" b="1" dirty="0">
                <a:solidFill>
                  <a:srgbClr val="0F0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97" name="Rectangle 25"/>
            <p:cNvSpPr>
              <a:spLocks noChangeArrowheads="1"/>
            </p:cNvSpPr>
            <p:nvPr/>
          </p:nvSpPr>
          <p:spPr bwMode="auto">
            <a:xfrm>
              <a:off x="3930" y="2650"/>
              <a:ext cx="928" cy="5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8" name="Rectangle 26"/>
            <p:cNvSpPr>
              <a:spLocks noChangeArrowheads="1"/>
            </p:cNvSpPr>
            <p:nvPr/>
          </p:nvSpPr>
          <p:spPr bwMode="auto">
            <a:xfrm>
              <a:off x="3930" y="2629"/>
              <a:ext cx="928" cy="586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9" name="Rectangle 27"/>
            <p:cNvSpPr>
              <a:spLocks noChangeArrowheads="1"/>
            </p:cNvSpPr>
            <p:nvPr/>
          </p:nvSpPr>
          <p:spPr bwMode="auto">
            <a:xfrm>
              <a:off x="3970" y="2751"/>
              <a:ext cx="754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Product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0" name="Freeform 28"/>
            <p:cNvSpPr>
              <a:spLocks/>
            </p:cNvSpPr>
            <p:nvPr/>
          </p:nvSpPr>
          <p:spPr bwMode="auto">
            <a:xfrm>
              <a:off x="3030" y="1661"/>
              <a:ext cx="818" cy="500"/>
            </a:xfrm>
            <a:custGeom>
              <a:avLst/>
              <a:gdLst>
                <a:gd name="T0" fmla="*/ 614 w 614"/>
                <a:gd name="T1" fmla="*/ 141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3 w 614"/>
                <a:gd name="T9" fmla="*/ 85 h 296"/>
                <a:gd name="T10" fmla="*/ 569 w 614"/>
                <a:gd name="T11" fmla="*/ 72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4 w 614"/>
                <a:gd name="T21" fmla="*/ 19 h 296"/>
                <a:gd name="T22" fmla="*/ 398 w 614"/>
                <a:gd name="T23" fmla="*/ 7 h 296"/>
                <a:gd name="T24" fmla="*/ 339 w 614"/>
                <a:gd name="T25" fmla="*/ 2 h 296"/>
                <a:gd name="T26" fmla="*/ 276 w 614"/>
                <a:gd name="T27" fmla="*/ 2 h 296"/>
                <a:gd name="T28" fmla="*/ 215 w 614"/>
                <a:gd name="T29" fmla="*/ 7 h 296"/>
                <a:gd name="T30" fmla="*/ 161 w 614"/>
                <a:gd name="T31" fmla="*/ 19 h 296"/>
                <a:gd name="T32" fmla="*/ 124 w 614"/>
                <a:gd name="T33" fmla="*/ 30 h 296"/>
                <a:gd name="T34" fmla="*/ 100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2 h 296"/>
                <a:gd name="T42" fmla="*/ 30 w 614"/>
                <a:gd name="T43" fmla="*/ 85 h 296"/>
                <a:gd name="T44" fmla="*/ 19 w 614"/>
                <a:gd name="T45" fmla="*/ 98 h 296"/>
                <a:gd name="T46" fmla="*/ 9 w 614"/>
                <a:gd name="T47" fmla="*/ 111 h 296"/>
                <a:gd name="T48" fmla="*/ 4 w 614"/>
                <a:gd name="T49" fmla="*/ 126 h 296"/>
                <a:gd name="T50" fmla="*/ 0 w 614"/>
                <a:gd name="T51" fmla="*/ 141 h 296"/>
                <a:gd name="T52" fmla="*/ 0 w 614"/>
                <a:gd name="T53" fmla="*/ 157 h 296"/>
                <a:gd name="T54" fmla="*/ 4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0 w 614"/>
                <a:gd name="T69" fmla="*/ 259 h 296"/>
                <a:gd name="T70" fmla="*/ 124 w 614"/>
                <a:gd name="T71" fmla="*/ 268 h 296"/>
                <a:gd name="T72" fmla="*/ 161 w 614"/>
                <a:gd name="T73" fmla="*/ 279 h 296"/>
                <a:gd name="T74" fmla="*/ 215 w 614"/>
                <a:gd name="T75" fmla="*/ 290 h 296"/>
                <a:gd name="T76" fmla="*/ 276 w 614"/>
                <a:gd name="T77" fmla="*/ 296 h 296"/>
                <a:gd name="T78" fmla="*/ 339 w 614"/>
                <a:gd name="T79" fmla="*/ 296 h 296"/>
                <a:gd name="T80" fmla="*/ 398 w 614"/>
                <a:gd name="T81" fmla="*/ 290 h 296"/>
                <a:gd name="T82" fmla="*/ 454 w 614"/>
                <a:gd name="T83" fmla="*/ 279 h 296"/>
                <a:gd name="T84" fmla="*/ 490 w 614"/>
                <a:gd name="T85" fmla="*/ 268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6 h 296"/>
                <a:gd name="T94" fmla="*/ 583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7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3" y="133"/>
                  </a:lnTo>
                  <a:lnTo>
                    <a:pt x="611" y="126"/>
                  </a:lnTo>
                  <a:lnTo>
                    <a:pt x="607" y="118"/>
                  </a:lnTo>
                  <a:lnTo>
                    <a:pt x="604" y="111"/>
                  </a:lnTo>
                  <a:lnTo>
                    <a:pt x="600" y="105"/>
                  </a:lnTo>
                  <a:lnTo>
                    <a:pt x="595" y="98"/>
                  </a:lnTo>
                  <a:lnTo>
                    <a:pt x="590" y="91"/>
                  </a:lnTo>
                  <a:lnTo>
                    <a:pt x="583" y="85"/>
                  </a:lnTo>
                  <a:lnTo>
                    <a:pt x="578" y="78"/>
                  </a:lnTo>
                  <a:lnTo>
                    <a:pt x="569" y="72"/>
                  </a:lnTo>
                  <a:lnTo>
                    <a:pt x="562" y="67"/>
                  </a:lnTo>
                  <a:lnTo>
                    <a:pt x="553" y="61"/>
                  </a:lnTo>
                  <a:lnTo>
                    <a:pt x="545" y="56"/>
                  </a:lnTo>
                  <a:lnTo>
                    <a:pt x="534" y="50"/>
                  </a:lnTo>
                  <a:lnTo>
                    <a:pt x="524" y="44"/>
                  </a:lnTo>
                  <a:lnTo>
                    <a:pt x="513" y="39"/>
                  </a:lnTo>
                  <a:lnTo>
                    <a:pt x="503" y="35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4" y="19"/>
                  </a:lnTo>
                  <a:lnTo>
                    <a:pt x="426" y="13"/>
                  </a:lnTo>
                  <a:lnTo>
                    <a:pt x="398" y="7"/>
                  </a:lnTo>
                  <a:lnTo>
                    <a:pt x="368" y="4"/>
                  </a:lnTo>
                  <a:lnTo>
                    <a:pt x="339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5" y="7"/>
                  </a:lnTo>
                  <a:lnTo>
                    <a:pt x="187" y="13"/>
                  </a:lnTo>
                  <a:lnTo>
                    <a:pt x="161" y="19"/>
                  </a:lnTo>
                  <a:lnTo>
                    <a:pt x="135" y="26"/>
                  </a:lnTo>
                  <a:lnTo>
                    <a:pt x="124" y="30"/>
                  </a:lnTo>
                  <a:lnTo>
                    <a:pt x="112" y="35"/>
                  </a:lnTo>
                  <a:lnTo>
                    <a:pt x="100" y="39"/>
                  </a:lnTo>
                  <a:lnTo>
                    <a:pt x="89" y="44"/>
                  </a:lnTo>
                  <a:lnTo>
                    <a:pt x="80" y="50"/>
                  </a:lnTo>
                  <a:lnTo>
                    <a:pt x="70" y="56"/>
                  </a:lnTo>
                  <a:lnTo>
                    <a:pt x="61" y="61"/>
                  </a:lnTo>
                  <a:lnTo>
                    <a:pt x="53" y="67"/>
                  </a:lnTo>
                  <a:lnTo>
                    <a:pt x="44" y="72"/>
                  </a:lnTo>
                  <a:lnTo>
                    <a:pt x="37" y="78"/>
                  </a:lnTo>
                  <a:lnTo>
                    <a:pt x="30" y="85"/>
                  </a:lnTo>
                  <a:lnTo>
                    <a:pt x="25" y="91"/>
                  </a:lnTo>
                  <a:lnTo>
                    <a:pt x="19" y="98"/>
                  </a:lnTo>
                  <a:lnTo>
                    <a:pt x="14" y="105"/>
                  </a:lnTo>
                  <a:lnTo>
                    <a:pt x="9" y="111"/>
                  </a:lnTo>
                  <a:lnTo>
                    <a:pt x="5" y="118"/>
                  </a:lnTo>
                  <a:lnTo>
                    <a:pt x="4" y="126"/>
                  </a:lnTo>
                  <a:lnTo>
                    <a:pt x="2" y="133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7"/>
                  </a:lnTo>
                  <a:lnTo>
                    <a:pt x="2" y="165"/>
                  </a:lnTo>
                  <a:lnTo>
                    <a:pt x="4" y="172"/>
                  </a:lnTo>
                  <a:lnTo>
                    <a:pt x="5" y="179"/>
                  </a:lnTo>
                  <a:lnTo>
                    <a:pt x="9" y="185"/>
                  </a:lnTo>
                  <a:lnTo>
                    <a:pt x="14" y="192"/>
                  </a:lnTo>
                  <a:lnTo>
                    <a:pt x="19" y="200"/>
                  </a:lnTo>
                  <a:lnTo>
                    <a:pt x="25" y="207"/>
                  </a:lnTo>
                  <a:lnTo>
                    <a:pt x="30" y="213"/>
                  </a:lnTo>
                  <a:lnTo>
                    <a:pt x="37" y="220"/>
                  </a:lnTo>
                  <a:lnTo>
                    <a:pt x="44" y="226"/>
                  </a:lnTo>
                  <a:lnTo>
                    <a:pt x="53" y="231"/>
                  </a:lnTo>
                  <a:lnTo>
                    <a:pt x="61" y="237"/>
                  </a:lnTo>
                  <a:lnTo>
                    <a:pt x="70" y="242"/>
                  </a:lnTo>
                  <a:lnTo>
                    <a:pt x="80" y="248"/>
                  </a:lnTo>
                  <a:lnTo>
                    <a:pt x="89" y="253"/>
                  </a:lnTo>
                  <a:lnTo>
                    <a:pt x="100" y="259"/>
                  </a:lnTo>
                  <a:lnTo>
                    <a:pt x="112" y="263"/>
                  </a:lnTo>
                  <a:lnTo>
                    <a:pt x="124" y="268"/>
                  </a:lnTo>
                  <a:lnTo>
                    <a:pt x="135" y="272"/>
                  </a:lnTo>
                  <a:lnTo>
                    <a:pt x="161" y="279"/>
                  </a:lnTo>
                  <a:lnTo>
                    <a:pt x="187" y="285"/>
                  </a:lnTo>
                  <a:lnTo>
                    <a:pt x="215" y="290"/>
                  </a:lnTo>
                  <a:lnTo>
                    <a:pt x="244" y="294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9" y="296"/>
                  </a:lnTo>
                  <a:lnTo>
                    <a:pt x="368" y="294"/>
                  </a:lnTo>
                  <a:lnTo>
                    <a:pt x="398" y="290"/>
                  </a:lnTo>
                  <a:lnTo>
                    <a:pt x="426" y="285"/>
                  </a:lnTo>
                  <a:lnTo>
                    <a:pt x="454" y="279"/>
                  </a:lnTo>
                  <a:lnTo>
                    <a:pt x="478" y="272"/>
                  </a:lnTo>
                  <a:lnTo>
                    <a:pt x="490" y="268"/>
                  </a:lnTo>
                  <a:lnTo>
                    <a:pt x="503" y="263"/>
                  </a:lnTo>
                  <a:lnTo>
                    <a:pt x="513" y="259"/>
                  </a:lnTo>
                  <a:lnTo>
                    <a:pt x="524" y="253"/>
                  </a:lnTo>
                  <a:lnTo>
                    <a:pt x="534" y="248"/>
                  </a:lnTo>
                  <a:lnTo>
                    <a:pt x="545" y="242"/>
                  </a:lnTo>
                  <a:lnTo>
                    <a:pt x="553" y="237"/>
                  </a:lnTo>
                  <a:lnTo>
                    <a:pt x="562" y="231"/>
                  </a:lnTo>
                  <a:lnTo>
                    <a:pt x="569" y="226"/>
                  </a:lnTo>
                  <a:lnTo>
                    <a:pt x="578" y="220"/>
                  </a:lnTo>
                  <a:lnTo>
                    <a:pt x="583" y="213"/>
                  </a:lnTo>
                  <a:lnTo>
                    <a:pt x="590" y="207"/>
                  </a:lnTo>
                  <a:lnTo>
                    <a:pt x="595" y="200"/>
                  </a:lnTo>
                  <a:lnTo>
                    <a:pt x="600" y="192"/>
                  </a:lnTo>
                  <a:lnTo>
                    <a:pt x="604" y="185"/>
                  </a:lnTo>
                  <a:lnTo>
                    <a:pt x="607" y="179"/>
                  </a:lnTo>
                  <a:lnTo>
                    <a:pt x="611" y="172"/>
                  </a:lnTo>
                  <a:lnTo>
                    <a:pt x="613" y="165"/>
                  </a:lnTo>
                  <a:lnTo>
                    <a:pt x="614" y="157"/>
                  </a:lnTo>
                  <a:lnTo>
                    <a:pt x="614" y="148"/>
                  </a:ln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1" name="Rectangle 29"/>
            <p:cNvSpPr>
              <a:spLocks noChangeArrowheads="1"/>
            </p:cNvSpPr>
            <p:nvPr/>
          </p:nvSpPr>
          <p:spPr bwMode="auto">
            <a:xfrm>
              <a:off x="3097" y="1740"/>
              <a:ext cx="69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u="sng" dirty="0" err="1" smtClean="0">
                  <a:latin typeface="Times New Roman" pitchFamily="18" charset="0"/>
                  <a:cs typeface="Times New Roman" pitchFamily="18" charset="0"/>
                </a:rPr>
                <a:t>Product_Id</a:t>
              </a:r>
              <a:endParaRPr lang="en-US" sz="20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2" name="Freeform 30"/>
            <p:cNvSpPr>
              <a:spLocks/>
            </p:cNvSpPr>
            <p:nvPr/>
          </p:nvSpPr>
          <p:spPr bwMode="auto">
            <a:xfrm>
              <a:off x="3898" y="1613"/>
              <a:ext cx="960" cy="509"/>
            </a:xfrm>
            <a:custGeom>
              <a:avLst/>
              <a:gdLst>
                <a:gd name="T0" fmla="*/ 614 w 614"/>
                <a:gd name="T1" fmla="*/ 141 h 296"/>
                <a:gd name="T2" fmla="*/ 611 w 614"/>
                <a:gd name="T3" fmla="*/ 126 h 296"/>
                <a:gd name="T4" fmla="*/ 604 w 614"/>
                <a:gd name="T5" fmla="*/ 111 h 296"/>
                <a:gd name="T6" fmla="*/ 595 w 614"/>
                <a:gd name="T7" fmla="*/ 98 h 296"/>
                <a:gd name="T8" fmla="*/ 584 w 614"/>
                <a:gd name="T9" fmla="*/ 86 h 296"/>
                <a:gd name="T10" fmla="*/ 569 w 614"/>
                <a:gd name="T11" fmla="*/ 73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4 w 614"/>
                <a:gd name="T21" fmla="*/ 19 h 296"/>
                <a:gd name="T22" fmla="*/ 398 w 614"/>
                <a:gd name="T23" fmla="*/ 8 h 296"/>
                <a:gd name="T24" fmla="*/ 338 w 614"/>
                <a:gd name="T25" fmla="*/ 2 h 296"/>
                <a:gd name="T26" fmla="*/ 276 w 614"/>
                <a:gd name="T27" fmla="*/ 2 h 296"/>
                <a:gd name="T28" fmla="*/ 216 w 614"/>
                <a:gd name="T29" fmla="*/ 8 h 296"/>
                <a:gd name="T30" fmla="*/ 160 w 614"/>
                <a:gd name="T31" fmla="*/ 19 h 296"/>
                <a:gd name="T32" fmla="*/ 124 w 614"/>
                <a:gd name="T33" fmla="*/ 30 h 296"/>
                <a:gd name="T34" fmla="*/ 101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4 w 614"/>
                <a:gd name="T41" fmla="*/ 73 h 296"/>
                <a:gd name="T42" fmla="*/ 30 w 614"/>
                <a:gd name="T43" fmla="*/ 86 h 296"/>
                <a:gd name="T44" fmla="*/ 19 w 614"/>
                <a:gd name="T45" fmla="*/ 98 h 296"/>
                <a:gd name="T46" fmla="*/ 9 w 614"/>
                <a:gd name="T47" fmla="*/ 111 h 296"/>
                <a:gd name="T48" fmla="*/ 3 w 614"/>
                <a:gd name="T49" fmla="*/ 126 h 296"/>
                <a:gd name="T50" fmla="*/ 0 w 614"/>
                <a:gd name="T51" fmla="*/ 141 h 296"/>
                <a:gd name="T52" fmla="*/ 0 w 614"/>
                <a:gd name="T53" fmla="*/ 158 h 296"/>
                <a:gd name="T54" fmla="*/ 3 w 614"/>
                <a:gd name="T55" fmla="*/ 172 h 296"/>
                <a:gd name="T56" fmla="*/ 9 w 614"/>
                <a:gd name="T57" fmla="*/ 185 h 296"/>
                <a:gd name="T58" fmla="*/ 19 w 614"/>
                <a:gd name="T59" fmla="*/ 200 h 296"/>
                <a:gd name="T60" fmla="*/ 30 w 614"/>
                <a:gd name="T61" fmla="*/ 213 h 296"/>
                <a:gd name="T62" fmla="*/ 44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1 w 614"/>
                <a:gd name="T69" fmla="*/ 259 h 296"/>
                <a:gd name="T70" fmla="*/ 124 w 614"/>
                <a:gd name="T71" fmla="*/ 269 h 296"/>
                <a:gd name="T72" fmla="*/ 160 w 614"/>
                <a:gd name="T73" fmla="*/ 280 h 296"/>
                <a:gd name="T74" fmla="*/ 216 w 614"/>
                <a:gd name="T75" fmla="*/ 291 h 296"/>
                <a:gd name="T76" fmla="*/ 276 w 614"/>
                <a:gd name="T77" fmla="*/ 296 h 296"/>
                <a:gd name="T78" fmla="*/ 338 w 614"/>
                <a:gd name="T79" fmla="*/ 296 h 296"/>
                <a:gd name="T80" fmla="*/ 398 w 614"/>
                <a:gd name="T81" fmla="*/ 291 h 296"/>
                <a:gd name="T82" fmla="*/ 454 w 614"/>
                <a:gd name="T83" fmla="*/ 280 h 296"/>
                <a:gd name="T84" fmla="*/ 490 w 614"/>
                <a:gd name="T85" fmla="*/ 269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9 w 614"/>
                <a:gd name="T93" fmla="*/ 226 h 296"/>
                <a:gd name="T94" fmla="*/ 584 w 614"/>
                <a:gd name="T95" fmla="*/ 213 h 296"/>
                <a:gd name="T96" fmla="*/ 595 w 614"/>
                <a:gd name="T97" fmla="*/ 200 h 296"/>
                <a:gd name="T98" fmla="*/ 604 w 614"/>
                <a:gd name="T99" fmla="*/ 185 h 296"/>
                <a:gd name="T100" fmla="*/ 611 w 614"/>
                <a:gd name="T101" fmla="*/ 172 h 296"/>
                <a:gd name="T102" fmla="*/ 614 w 614"/>
                <a:gd name="T103" fmla="*/ 158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2" y="134"/>
                  </a:lnTo>
                  <a:lnTo>
                    <a:pt x="611" y="126"/>
                  </a:lnTo>
                  <a:lnTo>
                    <a:pt x="607" y="119"/>
                  </a:lnTo>
                  <a:lnTo>
                    <a:pt x="604" y="111"/>
                  </a:lnTo>
                  <a:lnTo>
                    <a:pt x="600" y="106"/>
                  </a:lnTo>
                  <a:lnTo>
                    <a:pt x="595" y="98"/>
                  </a:lnTo>
                  <a:lnTo>
                    <a:pt x="590" y="91"/>
                  </a:lnTo>
                  <a:lnTo>
                    <a:pt x="584" y="86"/>
                  </a:lnTo>
                  <a:lnTo>
                    <a:pt x="577" y="78"/>
                  </a:lnTo>
                  <a:lnTo>
                    <a:pt x="569" y="73"/>
                  </a:lnTo>
                  <a:lnTo>
                    <a:pt x="562" y="67"/>
                  </a:lnTo>
                  <a:lnTo>
                    <a:pt x="553" y="61"/>
                  </a:lnTo>
                  <a:lnTo>
                    <a:pt x="544" y="56"/>
                  </a:lnTo>
                  <a:lnTo>
                    <a:pt x="534" y="50"/>
                  </a:lnTo>
                  <a:lnTo>
                    <a:pt x="523" y="45"/>
                  </a:lnTo>
                  <a:lnTo>
                    <a:pt x="513" y="39"/>
                  </a:lnTo>
                  <a:lnTo>
                    <a:pt x="502" y="36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4" y="19"/>
                  </a:lnTo>
                  <a:lnTo>
                    <a:pt x="426" y="13"/>
                  </a:lnTo>
                  <a:lnTo>
                    <a:pt x="398" y="8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6" y="2"/>
                  </a:lnTo>
                  <a:lnTo>
                    <a:pt x="244" y="4"/>
                  </a:lnTo>
                  <a:lnTo>
                    <a:pt x="216" y="8"/>
                  </a:lnTo>
                  <a:lnTo>
                    <a:pt x="187" y="13"/>
                  </a:lnTo>
                  <a:lnTo>
                    <a:pt x="160" y="19"/>
                  </a:lnTo>
                  <a:lnTo>
                    <a:pt x="134" y="26"/>
                  </a:lnTo>
                  <a:lnTo>
                    <a:pt x="124" y="30"/>
                  </a:lnTo>
                  <a:lnTo>
                    <a:pt x="112" y="36"/>
                  </a:lnTo>
                  <a:lnTo>
                    <a:pt x="101" y="39"/>
                  </a:lnTo>
                  <a:lnTo>
                    <a:pt x="89" y="45"/>
                  </a:lnTo>
                  <a:lnTo>
                    <a:pt x="80" y="50"/>
                  </a:lnTo>
                  <a:lnTo>
                    <a:pt x="70" y="56"/>
                  </a:lnTo>
                  <a:lnTo>
                    <a:pt x="61" y="61"/>
                  </a:lnTo>
                  <a:lnTo>
                    <a:pt x="52" y="67"/>
                  </a:lnTo>
                  <a:lnTo>
                    <a:pt x="44" y="73"/>
                  </a:lnTo>
                  <a:lnTo>
                    <a:pt x="37" y="78"/>
                  </a:lnTo>
                  <a:lnTo>
                    <a:pt x="30" y="86"/>
                  </a:lnTo>
                  <a:lnTo>
                    <a:pt x="24" y="91"/>
                  </a:lnTo>
                  <a:lnTo>
                    <a:pt x="19" y="98"/>
                  </a:lnTo>
                  <a:lnTo>
                    <a:pt x="14" y="106"/>
                  </a:lnTo>
                  <a:lnTo>
                    <a:pt x="9" y="111"/>
                  </a:lnTo>
                  <a:lnTo>
                    <a:pt x="5" y="119"/>
                  </a:lnTo>
                  <a:lnTo>
                    <a:pt x="3" y="126"/>
                  </a:lnTo>
                  <a:lnTo>
                    <a:pt x="2" y="134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2" y="165"/>
                  </a:lnTo>
                  <a:lnTo>
                    <a:pt x="3" y="172"/>
                  </a:lnTo>
                  <a:lnTo>
                    <a:pt x="5" y="180"/>
                  </a:lnTo>
                  <a:lnTo>
                    <a:pt x="9" y="185"/>
                  </a:lnTo>
                  <a:lnTo>
                    <a:pt x="14" y="193"/>
                  </a:lnTo>
                  <a:lnTo>
                    <a:pt x="19" y="200"/>
                  </a:lnTo>
                  <a:lnTo>
                    <a:pt x="24" y="208"/>
                  </a:lnTo>
                  <a:lnTo>
                    <a:pt x="30" y="213"/>
                  </a:lnTo>
                  <a:lnTo>
                    <a:pt x="37" y="221"/>
                  </a:lnTo>
                  <a:lnTo>
                    <a:pt x="44" y="226"/>
                  </a:lnTo>
                  <a:lnTo>
                    <a:pt x="52" y="232"/>
                  </a:lnTo>
                  <a:lnTo>
                    <a:pt x="61" y="237"/>
                  </a:lnTo>
                  <a:lnTo>
                    <a:pt x="70" y="243"/>
                  </a:lnTo>
                  <a:lnTo>
                    <a:pt x="80" y="248"/>
                  </a:lnTo>
                  <a:lnTo>
                    <a:pt x="89" y="254"/>
                  </a:lnTo>
                  <a:lnTo>
                    <a:pt x="101" y="259"/>
                  </a:lnTo>
                  <a:lnTo>
                    <a:pt x="112" y="263"/>
                  </a:lnTo>
                  <a:lnTo>
                    <a:pt x="124" y="269"/>
                  </a:lnTo>
                  <a:lnTo>
                    <a:pt x="134" y="272"/>
                  </a:lnTo>
                  <a:lnTo>
                    <a:pt x="160" y="280"/>
                  </a:lnTo>
                  <a:lnTo>
                    <a:pt x="187" y="285"/>
                  </a:lnTo>
                  <a:lnTo>
                    <a:pt x="216" y="291"/>
                  </a:lnTo>
                  <a:lnTo>
                    <a:pt x="244" y="295"/>
                  </a:lnTo>
                  <a:lnTo>
                    <a:pt x="276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5"/>
                  </a:lnTo>
                  <a:lnTo>
                    <a:pt x="398" y="291"/>
                  </a:lnTo>
                  <a:lnTo>
                    <a:pt x="426" y="285"/>
                  </a:lnTo>
                  <a:lnTo>
                    <a:pt x="454" y="280"/>
                  </a:lnTo>
                  <a:lnTo>
                    <a:pt x="478" y="272"/>
                  </a:lnTo>
                  <a:lnTo>
                    <a:pt x="490" y="269"/>
                  </a:lnTo>
                  <a:lnTo>
                    <a:pt x="502" y="263"/>
                  </a:lnTo>
                  <a:lnTo>
                    <a:pt x="513" y="259"/>
                  </a:lnTo>
                  <a:lnTo>
                    <a:pt x="523" y="254"/>
                  </a:lnTo>
                  <a:lnTo>
                    <a:pt x="534" y="248"/>
                  </a:lnTo>
                  <a:lnTo>
                    <a:pt x="544" y="243"/>
                  </a:lnTo>
                  <a:lnTo>
                    <a:pt x="553" y="237"/>
                  </a:lnTo>
                  <a:lnTo>
                    <a:pt x="562" y="232"/>
                  </a:lnTo>
                  <a:lnTo>
                    <a:pt x="569" y="226"/>
                  </a:lnTo>
                  <a:lnTo>
                    <a:pt x="577" y="221"/>
                  </a:lnTo>
                  <a:lnTo>
                    <a:pt x="584" y="213"/>
                  </a:lnTo>
                  <a:lnTo>
                    <a:pt x="590" y="208"/>
                  </a:lnTo>
                  <a:lnTo>
                    <a:pt x="595" y="200"/>
                  </a:lnTo>
                  <a:lnTo>
                    <a:pt x="600" y="193"/>
                  </a:lnTo>
                  <a:lnTo>
                    <a:pt x="604" y="185"/>
                  </a:lnTo>
                  <a:lnTo>
                    <a:pt x="607" y="180"/>
                  </a:lnTo>
                  <a:lnTo>
                    <a:pt x="611" y="172"/>
                  </a:lnTo>
                  <a:lnTo>
                    <a:pt x="612" y="165"/>
                  </a:lnTo>
                  <a:lnTo>
                    <a:pt x="614" y="158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3" name="Rectangle 31"/>
            <p:cNvSpPr>
              <a:spLocks noChangeArrowheads="1"/>
            </p:cNvSpPr>
            <p:nvPr/>
          </p:nvSpPr>
          <p:spPr bwMode="auto">
            <a:xfrm>
              <a:off x="3925" y="1740"/>
              <a:ext cx="863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ProductName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4" name="Line 32"/>
            <p:cNvSpPr>
              <a:spLocks noChangeShapeType="1"/>
            </p:cNvSpPr>
            <p:nvPr/>
          </p:nvSpPr>
          <p:spPr bwMode="auto">
            <a:xfrm>
              <a:off x="3545" y="2171"/>
              <a:ext cx="520" cy="45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5" name="Line 33"/>
            <p:cNvSpPr>
              <a:spLocks noChangeShapeType="1"/>
            </p:cNvSpPr>
            <p:nvPr/>
          </p:nvSpPr>
          <p:spPr bwMode="auto">
            <a:xfrm>
              <a:off x="4269" y="2122"/>
              <a:ext cx="1" cy="51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6" name="Line 34"/>
            <p:cNvSpPr>
              <a:spLocks noChangeShapeType="1"/>
            </p:cNvSpPr>
            <p:nvPr/>
          </p:nvSpPr>
          <p:spPr bwMode="auto">
            <a:xfrm flipH="1">
              <a:off x="2012" y="2963"/>
              <a:ext cx="40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8" name="Rectangle 36"/>
            <p:cNvSpPr>
              <a:spLocks noChangeArrowheads="1"/>
            </p:cNvSpPr>
            <p:nvPr/>
          </p:nvSpPr>
          <p:spPr bwMode="auto">
            <a:xfrm>
              <a:off x="2106" y="2565"/>
              <a:ext cx="207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09" name="Rectangle 37"/>
            <p:cNvSpPr>
              <a:spLocks noChangeArrowheads="1"/>
            </p:cNvSpPr>
            <p:nvPr/>
          </p:nvSpPr>
          <p:spPr bwMode="auto">
            <a:xfrm>
              <a:off x="3598" y="2565"/>
              <a:ext cx="237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10" name="Freeform 38"/>
            <p:cNvSpPr>
              <a:spLocks/>
            </p:cNvSpPr>
            <p:nvPr/>
          </p:nvSpPr>
          <p:spPr bwMode="auto">
            <a:xfrm>
              <a:off x="4858" y="1867"/>
              <a:ext cx="699" cy="318"/>
            </a:xfrm>
            <a:custGeom>
              <a:avLst/>
              <a:gdLst>
                <a:gd name="T0" fmla="*/ 614 w 614"/>
                <a:gd name="T1" fmla="*/ 141 h 296"/>
                <a:gd name="T2" fmla="*/ 610 w 614"/>
                <a:gd name="T3" fmla="*/ 126 h 296"/>
                <a:gd name="T4" fmla="*/ 603 w 614"/>
                <a:gd name="T5" fmla="*/ 111 h 296"/>
                <a:gd name="T6" fmla="*/ 595 w 614"/>
                <a:gd name="T7" fmla="*/ 98 h 296"/>
                <a:gd name="T8" fmla="*/ 584 w 614"/>
                <a:gd name="T9" fmla="*/ 86 h 296"/>
                <a:gd name="T10" fmla="*/ 568 w 614"/>
                <a:gd name="T11" fmla="*/ 73 h 296"/>
                <a:gd name="T12" fmla="*/ 553 w 614"/>
                <a:gd name="T13" fmla="*/ 61 h 296"/>
                <a:gd name="T14" fmla="*/ 534 w 614"/>
                <a:gd name="T15" fmla="*/ 50 h 296"/>
                <a:gd name="T16" fmla="*/ 513 w 614"/>
                <a:gd name="T17" fmla="*/ 39 h 296"/>
                <a:gd name="T18" fmla="*/ 490 w 614"/>
                <a:gd name="T19" fmla="*/ 30 h 296"/>
                <a:gd name="T20" fmla="*/ 453 w 614"/>
                <a:gd name="T21" fmla="*/ 19 h 296"/>
                <a:gd name="T22" fmla="*/ 397 w 614"/>
                <a:gd name="T23" fmla="*/ 8 h 296"/>
                <a:gd name="T24" fmla="*/ 338 w 614"/>
                <a:gd name="T25" fmla="*/ 2 h 296"/>
                <a:gd name="T26" fmla="*/ 275 w 614"/>
                <a:gd name="T27" fmla="*/ 2 h 296"/>
                <a:gd name="T28" fmla="*/ 216 w 614"/>
                <a:gd name="T29" fmla="*/ 8 h 296"/>
                <a:gd name="T30" fmla="*/ 160 w 614"/>
                <a:gd name="T31" fmla="*/ 19 h 296"/>
                <a:gd name="T32" fmla="*/ 124 w 614"/>
                <a:gd name="T33" fmla="*/ 30 h 296"/>
                <a:gd name="T34" fmla="*/ 101 w 614"/>
                <a:gd name="T35" fmla="*/ 39 h 296"/>
                <a:gd name="T36" fmla="*/ 80 w 614"/>
                <a:gd name="T37" fmla="*/ 50 h 296"/>
                <a:gd name="T38" fmla="*/ 61 w 614"/>
                <a:gd name="T39" fmla="*/ 61 h 296"/>
                <a:gd name="T40" fmla="*/ 43 w 614"/>
                <a:gd name="T41" fmla="*/ 73 h 296"/>
                <a:gd name="T42" fmla="*/ 29 w 614"/>
                <a:gd name="T43" fmla="*/ 86 h 296"/>
                <a:gd name="T44" fmla="*/ 19 w 614"/>
                <a:gd name="T45" fmla="*/ 98 h 296"/>
                <a:gd name="T46" fmla="*/ 8 w 614"/>
                <a:gd name="T47" fmla="*/ 111 h 296"/>
                <a:gd name="T48" fmla="*/ 3 w 614"/>
                <a:gd name="T49" fmla="*/ 126 h 296"/>
                <a:gd name="T50" fmla="*/ 0 w 614"/>
                <a:gd name="T51" fmla="*/ 141 h 296"/>
                <a:gd name="T52" fmla="*/ 0 w 614"/>
                <a:gd name="T53" fmla="*/ 158 h 296"/>
                <a:gd name="T54" fmla="*/ 3 w 614"/>
                <a:gd name="T55" fmla="*/ 172 h 296"/>
                <a:gd name="T56" fmla="*/ 8 w 614"/>
                <a:gd name="T57" fmla="*/ 185 h 296"/>
                <a:gd name="T58" fmla="*/ 19 w 614"/>
                <a:gd name="T59" fmla="*/ 200 h 296"/>
                <a:gd name="T60" fmla="*/ 29 w 614"/>
                <a:gd name="T61" fmla="*/ 213 h 296"/>
                <a:gd name="T62" fmla="*/ 43 w 614"/>
                <a:gd name="T63" fmla="*/ 226 h 296"/>
                <a:gd name="T64" fmla="*/ 61 w 614"/>
                <a:gd name="T65" fmla="*/ 237 h 296"/>
                <a:gd name="T66" fmla="*/ 80 w 614"/>
                <a:gd name="T67" fmla="*/ 248 h 296"/>
                <a:gd name="T68" fmla="*/ 101 w 614"/>
                <a:gd name="T69" fmla="*/ 259 h 296"/>
                <a:gd name="T70" fmla="*/ 124 w 614"/>
                <a:gd name="T71" fmla="*/ 269 h 296"/>
                <a:gd name="T72" fmla="*/ 160 w 614"/>
                <a:gd name="T73" fmla="*/ 280 h 296"/>
                <a:gd name="T74" fmla="*/ 216 w 614"/>
                <a:gd name="T75" fmla="*/ 291 h 296"/>
                <a:gd name="T76" fmla="*/ 275 w 614"/>
                <a:gd name="T77" fmla="*/ 296 h 296"/>
                <a:gd name="T78" fmla="*/ 338 w 614"/>
                <a:gd name="T79" fmla="*/ 296 h 296"/>
                <a:gd name="T80" fmla="*/ 397 w 614"/>
                <a:gd name="T81" fmla="*/ 291 h 296"/>
                <a:gd name="T82" fmla="*/ 453 w 614"/>
                <a:gd name="T83" fmla="*/ 280 h 296"/>
                <a:gd name="T84" fmla="*/ 490 w 614"/>
                <a:gd name="T85" fmla="*/ 269 h 296"/>
                <a:gd name="T86" fmla="*/ 513 w 614"/>
                <a:gd name="T87" fmla="*/ 259 h 296"/>
                <a:gd name="T88" fmla="*/ 534 w 614"/>
                <a:gd name="T89" fmla="*/ 248 h 296"/>
                <a:gd name="T90" fmla="*/ 553 w 614"/>
                <a:gd name="T91" fmla="*/ 237 h 296"/>
                <a:gd name="T92" fmla="*/ 568 w 614"/>
                <a:gd name="T93" fmla="*/ 226 h 296"/>
                <a:gd name="T94" fmla="*/ 584 w 614"/>
                <a:gd name="T95" fmla="*/ 213 h 296"/>
                <a:gd name="T96" fmla="*/ 595 w 614"/>
                <a:gd name="T97" fmla="*/ 200 h 296"/>
                <a:gd name="T98" fmla="*/ 603 w 614"/>
                <a:gd name="T99" fmla="*/ 185 h 296"/>
                <a:gd name="T100" fmla="*/ 610 w 614"/>
                <a:gd name="T101" fmla="*/ 172 h 296"/>
                <a:gd name="T102" fmla="*/ 614 w 614"/>
                <a:gd name="T103" fmla="*/ 158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14"/>
                <a:gd name="T157" fmla="*/ 0 h 296"/>
                <a:gd name="T158" fmla="*/ 614 w 614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14" h="296">
                  <a:moveTo>
                    <a:pt x="614" y="148"/>
                  </a:moveTo>
                  <a:lnTo>
                    <a:pt x="614" y="141"/>
                  </a:lnTo>
                  <a:lnTo>
                    <a:pt x="612" y="134"/>
                  </a:lnTo>
                  <a:lnTo>
                    <a:pt x="610" y="126"/>
                  </a:lnTo>
                  <a:lnTo>
                    <a:pt x="607" y="119"/>
                  </a:lnTo>
                  <a:lnTo>
                    <a:pt x="603" y="111"/>
                  </a:lnTo>
                  <a:lnTo>
                    <a:pt x="600" y="106"/>
                  </a:lnTo>
                  <a:lnTo>
                    <a:pt x="595" y="98"/>
                  </a:lnTo>
                  <a:lnTo>
                    <a:pt x="589" y="91"/>
                  </a:lnTo>
                  <a:lnTo>
                    <a:pt x="584" y="86"/>
                  </a:lnTo>
                  <a:lnTo>
                    <a:pt x="577" y="78"/>
                  </a:lnTo>
                  <a:lnTo>
                    <a:pt x="568" y="73"/>
                  </a:lnTo>
                  <a:lnTo>
                    <a:pt x="561" y="67"/>
                  </a:lnTo>
                  <a:lnTo>
                    <a:pt x="553" y="61"/>
                  </a:lnTo>
                  <a:lnTo>
                    <a:pt x="544" y="56"/>
                  </a:lnTo>
                  <a:lnTo>
                    <a:pt x="534" y="50"/>
                  </a:lnTo>
                  <a:lnTo>
                    <a:pt x="523" y="45"/>
                  </a:lnTo>
                  <a:lnTo>
                    <a:pt x="513" y="39"/>
                  </a:lnTo>
                  <a:lnTo>
                    <a:pt x="502" y="36"/>
                  </a:lnTo>
                  <a:lnTo>
                    <a:pt x="490" y="30"/>
                  </a:lnTo>
                  <a:lnTo>
                    <a:pt x="478" y="26"/>
                  </a:lnTo>
                  <a:lnTo>
                    <a:pt x="453" y="19"/>
                  </a:lnTo>
                  <a:lnTo>
                    <a:pt x="425" y="13"/>
                  </a:lnTo>
                  <a:lnTo>
                    <a:pt x="397" y="8"/>
                  </a:lnTo>
                  <a:lnTo>
                    <a:pt x="368" y="4"/>
                  </a:lnTo>
                  <a:lnTo>
                    <a:pt x="338" y="2"/>
                  </a:lnTo>
                  <a:lnTo>
                    <a:pt x="307" y="0"/>
                  </a:lnTo>
                  <a:lnTo>
                    <a:pt x="275" y="2"/>
                  </a:lnTo>
                  <a:lnTo>
                    <a:pt x="244" y="4"/>
                  </a:lnTo>
                  <a:lnTo>
                    <a:pt x="216" y="8"/>
                  </a:lnTo>
                  <a:lnTo>
                    <a:pt x="186" y="13"/>
                  </a:lnTo>
                  <a:lnTo>
                    <a:pt x="160" y="19"/>
                  </a:lnTo>
                  <a:lnTo>
                    <a:pt x="134" y="26"/>
                  </a:lnTo>
                  <a:lnTo>
                    <a:pt x="124" y="30"/>
                  </a:lnTo>
                  <a:lnTo>
                    <a:pt x="111" y="36"/>
                  </a:lnTo>
                  <a:lnTo>
                    <a:pt x="101" y="39"/>
                  </a:lnTo>
                  <a:lnTo>
                    <a:pt x="89" y="45"/>
                  </a:lnTo>
                  <a:lnTo>
                    <a:pt x="80" y="50"/>
                  </a:lnTo>
                  <a:lnTo>
                    <a:pt x="69" y="56"/>
                  </a:lnTo>
                  <a:lnTo>
                    <a:pt x="61" y="61"/>
                  </a:lnTo>
                  <a:lnTo>
                    <a:pt x="52" y="67"/>
                  </a:lnTo>
                  <a:lnTo>
                    <a:pt x="43" y="73"/>
                  </a:lnTo>
                  <a:lnTo>
                    <a:pt x="36" y="78"/>
                  </a:lnTo>
                  <a:lnTo>
                    <a:pt x="29" y="86"/>
                  </a:lnTo>
                  <a:lnTo>
                    <a:pt x="24" y="91"/>
                  </a:lnTo>
                  <a:lnTo>
                    <a:pt x="19" y="98"/>
                  </a:lnTo>
                  <a:lnTo>
                    <a:pt x="14" y="106"/>
                  </a:lnTo>
                  <a:lnTo>
                    <a:pt x="8" y="111"/>
                  </a:lnTo>
                  <a:lnTo>
                    <a:pt x="5" y="119"/>
                  </a:lnTo>
                  <a:lnTo>
                    <a:pt x="3" y="126"/>
                  </a:lnTo>
                  <a:lnTo>
                    <a:pt x="1" y="134"/>
                  </a:lnTo>
                  <a:lnTo>
                    <a:pt x="0" y="141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1" y="165"/>
                  </a:lnTo>
                  <a:lnTo>
                    <a:pt x="3" y="172"/>
                  </a:lnTo>
                  <a:lnTo>
                    <a:pt x="5" y="180"/>
                  </a:lnTo>
                  <a:lnTo>
                    <a:pt x="8" y="185"/>
                  </a:lnTo>
                  <a:lnTo>
                    <a:pt x="14" y="193"/>
                  </a:lnTo>
                  <a:lnTo>
                    <a:pt x="19" y="200"/>
                  </a:lnTo>
                  <a:lnTo>
                    <a:pt x="24" y="208"/>
                  </a:lnTo>
                  <a:lnTo>
                    <a:pt x="29" y="213"/>
                  </a:lnTo>
                  <a:lnTo>
                    <a:pt x="36" y="221"/>
                  </a:lnTo>
                  <a:lnTo>
                    <a:pt x="43" y="226"/>
                  </a:lnTo>
                  <a:lnTo>
                    <a:pt x="52" y="232"/>
                  </a:lnTo>
                  <a:lnTo>
                    <a:pt x="61" y="237"/>
                  </a:lnTo>
                  <a:lnTo>
                    <a:pt x="69" y="243"/>
                  </a:lnTo>
                  <a:lnTo>
                    <a:pt x="80" y="248"/>
                  </a:lnTo>
                  <a:lnTo>
                    <a:pt x="89" y="254"/>
                  </a:lnTo>
                  <a:lnTo>
                    <a:pt x="101" y="259"/>
                  </a:lnTo>
                  <a:lnTo>
                    <a:pt x="111" y="263"/>
                  </a:lnTo>
                  <a:lnTo>
                    <a:pt x="124" y="269"/>
                  </a:lnTo>
                  <a:lnTo>
                    <a:pt x="134" y="272"/>
                  </a:lnTo>
                  <a:lnTo>
                    <a:pt x="160" y="280"/>
                  </a:lnTo>
                  <a:lnTo>
                    <a:pt x="186" y="285"/>
                  </a:lnTo>
                  <a:lnTo>
                    <a:pt x="216" y="291"/>
                  </a:lnTo>
                  <a:lnTo>
                    <a:pt x="244" y="295"/>
                  </a:lnTo>
                  <a:lnTo>
                    <a:pt x="275" y="296"/>
                  </a:lnTo>
                  <a:lnTo>
                    <a:pt x="307" y="296"/>
                  </a:lnTo>
                  <a:lnTo>
                    <a:pt x="338" y="296"/>
                  </a:lnTo>
                  <a:lnTo>
                    <a:pt x="368" y="295"/>
                  </a:lnTo>
                  <a:lnTo>
                    <a:pt x="397" y="291"/>
                  </a:lnTo>
                  <a:lnTo>
                    <a:pt x="425" y="285"/>
                  </a:lnTo>
                  <a:lnTo>
                    <a:pt x="453" y="280"/>
                  </a:lnTo>
                  <a:lnTo>
                    <a:pt x="478" y="272"/>
                  </a:lnTo>
                  <a:lnTo>
                    <a:pt x="490" y="269"/>
                  </a:lnTo>
                  <a:lnTo>
                    <a:pt x="502" y="263"/>
                  </a:lnTo>
                  <a:lnTo>
                    <a:pt x="513" y="259"/>
                  </a:lnTo>
                  <a:lnTo>
                    <a:pt x="523" y="254"/>
                  </a:lnTo>
                  <a:lnTo>
                    <a:pt x="534" y="248"/>
                  </a:lnTo>
                  <a:lnTo>
                    <a:pt x="544" y="243"/>
                  </a:lnTo>
                  <a:lnTo>
                    <a:pt x="553" y="237"/>
                  </a:lnTo>
                  <a:lnTo>
                    <a:pt x="561" y="232"/>
                  </a:lnTo>
                  <a:lnTo>
                    <a:pt x="568" y="226"/>
                  </a:lnTo>
                  <a:lnTo>
                    <a:pt x="577" y="221"/>
                  </a:lnTo>
                  <a:lnTo>
                    <a:pt x="584" y="213"/>
                  </a:lnTo>
                  <a:lnTo>
                    <a:pt x="589" y="208"/>
                  </a:lnTo>
                  <a:lnTo>
                    <a:pt x="595" y="200"/>
                  </a:lnTo>
                  <a:lnTo>
                    <a:pt x="600" y="193"/>
                  </a:lnTo>
                  <a:lnTo>
                    <a:pt x="603" y="185"/>
                  </a:lnTo>
                  <a:lnTo>
                    <a:pt x="607" y="180"/>
                  </a:lnTo>
                  <a:lnTo>
                    <a:pt x="610" y="172"/>
                  </a:lnTo>
                  <a:lnTo>
                    <a:pt x="612" y="165"/>
                  </a:lnTo>
                  <a:lnTo>
                    <a:pt x="614" y="158"/>
                  </a:lnTo>
                  <a:lnTo>
                    <a:pt x="614" y="148"/>
                  </a:lnTo>
                </a:path>
              </a:pathLst>
            </a:custGeom>
            <a:solidFill>
              <a:srgbClr val="FFFFFF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400" dirty="0" err="1" smtClean="0">
                  <a:latin typeface="Times New Roman" pitchFamily="18" charset="0"/>
                  <a:cs typeface="Times New Roman" pitchFamily="18" charset="0"/>
                </a:rPr>
                <a:t>UnitPrice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111" name="Rectangle 39"/>
            <p:cNvSpPr>
              <a:spLocks noChangeArrowheads="1"/>
            </p:cNvSpPr>
            <p:nvPr/>
          </p:nvSpPr>
          <p:spPr bwMode="auto">
            <a:xfrm>
              <a:off x="4625" y="1747"/>
              <a:ext cx="80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th-TH" sz="2000" dirty="0" smtClean="0">
                  <a:solidFill>
                    <a:srgbClr val="000000"/>
                  </a:solidFill>
                  <a:latin typeface="Times New Roman" pitchFamily="18" charset="0"/>
                  <a:cs typeface="AngsanaUPC" pitchFamily="18" charset="-34"/>
                </a:rPr>
                <a:t>	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Line 34"/>
          <p:cNvSpPr>
            <a:spLocks noChangeShapeType="1"/>
          </p:cNvSpPr>
          <p:nvPr/>
        </p:nvSpPr>
        <p:spPr bwMode="auto">
          <a:xfrm flipH="1">
            <a:off x="5562524" y="3277168"/>
            <a:ext cx="6858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 flipV="1">
            <a:off x="7772324" y="2896168"/>
            <a:ext cx="457200" cy="163489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1676324" y="1753168"/>
            <a:ext cx="9144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1828724" y="1829368"/>
            <a:ext cx="687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 flipV="1">
            <a:off x="2514525" y="1981768"/>
            <a:ext cx="304799" cy="9440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H="1" flipV="1">
            <a:off x="1371524" y="1981768"/>
            <a:ext cx="685800" cy="95055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3276600" y="1447800"/>
            <a:ext cx="14478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9000" y="1524000"/>
            <a:ext cx="1371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ExVat_Amount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105400" y="5122020"/>
          <a:ext cx="3886199" cy="173598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7362"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Product_Id</a:t>
                      </a:r>
                      <a:r>
                        <a:rPr lang="en-US" sz="12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2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Pk</a:t>
                      </a:r>
                      <a:r>
                        <a:rPr lang="en-US" sz="12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F02B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UnitPrice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BalanceQty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20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20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52401" y="5181600"/>
          <a:ext cx="4800599" cy="1510665"/>
        </p:xfrm>
        <a:graphic>
          <a:graphicData uri="http://schemas.openxmlformats.org/drawingml/2006/table">
            <a:tbl>
              <a:tblPr/>
              <a:tblGrid>
                <a:gridCol w="21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Table: </a:t>
                      </a:r>
                      <a:r>
                        <a:rPr lang="en-US" sz="1600" b="0" i="0" u="none" strike="noStrike" kern="1200" dirty="0" err="1" smtClean="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Sales_Detail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Receipt_No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Pk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)(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Fk</a:t>
                      </a:r>
                      <a:r>
                        <a:rPr lang="en-US" sz="1600" b="1" i="0" u="none" strike="noStrike" kern="1200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kern="1200" dirty="0">
                        <a:solidFill>
                          <a:srgbClr val="0F02BE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 _id(</a:t>
                      </a:r>
                      <a:r>
                        <a:rPr lang="en-US" sz="16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)(</a:t>
                      </a:r>
                      <a:r>
                        <a:rPr lang="en-US" sz="1600" b="1" i="0" u="none" strike="noStrike" dirty="0" err="1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Fk</a:t>
                      </a:r>
                      <a:r>
                        <a:rPr lang="en-US" sz="1600" b="1" i="0" u="none" strike="noStrike" dirty="0" smtClean="0">
                          <a:solidFill>
                            <a:srgbClr val="0F02B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F02B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F02BE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1" i="0" u="none" strike="noStrike" dirty="0">
                        <a:solidFill>
                          <a:srgbClr val="0F02BE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" name="Freeform 38"/>
          <p:cNvSpPr>
            <a:spLocks/>
          </p:cNvSpPr>
          <p:nvPr/>
        </p:nvSpPr>
        <p:spPr bwMode="auto">
          <a:xfrm>
            <a:off x="7772400" y="2591368"/>
            <a:ext cx="1295324" cy="382058"/>
          </a:xfrm>
          <a:custGeom>
            <a:avLst/>
            <a:gdLst>
              <a:gd name="T0" fmla="*/ 614 w 614"/>
              <a:gd name="T1" fmla="*/ 141 h 296"/>
              <a:gd name="T2" fmla="*/ 610 w 614"/>
              <a:gd name="T3" fmla="*/ 126 h 296"/>
              <a:gd name="T4" fmla="*/ 603 w 614"/>
              <a:gd name="T5" fmla="*/ 111 h 296"/>
              <a:gd name="T6" fmla="*/ 595 w 614"/>
              <a:gd name="T7" fmla="*/ 98 h 296"/>
              <a:gd name="T8" fmla="*/ 584 w 614"/>
              <a:gd name="T9" fmla="*/ 86 h 296"/>
              <a:gd name="T10" fmla="*/ 568 w 614"/>
              <a:gd name="T11" fmla="*/ 73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0 w 614"/>
              <a:gd name="T19" fmla="*/ 30 h 296"/>
              <a:gd name="T20" fmla="*/ 453 w 614"/>
              <a:gd name="T21" fmla="*/ 19 h 296"/>
              <a:gd name="T22" fmla="*/ 397 w 614"/>
              <a:gd name="T23" fmla="*/ 8 h 296"/>
              <a:gd name="T24" fmla="*/ 338 w 614"/>
              <a:gd name="T25" fmla="*/ 2 h 296"/>
              <a:gd name="T26" fmla="*/ 275 w 614"/>
              <a:gd name="T27" fmla="*/ 2 h 296"/>
              <a:gd name="T28" fmla="*/ 216 w 614"/>
              <a:gd name="T29" fmla="*/ 8 h 296"/>
              <a:gd name="T30" fmla="*/ 160 w 614"/>
              <a:gd name="T31" fmla="*/ 19 h 296"/>
              <a:gd name="T32" fmla="*/ 124 w 614"/>
              <a:gd name="T33" fmla="*/ 30 h 296"/>
              <a:gd name="T34" fmla="*/ 101 w 614"/>
              <a:gd name="T35" fmla="*/ 39 h 296"/>
              <a:gd name="T36" fmla="*/ 80 w 614"/>
              <a:gd name="T37" fmla="*/ 50 h 296"/>
              <a:gd name="T38" fmla="*/ 61 w 614"/>
              <a:gd name="T39" fmla="*/ 61 h 296"/>
              <a:gd name="T40" fmla="*/ 43 w 614"/>
              <a:gd name="T41" fmla="*/ 73 h 296"/>
              <a:gd name="T42" fmla="*/ 29 w 614"/>
              <a:gd name="T43" fmla="*/ 86 h 296"/>
              <a:gd name="T44" fmla="*/ 19 w 614"/>
              <a:gd name="T45" fmla="*/ 98 h 296"/>
              <a:gd name="T46" fmla="*/ 8 w 614"/>
              <a:gd name="T47" fmla="*/ 111 h 296"/>
              <a:gd name="T48" fmla="*/ 3 w 614"/>
              <a:gd name="T49" fmla="*/ 126 h 296"/>
              <a:gd name="T50" fmla="*/ 0 w 614"/>
              <a:gd name="T51" fmla="*/ 141 h 296"/>
              <a:gd name="T52" fmla="*/ 0 w 614"/>
              <a:gd name="T53" fmla="*/ 158 h 296"/>
              <a:gd name="T54" fmla="*/ 3 w 614"/>
              <a:gd name="T55" fmla="*/ 172 h 296"/>
              <a:gd name="T56" fmla="*/ 8 w 614"/>
              <a:gd name="T57" fmla="*/ 185 h 296"/>
              <a:gd name="T58" fmla="*/ 19 w 614"/>
              <a:gd name="T59" fmla="*/ 200 h 296"/>
              <a:gd name="T60" fmla="*/ 29 w 614"/>
              <a:gd name="T61" fmla="*/ 213 h 296"/>
              <a:gd name="T62" fmla="*/ 43 w 614"/>
              <a:gd name="T63" fmla="*/ 226 h 296"/>
              <a:gd name="T64" fmla="*/ 61 w 614"/>
              <a:gd name="T65" fmla="*/ 237 h 296"/>
              <a:gd name="T66" fmla="*/ 80 w 614"/>
              <a:gd name="T67" fmla="*/ 248 h 296"/>
              <a:gd name="T68" fmla="*/ 101 w 614"/>
              <a:gd name="T69" fmla="*/ 259 h 296"/>
              <a:gd name="T70" fmla="*/ 124 w 614"/>
              <a:gd name="T71" fmla="*/ 269 h 296"/>
              <a:gd name="T72" fmla="*/ 160 w 614"/>
              <a:gd name="T73" fmla="*/ 280 h 296"/>
              <a:gd name="T74" fmla="*/ 216 w 614"/>
              <a:gd name="T75" fmla="*/ 291 h 296"/>
              <a:gd name="T76" fmla="*/ 275 w 614"/>
              <a:gd name="T77" fmla="*/ 296 h 296"/>
              <a:gd name="T78" fmla="*/ 338 w 614"/>
              <a:gd name="T79" fmla="*/ 296 h 296"/>
              <a:gd name="T80" fmla="*/ 397 w 614"/>
              <a:gd name="T81" fmla="*/ 291 h 296"/>
              <a:gd name="T82" fmla="*/ 453 w 614"/>
              <a:gd name="T83" fmla="*/ 280 h 296"/>
              <a:gd name="T84" fmla="*/ 490 w 614"/>
              <a:gd name="T85" fmla="*/ 269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8 w 614"/>
              <a:gd name="T93" fmla="*/ 226 h 296"/>
              <a:gd name="T94" fmla="*/ 584 w 614"/>
              <a:gd name="T95" fmla="*/ 213 h 296"/>
              <a:gd name="T96" fmla="*/ 595 w 614"/>
              <a:gd name="T97" fmla="*/ 200 h 296"/>
              <a:gd name="T98" fmla="*/ 603 w 614"/>
              <a:gd name="T99" fmla="*/ 185 h 296"/>
              <a:gd name="T100" fmla="*/ 610 w 614"/>
              <a:gd name="T101" fmla="*/ 172 h 296"/>
              <a:gd name="T102" fmla="*/ 614 w 614"/>
              <a:gd name="T103" fmla="*/ 158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1"/>
                </a:lnTo>
                <a:lnTo>
                  <a:pt x="612" y="134"/>
                </a:lnTo>
                <a:lnTo>
                  <a:pt x="610" y="126"/>
                </a:lnTo>
                <a:lnTo>
                  <a:pt x="607" y="119"/>
                </a:lnTo>
                <a:lnTo>
                  <a:pt x="603" y="111"/>
                </a:lnTo>
                <a:lnTo>
                  <a:pt x="600" y="106"/>
                </a:lnTo>
                <a:lnTo>
                  <a:pt x="595" y="98"/>
                </a:lnTo>
                <a:lnTo>
                  <a:pt x="589" y="91"/>
                </a:lnTo>
                <a:lnTo>
                  <a:pt x="584" y="86"/>
                </a:lnTo>
                <a:lnTo>
                  <a:pt x="577" y="78"/>
                </a:lnTo>
                <a:lnTo>
                  <a:pt x="568" y="73"/>
                </a:lnTo>
                <a:lnTo>
                  <a:pt x="561" y="67"/>
                </a:lnTo>
                <a:lnTo>
                  <a:pt x="553" y="61"/>
                </a:lnTo>
                <a:lnTo>
                  <a:pt x="544" y="56"/>
                </a:lnTo>
                <a:lnTo>
                  <a:pt x="534" y="50"/>
                </a:lnTo>
                <a:lnTo>
                  <a:pt x="523" y="45"/>
                </a:lnTo>
                <a:lnTo>
                  <a:pt x="513" y="39"/>
                </a:lnTo>
                <a:lnTo>
                  <a:pt x="502" y="36"/>
                </a:lnTo>
                <a:lnTo>
                  <a:pt x="490" y="30"/>
                </a:lnTo>
                <a:lnTo>
                  <a:pt x="478" y="26"/>
                </a:lnTo>
                <a:lnTo>
                  <a:pt x="453" y="19"/>
                </a:lnTo>
                <a:lnTo>
                  <a:pt x="425" y="13"/>
                </a:lnTo>
                <a:lnTo>
                  <a:pt x="397" y="8"/>
                </a:lnTo>
                <a:lnTo>
                  <a:pt x="368" y="4"/>
                </a:lnTo>
                <a:lnTo>
                  <a:pt x="338" y="2"/>
                </a:lnTo>
                <a:lnTo>
                  <a:pt x="307" y="0"/>
                </a:lnTo>
                <a:lnTo>
                  <a:pt x="275" y="2"/>
                </a:lnTo>
                <a:lnTo>
                  <a:pt x="244" y="4"/>
                </a:lnTo>
                <a:lnTo>
                  <a:pt x="216" y="8"/>
                </a:lnTo>
                <a:lnTo>
                  <a:pt x="186" y="13"/>
                </a:lnTo>
                <a:lnTo>
                  <a:pt x="160" y="19"/>
                </a:lnTo>
                <a:lnTo>
                  <a:pt x="134" y="26"/>
                </a:lnTo>
                <a:lnTo>
                  <a:pt x="124" y="30"/>
                </a:lnTo>
                <a:lnTo>
                  <a:pt x="111" y="36"/>
                </a:lnTo>
                <a:lnTo>
                  <a:pt x="101" y="39"/>
                </a:lnTo>
                <a:lnTo>
                  <a:pt x="89" y="45"/>
                </a:lnTo>
                <a:lnTo>
                  <a:pt x="80" y="50"/>
                </a:lnTo>
                <a:lnTo>
                  <a:pt x="69" y="56"/>
                </a:lnTo>
                <a:lnTo>
                  <a:pt x="61" y="61"/>
                </a:lnTo>
                <a:lnTo>
                  <a:pt x="52" y="67"/>
                </a:lnTo>
                <a:lnTo>
                  <a:pt x="43" y="73"/>
                </a:lnTo>
                <a:lnTo>
                  <a:pt x="36" y="78"/>
                </a:lnTo>
                <a:lnTo>
                  <a:pt x="29" y="86"/>
                </a:lnTo>
                <a:lnTo>
                  <a:pt x="24" y="91"/>
                </a:lnTo>
                <a:lnTo>
                  <a:pt x="19" y="98"/>
                </a:lnTo>
                <a:lnTo>
                  <a:pt x="14" y="106"/>
                </a:lnTo>
                <a:lnTo>
                  <a:pt x="8" y="111"/>
                </a:lnTo>
                <a:lnTo>
                  <a:pt x="5" y="119"/>
                </a:lnTo>
                <a:lnTo>
                  <a:pt x="3" y="126"/>
                </a:lnTo>
                <a:lnTo>
                  <a:pt x="1" y="134"/>
                </a:lnTo>
                <a:lnTo>
                  <a:pt x="0" y="141"/>
                </a:lnTo>
                <a:lnTo>
                  <a:pt x="0" y="148"/>
                </a:lnTo>
                <a:lnTo>
                  <a:pt x="0" y="158"/>
                </a:lnTo>
                <a:lnTo>
                  <a:pt x="1" y="165"/>
                </a:lnTo>
                <a:lnTo>
                  <a:pt x="3" y="172"/>
                </a:lnTo>
                <a:lnTo>
                  <a:pt x="5" y="180"/>
                </a:lnTo>
                <a:lnTo>
                  <a:pt x="8" y="185"/>
                </a:lnTo>
                <a:lnTo>
                  <a:pt x="14" y="193"/>
                </a:lnTo>
                <a:lnTo>
                  <a:pt x="19" y="200"/>
                </a:lnTo>
                <a:lnTo>
                  <a:pt x="24" y="208"/>
                </a:lnTo>
                <a:lnTo>
                  <a:pt x="29" y="213"/>
                </a:lnTo>
                <a:lnTo>
                  <a:pt x="36" y="221"/>
                </a:lnTo>
                <a:lnTo>
                  <a:pt x="43" y="226"/>
                </a:lnTo>
                <a:lnTo>
                  <a:pt x="52" y="232"/>
                </a:lnTo>
                <a:lnTo>
                  <a:pt x="61" y="237"/>
                </a:lnTo>
                <a:lnTo>
                  <a:pt x="69" y="243"/>
                </a:lnTo>
                <a:lnTo>
                  <a:pt x="80" y="248"/>
                </a:lnTo>
                <a:lnTo>
                  <a:pt x="89" y="254"/>
                </a:lnTo>
                <a:lnTo>
                  <a:pt x="101" y="259"/>
                </a:lnTo>
                <a:lnTo>
                  <a:pt x="111" y="263"/>
                </a:lnTo>
                <a:lnTo>
                  <a:pt x="124" y="269"/>
                </a:lnTo>
                <a:lnTo>
                  <a:pt x="134" y="272"/>
                </a:lnTo>
                <a:lnTo>
                  <a:pt x="160" y="280"/>
                </a:lnTo>
                <a:lnTo>
                  <a:pt x="186" y="285"/>
                </a:lnTo>
                <a:lnTo>
                  <a:pt x="216" y="291"/>
                </a:lnTo>
                <a:lnTo>
                  <a:pt x="244" y="295"/>
                </a:lnTo>
                <a:lnTo>
                  <a:pt x="275" y="296"/>
                </a:lnTo>
                <a:lnTo>
                  <a:pt x="307" y="296"/>
                </a:lnTo>
                <a:lnTo>
                  <a:pt x="338" y="296"/>
                </a:lnTo>
                <a:lnTo>
                  <a:pt x="368" y="295"/>
                </a:lnTo>
                <a:lnTo>
                  <a:pt x="397" y="291"/>
                </a:lnTo>
                <a:lnTo>
                  <a:pt x="425" y="285"/>
                </a:lnTo>
                <a:lnTo>
                  <a:pt x="453" y="280"/>
                </a:lnTo>
                <a:lnTo>
                  <a:pt x="478" y="272"/>
                </a:lnTo>
                <a:lnTo>
                  <a:pt x="490" y="269"/>
                </a:lnTo>
                <a:lnTo>
                  <a:pt x="502" y="263"/>
                </a:lnTo>
                <a:lnTo>
                  <a:pt x="513" y="259"/>
                </a:lnTo>
                <a:lnTo>
                  <a:pt x="523" y="254"/>
                </a:lnTo>
                <a:lnTo>
                  <a:pt x="534" y="248"/>
                </a:lnTo>
                <a:lnTo>
                  <a:pt x="544" y="243"/>
                </a:lnTo>
                <a:lnTo>
                  <a:pt x="553" y="237"/>
                </a:lnTo>
                <a:lnTo>
                  <a:pt x="561" y="232"/>
                </a:lnTo>
                <a:lnTo>
                  <a:pt x="568" y="226"/>
                </a:lnTo>
                <a:lnTo>
                  <a:pt x="577" y="221"/>
                </a:lnTo>
                <a:lnTo>
                  <a:pt x="584" y="213"/>
                </a:lnTo>
                <a:lnTo>
                  <a:pt x="589" y="208"/>
                </a:lnTo>
                <a:lnTo>
                  <a:pt x="595" y="200"/>
                </a:lnTo>
                <a:lnTo>
                  <a:pt x="600" y="193"/>
                </a:lnTo>
                <a:lnTo>
                  <a:pt x="603" y="185"/>
                </a:lnTo>
                <a:lnTo>
                  <a:pt x="607" y="180"/>
                </a:lnTo>
                <a:lnTo>
                  <a:pt x="610" y="172"/>
                </a:lnTo>
                <a:lnTo>
                  <a:pt x="612" y="165"/>
                </a:lnTo>
                <a:lnTo>
                  <a:pt x="614" y="158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BalanceQty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รูปที่</a:t>
            </a:r>
            <a:r>
              <a:rPr lang="en-US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2 M:M</a:t>
            </a:r>
            <a:endParaRPr lang="th-TH" b="1" dirty="0" smtClean="0">
              <a:solidFill>
                <a:srgbClr val="0F02BE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0" y="6096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CC3300"/>
                </a:solidFill>
                <a:latin typeface="AngsanaUPC" pitchFamily="18" charset="-34"/>
                <a:cs typeface="AngsanaUPC" pitchFamily="18" charset="-34"/>
              </a:rPr>
              <a:t>จากข้อมูลของใบเสร็จรับเงินสามารถวิเคราะห์ความสัมพันธ์ของข้อมูลได้ดังนี้</a:t>
            </a:r>
          </a:p>
        </p:txBody>
      </p:sp>
      <p:sp>
        <p:nvSpPr>
          <p:cNvPr id="59" name="Freeform 15"/>
          <p:cNvSpPr>
            <a:spLocks/>
          </p:cNvSpPr>
          <p:nvPr/>
        </p:nvSpPr>
        <p:spPr bwMode="auto">
          <a:xfrm>
            <a:off x="3352800" y="1905000"/>
            <a:ext cx="13716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3429000" y="1981200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Vat_Amountl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21"/>
          <p:cNvSpPr>
            <a:spLocks noChangeShapeType="1"/>
          </p:cNvSpPr>
          <p:nvPr/>
        </p:nvSpPr>
        <p:spPr bwMode="auto">
          <a:xfrm flipV="1">
            <a:off x="2971800" y="2286000"/>
            <a:ext cx="533400" cy="6096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Freeform 15"/>
          <p:cNvSpPr>
            <a:spLocks/>
          </p:cNvSpPr>
          <p:nvPr/>
        </p:nvSpPr>
        <p:spPr bwMode="auto">
          <a:xfrm>
            <a:off x="3505200" y="2362200"/>
            <a:ext cx="1447800" cy="469419"/>
          </a:xfrm>
          <a:custGeom>
            <a:avLst/>
            <a:gdLst>
              <a:gd name="T0" fmla="*/ 614 w 614"/>
              <a:gd name="T1" fmla="*/ 140 h 296"/>
              <a:gd name="T2" fmla="*/ 611 w 614"/>
              <a:gd name="T3" fmla="*/ 126 h 296"/>
              <a:gd name="T4" fmla="*/ 604 w 614"/>
              <a:gd name="T5" fmla="*/ 111 h 296"/>
              <a:gd name="T6" fmla="*/ 595 w 614"/>
              <a:gd name="T7" fmla="*/ 98 h 296"/>
              <a:gd name="T8" fmla="*/ 583 w 614"/>
              <a:gd name="T9" fmla="*/ 85 h 296"/>
              <a:gd name="T10" fmla="*/ 569 w 614"/>
              <a:gd name="T11" fmla="*/ 72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1 w 614"/>
              <a:gd name="T19" fmla="*/ 29 h 296"/>
              <a:gd name="T20" fmla="*/ 454 w 614"/>
              <a:gd name="T21" fmla="*/ 18 h 296"/>
              <a:gd name="T22" fmla="*/ 398 w 614"/>
              <a:gd name="T23" fmla="*/ 7 h 296"/>
              <a:gd name="T24" fmla="*/ 339 w 614"/>
              <a:gd name="T25" fmla="*/ 2 h 296"/>
              <a:gd name="T26" fmla="*/ 276 w 614"/>
              <a:gd name="T27" fmla="*/ 2 h 296"/>
              <a:gd name="T28" fmla="*/ 215 w 614"/>
              <a:gd name="T29" fmla="*/ 7 h 296"/>
              <a:gd name="T30" fmla="*/ 161 w 614"/>
              <a:gd name="T31" fmla="*/ 18 h 296"/>
              <a:gd name="T32" fmla="*/ 124 w 614"/>
              <a:gd name="T33" fmla="*/ 29 h 296"/>
              <a:gd name="T34" fmla="*/ 100 w 614"/>
              <a:gd name="T35" fmla="*/ 39 h 296"/>
              <a:gd name="T36" fmla="*/ 81 w 614"/>
              <a:gd name="T37" fmla="*/ 50 h 296"/>
              <a:gd name="T38" fmla="*/ 61 w 614"/>
              <a:gd name="T39" fmla="*/ 61 h 296"/>
              <a:gd name="T40" fmla="*/ 44 w 614"/>
              <a:gd name="T41" fmla="*/ 72 h 296"/>
              <a:gd name="T42" fmla="*/ 30 w 614"/>
              <a:gd name="T43" fmla="*/ 85 h 296"/>
              <a:gd name="T44" fmla="*/ 20 w 614"/>
              <a:gd name="T45" fmla="*/ 98 h 296"/>
              <a:gd name="T46" fmla="*/ 9 w 614"/>
              <a:gd name="T47" fmla="*/ 111 h 296"/>
              <a:gd name="T48" fmla="*/ 4 w 614"/>
              <a:gd name="T49" fmla="*/ 126 h 296"/>
              <a:gd name="T50" fmla="*/ 0 w 614"/>
              <a:gd name="T51" fmla="*/ 140 h 296"/>
              <a:gd name="T52" fmla="*/ 0 w 614"/>
              <a:gd name="T53" fmla="*/ 157 h 296"/>
              <a:gd name="T54" fmla="*/ 4 w 614"/>
              <a:gd name="T55" fmla="*/ 172 h 296"/>
              <a:gd name="T56" fmla="*/ 9 w 614"/>
              <a:gd name="T57" fmla="*/ 185 h 296"/>
              <a:gd name="T58" fmla="*/ 20 w 614"/>
              <a:gd name="T59" fmla="*/ 200 h 296"/>
              <a:gd name="T60" fmla="*/ 30 w 614"/>
              <a:gd name="T61" fmla="*/ 213 h 296"/>
              <a:gd name="T62" fmla="*/ 44 w 614"/>
              <a:gd name="T63" fmla="*/ 225 h 296"/>
              <a:gd name="T64" fmla="*/ 61 w 614"/>
              <a:gd name="T65" fmla="*/ 237 h 296"/>
              <a:gd name="T66" fmla="*/ 81 w 614"/>
              <a:gd name="T67" fmla="*/ 248 h 296"/>
              <a:gd name="T68" fmla="*/ 100 w 614"/>
              <a:gd name="T69" fmla="*/ 259 h 296"/>
              <a:gd name="T70" fmla="*/ 124 w 614"/>
              <a:gd name="T71" fmla="*/ 268 h 296"/>
              <a:gd name="T72" fmla="*/ 161 w 614"/>
              <a:gd name="T73" fmla="*/ 279 h 296"/>
              <a:gd name="T74" fmla="*/ 215 w 614"/>
              <a:gd name="T75" fmla="*/ 290 h 296"/>
              <a:gd name="T76" fmla="*/ 276 w 614"/>
              <a:gd name="T77" fmla="*/ 296 h 296"/>
              <a:gd name="T78" fmla="*/ 339 w 614"/>
              <a:gd name="T79" fmla="*/ 296 h 296"/>
              <a:gd name="T80" fmla="*/ 398 w 614"/>
              <a:gd name="T81" fmla="*/ 290 h 296"/>
              <a:gd name="T82" fmla="*/ 454 w 614"/>
              <a:gd name="T83" fmla="*/ 279 h 296"/>
              <a:gd name="T84" fmla="*/ 491 w 614"/>
              <a:gd name="T85" fmla="*/ 268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9 w 614"/>
              <a:gd name="T93" fmla="*/ 225 h 296"/>
              <a:gd name="T94" fmla="*/ 583 w 614"/>
              <a:gd name="T95" fmla="*/ 213 h 296"/>
              <a:gd name="T96" fmla="*/ 595 w 614"/>
              <a:gd name="T97" fmla="*/ 200 h 296"/>
              <a:gd name="T98" fmla="*/ 604 w 614"/>
              <a:gd name="T99" fmla="*/ 185 h 296"/>
              <a:gd name="T100" fmla="*/ 611 w 614"/>
              <a:gd name="T101" fmla="*/ 172 h 296"/>
              <a:gd name="T102" fmla="*/ 614 w 614"/>
              <a:gd name="T103" fmla="*/ 157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0"/>
                </a:lnTo>
                <a:lnTo>
                  <a:pt x="613" y="133"/>
                </a:lnTo>
                <a:lnTo>
                  <a:pt x="611" y="126"/>
                </a:lnTo>
                <a:lnTo>
                  <a:pt x="607" y="118"/>
                </a:lnTo>
                <a:lnTo>
                  <a:pt x="604" y="111"/>
                </a:lnTo>
                <a:lnTo>
                  <a:pt x="601" y="105"/>
                </a:lnTo>
                <a:lnTo>
                  <a:pt x="595" y="98"/>
                </a:lnTo>
                <a:lnTo>
                  <a:pt x="590" y="90"/>
                </a:lnTo>
                <a:lnTo>
                  <a:pt x="583" y="85"/>
                </a:lnTo>
                <a:lnTo>
                  <a:pt x="578" y="78"/>
                </a:lnTo>
                <a:lnTo>
                  <a:pt x="569" y="72"/>
                </a:lnTo>
                <a:lnTo>
                  <a:pt x="562" y="66"/>
                </a:lnTo>
                <a:lnTo>
                  <a:pt x="553" y="61"/>
                </a:lnTo>
                <a:lnTo>
                  <a:pt x="545" y="55"/>
                </a:lnTo>
                <a:lnTo>
                  <a:pt x="534" y="50"/>
                </a:lnTo>
                <a:lnTo>
                  <a:pt x="524" y="44"/>
                </a:lnTo>
                <a:lnTo>
                  <a:pt x="513" y="39"/>
                </a:lnTo>
                <a:lnTo>
                  <a:pt x="503" y="35"/>
                </a:lnTo>
                <a:lnTo>
                  <a:pt x="491" y="29"/>
                </a:lnTo>
                <a:lnTo>
                  <a:pt x="478" y="26"/>
                </a:lnTo>
                <a:lnTo>
                  <a:pt x="454" y="18"/>
                </a:lnTo>
                <a:lnTo>
                  <a:pt x="426" y="13"/>
                </a:lnTo>
                <a:lnTo>
                  <a:pt x="398" y="7"/>
                </a:lnTo>
                <a:lnTo>
                  <a:pt x="368" y="4"/>
                </a:lnTo>
                <a:lnTo>
                  <a:pt x="339" y="2"/>
                </a:lnTo>
                <a:lnTo>
                  <a:pt x="307" y="0"/>
                </a:lnTo>
                <a:lnTo>
                  <a:pt x="276" y="2"/>
                </a:lnTo>
                <a:lnTo>
                  <a:pt x="245" y="4"/>
                </a:lnTo>
                <a:lnTo>
                  <a:pt x="215" y="7"/>
                </a:lnTo>
                <a:lnTo>
                  <a:pt x="187" y="13"/>
                </a:lnTo>
                <a:lnTo>
                  <a:pt x="161" y="18"/>
                </a:lnTo>
                <a:lnTo>
                  <a:pt x="135" y="26"/>
                </a:lnTo>
                <a:lnTo>
                  <a:pt x="124" y="29"/>
                </a:lnTo>
                <a:lnTo>
                  <a:pt x="112" y="35"/>
                </a:lnTo>
                <a:lnTo>
                  <a:pt x="100" y="39"/>
                </a:lnTo>
                <a:lnTo>
                  <a:pt x="89" y="44"/>
                </a:lnTo>
                <a:lnTo>
                  <a:pt x="81" y="50"/>
                </a:lnTo>
                <a:lnTo>
                  <a:pt x="70" y="55"/>
                </a:lnTo>
                <a:lnTo>
                  <a:pt x="61" y="61"/>
                </a:lnTo>
                <a:lnTo>
                  <a:pt x="53" y="66"/>
                </a:lnTo>
                <a:lnTo>
                  <a:pt x="44" y="72"/>
                </a:lnTo>
                <a:lnTo>
                  <a:pt x="37" y="78"/>
                </a:lnTo>
                <a:lnTo>
                  <a:pt x="30" y="85"/>
                </a:lnTo>
                <a:lnTo>
                  <a:pt x="25" y="90"/>
                </a:lnTo>
                <a:lnTo>
                  <a:pt x="20" y="98"/>
                </a:lnTo>
                <a:lnTo>
                  <a:pt x="14" y="105"/>
                </a:lnTo>
                <a:lnTo>
                  <a:pt x="9" y="111"/>
                </a:lnTo>
                <a:lnTo>
                  <a:pt x="6" y="118"/>
                </a:lnTo>
                <a:lnTo>
                  <a:pt x="4" y="126"/>
                </a:lnTo>
                <a:lnTo>
                  <a:pt x="2" y="133"/>
                </a:lnTo>
                <a:lnTo>
                  <a:pt x="0" y="140"/>
                </a:lnTo>
                <a:lnTo>
                  <a:pt x="0" y="148"/>
                </a:lnTo>
                <a:lnTo>
                  <a:pt x="0" y="157"/>
                </a:lnTo>
                <a:lnTo>
                  <a:pt x="2" y="164"/>
                </a:lnTo>
                <a:lnTo>
                  <a:pt x="4" y="172"/>
                </a:lnTo>
                <a:lnTo>
                  <a:pt x="6" y="179"/>
                </a:lnTo>
                <a:lnTo>
                  <a:pt x="9" y="185"/>
                </a:lnTo>
                <a:lnTo>
                  <a:pt x="14" y="192"/>
                </a:lnTo>
                <a:lnTo>
                  <a:pt x="20" y="200"/>
                </a:lnTo>
                <a:lnTo>
                  <a:pt x="25" y="207"/>
                </a:lnTo>
                <a:lnTo>
                  <a:pt x="30" y="213"/>
                </a:lnTo>
                <a:lnTo>
                  <a:pt x="37" y="220"/>
                </a:lnTo>
                <a:lnTo>
                  <a:pt x="44" y="225"/>
                </a:lnTo>
                <a:lnTo>
                  <a:pt x="53" y="231"/>
                </a:lnTo>
                <a:lnTo>
                  <a:pt x="61" y="237"/>
                </a:lnTo>
                <a:lnTo>
                  <a:pt x="70" y="242"/>
                </a:lnTo>
                <a:lnTo>
                  <a:pt x="81" y="248"/>
                </a:lnTo>
                <a:lnTo>
                  <a:pt x="89" y="253"/>
                </a:lnTo>
                <a:lnTo>
                  <a:pt x="100" y="259"/>
                </a:lnTo>
                <a:lnTo>
                  <a:pt x="112" y="262"/>
                </a:lnTo>
                <a:lnTo>
                  <a:pt x="124" y="268"/>
                </a:lnTo>
                <a:lnTo>
                  <a:pt x="135" y="272"/>
                </a:lnTo>
                <a:lnTo>
                  <a:pt x="161" y="279"/>
                </a:lnTo>
                <a:lnTo>
                  <a:pt x="187" y="285"/>
                </a:lnTo>
                <a:lnTo>
                  <a:pt x="215" y="290"/>
                </a:lnTo>
                <a:lnTo>
                  <a:pt x="245" y="294"/>
                </a:lnTo>
                <a:lnTo>
                  <a:pt x="276" y="296"/>
                </a:lnTo>
                <a:lnTo>
                  <a:pt x="307" y="296"/>
                </a:lnTo>
                <a:lnTo>
                  <a:pt x="339" y="296"/>
                </a:lnTo>
                <a:lnTo>
                  <a:pt x="368" y="294"/>
                </a:lnTo>
                <a:lnTo>
                  <a:pt x="398" y="290"/>
                </a:lnTo>
                <a:lnTo>
                  <a:pt x="426" y="285"/>
                </a:lnTo>
                <a:lnTo>
                  <a:pt x="454" y="279"/>
                </a:lnTo>
                <a:lnTo>
                  <a:pt x="478" y="272"/>
                </a:lnTo>
                <a:lnTo>
                  <a:pt x="491" y="268"/>
                </a:lnTo>
                <a:lnTo>
                  <a:pt x="503" y="262"/>
                </a:lnTo>
                <a:lnTo>
                  <a:pt x="513" y="259"/>
                </a:lnTo>
                <a:lnTo>
                  <a:pt x="524" y="253"/>
                </a:lnTo>
                <a:lnTo>
                  <a:pt x="534" y="248"/>
                </a:lnTo>
                <a:lnTo>
                  <a:pt x="545" y="242"/>
                </a:lnTo>
                <a:lnTo>
                  <a:pt x="553" y="237"/>
                </a:lnTo>
                <a:lnTo>
                  <a:pt x="562" y="231"/>
                </a:lnTo>
                <a:lnTo>
                  <a:pt x="569" y="225"/>
                </a:lnTo>
                <a:lnTo>
                  <a:pt x="578" y="220"/>
                </a:lnTo>
                <a:lnTo>
                  <a:pt x="583" y="213"/>
                </a:lnTo>
                <a:lnTo>
                  <a:pt x="590" y="207"/>
                </a:lnTo>
                <a:lnTo>
                  <a:pt x="595" y="200"/>
                </a:lnTo>
                <a:lnTo>
                  <a:pt x="601" y="192"/>
                </a:lnTo>
                <a:lnTo>
                  <a:pt x="604" y="185"/>
                </a:lnTo>
                <a:lnTo>
                  <a:pt x="607" y="179"/>
                </a:lnTo>
                <a:lnTo>
                  <a:pt x="611" y="172"/>
                </a:lnTo>
                <a:lnTo>
                  <a:pt x="613" y="164"/>
                </a:lnTo>
                <a:lnTo>
                  <a:pt x="614" y="157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3581400" y="2438400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Sale_Amountl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21"/>
          <p:cNvSpPr>
            <a:spLocks noChangeShapeType="1"/>
          </p:cNvSpPr>
          <p:nvPr/>
        </p:nvSpPr>
        <p:spPr bwMode="auto">
          <a:xfrm flipV="1">
            <a:off x="3124200" y="2667000"/>
            <a:ext cx="381000" cy="3048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228600" y="3810000"/>
          <a:ext cx="8549952" cy="1318260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Freeform 38"/>
          <p:cNvSpPr>
            <a:spLocks/>
          </p:cNvSpPr>
          <p:nvPr/>
        </p:nvSpPr>
        <p:spPr bwMode="auto">
          <a:xfrm>
            <a:off x="8002217" y="3124200"/>
            <a:ext cx="1141783" cy="381778"/>
          </a:xfrm>
          <a:custGeom>
            <a:avLst/>
            <a:gdLst>
              <a:gd name="T0" fmla="*/ 614 w 614"/>
              <a:gd name="T1" fmla="*/ 141 h 296"/>
              <a:gd name="T2" fmla="*/ 610 w 614"/>
              <a:gd name="T3" fmla="*/ 126 h 296"/>
              <a:gd name="T4" fmla="*/ 603 w 614"/>
              <a:gd name="T5" fmla="*/ 111 h 296"/>
              <a:gd name="T6" fmla="*/ 595 w 614"/>
              <a:gd name="T7" fmla="*/ 98 h 296"/>
              <a:gd name="T8" fmla="*/ 584 w 614"/>
              <a:gd name="T9" fmla="*/ 86 h 296"/>
              <a:gd name="T10" fmla="*/ 568 w 614"/>
              <a:gd name="T11" fmla="*/ 73 h 296"/>
              <a:gd name="T12" fmla="*/ 553 w 614"/>
              <a:gd name="T13" fmla="*/ 61 h 296"/>
              <a:gd name="T14" fmla="*/ 534 w 614"/>
              <a:gd name="T15" fmla="*/ 50 h 296"/>
              <a:gd name="T16" fmla="*/ 513 w 614"/>
              <a:gd name="T17" fmla="*/ 39 h 296"/>
              <a:gd name="T18" fmla="*/ 490 w 614"/>
              <a:gd name="T19" fmla="*/ 30 h 296"/>
              <a:gd name="T20" fmla="*/ 453 w 614"/>
              <a:gd name="T21" fmla="*/ 19 h 296"/>
              <a:gd name="T22" fmla="*/ 397 w 614"/>
              <a:gd name="T23" fmla="*/ 8 h 296"/>
              <a:gd name="T24" fmla="*/ 338 w 614"/>
              <a:gd name="T25" fmla="*/ 2 h 296"/>
              <a:gd name="T26" fmla="*/ 275 w 614"/>
              <a:gd name="T27" fmla="*/ 2 h 296"/>
              <a:gd name="T28" fmla="*/ 216 w 614"/>
              <a:gd name="T29" fmla="*/ 8 h 296"/>
              <a:gd name="T30" fmla="*/ 160 w 614"/>
              <a:gd name="T31" fmla="*/ 19 h 296"/>
              <a:gd name="T32" fmla="*/ 124 w 614"/>
              <a:gd name="T33" fmla="*/ 30 h 296"/>
              <a:gd name="T34" fmla="*/ 101 w 614"/>
              <a:gd name="T35" fmla="*/ 39 h 296"/>
              <a:gd name="T36" fmla="*/ 80 w 614"/>
              <a:gd name="T37" fmla="*/ 50 h 296"/>
              <a:gd name="T38" fmla="*/ 61 w 614"/>
              <a:gd name="T39" fmla="*/ 61 h 296"/>
              <a:gd name="T40" fmla="*/ 43 w 614"/>
              <a:gd name="T41" fmla="*/ 73 h 296"/>
              <a:gd name="T42" fmla="*/ 29 w 614"/>
              <a:gd name="T43" fmla="*/ 86 h 296"/>
              <a:gd name="T44" fmla="*/ 19 w 614"/>
              <a:gd name="T45" fmla="*/ 98 h 296"/>
              <a:gd name="T46" fmla="*/ 8 w 614"/>
              <a:gd name="T47" fmla="*/ 111 h 296"/>
              <a:gd name="T48" fmla="*/ 3 w 614"/>
              <a:gd name="T49" fmla="*/ 126 h 296"/>
              <a:gd name="T50" fmla="*/ 0 w 614"/>
              <a:gd name="T51" fmla="*/ 141 h 296"/>
              <a:gd name="T52" fmla="*/ 0 w 614"/>
              <a:gd name="T53" fmla="*/ 158 h 296"/>
              <a:gd name="T54" fmla="*/ 3 w 614"/>
              <a:gd name="T55" fmla="*/ 172 h 296"/>
              <a:gd name="T56" fmla="*/ 8 w 614"/>
              <a:gd name="T57" fmla="*/ 185 h 296"/>
              <a:gd name="T58" fmla="*/ 19 w 614"/>
              <a:gd name="T59" fmla="*/ 200 h 296"/>
              <a:gd name="T60" fmla="*/ 29 w 614"/>
              <a:gd name="T61" fmla="*/ 213 h 296"/>
              <a:gd name="T62" fmla="*/ 43 w 614"/>
              <a:gd name="T63" fmla="*/ 226 h 296"/>
              <a:gd name="T64" fmla="*/ 61 w 614"/>
              <a:gd name="T65" fmla="*/ 237 h 296"/>
              <a:gd name="T66" fmla="*/ 80 w 614"/>
              <a:gd name="T67" fmla="*/ 248 h 296"/>
              <a:gd name="T68" fmla="*/ 101 w 614"/>
              <a:gd name="T69" fmla="*/ 259 h 296"/>
              <a:gd name="T70" fmla="*/ 124 w 614"/>
              <a:gd name="T71" fmla="*/ 269 h 296"/>
              <a:gd name="T72" fmla="*/ 160 w 614"/>
              <a:gd name="T73" fmla="*/ 280 h 296"/>
              <a:gd name="T74" fmla="*/ 216 w 614"/>
              <a:gd name="T75" fmla="*/ 291 h 296"/>
              <a:gd name="T76" fmla="*/ 275 w 614"/>
              <a:gd name="T77" fmla="*/ 296 h 296"/>
              <a:gd name="T78" fmla="*/ 338 w 614"/>
              <a:gd name="T79" fmla="*/ 296 h 296"/>
              <a:gd name="T80" fmla="*/ 397 w 614"/>
              <a:gd name="T81" fmla="*/ 291 h 296"/>
              <a:gd name="T82" fmla="*/ 453 w 614"/>
              <a:gd name="T83" fmla="*/ 280 h 296"/>
              <a:gd name="T84" fmla="*/ 490 w 614"/>
              <a:gd name="T85" fmla="*/ 269 h 296"/>
              <a:gd name="T86" fmla="*/ 513 w 614"/>
              <a:gd name="T87" fmla="*/ 259 h 296"/>
              <a:gd name="T88" fmla="*/ 534 w 614"/>
              <a:gd name="T89" fmla="*/ 248 h 296"/>
              <a:gd name="T90" fmla="*/ 553 w 614"/>
              <a:gd name="T91" fmla="*/ 237 h 296"/>
              <a:gd name="T92" fmla="*/ 568 w 614"/>
              <a:gd name="T93" fmla="*/ 226 h 296"/>
              <a:gd name="T94" fmla="*/ 584 w 614"/>
              <a:gd name="T95" fmla="*/ 213 h 296"/>
              <a:gd name="T96" fmla="*/ 595 w 614"/>
              <a:gd name="T97" fmla="*/ 200 h 296"/>
              <a:gd name="T98" fmla="*/ 603 w 614"/>
              <a:gd name="T99" fmla="*/ 185 h 296"/>
              <a:gd name="T100" fmla="*/ 610 w 614"/>
              <a:gd name="T101" fmla="*/ 172 h 296"/>
              <a:gd name="T102" fmla="*/ 614 w 614"/>
              <a:gd name="T103" fmla="*/ 158 h 2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4"/>
              <a:gd name="T157" fmla="*/ 0 h 296"/>
              <a:gd name="T158" fmla="*/ 614 w 614"/>
              <a:gd name="T159" fmla="*/ 296 h 29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4" h="296">
                <a:moveTo>
                  <a:pt x="614" y="148"/>
                </a:moveTo>
                <a:lnTo>
                  <a:pt x="614" y="141"/>
                </a:lnTo>
                <a:lnTo>
                  <a:pt x="612" y="134"/>
                </a:lnTo>
                <a:lnTo>
                  <a:pt x="610" y="126"/>
                </a:lnTo>
                <a:lnTo>
                  <a:pt x="607" y="119"/>
                </a:lnTo>
                <a:lnTo>
                  <a:pt x="603" y="111"/>
                </a:lnTo>
                <a:lnTo>
                  <a:pt x="600" y="106"/>
                </a:lnTo>
                <a:lnTo>
                  <a:pt x="595" y="98"/>
                </a:lnTo>
                <a:lnTo>
                  <a:pt x="589" y="91"/>
                </a:lnTo>
                <a:lnTo>
                  <a:pt x="584" y="86"/>
                </a:lnTo>
                <a:lnTo>
                  <a:pt x="577" y="78"/>
                </a:lnTo>
                <a:lnTo>
                  <a:pt x="568" y="73"/>
                </a:lnTo>
                <a:lnTo>
                  <a:pt x="561" y="67"/>
                </a:lnTo>
                <a:lnTo>
                  <a:pt x="553" y="61"/>
                </a:lnTo>
                <a:lnTo>
                  <a:pt x="544" y="56"/>
                </a:lnTo>
                <a:lnTo>
                  <a:pt x="534" y="50"/>
                </a:lnTo>
                <a:lnTo>
                  <a:pt x="523" y="45"/>
                </a:lnTo>
                <a:lnTo>
                  <a:pt x="513" y="39"/>
                </a:lnTo>
                <a:lnTo>
                  <a:pt x="502" y="36"/>
                </a:lnTo>
                <a:lnTo>
                  <a:pt x="490" y="30"/>
                </a:lnTo>
                <a:lnTo>
                  <a:pt x="478" y="26"/>
                </a:lnTo>
                <a:lnTo>
                  <a:pt x="453" y="19"/>
                </a:lnTo>
                <a:lnTo>
                  <a:pt x="425" y="13"/>
                </a:lnTo>
                <a:lnTo>
                  <a:pt x="397" y="8"/>
                </a:lnTo>
                <a:lnTo>
                  <a:pt x="368" y="4"/>
                </a:lnTo>
                <a:lnTo>
                  <a:pt x="338" y="2"/>
                </a:lnTo>
                <a:lnTo>
                  <a:pt x="307" y="0"/>
                </a:lnTo>
                <a:lnTo>
                  <a:pt x="275" y="2"/>
                </a:lnTo>
                <a:lnTo>
                  <a:pt x="244" y="4"/>
                </a:lnTo>
                <a:lnTo>
                  <a:pt x="216" y="8"/>
                </a:lnTo>
                <a:lnTo>
                  <a:pt x="186" y="13"/>
                </a:lnTo>
                <a:lnTo>
                  <a:pt x="160" y="19"/>
                </a:lnTo>
                <a:lnTo>
                  <a:pt x="134" y="26"/>
                </a:lnTo>
                <a:lnTo>
                  <a:pt x="124" y="30"/>
                </a:lnTo>
                <a:lnTo>
                  <a:pt x="111" y="36"/>
                </a:lnTo>
                <a:lnTo>
                  <a:pt x="101" y="39"/>
                </a:lnTo>
                <a:lnTo>
                  <a:pt x="89" y="45"/>
                </a:lnTo>
                <a:lnTo>
                  <a:pt x="80" y="50"/>
                </a:lnTo>
                <a:lnTo>
                  <a:pt x="69" y="56"/>
                </a:lnTo>
                <a:lnTo>
                  <a:pt x="61" y="61"/>
                </a:lnTo>
                <a:lnTo>
                  <a:pt x="52" y="67"/>
                </a:lnTo>
                <a:lnTo>
                  <a:pt x="43" y="73"/>
                </a:lnTo>
                <a:lnTo>
                  <a:pt x="36" y="78"/>
                </a:lnTo>
                <a:lnTo>
                  <a:pt x="29" y="86"/>
                </a:lnTo>
                <a:lnTo>
                  <a:pt x="24" y="91"/>
                </a:lnTo>
                <a:lnTo>
                  <a:pt x="19" y="98"/>
                </a:lnTo>
                <a:lnTo>
                  <a:pt x="14" y="106"/>
                </a:lnTo>
                <a:lnTo>
                  <a:pt x="8" y="111"/>
                </a:lnTo>
                <a:lnTo>
                  <a:pt x="5" y="119"/>
                </a:lnTo>
                <a:lnTo>
                  <a:pt x="3" y="126"/>
                </a:lnTo>
                <a:lnTo>
                  <a:pt x="1" y="134"/>
                </a:lnTo>
                <a:lnTo>
                  <a:pt x="0" y="141"/>
                </a:lnTo>
                <a:lnTo>
                  <a:pt x="0" y="148"/>
                </a:lnTo>
                <a:lnTo>
                  <a:pt x="0" y="158"/>
                </a:lnTo>
                <a:lnTo>
                  <a:pt x="1" y="165"/>
                </a:lnTo>
                <a:lnTo>
                  <a:pt x="3" y="172"/>
                </a:lnTo>
                <a:lnTo>
                  <a:pt x="5" y="180"/>
                </a:lnTo>
                <a:lnTo>
                  <a:pt x="8" y="185"/>
                </a:lnTo>
                <a:lnTo>
                  <a:pt x="14" y="193"/>
                </a:lnTo>
                <a:lnTo>
                  <a:pt x="19" y="200"/>
                </a:lnTo>
                <a:lnTo>
                  <a:pt x="24" y="208"/>
                </a:lnTo>
                <a:lnTo>
                  <a:pt x="29" y="213"/>
                </a:lnTo>
                <a:lnTo>
                  <a:pt x="36" y="221"/>
                </a:lnTo>
                <a:lnTo>
                  <a:pt x="43" y="226"/>
                </a:lnTo>
                <a:lnTo>
                  <a:pt x="52" y="232"/>
                </a:lnTo>
                <a:lnTo>
                  <a:pt x="61" y="237"/>
                </a:lnTo>
                <a:lnTo>
                  <a:pt x="69" y="243"/>
                </a:lnTo>
                <a:lnTo>
                  <a:pt x="80" y="248"/>
                </a:lnTo>
                <a:lnTo>
                  <a:pt x="89" y="254"/>
                </a:lnTo>
                <a:lnTo>
                  <a:pt x="101" y="259"/>
                </a:lnTo>
                <a:lnTo>
                  <a:pt x="111" y="263"/>
                </a:lnTo>
                <a:lnTo>
                  <a:pt x="124" y="269"/>
                </a:lnTo>
                <a:lnTo>
                  <a:pt x="134" y="272"/>
                </a:lnTo>
                <a:lnTo>
                  <a:pt x="160" y="280"/>
                </a:lnTo>
                <a:lnTo>
                  <a:pt x="186" y="285"/>
                </a:lnTo>
                <a:lnTo>
                  <a:pt x="216" y="291"/>
                </a:lnTo>
                <a:lnTo>
                  <a:pt x="244" y="295"/>
                </a:lnTo>
                <a:lnTo>
                  <a:pt x="275" y="296"/>
                </a:lnTo>
                <a:lnTo>
                  <a:pt x="307" y="296"/>
                </a:lnTo>
                <a:lnTo>
                  <a:pt x="338" y="296"/>
                </a:lnTo>
                <a:lnTo>
                  <a:pt x="368" y="295"/>
                </a:lnTo>
                <a:lnTo>
                  <a:pt x="397" y="291"/>
                </a:lnTo>
                <a:lnTo>
                  <a:pt x="425" y="285"/>
                </a:lnTo>
                <a:lnTo>
                  <a:pt x="453" y="280"/>
                </a:lnTo>
                <a:lnTo>
                  <a:pt x="478" y="272"/>
                </a:lnTo>
                <a:lnTo>
                  <a:pt x="490" y="269"/>
                </a:lnTo>
                <a:lnTo>
                  <a:pt x="502" y="263"/>
                </a:lnTo>
                <a:lnTo>
                  <a:pt x="513" y="259"/>
                </a:lnTo>
                <a:lnTo>
                  <a:pt x="523" y="254"/>
                </a:lnTo>
                <a:lnTo>
                  <a:pt x="534" y="248"/>
                </a:lnTo>
                <a:lnTo>
                  <a:pt x="544" y="243"/>
                </a:lnTo>
                <a:lnTo>
                  <a:pt x="553" y="237"/>
                </a:lnTo>
                <a:lnTo>
                  <a:pt x="561" y="232"/>
                </a:lnTo>
                <a:lnTo>
                  <a:pt x="568" y="226"/>
                </a:lnTo>
                <a:lnTo>
                  <a:pt x="577" y="221"/>
                </a:lnTo>
                <a:lnTo>
                  <a:pt x="584" y="213"/>
                </a:lnTo>
                <a:lnTo>
                  <a:pt x="589" y="208"/>
                </a:lnTo>
                <a:lnTo>
                  <a:pt x="595" y="200"/>
                </a:lnTo>
                <a:lnTo>
                  <a:pt x="600" y="193"/>
                </a:lnTo>
                <a:lnTo>
                  <a:pt x="603" y="185"/>
                </a:lnTo>
                <a:lnTo>
                  <a:pt x="607" y="180"/>
                </a:lnTo>
                <a:lnTo>
                  <a:pt x="610" y="172"/>
                </a:lnTo>
                <a:lnTo>
                  <a:pt x="612" y="165"/>
                </a:lnTo>
                <a:lnTo>
                  <a:pt x="614" y="158"/>
                </a:lnTo>
                <a:lnTo>
                  <a:pt x="614" y="148"/>
                </a:lnTo>
              </a:path>
            </a:pathLst>
          </a:custGeom>
          <a:solidFill>
            <a:srgbClr val="FFFFFF"/>
          </a:solidFill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 flipV="1">
            <a:off x="7772400" y="3352799"/>
            <a:ext cx="228600" cy="87289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272462" cy="4267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   จากรูปที่ </a:t>
            </a:r>
            <a:r>
              <a:rPr lang="en-US" b="1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2 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Entity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Many to Many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ความสัมพันธ์ในลักษณะนี้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เมื่อมีการสร้าง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จะมีการแปลงความสัมพันธ์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เพื่อลดความซ้ำซ้อนในการจัดเก็บข้อมูลให้เป็น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ซึ่งจะได้ ผลลัพธ์เป็น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โดยที่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มีความสัมพันธ์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1:M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จากนั้นนำเอา </a:t>
            </a:r>
            <a:r>
              <a:rPr lang="en-US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มาใส่ใน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การเปลี่ยน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เป็น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Table</a:t>
            </a: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แบบมีความสัมพันธ์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(TPS)</a:t>
            </a:r>
            <a:endParaRPr kumimoji="0" lang="th-TH" sz="4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133CC7CC-38E3-45D7-81D7-798E0C9C1345}" type="slidenum">
              <a:rPr lang="en-US"/>
              <a:pPr/>
              <a:t>13</a:t>
            </a:fld>
            <a:endParaRPr lang="en-US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1524000" y="5943600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>
                <a:latin typeface="Angsana New" pitchFamily="18" charset="-34"/>
                <a:cs typeface="Angsana New" pitchFamily="18" charset="-34"/>
              </a:rPr>
              <a:t>ภาพแสดงการเปลี่ยนแปลงจาก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M:M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มาเป็น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1:M </a:t>
            </a: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060" name="AutoShape 7"/>
          <p:cNvSpPr>
            <a:spLocks noChangeArrowheads="1"/>
          </p:cNvSpPr>
          <p:nvPr/>
        </p:nvSpPr>
        <p:spPr bwMode="auto">
          <a:xfrm>
            <a:off x="4356100" y="3068638"/>
            <a:ext cx="504825" cy="576262"/>
          </a:xfrm>
          <a:prstGeom prst="downArrow">
            <a:avLst>
              <a:gd name="adj1" fmla="val 50000"/>
              <a:gd name="adj2" fmla="val 285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468313" y="2060575"/>
            <a:ext cx="8174037" cy="854075"/>
            <a:chOff x="305" y="1752"/>
            <a:chExt cx="5149" cy="538"/>
          </a:xfrm>
        </p:grpSpPr>
        <p:sp>
          <p:nvSpPr>
            <p:cNvPr id="45081" name="AutoShape 8"/>
            <p:cNvSpPr>
              <a:spLocks noChangeAspect="1" noChangeArrowheads="1" noTextEdit="1"/>
            </p:cNvSpPr>
            <p:nvPr/>
          </p:nvSpPr>
          <p:spPr bwMode="auto">
            <a:xfrm>
              <a:off x="305" y="1752"/>
              <a:ext cx="5149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Rectangle 10"/>
            <p:cNvSpPr>
              <a:spLocks noChangeArrowheads="1"/>
            </p:cNvSpPr>
            <p:nvPr/>
          </p:nvSpPr>
          <p:spPr bwMode="auto">
            <a:xfrm>
              <a:off x="327" y="1774"/>
              <a:ext cx="1113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Rectangle 11"/>
            <p:cNvSpPr>
              <a:spLocks noChangeArrowheads="1"/>
            </p:cNvSpPr>
            <p:nvPr/>
          </p:nvSpPr>
          <p:spPr bwMode="auto">
            <a:xfrm>
              <a:off x="327" y="1774"/>
              <a:ext cx="1113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Rectangle 12"/>
            <p:cNvSpPr>
              <a:spLocks noChangeArrowheads="1"/>
            </p:cNvSpPr>
            <p:nvPr/>
          </p:nvSpPr>
          <p:spPr bwMode="auto">
            <a:xfrm>
              <a:off x="501" y="1870"/>
              <a:ext cx="515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Sales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85" name="Rectangle 13"/>
            <p:cNvSpPr>
              <a:spLocks noChangeArrowheads="1"/>
            </p:cNvSpPr>
            <p:nvPr/>
          </p:nvSpPr>
          <p:spPr bwMode="auto">
            <a:xfrm>
              <a:off x="4320" y="1774"/>
              <a:ext cx="1113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Rectangle 14"/>
            <p:cNvSpPr>
              <a:spLocks noChangeArrowheads="1"/>
            </p:cNvSpPr>
            <p:nvPr/>
          </p:nvSpPr>
          <p:spPr bwMode="auto">
            <a:xfrm>
              <a:off x="4320" y="1774"/>
              <a:ext cx="1113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Rectangle 15"/>
            <p:cNvSpPr>
              <a:spLocks noChangeArrowheads="1"/>
            </p:cNvSpPr>
            <p:nvPr/>
          </p:nvSpPr>
          <p:spPr bwMode="auto">
            <a:xfrm>
              <a:off x="4465" y="1870"/>
              <a:ext cx="921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Product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88" name="Line 16"/>
            <p:cNvSpPr>
              <a:spLocks noChangeShapeType="1"/>
            </p:cNvSpPr>
            <p:nvPr/>
          </p:nvSpPr>
          <p:spPr bwMode="auto">
            <a:xfrm>
              <a:off x="1440" y="2021"/>
              <a:ext cx="828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9" name="Rectangle 17"/>
            <p:cNvSpPr>
              <a:spLocks noChangeArrowheads="1"/>
            </p:cNvSpPr>
            <p:nvPr/>
          </p:nvSpPr>
          <p:spPr bwMode="auto">
            <a:xfrm>
              <a:off x="1482" y="1804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5090" name="Freeform 18"/>
            <p:cNvSpPr>
              <a:spLocks/>
            </p:cNvSpPr>
            <p:nvPr/>
          </p:nvSpPr>
          <p:spPr bwMode="auto">
            <a:xfrm>
              <a:off x="2074" y="1774"/>
              <a:ext cx="1632" cy="495"/>
            </a:xfrm>
            <a:custGeom>
              <a:avLst/>
              <a:gdLst>
                <a:gd name="T0" fmla="*/ 0 w 1261"/>
                <a:gd name="T1" fmla="*/ 247 h 495"/>
                <a:gd name="T2" fmla="*/ 631 w 1261"/>
                <a:gd name="T3" fmla="*/ 0 h 495"/>
                <a:gd name="T4" fmla="*/ 1261 w 1261"/>
                <a:gd name="T5" fmla="*/ 247 h 495"/>
                <a:gd name="T6" fmla="*/ 631 w 1261"/>
                <a:gd name="T7" fmla="*/ 495 h 495"/>
                <a:gd name="T8" fmla="*/ 0 w 1261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"/>
                <a:gd name="T16" fmla="*/ 0 h 495"/>
                <a:gd name="T17" fmla="*/ 1261 w 1261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" h="495">
                  <a:moveTo>
                    <a:pt x="0" y="247"/>
                  </a:moveTo>
                  <a:lnTo>
                    <a:pt x="631" y="0"/>
                  </a:lnTo>
                  <a:lnTo>
                    <a:pt x="1261" y="247"/>
                  </a:lnTo>
                  <a:lnTo>
                    <a:pt x="631" y="495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Freeform 19"/>
            <p:cNvSpPr>
              <a:spLocks/>
            </p:cNvSpPr>
            <p:nvPr/>
          </p:nvSpPr>
          <p:spPr bwMode="auto">
            <a:xfrm>
              <a:off x="2026" y="1774"/>
              <a:ext cx="1728" cy="495"/>
            </a:xfrm>
            <a:custGeom>
              <a:avLst/>
              <a:gdLst>
                <a:gd name="T0" fmla="*/ 0 w 1261"/>
                <a:gd name="T1" fmla="*/ 247 h 495"/>
                <a:gd name="T2" fmla="*/ 631 w 1261"/>
                <a:gd name="T3" fmla="*/ 0 h 495"/>
                <a:gd name="T4" fmla="*/ 1261 w 1261"/>
                <a:gd name="T5" fmla="*/ 247 h 495"/>
                <a:gd name="T6" fmla="*/ 631 w 1261"/>
                <a:gd name="T7" fmla="*/ 495 h 495"/>
                <a:gd name="T8" fmla="*/ 0 w 1261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"/>
                <a:gd name="T16" fmla="*/ 0 h 495"/>
                <a:gd name="T17" fmla="*/ 1261 w 1261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" h="495">
                  <a:moveTo>
                    <a:pt x="0" y="247"/>
                  </a:moveTo>
                  <a:lnTo>
                    <a:pt x="631" y="0"/>
                  </a:lnTo>
                  <a:lnTo>
                    <a:pt x="1261" y="247"/>
                  </a:lnTo>
                  <a:lnTo>
                    <a:pt x="631" y="495"/>
                  </a:lnTo>
                  <a:lnTo>
                    <a:pt x="0" y="247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Rectangle 20"/>
            <p:cNvSpPr>
              <a:spLocks noChangeArrowheads="1"/>
            </p:cNvSpPr>
            <p:nvPr/>
          </p:nvSpPr>
          <p:spPr bwMode="auto">
            <a:xfrm>
              <a:off x="2650" y="1894"/>
              <a:ext cx="43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dirty="0" smtClean="0">
                  <a:cs typeface="Angsana New" pitchFamily="18" charset="-34"/>
                </a:rPr>
                <a:t>Sell</a:t>
              </a:r>
              <a:endParaRPr lang="en-US" sz="2800" dirty="0">
                <a:cs typeface="Angsana New" pitchFamily="18" charset="-34"/>
              </a:endParaRPr>
            </a:p>
          </p:txBody>
        </p:sp>
        <p:sp>
          <p:nvSpPr>
            <p:cNvPr id="45093" name="Line 21"/>
            <p:cNvSpPr>
              <a:spLocks noChangeShapeType="1"/>
            </p:cNvSpPr>
            <p:nvPr/>
          </p:nvSpPr>
          <p:spPr bwMode="auto">
            <a:xfrm flipV="1">
              <a:off x="3706" y="2022"/>
              <a:ext cx="614" cy="16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4" name="Rectangle 22"/>
            <p:cNvSpPr>
              <a:spLocks noChangeArrowheads="1"/>
            </p:cNvSpPr>
            <p:nvPr/>
          </p:nvSpPr>
          <p:spPr bwMode="auto">
            <a:xfrm>
              <a:off x="4090" y="1804"/>
              <a:ext cx="19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 smtClean="0">
                  <a:cs typeface="Angsana New" pitchFamily="18" charset="-34"/>
                </a:rPr>
                <a:t>M</a:t>
              </a:r>
              <a:endParaRPr lang="en-US" dirty="0">
                <a:cs typeface="Angsana New" pitchFamily="18" charset="-34"/>
              </a:endParaRPr>
            </a:p>
          </p:txBody>
        </p:sp>
      </p:grpSp>
      <p:grpSp>
        <p:nvGrpSpPr>
          <p:cNvPr id="3" name="Group 24"/>
          <p:cNvGrpSpPr>
            <a:grpSpLocks noChangeAspect="1"/>
          </p:cNvGrpSpPr>
          <p:nvPr/>
        </p:nvGrpSpPr>
        <p:grpSpPr bwMode="auto">
          <a:xfrm>
            <a:off x="504825" y="3860800"/>
            <a:ext cx="8162925" cy="854075"/>
            <a:chOff x="309" y="3022"/>
            <a:chExt cx="5142" cy="538"/>
          </a:xfrm>
        </p:grpSpPr>
        <p:sp>
          <p:nvSpPr>
            <p:cNvPr id="45063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09" y="3022"/>
              <a:ext cx="5142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Rectangle 25"/>
            <p:cNvSpPr>
              <a:spLocks noChangeArrowheads="1"/>
            </p:cNvSpPr>
            <p:nvPr/>
          </p:nvSpPr>
          <p:spPr bwMode="auto">
            <a:xfrm>
              <a:off x="331" y="3044"/>
              <a:ext cx="1111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Rectangle 26"/>
            <p:cNvSpPr>
              <a:spLocks noChangeArrowheads="1"/>
            </p:cNvSpPr>
            <p:nvPr/>
          </p:nvSpPr>
          <p:spPr bwMode="auto">
            <a:xfrm>
              <a:off x="331" y="3044"/>
              <a:ext cx="1111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Rectangle 27"/>
            <p:cNvSpPr>
              <a:spLocks noChangeArrowheads="1"/>
            </p:cNvSpPr>
            <p:nvPr/>
          </p:nvSpPr>
          <p:spPr bwMode="auto">
            <a:xfrm>
              <a:off x="505" y="3140"/>
              <a:ext cx="515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Sales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67" name="Rectangle 28"/>
            <p:cNvSpPr>
              <a:spLocks noChangeArrowheads="1"/>
            </p:cNvSpPr>
            <p:nvPr/>
          </p:nvSpPr>
          <p:spPr bwMode="auto">
            <a:xfrm>
              <a:off x="4318" y="3044"/>
              <a:ext cx="1112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Rectangle 29"/>
            <p:cNvSpPr>
              <a:spLocks noChangeArrowheads="1"/>
            </p:cNvSpPr>
            <p:nvPr/>
          </p:nvSpPr>
          <p:spPr bwMode="auto">
            <a:xfrm>
              <a:off x="4318" y="3044"/>
              <a:ext cx="1112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Rectangle 30"/>
            <p:cNvSpPr>
              <a:spLocks noChangeArrowheads="1"/>
            </p:cNvSpPr>
            <p:nvPr/>
          </p:nvSpPr>
          <p:spPr bwMode="auto">
            <a:xfrm>
              <a:off x="4464" y="3140"/>
              <a:ext cx="797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100" dirty="0" smtClean="0">
                  <a:solidFill>
                    <a:srgbClr val="000000"/>
                  </a:solidFill>
                  <a:cs typeface="Angsana New" pitchFamily="18" charset="-34"/>
                </a:rPr>
                <a:t>Product</a:t>
              </a:r>
              <a:endParaRPr lang="en-US" dirty="0">
                <a:cs typeface="Angsana New" pitchFamily="18" charset="-34"/>
              </a:endParaRPr>
            </a:p>
          </p:txBody>
        </p:sp>
        <p:sp>
          <p:nvSpPr>
            <p:cNvPr id="45070" name="Line 31"/>
            <p:cNvSpPr>
              <a:spLocks noChangeShapeType="1"/>
            </p:cNvSpPr>
            <p:nvPr/>
          </p:nvSpPr>
          <p:spPr bwMode="auto">
            <a:xfrm>
              <a:off x="1442" y="3291"/>
              <a:ext cx="864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Rectangle 32"/>
            <p:cNvSpPr>
              <a:spLocks noChangeArrowheads="1"/>
            </p:cNvSpPr>
            <p:nvPr/>
          </p:nvSpPr>
          <p:spPr bwMode="auto">
            <a:xfrm>
              <a:off x="1959" y="3074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5072" name="Line 33"/>
            <p:cNvSpPr>
              <a:spLocks noChangeShapeType="1"/>
            </p:cNvSpPr>
            <p:nvPr/>
          </p:nvSpPr>
          <p:spPr bwMode="auto">
            <a:xfrm>
              <a:off x="3491" y="3291"/>
              <a:ext cx="827" cy="1"/>
            </a:xfrm>
            <a:prstGeom prst="line">
              <a:avLst/>
            </a:prstGeom>
            <a:noFill/>
            <a:ln w="33338" cap="rnd">
              <a:solidFill>
                <a:srgbClr val="4677B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Rectangle 34"/>
            <p:cNvSpPr>
              <a:spLocks noChangeArrowheads="1"/>
            </p:cNvSpPr>
            <p:nvPr/>
          </p:nvSpPr>
          <p:spPr bwMode="auto">
            <a:xfrm>
              <a:off x="3687" y="3055"/>
              <a:ext cx="34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M</a:t>
              </a:r>
              <a:endParaRPr lang="en-US" dirty="0"/>
            </a:p>
          </p:txBody>
        </p:sp>
        <p:sp>
          <p:nvSpPr>
            <p:cNvPr id="45074" name="Rectangle 35"/>
            <p:cNvSpPr>
              <a:spLocks noChangeArrowheads="1"/>
            </p:cNvSpPr>
            <p:nvPr/>
          </p:nvSpPr>
          <p:spPr bwMode="auto">
            <a:xfrm>
              <a:off x="1498" y="307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45075" name="Rectangle 36"/>
            <p:cNvSpPr>
              <a:spLocks noChangeArrowheads="1"/>
            </p:cNvSpPr>
            <p:nvPr/>
          </p:nvSpPr>
          <p:spPr bwMode="auto">
            <a:xfrm>
              <a:off x="4163" y="307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5076" name="Rectangle 37"/>
            <p:cNvSpPr>
              <a:spLocks noChangeArrowheads="1"/>
            </p:cNvSpPr>
            <p:nvPr/>
          </p:nvSpPr>
          <p:spPr bwMode="auto">
            <a:xfrm>
              <a:off x="2199" y="3044"/>
              <a:ext cx="1488" cy="495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Rectangle 38"/>
            <p:cNvSpPr>
              <a:spLocks noChangeArrowheads="1"/>
            </p:cNvSpPr>
            <p:nvPr/>
          </p:nvSpPr>
          <p:spPr bwMode="auto">
            <a:xfrm>
              <a:off x="2199" y="3044"/>
              <a:ext cx="1488" cy="49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Freeform 39"/>
            <p:cNvSpPr>
              <a:spLocks/>
            </p:cNvSpPr>
            <p:nvPr/>
          </p:nvSpPr>
          <p:spPr bwMode="auto">
            <a:xfrm>
              <a:off x="2306" y="3044"/>
              <a:ext cx="1185" cy="495"/>
            </a:xfrm>
            <a:custGeom>
              <a:avLst/>
              <a:gdLst>
                <a:gd name="T0" fmla="*/ 0 w 1185"/>
                <a:gd name="T1" fmla="*/ 247 h 495"/>
                <a:gd name="T2" fmla="*/ 593 w 1185"/>
                <a:gd name="T3" fmla="*/ 0 h 495"/>
                <a:gd name="T4" fmla="*/ 1185 w 1185"/>
                <a:gd name="T5" fmla="*/ 247 h 495"/>
                <a:gd name="T6" fmla="*/ 593 w 1185"/>
                <a:gd name="T7" fmla="*/ 495 h 495"/>
                <a:gd name="T8" fmla="*/ 0 w 1185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5"/>
                <a:gd name="T16" fmla="*/ 0 h 495"/>
                <a:gd name="T17" fmla="*/ 1185 w 1185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5" h="495">
                  <a:moveTo>
                    <a:pt x="0" y="247"/>
                  </a:moveTo>
                  <a:lnTo>
                    <a:pt x="593" y="0"/>
                  </a:lnTo>
                  <a:lnTo>
                    <a:pt x="1185" y="247"/>
                  </a:lnTo>
                  <a:lnTo>
                    <a:pt x="593" y="495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Freeform 40"/>
            <p:cNvSpPr>
              <a:spLocks/>
            </p:cNvSpPr>
            <p:nvPr/>
          </p:nvSpPr>
          <p:spPr bwMode="auto">
            <a:xfrm>
              <a:off x="2199" y="3044"/>
              <a:ext cx="1488" cy="495"/>
            </a:xfrm>
            <a:custGeom>
              <a:avLst/>
              <a:gdLst>
                <a:gd name="T0" fmla="*/ 0 w 1185"/>
                <a:gd name="T1" fmla="*/ 247 h 495"/>
                <a:gd name="T2" fmla="*/ 593 w 1185"/>
                <a:gd name="T3" fmla="*/ 0 h 495"/>
                <a:gd name="T4" fmla="*/ 1185 w 1185"/>
                <a:gd name="T5" fmla="*/ 247 h 495"/>
                <a:gd name="T6" fmla="*/ 593 w 1185"/>
                <a:gd name="T7" fmla="*/ 495 h 495"/>
                <a:gd name="T8" fmla="*/ 0 w 1185"/>
                <a:gd name="T9" fmla="*/ 247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5"/>
                <a:gd name="T16" fmla="*/ 0 h 495"/>
                <a:gd name="T17" fmla="*/ 1185 w 1185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5" h="495">
                  <a:moveTo>
                    <a:pt x="0" y="247"/>
                  </a:moveTo>
                  <a:lnTo>
                    <a:pt x="593" y="0"/>
                  </a:lnTo>
                  <a:lnTo>
                    <a:pt x="1185" y="247"/>
                  </a:lnTo>
                  <a:lnTo>
                    <a:pt x="593" y="495"/>
                  </a:lnTo>
                  <a:lnTo>
                    <a:pt x="0" y="247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Rectangle 41"/>
            <p:cNvSpPr>
              <a:spLocks noChangeArrowheads="1"/>
            </p:cNvSpPr>
            <p:nvPr/>
          </p:nvSpPr>
          <p:spPr bwMode="auto">
            <a:xfrm>
              <a:off x="2487" y="3192"/>
              <a:ext cx="9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1" dirty="0" err="1" smtClean="0">
                  <a:solidFill>
                    <a:srgbClr val="000000"/>
                  </a:solidFill>
                  <a:cs typeface="Angsana New" pitchFamily="18" charset="-34"/>
                </a:rPr>
                <a:t>Sales_detail</a:t>
              </a:r>
              <a:endParaRPr lang="en-US" sz="2400" b="1" dirty="0">
                <a:cs typeface="Angsana New" pitchFamily="18" charset="-34"/>
              </a:endParaRPr>
            </a:p>
          </p:txBody>
        </p:sp>
      </p:grp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40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59245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3352800" y="2209800"/>
            <a:ext cx="762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833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การเปลี่ยน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แบบมีความสัมพันธ์ </a:t>
            </a:r>
            <a:r>
              <a:rPr lang="en-US" sz="40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(TPS)</a:t>
            </a:r>
            <a:endParaRPr lang="th-TH" sz="40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46482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ให้นำ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(PK)(FK)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endParaRPr lang="th-TH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6800" y="6172200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>
                <a:latin typeface="Angsana New" pitchFamily="18" charset="-34"/>
                <a:cs typeface="Angsana New" pitchFamily="18" charset="-34"/>
              </a:rPr>
              <a:t>ภาพแสดงการเปลี่ยนแปลงจาก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M:M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มาเป็น 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1:M </a:t>
            </a: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00"/>
            <a:ext cx="8229600" cy="22098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2.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แบบ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Key-Based Data 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(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มีเฉพาะ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Key)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solidFill>
            <a:srgbClr val="9FD696"/>
          </a:solidFill>
        </p:spPr>
        <p:txBody>
          <a:bodyPr>
            <a:normAutofit fontScale="90000"/>
          </a:bodyPr>
          <a:lstStyle/>
          <a:p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Key-Based Data Model (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มีเฉพาะ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Key)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486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สร้าง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Diagram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ที่มีเฉพาะ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Primary Key(PK)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Foreign Key (FK)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โดยที่นำ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ของ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ฝั่ง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one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ไปใส่ใน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ฝั่ง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Many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เพื่อทำหน้าที่เป็น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FK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เช่น นำ </a:t>
            </a:r>
            <a:r>
              <a:rPr lang="en-US" sz="2400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Cust_Id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(PK)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Customer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ไปใส่ใน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โดยใน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นั้น </a:t>
            </a:r>
            <a:r>
              <a:rPr lang="en-US" sz="2400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Cust_Id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จะทำหน้าที่เป็น </a:t>
            </a:r>
            <a:r>
              <a:rPr lang="en-US" sz="24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FK  </a:t>
            </a:r>
            <a:endParaRPr lang="th-TH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696" y="1371600"/>
            <a:ext cx="5210607" cy="3994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905000"/>
            <a:ext cx="8305800" cy="15240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3.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 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แบบ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Fully Attributed Data Model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(</a:t>
            </a: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มีข้อมูลทั้งหมด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)</a:t>
            </a:r>
            <a:endParaRPr kumimoji="0" lang="th-TH" sz="36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ในการกำหนด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ให้ครบนั้นให้ตรวจสอบจากการวิเคราะห์เอกสารและ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User Requirement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เอกสารใบเสร็จรับเงิน ว่าข้อมูลอะไรควรอยู่ใน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ไหน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ในการคิดเริ่มต้นให้ยึดหลักคือ 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ควรมีอะไร อย่าเพิ่งนึกถึง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จนกระทั่งใส่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จนครบ  จากนั้นให้ใช้หลัก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มาตรวจสอบอีกครั้งเพื่อนำเอา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ที่ซ้ำซ้อนโดยไม่จำเป็นนำออกไป โดย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ในการทำงานจริง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สามารถมีซ้ำซ้อนได้  หากช่วยเรื่องลดการ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หรือเป็นเอกสารสำคัญเช่น ใบเสร็จรับเงินที่จะต้องมีรายละเอียดเหมือนเดิมทุกอย่างเมื่อมีการพิมพ์ใบเสร็จย้อนหลัง นั่นหมายถึง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ในการทำงานจริงนั้น 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อาจอยู่ในระดับ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1NF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2NF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ก็สามารถจัดเก็บข้อมูลได้ ตามลักษณะของแต่ละธุรกิจไป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Fully Attributed Data Model </a:t>
            </a:r>
            <a:b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มีข้อมูลทั้งหมด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ให้ตรวจสอบกับการ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Normalization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อีกครั้ง ดูการ ขึ้นต่อกัน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(Dependency)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FD696"/>
          </a:solidFill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E-R Diagram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E-R Diagram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เป็นการออกแบบฐานข้อมูลด้วยวิธีการ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บนลงล่าง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(Top- Down Approach)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pPr>
              <a:buNone/>
            </a:pP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เริ่มต้นสร้างแผนภาพจากการระบุ เอ็น</a:t>
            </a:r>
            <a:r>
              <a:rPr lang="th-TH" b="1" dirty="0" err="1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ติตี้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(Entity)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Customer, Employee, Sales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จากนั้นกำหนด ความสัมพันธ์ระหว่าง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ในแผนภาพ</a:t>
            </a:r>
            <a:endParaRPr lang="en-US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2. 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เพิ่มรายละเอียด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(Attribute)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ให้แต่ละ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  และใส่ข้อบังคับ บน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Entity, </a:t>
            </a:r>
            <a:r>
              <a:rPr lang="th-TH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ความสำพันธ์ และ </a:t>
            </a:r>
            <a:r>
              <a:rPr lang="en-US" b="1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Attribute</a:t>
            </a:r>
          </a:p>
          <a:p>
            <a:pPr>
              <a:buNone/>
            </a:pPr>
            <a:endParaRPr lang="en-US" b="1" dirty="0" smtClean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b="1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 </a:t>
            </a:r>
            <a:b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(Fully Attributed Data Model) </a:t>
            </a:r>
            <a:r>
              <a:rPr lang="th-TH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การออกแบบในลักษณะ</a:t>
            </a:r>
            <a:r>
              <a:rPr lang="th-TH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นิ้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ทุก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จะอยู่ในระดับ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3NF</a:t>
            </a:r>
            <a:endParaRPr lang="th-TH" sz="20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ในการออกแบบตามรูปนี้ให้สังเกต </a:t>
            </a:r>
            <a:r>
              <a:rPr lang="en-US" sz="2400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sz="2400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400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เราไม่จำเป็นต้องเก็บ ชื่อสินค้า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Product_Name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),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ราคาต่อหน่วย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เพราะเราสามารถ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Join Table Product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เพื่อเอาข้อมูล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ชื่อสินค้า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Product_Name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),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ราคาต่อหน่วย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มาแสดงได้ และสำหรับข้อมูล ราคารวม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 เราสามารถคำนวณเอาได้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197942"/>
            <a:ext cx="4876800" cy="3954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ที่เก็บข้อมูลของตาราง 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3NF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0850"/>
          </a:xfrm>
          <a:solidFill>
            <a:srgbClr val="92D050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ผลลัพธ์ของการออกแบบ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จากข้อมูลใบเสร็จรับเงิน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ระบบ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57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ซึ่งจะได้ ผลลัพธ์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1" y="838200"/>
          <a:ext cx="8549952" cy="1632585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261.68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18.32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280.00</a:t>
                      </a: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28193"/>
              </p:ext>
            </p:extLst>
          </p:nvPr>
        </p:nvGraphicFramePr>
        <p:xfrm>
          <a:off x="5257800" y="2667000"/>
          <a:ext cx="3581400" cy="3518535"/>
        </p:xfrm>
        <a:graphic>
          <a:graphicData uri="http://schemas.openxmlformats.org/drawingml/2006/table">
            <a:tbl>
              <a:tblPr/>
              <a:tblGrid>
                <a:gridCol w="156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SalesDetail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Sale_Qty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601297"/>
              </p:ext>
            </p:extLst>
          </p:nvPr>
        </p:nvGraphicFramePr>
        <p:xfrm>
          <a:off x="304800" y="2514600"/>
          <a:ext cx="4191000" cy="4175760"/>
        </p:xfrm>
        <a:graphic>
          <a:graphicData uri="http://schemas.openxmlformats.org/drawingml/2006/table">
            <a:tbl>
              <a:tblPr/>
              <a:tblGrid>
                <a:gridCol w="1270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2682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h-TH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BalancedQty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</a:t>
            </a:r>
            <a:b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(Fully Attributed Data Model) </a:t>
            </a:r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2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724400"/>
            <a:ext cx="8610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การออกแบบในลักษณะ</a:t>
            </a:r>
            <a:r>
              <a:rPr lang="th-TH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นิ้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บาง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จะอยู่ในระดับ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3NF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บาง  บาง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1NF </a:t>
            </a:r>
            <a:r>
              <a:rPr lang="th-TH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0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0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ให้สังเกต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ในกรณีนี้จะพบว่า การออกแบบมีการเก็บข้อมูลซ้ำซ้อน แต่เนื่องจากเป็นข้อมูลใบเสร็จ ที่จะต้องนำไปพิมพ์ใบกำกับภาษีซึ่งมีความสำคัญ เมื่อมีการพิมพ์ย้อนหลังข้อมูลจะต้องเหมือนเดิม ผู้ออกแบบสามารถ เก็บ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ไว้ใน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Sale_Detail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ได้และข้อดีคือลดการ 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Join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นอกจากนี้สำหรับ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ก็สามารถเก็บค่าที่คำนวณไว้ในฐานข้อมูล ข้อดีคือ กรณีแสดงข้อมูลหลายๆครั้ง จะไม่ต้องคำนวณค่า 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Total_Amount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000" dirty="0" smtClean="0">
                <a:latin typeface="AngsanaUPC" pitchFamily="18" charset="-34"/>
                <a:cs typeface="AngsanaUPC" pitchFamily="18" charset="-34"/>
              </a:rPr>
              <a:t>ใหม่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363" y="1014966"/>
            <a:ext cx="4323473" cy="3532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316162"/>
          </a:xfrm>
        </p:spPr>
        <p:txBody>
          <a:bodyPr>
            <a:noAutofit/>
          </a:bodyPr>
          <a:lstStyle/>
          <a:p>
            <a:pPr algn="l"/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	ในการทำงานจริงบางครั้งเพื่อความถูกต้องของเอกสารที่สำคัญมาก หรือลดการ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เราอาจเก็บ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ที่มีลักษณะ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1NF, 2NF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ผสม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3NF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ได้ ดังตัวอย่าง ต่อไปนี้</a:t>
            </a:r>
            <a:br>
              <a:rPr lang="th-TH" sz="3600" dirty="0" smtClean="0">
                <a:latin typeface="AngsanaUPC" pitchFamily="18" charset="-34"/>
                <a:cs typeface="AngsanaUPC" pitchFamily="18" charset="-34"/>
              </a:rPr>
            </a:b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0850"/>
          </a:xfrm>
          <a:solidFill>
            <a:srgbClr val="92D050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ผลลัพธ์ของการออกแบบ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จากข้อมูลใบเสร็จรับเงิน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ระบบ 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48890"/>
              </p:ext>
            </p:extLst>
          </p:nvPr>
        </p:nvGraphicFramePr>
        <p:xfrm>
          <a:off x="304801" y="838200"/>
          <a:ext cx="8549952" cy="1632585"/>
        </p:xfrm>
        <a:graphic>
          <a:graphicData uri="http://schemas.openxmlformats.org/drawingml/2006/table">
            <a:tbl>
              <a:tblPr/>
              <a:tblGrid>
                <a:gridCol w="192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3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003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Sales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CustomerId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Time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</a:t>
                      </a:r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504.67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35.33</a:t>
                      </a: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540.00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001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261.68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18.32</a:t>
                      </a:r>
                      <a:endParaRPr lang="th-TH" sz="2000" b="1" i="0" u="none" strike="noStrike" kern="1200" dirty="0" smtClean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AngsanaUPC"/>
                          <a:ea typeface="+mn-ea"/>
                          <a:cs typeface="+mn-cs"/>
                        </a:rPr>
                        <a:t>280.00</a:t>
                      </a: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8041" marR="8041" marT="80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i="0" u="none" strike="noStrike" kern="1200" dirty="0">
                        <a:solidFill>
                          <a:srgbClr val="000000"/>
                        </a:solidFill>
                        <a:latin typeface="AngsanaUPC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710361"/>
              </p:ext>
            </p:extLst>
          </p:nvPr>
        </p:nvGraphicFramePr>
        <p:xfrm>
          <a:off x="3886200" y="2667000"/>
          <a:ext cx="5181600" cy="3823335"/>
        </p:xfrm>
        <a:graphic>
          <a:graphicData uri="http://schemas.openxmlformats.org/drawingml/2006/table">
            <a:tbl>
              <a:tblPr/>
              <a:tblGrid>
                <a:gridCol w="156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Table: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SalesDetail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ReceiptNo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20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20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Sale_Qty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Amount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  <a:endParaRPr lang="en-US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endParaRPr lang="th-TH" sz="2000" b="0" i="0" u="none" strike="noStrike" dirty="0">
                        <a:solidFill>
                          <a:srgbClr val="1F0BB5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180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03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2000" b="0" i="0" u="none" strike="noStrike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457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ซึ่งจะได้ ผลลัพธ์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3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 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Product </a:t>
            </a:r>
            <a:r>
              <a:rPr lang="th-TH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solidFill>
                  <a:srgbClr val="0F02BE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67930"/>
              </p:ext>
            </p:extLst>
          </p:nvPr>
        </p:nvGraphicFramePr>
        <p:xfrm>
          <a:off x="152400" y="2514600"/>
          <a:ext cx="3581400" cy="4175760"/>
        </p:xfrm>
        <a:graphic>
          <a:graphicData uri="http://schemas.openxmlformats.org/drawingml/2006/table">
            <a:tbl>
              <a:tblPr/>
              <a:tblGrid>
                <a:gridCol w="108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2682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Table: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h-TH" sz="24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ProductId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(</a:t>
                      </a:r>
                      <a:r>
                        <a:rPr lang="en-US" sz="1600" b="1" i="0" u="none" strike="noStrike" dirty="0" err="1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Pk</a:t>
                      </a:r>
                      <a:r>
                        <a:rPr lang="en-US" sz="1600" b="1" i="0" u="none" strike="noStrike" dirty="0" smtClean="0">
                          <a:solidFill>
                            <a:srgbClr val="0D02A2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D02A2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BalancedQty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60</a:t>
                      </a:r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600" b="0" i="0" u="none" strike="noStrike" kern="1200" dirty="0">
                          <a:solidFill>
                            <a:srgbClr val="000000"/>
                          </a:solidFill>
                          <a:latin typeface="AngsanaUPC" pitchFamily="18" charset="-34"/>
                          <a:ea typeface="+mn-ea"/>
                          <a:cs typeface="AngsanaUPC" pitchFamily="18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1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th-TH" sz="1600" b="0" i="0" u="none" strike="noStrike" kern="1200" dirty="0">
                        <a:solidFill>
                          <a:srgbClr val="000000"/>
                        </a:solidFill>
                        <a:latin typeface="AngsanaUPC" pitchFamily="18" charset="-34"/>
                        <a:ea typeface="+mn-ea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9FD696"/>
          </a:solidFill>
        </p:spPr>
        <p:txBody>
          <a:bodyPr>
            <a:noAutofit/>
          </a:bodyPr>
          <a:lstStyle/>
          <a:p>
            <a:r>
              <a:rPr lang="th-TH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กรณีศึกษา</a:t>
            </a:r>
            <a:r>
              <a:rPr lang="en-US" sz="28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ระบบขายสินค้าหน้าร้านของบริษัท เจริญ จริงใจ ต้องการพัฒนาระบบการขาย ประกอบด้วย ความต้องการระบบ 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(System Requirement)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ดังนี้</a:t>
            </a:r>
            <a:endParaRPr lang="th-TH" sz="28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96200" cy="236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บันทึกข้อมูลการขายสินค้า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2. </a:t>
            </a:r>
            <a:r>
              <a:rPr lang="th-TH" sz="2000" dirty="0" smtClean="0"/>
              <a:t>ระบบต้องการ</a:t>
            </a:r>
            <a:r>
              <a:rPr lang="th-TH" sz="2000" b="1" dirty="0" smtClean="0"/>
              <a:t>ตัดยอด</a:t>
            </a:r>
            <a:r>
              <a:rPr lang="th-TH" sz="2000" dirty="0" smtClean="0"/>
              <a:t>สินค้าคงเหลือทันทีที่ขายสินค้า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3.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จัดพิมพ์ใบเสร็จรับเงิน</a:t>
            </a:r>
            <a:r>
              <a:rPr lang="th-TH" sz="2000" dirty="0" smtClean="0"/>
              <a:t>ทันทีที่ขายได้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4.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สรุปการขายประจำเดือน ประจำปีได้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5.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สรุปการแยกตาม</a:t>
            </a:r>
            <a:r>
              <a:rPr lang="th-TH" sz="2000" b="1" dirty="0" smtClean="0"/>
              <a:t>ประเภทสินค้า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6. </a:t>
            </a:r>
            <a:r>
              <a:rPr lang="th-TH" sz="2000" dirty="0" smtClean="0"/>
              <a:t>ระบบสามารถ</a:t>
            </a:r>
            <a:r>
              <a:rPr lang="th-TH" sz="2000" b="1" dirty="0" smtClean="0"/>
              <a:t>จัดพิมพ์รายงาน</a:t>
            </a:r>
            <a:r>
              <a:rPr lang="th-TH" sz="2000" dirty="0" smtClean="0"/>
              <a:t>สรุปการแยกตาม</a:t>
            </a:r>
            <a:r>
              <a:rPr lang="th-TH" sz="2000" b="1" dirty="0" smtClean="0"/>
              <a:t>เขตการขายสินค้า</a:t>
            </a:r>
            <a:endParaRPr lang="en-US" sz="2000" dirty="0" smtClean="0"/>
          </a:p>
          <a:p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55626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Prototype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สำหรับหน้าจอ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791200" y="3886200"/>
            <a:ext cx="2057400" cy="990600"/>
          </a:xfrm>
          <a:prstGeom prst="wedgeEllipseCallout">
            <a:avLst>
              <a:gd name="adj1" fmla="val -86265"/>
              <a:gd name="adj2" fmla="val 88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Data</a:t>
            </a:r>
            <a:endParaRPr lang="th-TH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733800"/>
            <a:ext cx="4267200" cy="297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9FD696"/>
          </a:solidFill>
        </p:spPr>
        <p:txBody>
          <a:bodyPr/>
          <a:lstStyle/>
          <a:p>
            <a:r>
              <a:rPr lang="en-US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User Requirements (Output Document)</a:t>
            </a:r>
            <a:endParaRPr lang="th-TH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6553200" y="2209800"/>
            <a:ext cx="2362200" cy="1295400"/>
          </a:xfrm>
          <a:prstGeom prst="wedgeEllipseCallout">
            <a:avLst>
              <a:gd name="adj1" fmla="val -44929"/>
              <a:gd name="adj2" fmla="val 86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Document</a:t>
            </a:r>
            <a:endParaRPr lang="th-TH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752600"/>
          <a:ext cx="6068391" cy="4097413"/>
        </p:xfrm>
        <a:graphic>
          <a:graphicData uri="http://schemas.openxmlformats.org/drawingml/2006/table">
            <a:tbl>
              <a:tblPr/>
              <a:tblGrid>
                <a:gridCol w="103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4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2800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5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ใบเสร็จรับเงิน/ใบกำกับภาษี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Id.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C001 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58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Name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นายขยัน บ้านไกล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สาขา </a:t>
                      </a:r>
                      <a:r>
                        <a:rPr lang="th-TH" sz="1900" b="0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หน้ามหาวิยาลัยพะเยา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Date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16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01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/2019 </a:t>
                      </a:r>
                      <a:endParaRPr lang="th-TH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Receipt No.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  </a:t>
                      </a:r>
                      <a:endParaRPr lang="en-US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Time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8:00:00 </a:t>
                      </a:r>
                      <a:r>
                        <a:rPr lang="en-US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AM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Order No.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Product Id.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Product Name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Qty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Unit Price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Blanket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G009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Egg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Green Tea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4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Milk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504.67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Vat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35.33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Gran 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540.00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29600" cy="1143000"/>
          </a:xfrm>
        </p:spPr>
        <p:txBody>
          <a:bodyPr>
            <a:no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	ใบเสร็จรับเงิน</a:t>
            </a:r>
            <a:r>
              <a:rPr lang="en-US" sz="2400" b="1" dirty="0" smtClean="0"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ใบกำกับภาษี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ของการทำธุรกรรมการขาย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(Sales transactions)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ในระบบการบันทึกการขาย</a:t>
            </a: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ประจำวัน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ซึ่งเป็นสารสนเทศในระดับ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Transaction Processing Systems (TPS)</a:t>
            </a:r>
            <a:r>
              <a:rPr lang="th-TH" sz="2400" dirty="0" smtClean="0">
                <a:latin typeface="AngsanaUPC" pitchFamily="18" charset="-34"/>
                <a:cs typeface="AngsanaUPC" pitchFamily="18" charset="-34"/>
              </a:rPr>
              <a:t>  </a:t>
            </a:r>
            <a:endParaRPr lang="en-US" sz="2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633478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รูปที่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ใบเสร็จรับเงิน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ใบกำกับภาษี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533400"/>
          </a:xfrm>
          <a:prstGeom prst="rect">
            <a:avLst/>
          </a:prstGeom>
          <a:solidFill>
            <a:srgbClr val="FFDB6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ตัวอย่างใบเสร็จรับเงิน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/</a:t>
            </a:r>
            <a:r>
              <a:rPr lang="th-TH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ใบกำกับภาษี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563562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User Requirements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6934200" y="2133600"/>
            <a:ext cx="2209800" cy="1143000"/>
          </a:xfrm>
          <a:prstGeom prst="wedgeEllipseCallout">
            <a:avLst>
              <a:gd name="adj1" fmla="val -42639"/>
              <a:gd name="adj2" fmla="val 1208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Document</a:t>
            </a:r>
            <a:endParaRPr lang="th-TH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2057400"/>
          <a:ext cx="6068391" cy="4097413"/>
        </p:xfrm>
        <a:graphic>
          <a:graphicData uri="http://schemas.openxmlformats.org/drawingml/2006/table">
            <a:tbl>
              <a:tblPr/>
              <a:tblGrid>
                <a:gridCol w="103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4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2800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5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ใบเสร็จรับเงิน/ใบกำกับภาษี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Id.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C001 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58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Cust Name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นายขยัน บ้านไกล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9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สาขา </a:t>
                      </a:r>
                      <a:r>
                        <a:rPr lang="th-TH" sz="1900" b="0" i="0" u="none" strike="noStrike">
                          <a:solidFill>
                            <a:srgbClr val="0070C0"/>
                          </a:solidFill>
                          <a:latin typeface="AngsanaUPC"/>
                        </a:rPr>
                        <a:t>หน้ามหาวิยาลัยพะเยา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Date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16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01</a:t>
                      </a:r>
                      <a:r>
                        <a:rPr lang="th-TH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/2019 </a:t>
                      </a:r>
                      <a:endParaRPr lang="th-TH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Receipt No.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1F0BB5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 </a:t>
                      </a:r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  </a:t>
                      </a:r>
                      <a:endParaRPr lang="en-US" sz="1900" b="1" i="0" u="none" strike="noStrike" dirty="0">
                        <a:solidFill>
                          <a:srgbClr val="0070C0"/>
                        </a:solidFill>
                        <a:latin typeface="AngsanaUPC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 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Time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 smtClean="0">
                          <a:solidFill>
                            <a:srgbClr val="0070C0"/>
                          </a:solidFill>
                          <a:latin typeface="AngsanaUPC"/>
                        </a:rPr>
                        <a:t>8:00:00 </a:t>
                      </a:r>
                      <a:r>
                        <a:rPr lang="en-US" sz="1900" b="1" i="0" u="none" strike="noStrike" dirty="0">
                          <a:solidFill>
                            <a:srgbClr val="0070C0"/>
                          </a:solidFill>
                          <a:latin typeface="AngsanaUPC"/>
                        </a:rPr>
                        <a:t>AM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Order No.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Product Id.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Product Name 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Qty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Unit Price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Blanket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G009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Egg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G010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Green Tea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10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200.00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4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G015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Milk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2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60.00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0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120.00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504.67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Vat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35.33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245"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AngsanaUPC"/>
                        </a:rPr>
                        <a:t>Gran Total</a:t>
                      </a: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041" marR="8041" marT="80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900" b="1" i="0" u="none" strike="noStrike" dirty="0">
                          <a:solidFill>
                            <a:srgbClr val="000000"/>
                          </a:solidFill>
                          <a:latin typeface="AngsanaUPC"/>
                        </a:rPr>
                        <a:t>540.00</a:t>
                      </a:r>
                    </a:p>
                  </a:txBody>
                  <a:tcPr marL="8041" marR="8041" marT="80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057400"/>
            <a:ext cx="5715000" cy="41264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12192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 ตัวอย่างสารสนเทศในระดับ </a:t>
            </a:r>
            <a:r>
              <a:rPr lang="en-US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Management Information System (MIS) </a:t>
            </a:r>
            <a:r>
              <a:rPr lang="th-TH" sz="2400" b="1" dirty="0" smtClean="0">
                <a:solidFill>
                  <a:srgbClr val="370DCF"/>
                </a:solidFill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th-TH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การออกแบบรายงานสรุปยอดขาย </a:t>
            </a:r>
            <a:r>
              <a:rPr lang="en-US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เป็นเอกสาร</a:t>
            </a:r>
            <a:r>
              <a:rPr lang="en-US" sz="2400" b="1" dirty="0" smtClean="0">
                <a:solidFill>
                  <a:srgbClr val="0322BD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sz="2400" b="1" dirty="0">
              <a:solidFill>
                <a:srgbClr val="370DCF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33400"/>
            <a:ext cx="8229600" cy="533400"/>
          </a:xfrm>
          <a:prstGeom prst="rect">
            <a:avLst/>
          </a:prstGeom>
          <a:solidFill>
            <a:srgbClr val="FFDB6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h-TH" b="1" dirty="0" smtClean="0">
                <a:solidFill>
                  <a:srgbClr val="000099"/>
                </a:solidFill>
              </a:rPr>
              <a:t>ตัวอย่างรายงานสรุปการขายประจำเดือน</a:t>
            </a:r>
            <a:endParaRPr kumimoji="0" lang="th-TH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  <a:solidFill>
            <a:srgbClr val="9FD696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User Requirements</a:t>
            </a:r>
            <a:endParaRPr lang="th-TH" sz="32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6629400" y="1600200"/>
            <a:ext cx="2362200" cy="1295400"/>
          </a:xfrm>
          <a:prstGeom prst="wedgeEllipseCallout">
            <a:avLst>
              <a:gd name="adj1" fmla="val -55144"/>
              <a:gd name="adj2" fmla="val 107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Report</a:t>
            </a:r>
            <a:endParaRPr lang="th-TH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705600" y="3429000"/>
            <a:ext cx="220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รายงานสรุปยอดขายตามประเภทสินค้าเป็น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Output report </a:t>
            </a:r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ที่ช่วยในการวิเคราะห์ข้อมูล จากภาพพบว่าจะมีประเภทสินค้า เป็น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sz="2400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Database</a:t>
            </a:r>
            <a:endParaRPr lang="th-TH" sz="2400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FD696"/>
          </a:solidFill>
        </p:spPr>
        <p:txBody>
          <a:bodyPr/>
          <a:lstStyle/>
          <a:p>
            <a:r>
              <a:rPr lang="th-TH" b="1" dirty="0" smtClean="0">
                <a:solidFill>
                  <a:srgbClr val="0D02A2"/>
                </a:solidFill>
              </a:rPr>
              <a:t>การวิเคราะห์</a:t>
            </a:r>
            <a:endParaRPr lang="th-TH" b="1" dirty="0">
              <a:solidFill>
                <a:srgbClr val="0D02A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จากภาพเอกสาร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จะเห็นว่า </a:t>
            </a:r>
            <a:r>
              <a:rPr lang="th-TH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จาก </a:t>
            </a:r>
            <a:r>
              <a:rPr lang="en-US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Prototype, </a:t>
            </a:r>
            <a:r>
              <a:rPr lang="th-TH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รายละเอียดใบเสร็จรับเงิน และรายงานสรุปยอดขาย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สามารถนำมาวิเคราะห์และ ออกแบบสำหรับการจัดเก็บข้อมูลของใบเสร็จในฐานข้อมูลเชิงสัมพันธ์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(Relational Database)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เราจะสามารถแยกข้อมูลเก็บเป็นหลาย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ในเบื้องต้นประกอบด้วย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b="1" dirty="0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Sales, Product, Customer, Shop </a:t>
            </a:r>
            <a:endParaRPr lang="th-TH" b="1" dirty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7400"/>
            <a:ext cx="8229600" cy="1828800"/>
          </a:xfrm>
          <a:prstGeom prst="rect">
            <a:avLst/>
          </a:prstGeom>
          <a:solidFill>
            <a:srgbClr val="9FD69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ขั้นตอนที่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1. </a:t>
            </a: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สร้าง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E-R diagram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</a:b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ประเภท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2A2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Context Data Model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rgbClr val="0D02A2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447800"/>
          </a:xfrm>
          <a:solidFill>
            <a:srgbClr val="9FD696"/>
          </a:solidFill>
        </p:spPr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ขั้นตอนที่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E-R diagram</a:t>
            </a:r>
            <a:b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ประเภท </a:t>
            </a:r>
            <a:r>
              <a:rPr lang="en-US" sz="4000" dirty="0" smtClean="0">
                <a:solidFill>
                  <a:srgbClr val="0D02A2"/>
                </a:solidFill>
                <a:latin typeface="AngsanaUPC" pitchFamily="18" charset="-34"/>
                <a:cs typeface="AngsanaUPC" pitchFamily="18" charset="-34"/>
              </a:rPr>
              <a:t>Context Data Model</a:t>
            </a:r>
            <a:endParaRPr lang="th-TH" sz="4000" dirty="0">
              <a:solidFill>
                <a:srgbClr val="0D02A2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1816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จากภาพจะพบความสัมพันธ์แบบ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M:M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Sales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ซึ่งจะไม่สามารถนำไปสร้าง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จริงใน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 ดังนั้นจะต้องมีการแยก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ตามหลักการดังนี้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57133"/>
            <a:ext cx="4461326" cy="3224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1349</Words>
  <Application>Microsoft Office PowerPoint</Application>
  <PresentationFormat>On-screen Show (4:3)</PresentationFormat>
  <Paragraphs>486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Angsana New</vt:lpstr>
      <vt:lpstr>AngsanaUPC</vt:lpstr>
      <vt:lpstr>Arial</vt:lpstr>
      <vt:lpstr>Calibri</vt:lpstr>
      <vt:lpstr>Cordia New</vt:lpstr>
      <vt:lpstr>Tahoma</vt:lpstr>
      <vt:lpstr>Times New Roman</vt:lpstr>
      <vt:lpstr>Office Theme</vt:lpstr>
      <vt:lpstr>PowerPoint Presentation</vt:lpstr>
      <vt:lpstr>E-R Diagram</vt:lpstr>
      <vt:lpstr>กรณีศึกษา: ระบบขายสินค้าหน้าร้านของบริษัท เจริญ จริงใจ ต้องการพัฒนาระบบการขาย ประกอบด้วย ความต้องการระบบ (System Requirement) ดังนี้</vt:lpstr>
      <vt:lpstr>User Requirements (Output Document)</vt:lpstr>
      <vt:lpstr> ใบเสร็จรับเงิน/ใบกำกับภาษี เป็น Output ของการทำธุรกรรมการขาย (Sales transactions) ในระบบการบันทึกการขายประจำวัน ซึ่งเป็นสารสนเทศในระดับ Transaction Processing Systems (TPS)  </vt:lpstr>
      <vt:lpstr>User Requirements</vt:lpstr>
      <vt:lpstr>การวิเคราะห์</vt:lpstr>
      <vt:lpstr>PowerPoint Presentation</vt:lpstr>
      <vt:lpstr>ขั้นตอนที่ 1. สร้าง E-R diagram ประเภท Context Data Model</vt:lpstr>
      <vt:lpstr>การแยก Table ในกรณี M:M</vt:lpstr>
      <vt:lpstr>การเปลี่ยน E-R diagram เป็น Table แบบมีความสัมพันธ์ (TPS)</vt:lpstr>
      <vt:lpstr>PowerPoint Presentation</vt:lpstr>
      <vt:lpstr>การเปลี่ยน E-R diagram เป็น Table แบบมีความสัมพันธ์ (TPS)</vt:lpstr>
      <vt:lpstr>การเปลี่ยน E-R diagram เป็น Table แบบมีความสัมพันธ์ (TPS)</vt:lpstr>
      <vt:lpstr>PowerPoint Presentation</vt:lpstr>
      <vt:lpstr>ขั้นตอนที่ 2. สร้าง E-R diagram แบบ Key-Based Data Model (มีเฉพาะ Key)</vt:lpstr>
      <vt:lpstr>PowerPoint Presentation</vt:lpstr>
      <vt:lpstr>ขั้นตอนที่ 3. สร้าง E-R diagram แบบ Fully Attributed Data Model  (มีข้อมูลทั้งหมด)</vt:lpstr>
      <vt:lpstr>การตรวจสอบ Table</vt:lpstr>
      <vt:lpstr>ขั้นตอนที่ 3. สร้าง E-R diagram  (Fully Attributed Data Model) แบบที่ 1</vt:lpstr>
      <vt:lpstr>ตัวอย่าง Table ที่เก็บข้อมูลของตาราง ที่เป็น 3NF</vt:lpstr>
      <vt:lpstr>ผลลัพธ์ของการออกแบบ Table จากข้อมูลใบเสร็จรับเงิน (ระบบ TPS)</vt:lpstr>
      <vt:lpstr>3. สร้าง E-R diagram (Fully Attributed Data Model) แบบที่ 2</vt:lpstr>
      <vt:lpstr> ในการทำงานจริงบางครั้งเพื่อความถูกต้องของเอกสารที่สำคัญมาก หรือลดการ join Table เราอาจเก็บ Table ที่มีลักษณะ 1NF, 2NF ผสม 3NF ได้ ดังตัวอย่าง ต่อไปนี้ </vt:lpstr>
      <vt:lpstr>ผลลัพธ์ของการออกแบบ Table จากข้อมูลใบเสร็จรับเงิน (ระบบ TPS)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เฉลยการบ้าน</dc:title>
  <dc:creator>Thip</dc:creator>
  <cp:lastModifiedBy>Employee</cp:lastModifiedBy>
  <cp:revision>129</cp:revision>
  <dcterms:created xsi:type="dcterms:W3CDTF">2019-02-03T09:29:42Z</dcterms:created>
  <dcterms:modified xsi:type="dcterms:W3CDTF">2023-12-17T18:16:55Z</dcterms:modified>
</cp:coreProperties>
</file>