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3" r:id="rId5"/>
    <p:sldId id="260" r:id="rId6"/>
    <p:sldId id="258" r:id="rId7"/>
    <p:sldId id="265" r:id="rId8"/>
    <p:sldId id="274" r:id="rId9"/>
    <p:sldId id="261" r:id="rId10"/>
    <p:sldId id="263" r:id="rId11"/>
    <p:sldId id="262" r:id="rId12"/>
    <p:sldId id="259" r:id="rId13"/>
    <p:sldId id="264" r:id="rId14"/>
    <p:sldId id="266" r:id="rId15"/>
    <p:sldId id="267" r:id="rId16"/>
    <p:sldId id="268" r:id="rId17"/>
    <p:sldId id="275" r:id="rId18"/>
    <p:sldId id="269" r:id="rId19"/>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E6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08" y="7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0CBBD1-165D-4BB2-914F-24853494CD9B}" type="datetimeFigureOut">
              <a:rPr lang="th-TH" smtClean="0"/>
              <a:pPr/>
              <a:t>12/09/65</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980CBBD1-165D-4BB2-914F-24853494CD9B}" type="datetimeFigureOut">
              <a:rPr lang="th-TH" smtClean="0"/>
              <a:pPr/>
              <a:t>12/09/65</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980CBBD1-165D-4BB2-914F-24853494CD9B}" type="datetimeFigureOut">
              <a:rPr lang="th-TH" smtClean="0"/>
              <a:pPr/>
              <a:t>12/09/65</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980CBBD1-165D-4BB2-914F-24853494CD9B}" type="datetimeFigureOut">
              <a:rPr lang="th-TH" smtClean="0"/>
              <a:pPr/>
              <a:t>12/09/65</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CBBD1-165D-4BB2-914F-24853494CD9B}" type="datetimeFigureOut">
              <a:rPr lang="th-TH" smtClean="0"/>
              <a:pPr/>
              <a:t>12/09/65</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CBBD1-165D-4BB2-914F-24853494CD9B}" type="datetimeFigureOut">
              <a:rPr lang="th-TH" smtClean="0"/>
              <a:pPr/>
              <a:t>12/09/65</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CBBD1-165D-4BB2-914F-24853494CD9B}" type="datetimeFigureOut">
              <a:rPr lang="th-TH" smtClean="0"/>
              <a:pPr/>
              <a:t>12/09/65</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BF223C67-E70A-4C16-920D-2C540B7477CF}"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CBBD1-165D-4BB2-914F-24853494CD9B}" type="datetimeFigureOut">
              <a:rPr lang="th-TH" smtClean="0"/>
              <a:pPr/>
              <a:t>12/09/65</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23C67-E70A-4C16-920D-2C540B7477CF}"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40000"/>
              <a:lumOff val="60000"/>
            </a:schemeClr>
          </a:solidFill>
        </p:spPr>
        <p:txBody>
          <a:bodyPr/>
          <a:lstStyle/>
          <a:p>
            <a:r>
              <a:rPr lang="en-US" smtClean="0"/>
              <a:t>SQL </a:t>
            </a:r>
            <a:r>
              <a:rPr lang="en-US" dirty="0" smtClean="0"/>
              <a:t>Command</a:t>
            </a:r>
            <a:r>
              <a:rPr lang="en-US" smtClean="0"/>
              <a:t/>
            </a:r>
            <a:br>
              <a:rPr lang="en-US" smtClean="0"/>
            </a:br>
            <a:r>
              <a:rPr lang="en-US" smtClean="0"/>
              <a:t>#03</a:t>
            </a:r>
            <a:endParaRPr lang="th-TH" dirty="0"/>
          </a:p>
        </p:txBody>
      </p:sp>
      <p:sp>
        <p:nvSpPr>
          <p:cNvPr id="3" name="TextBox 2"/>
          <p:cNvSpPr txBox="1"/>
          <p:nvPr/>
        </p:nvSpPr>
        <p:spPr>
          <a:xfrm>
            <a:off x="3962400" y="5105400"/>
            <a:ext cx="4648200" cy="1384995"/>
          </a:xfrm>
          <a:prstGeom prst="rect">
            <a:avLst/>
          </a:prstGeom>
          <a:noFill/>
        </p:spPr>
        <p:txBody>
          <a:bodyPr wrap="square" rtlCol="0">
            <a:spAutoFit/>
          </a:bodyPr>
          <a:lstStyle/>
          <a:p>
            <a:r>
              <a:rPr lang="th-TH" b="1" dirty="0" smtClean="0">
                <a:latin typeface="AngsanaUPC" pitchFamily="18" charset="-34"/>
                <a:cs typeface="AngsanaUPC" pitchFamily="18" charset="-34"/>
              </a:rPr>
              <a:t>จัดทำโดย </a:t>
            </a:r>
          </a:p>
          <a:p>
            <a:r>
              <a:rPr lang="th-TH" b="1" dirty="0" smtClean="0">
                <a:latin typeface="AngsanaUPC" pitchFamily="18" charset="-34"/>
                <a:cs typeface="AngsanaUPC" pitchFamily="18" charset="-34"/>
              </a:rPr>
              <a:t>สุรินทร์ทิพ  ศักดิ์ภูวดล</a:t>
            </a:r>
          </a:p>
          <a:p>
            <a:r>
              <a:rPr lang="th-TH" b="1" dirty="0" smtClean="0">
                <a:latin typeface="AngsanaUPC" pitchFamily="18" charset="-34"/>
                <a:cs typeface="AngsanaUPC" pitchFamily="18" charset="-34"/>
              </a:rPr>
              <a:t>คณะ </a:t>
            </a:r>
            <a:r>
              <a:rPr lang="en-US" b="1" dirty="0" smtClean="0">
                <a:latin typeface="AngsanaUPC" pitchFamily="18" charset="-34"/>
                <a:cs typeface="AngsanaUPC" pitchFamily="18" charset="-34"/>
              </a:rPr>
              <a:t>ICT </a:t>
            </a:r>
            <a:r>
              <a:rPr lang="th-TH" b="1" dirty="0" smtClean="0">
                <a:latin typeface="AngsanaUPC" pitchFamily="18" charset="-34"/>
                <a:cs typeface="AngsanaUPC" pitchFamily="18" charset="-34"/>
              </a:rPr>
              <a:t>มหาวิททยาลัยพะเยา</a:t>
            </a:r>
            <a:endParaRPr lang="th-TH" b="1" dirty="0">
              <a:latin typeface="AngsanaUPC" pitchFamily="18" charset="-34"/>
              <a:cs typeface="AngsanaUPC" pitchFamily="18" charset="-3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28600"/>
            <a:ext cx="8229600" cy="685800"/>
          </a:xfrm>
          <a:solidFill>
            <a:srgbClr val="C6E6A2"/>
          </a:solidFill>
        </p:spPr>
        <p:txBody>
          <a:bodyPr>
            <a:normAutofit fontScale="90000"/>
          </a:bodyPr>
          <a:lstStyle/>
          <a:p>
            <a:r>
              <a:rPr lang="en-US" b="1" dirty="0" smtClean="0">
                <a:solidFill>
                  <a:srgbClr val="0070C0"/>
                </a:solidFill>
              </a:rPr>
              <a:t>LEFT JOIN</a:t>
            </a:r>
            <a:endParaRPr lang="th-TH" dirty="0"/>
          </a:p>
        </p:txBody>
      </p:sp>
      <p:sp>
        <p:nvSpPr>
          <p:cNvPr id="6" name="Rectangle 5"/>
          <p:cNvSpPr/>
          <p:nvPr/>
        </p:nvSpPr>
        <p:spPr>
          <a:xfrm>
            <a:off x="533400" y="838200"/>
            <a:ext cx="6477000" cy="2246769"/>
          </a:xfrm>
          <a:prstGeom prst="rect">
            <a:avLst/>
          </a:prstGeom>
        </p:spPr>
        <p:txBody>
          <a:bodyPr wrap="square">
            <a:spAutoFit/>
          </a:bodyPr>
          <a:lstStyle/>
          <a:p>
            <a:r>
              <a:rPr lang="en-US" sz="2000" dirty="0" smtClean="0"/>
              <a:t>select</a:t>
            </a:r>
            <a:r>
              <a:rPr lang="en-US" sz="2000" b="1" dirty="0" smtClean="0"/>
              <a:t> * from Color</a:t>
            </a:r>
          </a:p>
          <a:p>
            <a:r>
              <a:rPr lang="en-US" sz="2000" dirty="0" smtClean="0"/>
              <a:t>select</a:t>
            </a:r>
            <a:r>
              <a:rPr lang="en-US" sz="2000" b="1" dirty="0" smtClean="0"/>
              <a:t> * from </a:t>
            </a:r>
            <a:r>
              <a:rPr lang="en-US" sz="2000" b="1" dirty="0" err="1" smtClean="0"/>
              <a:t>sales_car</a:t>
            </a:r>
            <a:endParaRPr lang="en-US" sz="2000" b="1" dirty="0" smtClean="0"/>
          </a:p>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LEFT</a:t>
            </a:r>
            <a:r>
              <a:rPr lang="en-US" sz="2000" b="1" dirty="0" smtClean="0"/>
              <a: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endParaRPr lang="th-TH" sz="2000" dirty="0"/>
          </a:p>
        </p:txBody>
      </p:sp>
      <p:pic>
        <p:nvPicPr>
          <p:cNvPr id="1027" name="Picture 3"/>
          <p:cNvPicPr>
            <a:picLocks noChangeAspect="1" noChangeArrowheads="1"/>
          </p:cNvPicPr>
          <p:nvPr/>
        </p:nvPicPr>
        <p:blipFill>
          <a:blip r:embed="rId2" cstate="print"/>
          <a:srcRect/>
          <a:stretch>
            <a:fillRect/>
          </a:stretch>
        </p:blipFill>
        <p:spPr bwMode="auto">
          <a:xfrm>
            <a:off x="533400" y="3200400"/>
            <a:ext cx="5410200" cy="3286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Data (S003)</a:t>
            </a:r>
            <a:endParaRPr lang="th-TH" dirty="0"/>
          </a:p>
        </p:txBody>
      </p:sp>
      <p:pic>
        <p:nvPicPr>
          <p:cNvPr id="1027" name="Picture 3"/>
          <p:cNvPicPr>
            <a:picLocks noChangeAspect="1" noChangeArrowheads="1"/>
          </p:cNvPicPr>
          <p:nvPr/>
        </p:nvPicPr>
        <p:blipFill>
          <a:blip r:embed="rId2" cstate="print"/>
          <a:srcRect/>
          <a:stretch>
            <a:fillRect/>
          </a:stretch>
        </p:blipFill>
        <p:spPr bwMode="auto">
          <a:xfrm>
            <a:off x="533400" y="1676400"/>
            <a:ext cx="760095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sp>
        <p:nvSpPr>
          <p:cNvPr id="4" name="Rectangle 3"/>
          <p:cNvSpPr/>
          <p:nvPr/>
        </p:nvSpPr>
        <p:spPr>
          <a:xfrm>
            <a:off x="381000" y="5181600"/>
            <a:ext cx="7696200" cy="1477328"/>
          </a:xfrm>
          <a:prstGeom prst="rect">
            <a:avLst/>
          </a:prstGeom>
        </p:spPr>
        <p:txBody>
          <a:bodyPr wrap="square">
            <a:spAutoFit/>
          </a:bodyPr>
          <a:lstStyle/>
          <a:p>
            <a:r>
              <a:rPr lang="en-US" sz="1800" dirty="0"/>
              <a:t>SELECT</a:t>
            </a:r>
            <a:r>
              <a:rPr lang="en-US" sz="1800" b="1" dirty="0"/>
              <a:t> </a:t>
            </a:r>
            <a:r>
              <a:rPr lang="en-US" sz="1800" b="1" dirty="0" err="1"/>
              <a:t>sales_car.sale_id,sales_car.sale_id</a:t>
            </a:r>
            <a:r>
              <a:rPr lang="en-US" sz="1800" b="1" dirty="0"/>
              <a:t>,</a:t>
            </a:r>
          </a:p>
          <a:p>
            <a:r>
              <a:rPr lang="en-US" sz="1800" dirty="0" err="1"/>
              <a:t>sales_car.color_id,color.Color_desc</a:t>
            </a:r>
            <a:endParaRPr lang="en-US" sz="1800" dirty="0"/>
          </a:p>
          <a:p>
            <a:r>
              <a:rPr lang="en-US" sz="1800" dirty="0"/>
              <a:t>FROM</a:t>
            </a:r>
            <a:r>
              <a:rPr lang="en-US" sz="1800" b="1" dirty="0"/>
              <a:t> color </a:t>
            </a:r>
          </a:p>
          <a:p>
            <a:r>
              <a:rPr lang="en-US" sz="1800" b="1" dirty="0" smtClean="0">
                <a:solidFill>
                  <a:srgbClr val="0070C0"/>
                </a:solidFill>
              </a:rPr>
              <a:t>RIGHT </a:t>
            </a:r>
            <a:r>
              <a:rPr lang="en-US" sz="1800" b="1" dirty="0">
                <a:solidFill>
                  <a:srgbClr val="0070C0"/>
                </a:solidFill>
              </a:rPr>
              <a:t>JOIN </a:t>
            </a:r>
            <a:r>
              <a:rPr lang="en-US" sz="1800" b="1" dirty="0" err="1"/>
              <a:t>sales_car</a:t>
            </a:r>
            <a:endParaRPr lang="en-US" sz="1800" b="1" dirty="0"/>
          </a:p>
          <a:p>
            <a:r>
              <a:rPr lang="en-US" sz="1800" dirty="0"/>
              <a:t>ON</a:t>
            </a:r>
            <a:r>
              <a:rPr lang="en-US" sz="1800" b="1" dirty="0"/>
              <a:t> </a:t>
            </a:r>
            <a:r>
              <a:rPr lang="en-US" sz="1800" b="1" dirty="0" err="1"/>
              <a:t>color.color_id</a:t>
            </a:r>
            <a:r>
              <a:rPr lang="en-US" sz="1800" b="1" dirty="0"/>
              <a:t> = </a:t>
            </a:r>
            <a:r>
              <a:rPr lang="en-US" sz="1800" b="1" dirty="0" err="1"/>
              <a:t>sales_car.color_id</a:t>
            </a:r>
            <a:r>
              <a:rPr lang="en-US" sz="1800" b="1" dirty="0"/>
              <a:t> </a:t>
            </a:r>
            <a:endParaRPr lang="th-TH" sz="1800" dirty="0"/>
          </a:p>
        </p:txBody>
      </p:sp>
      <p:sp>
        <p:nvSpPr>
          <p:cNvPr id="5" name="Rectangle 4"/>
          <p:cNvSpPr/>
          <p:nvPr/>
        </p:nvSpPr>
        <p:spPr>
          <a:xfrm>
            <a:off x="457200" y="685800"/>
            <a:ext cx="8001000" cy="1323439"/>
          </a:xfrm>
          <a:prstGeom prst="rect">
            <a:avLst/>
          </a:prstGeom>
        </p:spPr>
        <p:txBody>
          <a:bodyPr wrap="square">
            <a:spAutoFit/>
          </a:bodyPr>
          <a:lstStyle/>
          <a:p>
            <a:r>
              <a:rPr lang="en-US" sz="2000" dirty="0" smtClean="0"/>
              <a:t>The RIGHT JOIN keyword returns all records from the right table (table2), and the matched records from the left table (table1). The result is NULL from the left side, when there is no match. </a:t>
            </a:r>
            <a:r>
              <a:rPr lang="th-TH" sz="2000" b="1" dirty="0" smtClean="0">
                <a:solidFill>
                  <a:srgbClr val="002060"/>
                </a:solidFill>
              </a:rPr>
              <a:t>แสดงข้อมูลที่อยู่ทางขวา </a:t>
            </a:r>
            <a:r>
              <a:rPr lang="en-US" sz="2000" b="1" dirty="0" smtClean="0">
                <a:solidFill>
                  <a:srgbClr val="002060"/>
                </a:solidFill>
              </a:rPr>
              <a:t>(</a:t>
            </a:r>
            <a:r>
              <a:rPr lang="th-TH" sz="2000" b="1" dirty="0" smtClean="0">
                <a:solidFill>
                  <a:srgbClr val="002060"/>
                </a:solidFill>
              </a:rPr>
              <a:t>คือ </a:t>
            </a:r>
            <a:r>
              <a:rPr lang="en-US" sz="2000" b="1" dirty="0" smtClean="0">
                <a:solidFill>
                  <a:srgbClr val="002060"/>
                </a:solidFill>
              </a:rPr>
              <a:t>table2) </a:t>
            </a:r>
            <a:r>
              <a:rPr lang="th-TH" sz="2000" b="1" dirty="0" smtClean="0">
                <a:solidFill>
                  <a:srgbClr val="002060"/>
                </a:solidFill>
              </a:rPr>
              <a:t>หลังคำว่า </a:t>
            </a:r>
            <a:r>
              <a:rPr lang="en-US" sz="2000" b="1" dirty="0" smtClean="0">
                <a:solidFill>
                  <a:srgbClr val="002060"/>
                </a:solidFill>
              </a:rPr>
              <a:t>Right join </a:t>
            </a:r>
            <a:r>
              <a:rPr lang="th-TH" sz="2000" b="1" dirty="0" smtClean="0">
                <a:solidFill>
                  <a:srgbClr val="002060"/>
                </a:solidFill>
              </a:rPr>
              <a:t>เป็นหลัก </a:t>
            </a:r>
            <a:endParaRPr lang="th-TH" sz="2000" dirty="0"/>
          </a:p>
        </p:txBody>
      </p:sp>
      <p:sp>
        <p:nvSpPr>
          <p:cNvPr id="6" name="Rectangle 5"/>
          <p:cNvSpPr/>
          <p:nvPr/>
        </p:nvSpPr>
        <p:spPr>
          <a:xfrm>
            <a:off x="609600" y="2057400"/>
            <a:ext cx="5562600" cy="1323439"/>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RIGHT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7" name="Rectangle 6"/>
          <p:cNvSpPr/>
          <p:nvPr/>
        </p:nvSpPr>
        <p:spPr>
          <a:xfrm>
            <a:off x="2362200" y="3505200"/>
            <a:ext cx="6019800" cy="1323439"/>
          </a:xfrm>
          <a:prstGeom prst="rect">
            <a:avLst/>
          </a:prstGeom>
        </p:spPr>
        <p:txBody>
          <a:bodyPr wrap="square">
            <a:spAutoFit/>
          </a:bodyPr>
          <a:lstStyle/>
          <a:p>
            <a:r>
              <a:rPr lang="en-US" sz="2000" dirty="0" smtClean="0"/>
              <a:t>SELECT</a:t>
            </a:r>
            <a:r>
              <a:rPr lang="en-US" sz="2000" b="1" dirty="0" smtClean="0"/>
              <a:t> *</a:t>
            </a:r>
          </a:p>
          <a:p>
            <a:r>
              <a:rPr lang="en-US" sz="2000" dirty="0" smtClean="0"/>
              <a:t>FROM</a:t>
            </a:r>
            <a:r>
              <a:rPr lang="en-US" sz="2000" b="1" dirty="0" smtClean="0"/>
              <a:t> color </a:t>
            </a:r>
          </a:p>
          <a:p>
            <a:r>
              <a:rPr lang="en-US" sz="2000" b="1" dirty="0" smtClean="0">
                <a:solidFill>
                  <a:srgbClr val="0070C0"/>
                </a:solidFill>
              </a:rPr>
              <a:t>RIGHT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30480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pic>
        <p:nvPicPr>
          <p:cNvPr id="2054" name="Picture 6"/>
          <p:cNvPicPr>
            <a:picLocks noChangeAspect="1" noChangeArrowheads="1"/>
          </p:cNvPicPr>
          <p:nvPr/>
        </p:nvPicPr>
        <p:blipFill>
          <a:blip r:embed="rId2" cstate="print"/>
          <a:srcRect/>
          <a:stretch>
            <a:fillRect/>
          </a:stretch>
        </p:blipFill>
        <p:spPr bwMode="auto">
          <a:xfrm>
            <a:off x="762000" y="1600200"/>
            <a:ext cx="7322949" cy="4176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14400"/>
            <a:ext cx="8001000" cy="2031325"/>
          </a:xfrm>
          <a:prstGeom prst="rect">
            <a:avLst/>
          </a:prstGeom>
        </p:spPr>
        <p:txBody>
          <a:bodyPr wrap="square">
            <a:spAutoFit/>
          </a:bodyPr>
          <a:lstStyle/>
          <a:p>
            <a:r>
              <a:rPr lang="en-US" sz="1800" dirty="0" smtClean="0"/>
              <a:t>select</a:t>
            </a:r>
            <a:r>
              <a:rPr lang="en-US" sz="1800" b="1" dirty="0" smtClean="0"/>
              <a:t> * from Color</a:t>
            </a:r>
          </a:p>
          <a:p>
            <a:r>
              <a:rPr lang="en-US" sz="1800" dirty="0" smtClean="0"/>
              <a:t>select</a:t>
            </a:r>
            <a:r>
              <a:rPr lang="en-US" sz="1800" b="1" dirty="0" smtClean="0"/>
              <a:t> * from </a:t>
            </a:r>
            <a:r>
              <a:rPr lang="en-US" sz="1800" b="1" dirty="0" err="1" smtClean="0"/>
              <a:t>sales_car</a:t>
            </a:r>
            <a:endParaRPr lang="en-US" sz="1800" b="1" dirty="0" smtClean="0"/>
          </a:p>
          <a:p>
            <a:endParaRPr lang="th-TH" sz="1800" dirty="0" smtClean="0"/>
          </a:p>
          <a:p>
            <a:r>
              <a:rPr lang="en-US" sz="1800" dirty="0" smtClean="0"/>
              <a:t>SELECT</a:t>
            </a:r>
            <a:r>
              <a:rPr lang="en-US" sz="1800" b="1" dirty="0" smtClean="0"/>
              <a:t> *</a:t>
            </a:r>
          </a:p>
          <a:p>
            <a:r>
              <a:rPr lang="en-US" sz="1800" dirty="0" smtClean="0"/>
              <a:t>FROM</a:t>
            </a:r>
            <a:r>
              <a:rPr lang="en-US" sz="1800" b="1" dirty="0" smtClean="0"/>
              <a:t> color </a:t>
            </a:r>
          </a:p>
          <a:p>
            <a:r>
              <a:rPr lang="en-US" sz="1800" dirty="0" smtClean="0"/>
              <a:t>RIGHT</a:t>
            </a:r>
            <a:r>
              <a:rPr lang="en-US" sz="1800" b="1" dirty="0" smtClean="0"/>
              <a:t> JOIN </a:t>
            </a:r>
            <a:r>
              <a:rPr lang="en-US" sz="1800" b="1" dirty="0" err="1" smtClean="0"/>
              <a:t>sales_car</a:t>
            </a:r>
            <a:endParaRPr lang="en-US" sz="1800" b="1" dirty="0" smtClean="0"/>
          </a:p>
          <a:p>
            <a:r>
              <a:rPr lang="en-US" sz="1800" dirty="0" smtClean="0"/>
              <a:t>ON</a:t>
            </a:r>
            <a:r>
              <a:rPr lang="en-US" sz="1800" b="1" dirty="0" smtClean="0"/>
              <a:t> </a:t>
            </a:r>
            <a:r>
              <a:rPr lang="en-US" sz="1800" b="1" dirty="0" err="1" smtClean="0"/>
              <a:t>color.color_id</a:t>
            </a:r>
            <a:r>
              <a:rPr lang="en-US" sz="1800" b="1" dirty="0" smtClean="0"/>
              <a:t> = </a:t>
            </a:r>
            <a:r>
              <a:rPr lang="en-US" sz="1800" b="1" dirty="0" err="1" smtClean="0"/>
              <a:t>sales_car.color_id</a:t>
            </a:r>
            <a:r>
              <a:rPr lang="en-US" sz="1800" b="1" dirty="0" smtClean="0"/>
              <a:t> </a:t>
            </a:r>
            <a:endParaRPr lang="th-TH" sz="1800" dirty="0"/>
          </a:p>
        </p:txBody>
      </p:sp>
      <p:sp>
        <p:nvSpPr>
          <p:cNvPr id="5"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RIGHT JOIN</a:t>
            </a:r>
            <a:endParaRPr lang="th-TH" dirty="0"/>
          </a:p>
        </p:txBody>
      </p:sp>
      <p:pic>
        <p:nvPicPr>
          <p:cNvPr id="4098" name="Picture 2"/>
          <p:cNvPicPr>
            <a:picLocks noChangeAspect="1" noChangeArrowheads="1"/>
          </p:cNvPicPr>
          <p:nvPr/>
        </p:nvPicPr>
        <p:blipFill>
          <a:blip r:embed="rId2" cstate="print"/>
          <a:srcRect/>
          <a:stretch>
            <a:fillRect/>
          </a:stretch>
        </p:blipFill>
        <p:spPr bwMode="auto">
          <a:xfrm>
            <a:off x="685800" y="3200400"/>
            <a:ext cx="5943600" cy="3352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990600"/>
            <a:ext cx="8229600" cy="707886"/>
          </a:xfrm>
          <a:prstGeom prst="rect">
            <a:avLst/>
          </a:prstGeom>
        </p:spPr>
        <p:txBody>
          <a:bodyPr wrap="square">
            <a:spAutoFit/>
          </a:bodyPr>
          <a:lstStyle/>
          <a:p>
            <a:r>
              <a:rPr lang="en-US" sz="2000" b="1" dirty="0" smtClean="0">
                <a:solidFill>
                  <a:srgbClr val="0070C0"/>
                </a:solidFill>
              </a:rPr>
              <a:t>The FULL OUTER JOIN </a:t>
            </a:r>
            <a:r>
              <a:rPr lang="en-US" sz="2000" dirty="0" smtClean="0"/>
              <a:t>keyword returns all records when there is a match in left (table1) or right (table2) table records. </a:t>
            </a:r>
            <a:r>
              <a:rPr lang="en-US" sz="2000" b="1" dirty="0" smtClean="0">
                <a:solidFill>
                  <a:srgbClr val="0070C0"/>
                </a:solidFill>
              </a:rPr>
              <a:t>(</a:t>
            </a:r>
            <a:r>
              <a:rPr lang="th-TH" sz="2000" b="1" dirty="0" smtClean="0">
                <a:solidFill>
                  <a:srgbClr val="0070C0"/>
                </a:solidFill>
              </a:rPr>
              <a:t>นำข้อมูลมาหมด</a:t>
            </a:r>
            <a:r>
              <a:rPr lang="en-US" sz="2000" b="1" dirty="0" smtClean="0">
                <a:solidFill>
                  <a:srgbClr val="0070C0"/>
                </a:solidFill>
              </a:rPr>
              <a:t>)</a:t>
            </a:r>
            <a:endParaRPr lang="th-TH" sz="2000" b="1" dirty="0">
              <a:solidFill>
                <a:srgbClr val="0070C0"/>
              </a:solidFill>
            </a:endParaRPr>
          </a:p>
        </p:txBody>
      </p:sp>
      <p:sp>
        <p:nvSpPr>
          <p:cNvPr id="7"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FULL OUTER JOIN</a:t>
            </a:r>
            <a:endParaRPr lang="th-TH" dirty="0"/>
          </a:p>
        </p:txBody>
      </p:sp>
      <p:sp>
        <p:nvSpPr>
          <p:cNvPr id="8" name="Rectangle 7"/>
          <p:cNvSpPr/>
          <p:nvPr/>
        </p:nvSpPr>
        <p:spPr>
          <a:xfrm>
            <a:off x="533400" y="1752600"/>
            <a:ext cx="7696200" cy="1631216"/>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b="1" dirty="0" smtClean="0">
                <a:solidFill>
                  <a:srgbClr val="0070C0"/>
                </a:solidFill>
              </a:rPr>
              <a:t>FULL OUTER JOIN</a:t>
            </a:r>
            <a:r>
              <a:rPr lang="en-US" sz="2000" dirty="0" smtClean="0"/>
              <a:t>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br>
              <a:rPr lang="en-US" sz="2000" i="1" dirty="0" smtClean="0"/>
            </a:br>
            <a:r>
              <a:rPr lang="en-US" sz="2000" dirty="0" smtClean="0"/>
              <a:t>WHERE </a:t>
            </a:r>
            <a:r>
              <a:rPr lang="en-US" sz="2000" i="1" dirty="0" smtClean="0"/>
              <a:t>condition</a:t>
            </a:r>
            <a:r>
              <a:rPr lang="en-US" sz="2000" dirty="0" smtClean="0"/>
              <a:t>;</a:t>
            </a:r>
            <a:endParaRPr lang="th-TH"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38201"/>
            <a:ext cx="6781800" cy="2246769"/>
          </a:xfrm>
          <a:prstGeom prst="rect">
            <a:avLst/>
          </a:prstGeom>
        </p:spPr>
        <p:txBody>
          <a:bodyPr wrap="square">
            <a:spAutoFit/>
          </a:bodyPr>
          <a:lstStyle/>
          <a:p>
            <a:r>
              <a:rPr lang="en-US" sz="2000" dirty="0" smtClean="0"/>
              <a:t>select</a:t>
            </a:r>
            <a:r>
              <a:rPr lang="en-US" sz="2000" b="1" dirty="0" smtClean="0"/>
              <a:t> * from Color</a:t>
            </a:r>
          </a:p>
          <a:p>
            <a:r>
              <a:rPr lang="en-US" sz="2000" dirty="0" smtClean="0"/>
              <a:t>select</a:t>
            </a:r>
            <a:r>
              <a:rPr lang="en-US" sz="2000" b="1" dirty="0" smtClean="0"/>
              <a:t> * from </a:t>
            </a:r>
            <a:r>
              <a:rPr lang="en-US" sz="2000" b="1" dirty="0" err="1" smtClean="0"/>
              <a:t>sales_car</a:t>
            </a:r>
            <a:endParaRPr lang="en-US" sz="2000" b="1" dirty="0" smtClean="0"/>
          </a:p>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FULL</a:t>
            </a:r>
            <a:r>
              <a:rPr lang="en-US" sz="2000" b="1" dirty="0" smtClean="0"/>
              <a:t> OUTER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
        <p:nvSpPr>
          <p:cNvPr id="5" name="Title 1"/>
          <p:cNvSpPr>
            <a:spLocks noGrp="1"/>
          </p:cNvSpPr>
          <p:nvPr>
            <p:ph type="title"/>
          </p:nvPr>
        </p:nvSpPr>
        <p:spPr>
          <a:xfrm>
            <a:off x="457200" y="0"/>
            <a:ext cx="8229600" cy="715962"/>
          </a:xfrm>
          <a:solidFill>
            <a:srgbClr val="C6E6A2"/>
          </a:solidFill>
        </p:spPr>
        <p:txBody>
          <a:bodyPr>
            <a:normAutofit fontScale="90000"/>
          </a:bodyPr>
          <a:lstStyle/>
          <a:p>
            <a:r>
              <a:rPr lang="en-US" b="1" dirty="0" smtClean="0">
                <a:solidFill>
                  <a:srgbClr val="0070C0"/>
                </a:solidFill>
              </a:rPr>
              <a:t>FULL OUTER JOIN</a:t>
            </a:r>
            <a:endParaRPr lang="th-TH" dirty="0"/>
          </a:p>
        </p:txBody>
      </p:sp>
      <p:pic>
        <p:nvPicPr>
          <p:cNvPr id="6146" name="Picture 2"/>
          <p:cNvPicPr>
            <a:picLocks noChangeAspect="1" noChangeArrowheads="1"/>
          </p:cNvPicPr>
          <p:nvPr/>
        </p:nvPicPr>
        <p:blipFill>
          <a:blip r:embed="rId2" cstate="print"/>
          <a:srcRect/>
          <a:stretch>
            <a:fillRect/>
          </a:stretch>
        </p:blipFill>
        <p:spPr bwMode="auto">
          <a:xfrm>
            <a:off x="533400" y="3124200"/>
            <a:ext cx="7162800" cy="340042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th-TH" dirty="0" smtClean="0"/>
              <a:t>ตัวอย่าง</a:t>
            </a:r>
            <a:endParaRPr lang="en-US" dirty="0"/>
          </a:p>
        </p:txBody>
      </p:sp>
      <p:sp>
        <p:nvSpPr>
          <p:cNvPr id="4" name="Rectangle 3"/>
          <p:cNvSpPr/>
          <p:nvPr/>
        </p:nvSpPr>
        <p:spPr>
          <a:xfrm>
            <a:off x="838200" y="838200"/>
            <a:ext cx="7467600" cy="5632311"/>
          </a:xfrm>
          <a:prstGeom prst="rect">
            <a:avLst/>
          </a:prstGeom>
        </p:spPr>
        <p:txBody>
          <a:bodyPr wrap="square">
            <a:spAutoFit/>
          </a:bodyPr>
          <a:lstStyle/>
          <a:p>
            <a:r>
              <a:rPr lang="en-US" sz="2000" dirty="0">
                <a:solidFill>
                  <a:srgbClr val="0000FF"/>
                </a:solidFill>
              </a:rPr>
              <a:t>SELECT</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p>
          <a:p>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Product_NameEng</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r>
              <a:rPr lang="en-US" sz="2000" dirty="0">
                <a:solidFill>
                  <a:srgbClr val="808080"/>
                </a:solidFill>
              </a:rPr>
              <a:t>LEFT</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endParaRPr lang="en-US" sz="2000" dirty="0">
              <a:solidFill>
                <a:prstClr val="black"/>
              </a:solidFill>
            </a:endParaRP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smtClean="0">
                <a:solidFill>
                  <a:srgbClr val="808080"/>
                </a:solidFill>
              </a:rPr>
              <a:t>;</a:t>
            </a:r>
            <a:r>
              <a:rPr lang="th-TH" sz="2000" dirty="0" smtClean="0">
                <a:solidFill>
                  <a:srgbClr val="808080"/>
                </a:solidFill>
              </a:rPr>
              <a:t> </a:t>
            </a:r>
            <a:r>
              <a:rPr lang="en-US" sz="2000" dirty="0" smtClean="0">
                <a:solidFill>
                  <a:srgbClr val="1600B8"/>
                </a:solidFill>
                <a:latin typeface="AngsanaUPC" panose="02020603050405020304" pitchFamily="18" charset="-34"/>
                <a:cs typeface="AngsanaUPC" panose="02020603050405020304" pitchFamily="18" charset="-34"/>
              </a:rPr>
              <a:t>(</a:t>
            </a:r>
            <a:r>
              <a:rPr lang="th-TH" sz="2000" dirty="0" smtClean="0">
                <a:solidFill>
                  <a:srgbClr val="1600B8"/>
                </a:solidFill>
                <a:latin typeface="AngsanaUPC" panose="02020603050405020304" pitchFamily="18" charset="-34"/>
                <a:cs typeface="AngsanaUPC" panose="02020603050405020304" pitchFamily="18" charset="-34"/>
              </a:rPr>
              <a:t>ยึดข้อมูล </a:t>
            </a:r>
            <a:r>
              <a:rPr lang="en-US" sz="2000" dirty="0" smtClean="0">
                <a:solidFill>
                  <a:srgbClr val="1600B8"/>
                </a:solidFill>
                <a:latin typeface="AngsanaUPC" panose="02020603050405020304" pitchFamily="18" charset="-34"/>
                <a:cs typeface="AngsanaUPC" panose="02020603050405020304" pitchFamily="18" charset="-34"/>
              </a:rPr>
              <a:t>Table </a:t>
            </a:r>
            <a:r>
              <a:rPr lang="th-TH" sz="2000" dirty="0" smtClean="0">
                <a:solidFill>
                  <a:srgbClr val="1600B8"/>
                </a:solidFill>
                <a:latin typeface="AngsanaUPC" panose="02020603050405020304" pitchFamily="18" charset="-34"/>
                <a:cs typeface="AngsanaUPC" panose="02020603050405020304" pitchFamily="18" charset="-34"/>
              </a:rPr>
              <a:t>ทางซ้ายมือในคำสั่งเป็นหลัก</a:t>
            </a:r>
            <a:r>
              <a:rPr lang="en-US" sz="2000" dirty="0" smtClean="0">
                <a:solidFill>
                  <a:srgbClr val="1600B8"/>
                </a:solidFill>
                <a:latin typeface="AngsanaUPC" panose="02020603050405020304" pitchFamily="18" charset="-34"/>
                <a:cs typeface="AngsanaUPC" panose="02020603050405020304" pitchFamily="18" charset="-34"/>
              </a:rPr>
              <a:t>)</a:t>
            </a:r>
          </a:p>
          <a:p>
            <a:endParaRPr lang="en-US" sz="2000" dirty="0">
              <a:solidFill>
                <a:srgbClr val="808080"/>
              </a:solidFill>
            </a:endParaRPr>
          </a:p>
          <a:p>
            <a:endParaRPr lang="en-US" sz="2000" dirty="0" smtClean="0">
              <a:solidFill>
                <a:srgbClr val="0000FF"/>
              </a:solidFill>
            </a:endParaRPr>
          </a:p>
          <a:p>
            <a:r>
              <a:rPr lang="en-US" sz="2000" dirty="0" smtClean="0">
                <a:solidFill>
                  <a:srgbClr val="0000FF"/>
                </a:solidFill>
              </a:rPr>
              <a:t>SELECT</a:t>
            </a:r>
            <a:r>
              <a:rPr lang="en-US" sz="2000" dirty="0" smtClean="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p>
          <a:p>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Product_NameEng</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r>
              <a:rPr lang="en-US" sz="2000" dirty="0">
                <a:solidFill>
                  <a:srgbClr val="808080"/>
                </a:solidFill>
              </a:rPr>
              <a:t>RIGHT</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endParaRPr lang="en-US" sz="2000" dirty="0">
              <a:solidFill>
                <a:prstClr val="black"/>
              </a:solidFill>
            </a:endParaRP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smtClean="0">
                <a:solidFill>
                  <a:srgbClr val="808080"/>
                </a:solidFill>
              </a:rPr>
              <a:t>; </a:t>
            </a:r>
            <a:r>
              <a:rPr lang="en-US" sz="2000" dirty="0">
                <a:solidFill>
                  <a:srgbClr val="1600B8"/>
                </a:solidFill>
                <a:latin typeface="AngsanaUPC" panose="02020603050405020304" pitchFamily="18" charset="-34"/>
                <a:cs typeface="AngsanaUPC" panose="02020603050405020304" pitchFamily="18" charset="-34"/>
              </a:rPr>
              <a:t>(</a:t>
            </a:r>
            <a:r>
              <a:rPr lang="th-TH" sz="2000" dirty="0">
                <a:solidFill>
                  <a:srgbClr val="1600B8"/>
                </a:solidFill>
                <a:latin typeface="AngsanaUPC" panose="02020603050405020304" pitchFamily="18" charset="-34"/>
                <a:cs typeface="AngsanaUPC" panose="02020603050405020304" pitchFamily="18" charset="-34"/>
              </a:rPr>
              <a:t>ยึดข้อมูล </a:t>
            </a:r>
            <a:r>
              <a:rPr lang="en-US" sz="2000" dirty="0">
                <a:solidFill>
                  <a:srgbClr val="1600B8"/>
                </a:solidFill>
                <a:latin typeface="AngsanaUPC" panose="02020603050405020304" pitchFamily="18" charset="-34"/>
                <a:cs typeface="AngsanaUPC" panose="02020603050405020304" pitchFamily="18" charset="-34"/>
              </a:rPr>
              <a:t>Table </a:t>
            </a:r>
            <a:r>
              <a:rPr lang="th-TH" sz="2000" dirty="0" smtClean="0">
                <a:solidFill>
                  <a:srgbClr val="1600B8"/>
                </a:solidFill>
                <a:latin typeface="AngsanaUPC" panose="02020603050405020304" pitchFamily="18" charset="-34"/>
                <a:cs typeface="AngsanaUPC" panose="02020603050405020304" pitchFamily="18" charset="-34"/>
              </a:rPr>
              <a:t>ทางขวามือ</a:t>
            </a:r>
            <a:r>
              <a:rPr lang="th-TH" sz="2000" dirty="0">
                <a:solidFill>
                  <a:srgbClr val="1600B8"/>
                </a:solidFill>
                <a:latin typeface="AngsanaUPC" panose="02020603050405020304" pitchFamily="18" charset="-34"/>
                <a:cs typeface="AngsanaUPC" panose="02020603050405020304" pitchFamily="18" charset="-34"/>
              </a:rPr>
              <a:t>ในคำสั่งเป็นหลัก</a:t>
            </a:r>
            <a:r>
              <a:rPr lang="en-US" sz="2000" dirty="0">
                <a:solidFill>
                  <a:srgbClr val="1600B8"/>
                </a:solidFill>
                <a:latin typeface="AngsanaUPC" panose="02020603050405020304" pitchFamily="18" charset="-34"/>
                <a:cs typeface="AngsanaUPC" panose="02020603050405020304" pitchFamily="18" charset="-34"/>
              </a:rPr>
              <a:t>)</a:t>
            </a:r>
            <a:endParaRPr lang="en-US" sz="2000" dirty="0" smtClean="0">
              <a:solidFill>
                <a:srgbClr val="808080"/>
              </a:solidFill>
            </a:endParaRPr>
          </a:p>
          <a:p>
            <a:endParaRPr lang="en-US" sz="2000" dirty="0">
              <a:solidFill>
                <a:srgbClr val="808080"/>
              </a:solidFill>
            </a:endParaRPr>
          </a:p>
          <a:p>
            <a:endParaRPr lang="th-TH" sz="2000" dirty="0">
              <a:solidFill>
                <a:srgbClr val="808080"/>
              </a:solidFill>
            </a:endParaRPr>
          </a:p>
          <a:p>
            <a:r>
              <a:rPr lang="en-US" sz="2000" dirty="0">
                <a:solidFill>
                  <a:srgbClr val="0000FF"/>
                </a:solidFill>
              </a:rPr>
              <a:t>SELECT</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p>
          <a:p>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Product_Id</a:t>
            </a:r>
            <a:r>
              <a:rPr lang="en-US" sz="2000" dirty="0" err="1">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Product_NameEng</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r>
              <a:rPr lang="en-US" sz="2000" dirty="0">
                <a:solidFill>
                  <a:srgbClr val="0000FF"/>
                </a:solidFill>
              </a:rPr>
              <a:t>FULL</a:t>
            </a:r>
            <a:r>
              <a:rPr lang="en-US" sz="2000" dirty="0">
                <a:solidFill>
                  <a:prstClr val="black"/>
                </a:solidFill>
              </a:rPr>
              <a:t> </a:t>
            </a:r>
            <a:r>
              <a:rPr lang="en-US" sz="2000" dirty="0">
                <a:solidFill>
                  <a:srgbClr val="808080"/>
                </a:solidFill>
              </a:rPr>
              <a:t>OUTER</a:t>
            </a:r>
            <a:r>
              <a:rPr lang="en-US" sz="2000" dirty="0">
                <a:solidFill>
                  <a:prstClr val="black"/>
                </a:solidFill>
              </a:rPr>
              <a:t> </a:t>
            </a:r>
            <a:r>
              <a:rPr lang="en-US" sz="2000" dirty="0">
                <a:solidFill>
                  <a:srgbClr val="808080"/>
                </a:solidFill>
              </a:rPr>
              <a:t>JOIN</a:t>
            </a:r>
            <a:r>
              <a:rPr lang="en-US" sz="2000" dirty="0">
                <a:solidFill>
                  <a:prstClr val="black"/>
                </a:solidFill>
              </a:rPr>
              <a:t> </a:t>
            </a:r>
            <a:r>
              <a:rPr lang="en-US" sz="2000" dirty="0" err="1">
                <a:solidFill>
                  <a:prstClr val="black"/>
                </a:solidFill>
              </a:rPr>
              <a:t>Sales_Detail</a:t>
            </a:r>
            <a:endParaRPr lang="en-US" sz="2000" dirty="0">
              <a:solidFill>
                <a:prstClr val="black"/>
              </a:solidFill>
            </a:endParaRP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a:solidFill>
                  <a:srgbClr val="808080"/>
                </a:solidFill>
              </a:rPr>
              <a:t>=</a:t>
            </a:r>
            <a:r>
              <a:rPr lang="en-US" sz="2000" dirty="0" err="1">
                <a:solidFill>
                  <a:prstClr val="black"/>
                </a:solidFill>
              </a:rPr>
              <a:t>Sales_Detail</a:t>
            </a:r>
            <a:r>
              <a:rPr lang="en-US" sz="2000" dirty="0" err="1">
                <a:solidFill>
                  <a:srgbClr val="808080"/>
                </a:solidFill>
              </a:rPr>
              <a:t>.</a:t>
            </a:r>
            <a:r>
              <a:rPr lang="en-US" sz="2000" dirty="0" err="1">
                <a:solidFill>
                  <a:prstClr val="black"/>
                </a:solidFill>
              </a:rPr>
              <a:t>Receipt_No</a:t>
            </a:r>
            <a:r>
              <a:rPr lang="en-US" sz="2000" dirty="0" smtClean="0">
                <a:solidFill>
                  <a:srgbClr val="808080"/>
                </a:solidFill>
              </a:rPr>
              <a:t>;</a:t>
            </a:r>
            <a:r>
              <a:rPr lang="th-TH" sz="2000" dirty="0" smtClean="0">
                <a:solidFill>
                  <a:srgbClr val="808080"/>
                </a:solidFill>
              </a:rPr>
              <a:t> </a:t>
            </a:r>
            <a:r>
              <a:rPr lang="en-US" sz="2000" dirty="0" smtClean="0">
                <a:solidFill>
                  <a:srgbClr val="1600B8"/>
                </a:solidFill>
                <a:latin typeface="AngsanaUPC" panose="02020603050405020304" pitchFamily="18" charset="-34"/>
                <a:cs typeface="AngsanaUPC" panose="02020603050405020304" pitchFamily="18" charset="-34"/>
              </a:rPr>
              <a:t>(</a:t>
            </a:r>
            <a:r>
              <a:rPr lang="th-TH" sz="2000" dirty="0" smtClean="0">
                <a:solidFill>
                  <a:srgbClr val="1600B8"/>
                </a:solidFill>
                <a:latin typeface="AngsanaUPC" panose="02020603050405020304" pitchFamily="18" charset="-34"/>
                <a:cs typeface="AngsanaUPC" panose="02020603050405020304" pitchFamily="18" charset="-34"/>
              </a:rPr>
              <a:t>แสดงทั้งหมด</a:t>
            </a:r>
            <a:r>
              <a:rPr lang="en-US" sz="2000" dirty="0" smtClean="0">
                <a:solidFill>
                  <a:srgbClr val="1600B8"/>
                </a:solidFill>
                <a:latin typeface="AngsanaUPC" panose="02020603050405020304" pitchFamily="18" charset="-34"/>
                <a:cs typeface="AngsanaUPC" panose="02020603050405020304" pitchFamily="18" charset="-34"/>
              </a:rPr>
              <a:t>)</a:t>
            </a:r>
            <a:endParaRPr lang="en-US" sz="2000" dirty="0">
              <a:solidFill>
                <a:srgbClr val="1600B8"/>
              </a:solidFill>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1972931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838200"/>
            <a:ext cx="8229600" cy="1143000"/>
          </a:xfrm>
        </p:spPr>
        <p:txBody>
          <a:bodyPr/>
          <a:lstStyle/>
          <a:p>
            <a:r>
              <a:rPr lang="en-US" dirty="0" smtClean="0"/>
              <a:t>Reference :</a:t>
            </a:r>
            <a:endParaRPr lang="th-TH" dirty="0"/>
          </a:p>
        </p:txBody>
      </p:sp>
      <p:sp>
        <p:nvSpPr>
          <p:cNvPr id="3" name="Content Placeholder 2"/>
          <p:cNvSpPr>
            <a:spLocks noGrp="1"/>
          </p:cNvSpPr>
          <p:nvPr>
            <p:ph idx="1"/>
          </p:nvPr>
        </p:nvSpPr>
        <p:spPr>
          <a:xfrm>
            <a:off x="457200" y="2133600"/>
            <a:ext cx="8229600" cy="3992563"/>
          </a:xfrm>
        </p:spPr>
        <p:txBody>
          <a:bodyPr/>
          <a:lstStyle/>
          <a:p>
            <a:pPr>
              <a:buNone/>
            </a:pPr>
            <a:r>
              <a:rPr lang="en-US" dirty="0" smtClean="0"/>
              <a:t>https://www.w3schools.com/sql/</a:t>
            </a:r>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latin typeface="AngsanaUPC" pitchFamily="18" charset="-34"/>
                <a:cs typeface="AngsanaUPC" pitchFamily="18" charset="-34"/>
              </a:rPr>
              <a:t>เสริม </a:t>
            </a:r>
            <a:r>
              <a:rPr lang="en-US" dirty="0" smtClean="0">
                <a:latin typeface="AngsanaUPC" pitchFamily="18" charset="-34"/>
                <a:cs typeface="AngsanaUPC" pitchFamily="18" charset="-34"/>
              </a:rPr>
              <a:t>Join </a:t>
            </a:r>
            <a:r>
              <a:rPr lang="th-TH" dirty="0" smtClean="0">
                <a:latin typeface="AngsanaUPC" pitchFamily="18" charset="-34"/>
                <a:cs typeface="AngsanaUPC" pitchFamily="18" charset="-34"/>
              </a:rPr>
              <a:t>แบบอื่น</a:t>
            </a:r>
            <a:endParaRPr lang="en-US" dirty="0">
              <a:latin typeface="AngsanaUPC" pitchFamily="18" charset="-34"/>
              <a:cs typeface="AngsanaUPC" pitchFamily="18" charset="-34"/>
            </a:endParaRPr>
          </a:p>
        </p:txBody>
      </p:sp>
      <p:graphicFrame>
        <p:nvGraphicFramePr>
          <p:cNvPr id="4" name="Table 3"/>
          <p:cNvGraphicFramePr>
            <a:graphicFrameLocks noGrp="1"/>
          </p:cNvGraphicFramePr>
          <p:nvPr>
            <p:extLst/>
          </p:nvPr>
        </p:nvGraphicFramePr>
        <p:xfrm>
          <a:off x="457200" y="1397000"/>
          <a:ext cx="7848600" cy="422148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131255451"/>
                    </a:ext>
                  </a:extLst>
                </a:gridCol>
                <a:gridCol w="3048000">
                  <a:extLst>
                    <a:ext uri="{9D8B030D-6E8A-4147-A177-3AD203B41FA5}">
                      <a16:colId xmlns:a16="http://schemas.microsoft.com/office/drawing/2014/main" val="406669088"/>
                    </a:ext>
                  </a:extLst>
                </a:gridCol>
                <a:gridCol w="1924050">
                  <a:extLst>
                    <a:ext uri="{9D8B030D-6E8A-4147-A177-3AD203B41FA5}">
                      <a16:colId xmlns:a16="http://schemas.microsoft.com/office/drawing/2014/main" val="2171205351"/>
                    </a:ext>
                  </a:extLst>
                </a:gridCol>
                <a:gridCol w="1962150">
                  <a:extLst>
                    <a:ext uri="{9D8B030D-6E8A-4147-A177-3AD203B41FA5}">
                      <a16:colId xmlns:a16="http://schemas.microsoft.com/office/drawing/2014/main" val="1454523237"/>
                    </a:ext>
                  </a:extLst>
                </a:gridCol>
              </a:tblGrid>
              <a:tr h="635000">
                <a:tc>
                  <a:txBody>
                    <a:bodyPr/>
                    <a:lstStyle/>
                    <a:p>
                      <a:pPr algn="ctr"/>
                      <a:r>
                        <a:rPr lang="th-TH" dirty="0" smtClean="0">
                          <a:solidFill>
                            <a:schemeClr val="tx1"/>
                          </a:solidFill>
                        </a:rPr>
                        <a:t>วิธีการ</a:t>
                      </a:r>
                      <a:endParaRPr lang="en-US" dirty="0">
                        <a:solidFill>
                          <a:schemeClr val="tx1"/>
                        </a:solidFill>
                      </a:endParaRPr>
                    </a:p>
                  </a:txBody>
                  <a:tcPr>
                    <a:solidFill>
                      <a:schemeClr val="accent3">
                        <a:lumMod val="20000"/>
                        <a:lumOff val="80000"/>
                      </a:schemeClr>
                    </a:solidFill>
                  </a:tcPr>
                </a:tc>
                <a:tc>
                  <a:txBody>
                    <a:bodyPr/>
                    <a:lstStyle/>
                    <a:p>
                      <a:pPr algn="ctr"/>
                      <a:r>
                        <a:rPr lang="th-TH" dirty="0" smtClean="0">
                          <a:solidFill>
                            <a:schemeClr val="tx1"/>
                          </a:solidFill>
                        </a:rPr>
                        <a:t>กรณี</a:t>
                      </a:r>
                      <a:endParaRPr lang="en-US" dirty="0">
                        <a:solidFill>
                          <a:schemeClr val="tx1"/>
                        </a:solidFill>
                      </a:endParaRPr>
                    </a:p>
                  </a:txBody>
                  <a:tcPr>
                    <a:solidFill>
                      <a:schemeClr val="accent3">
                        <a:lumMod val="20000"/>
                        <a:lumOff val="80000"/>
                      </a:schemeClr>
                    </a:solidFill>
                  </a:tcPr>
                </a:tc>
                <a:tc>
                  <a:txBody>
                    <a:bodyPr/>
                    <a:lstStyle/>
                    <a:p>
                      <a:pPr algn="ctr"/>
                      <a:r>
                        <a:rPr lang="th-TH" dirty="0" smtClean="0">
                          <a:solidFill>
                            <a:schemeClr val="tx1"/>
                          </a:solidFill>
                        </a:rPr>
                        <a:t>วิธีการ</a:t>
                      </a:r>
                      <a:endParaRPr lang="en-US" dirty="0">
                        <a:solidFill>
                          <a:schemeClr val="tx1"/>
                        </a:solidFill>
                      </a:endParaRPr>
                    </a:p>
                  </a:txBody>
                  <a:tcPr>
                    <a:solidFill>
                      <a:schemeClr val="accent3">
                        <a:lumMod val="20000"/>
                        <a:lumOff val="80000"/>
                      </a:schemeClr>
                    </a:solidFill>
                  </a:tcPr>
                </a:tc>
                <a:tc>
                  <a:txBody>
                    <a:bodyPr/>
                    <a:lstStyle/>
                    <a:p>
                      <a:pPr algn="ctr"/>
                      <a:r>
                        <a:rPr lang="th-TH" dirty="0" smtClean="0">
                          <a:solidFill>
                            <a:schemeClr val="tx1"/>
                          </a:solidFill>
                        </a:rPr>
                        <a:t>วิธีการ</a:t>
                      </a:r>
                      <a:endParaRPr lang="en-US" dirty="0">
                        <a:solidFill>
                          <a:schemeClr val="tx1"/>
                        </a:solidFill>
                      </a:endParaRPr>
                    </a:p>
                  </a:txBody>
                  <a:tcPr>
                    <a:solidFill>
                      <a:schemeClr val="accent3">
                        <a:lumMod val="20000"/>
                        <a:lumOff val="80000"/>
                      </a:schemeClr>
                    </a:solidFill>
                  </a:tcPr>
                </a:tc>
                <a:extLst>
                  <a:ext uri="{0D108BD9-81ED-4DB2-BD59-A6C34878D82A}">
                    <a16:rowId xmlns:a16="http://schemas.microsoft.com/office/drawing/2014/main" val="244670443"/>
                  </a:ext>
                </a:extLst>
              </a:tr>
              <a:tr h="635000">
                <a:tc>
                  <a:txBody>
                    <a:bodyPr/>
                    <a:lstStyle/>
                    <a:p>
                      <a:r>
                        <a:rPr lang="en-US" dirty="0" smtClean="0"/>
                        <a:t>1.</a:t>
                      </a:r>
                      <a:endParaRPr lang="en-US" dirty="0"/>
                    </a:p>
                  </a:txBody>
                  <a:tcPr/>
                </a:tc>
                <a:tc>
                  <a:txBody>
                    <a:bodyPr/>
                    <a:lstStyle/>
                    <a:p>
                      <a:r>
                        <a:rPr lang="th-TH" dirty="0" smtClean="0"/>
                        <a:t>ถ้าต้องการข้อมูลที่ตรงกันในทุก</a:t>
                      </a:r>
                      <a:r>
                        <a:rPr lang="th-TH" baseline="0" dirty="0" smtClean="0"/>
                        <a:t> </a:t>
                      </a:r>
                      <a:r>
                        <a:rPr lang="en-US" baseline="0" dirty="0" smtClean="0"/>
                        <a:t>Table</a:t>
                      </a:r>
                      <a:r>
                        <a:rPr lang="th-TH" baseline="0" dirty="0" smtClean="0"/>
                        <a:t> ที่ </a:t>
                      </a:r>
                      <a:r>
                        <a:rPr lang="en-US" baseline="0" dirty="0" smtClean="0"/>
                        <a:t>Join</a:t>
                      </a:r>
                      <a:endParaRPr lang="en-US" dirty="0"/>
                    </a:p>
                  </a:txBody>
                  <a:tcPr/>
                </a:tc>
                <a:tc>
                  <a:txBody>
                    <a:bodyPr/>
                    <a:lstStyle/>
                    <a:p>
                      <a:r>
                        <a:rPr lang="en-US" dirty="0" smtClean="0"/>
                        <a:t>Join</a:t>
                      </a:r>
                      <a:r>
                        <a:rPr lang="en-US" baseline="0" dirty="0" smtClean="0"/>
                        <a:t> </a:t>
                      </a:r>
                      <a:r>
                        <a:rPr lang="th-TH" baseline="0" dirty="0" smtClean="0"/>
                        <a:t>ปกติ</a:t>
                      </a:r>
                      <a:endParaRPr lang="en-US" dirty="0"/>
                    </a:p>
                  </a:txBody>
                  <a:tcPr/>
                </a:tc>
                <a:tc>
                  <a:txBody>
                    <a:bodyPr/>
                    <a:lstStyle/>
                    <a:p>
                      <a:r>
                        <a:rPr lang="en-US" dirty="0" smtClean="0"/>
                        <a:t>Inner</a:t>
                      </a:r>
                      <a:r>
                        <a:rPr lang="en-US" baseline="0" dirty="0" smtClean="0"/>
                        <a:t> Join</a:t>
                      </a:r>
                      <a:endParaRPr lang="en-US" dirty="0"/>
                    </a:p>
                  </a:txBody>
                  <a:tcPr/>
                </a:tc>
                <a:extLst>
                  <a:ext uri="{0D108BD9-81ED-4DB2-BD59-A6C34878D82A}">
                    <a16:rowId xmlns:a16="http://schemas.microsoft.com/office/drawing/2014/main" val="1519923048"/>
                  </a:ext>
                </a:extLst>
              </a:tr>
              <a:tr h="1366520">
                <a:tc>
                  <a:txBody>
                    <a:bodyPr/>
                    <a:lstStyle/>
                    <a:p>
                      <a:r>
                        <a:rPr lang="en-US" dirty="0" smtClean="0"/>
                        <a:t>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h-TH" dirty="0" smtClean="0"/>
                        <a:t>ถ้าต้องการข้อมูลที่</a:t>
                      </a:r>
                      <a:r>
                        <a:rPr lang="en-US" dirty="0" smtClean="0"/>
                        <a:t> Join</a:t>
                      </a:r>
                      <a:r>
                        <a:rPr lang="en-US" baseline="0" dirty="0" smtClean="0"/>
                        <a:t> </a:t>
                      </a:r>
                      <a:r>
                        <a:rPr lang="th-TH" baseline="0" dirty="0" smtClean="0"/>
                        <a:t>มีข้อมูลไม่</a:t>
                      </a:r>
                      <a:r>
                        <a:rPr lang="th-TH" dirty="0" smtClean="0"/>
                        <a:t>ตรงกันในทุก</a:t>
                      </a:r>
                      <a:r>
                        <a:rPr lang="th-TH" baseline="0" dirty="0" smtClean="0"/>
                        <a:t> </a:t>
                      </a:r>
                      <a:r>
                        <a:rPr lang="en-US" baseline="0" dirty="0" smtClean="0"/>
                        <a:t>Table</a:t>
                      </a:r>
                      <a:r>
                        <a:rPr lang="th-TH" baseline="0" dirty="0" smtClean="0"/>
                        <a:t> ที่ </a:t>
                      </a:r>
                      <a:r>
                        <a:rPr lang="en-US" baseline="0" dirty="0" smtClean="0"/>
                        <a:t>Join</a:t>
                      </a:r>
                      <a:endParaRPr lang="en-US" dirty="0"/>
                    </a:p>
                  </a:txBody>
                  <a:tcPr/>
                </a:tc>
                <a:tc>
                  <a:txBody>
                    <a:bodyPr/>
                    <a:lstStyle/>
                    <a:p>
                      <a:endParaRPr lang="en-US" dirty="0"/>
                    </a:p>
                  </a:txBody>
                  <a:tcPr/>
                </a:tc>
                <a:tc>
                  <a:txBody>
                    <a:bodyPr/>
                    <a:lstStyle/>
                    <a:p>
                      <a:r>
                        <a:rPr lang="en-US" dirty="0" smtClean="0"/>
                        <a:t>Left</a:t>
                      </a:r>
                      <a:r>
                        <a:rPr lang="en-US" baseline="0" dirty="0" smtClean="0"/>
                        <a:t> Join</a:t>
                      </a:r>
                      <a:endParaRPr lang="en-US" dirty="0"/>
                    </a:p>
                  </a:txBody>
                  <a:tcPr/>
                </a:tc>
                <a:extLst>
                  <a:ext uri="{0D108BD9-81ED-4DB2-BD59-A6C34878D82A}">
                    <a16:rowId xmlns:a16="http://schemas.microsoft.com/office/drawing/2014/main" val="949140781"/>
                  </a:ext>
                </a:extLst>
              </a:tr>
              <a:tr h="635000">
                <a:tc>
                  <a:txBody>
                    <a:bodyPr/>
                    <a:lstStyle/>
                    <a:p>
                      <a:endParaRPr lang="en-US"/>
                    </a:p>
                  </a:txBody>
                  <a:tcPr/>
                </a:tc>
                <a:tc>
                  <a:txBody>
                    <a:bodyPr/>
                    <a:lstStyle/>
                    <a:p>
                      <a:endParaRPr lang="en-US" dirty="0"/>
                    </a:p>
                  </a:txBody>
                  <a:tcPr/>
                </a:tc>
                <a:tc>
                  <a:txBody>
                    <a:bodyPr/>
                    <a:lstStyle/>
                    <a:p>
                      <a:endParaRPr lang="en-US"/>
                    </a:p>
                  </a:txBody>
                  <a:tcPr/>
                </a:tc>
                <a:tc>
                  <a:txBody>
                    <a:bodyPr/>
                    <a:lstStyle/>
                    <a:p>
                      <a:r>
                        <a:rPr lang="en-US" dirty="0" smtClean="0"/>
                        <a:t>Right Join</a:t>
                      </a:r>
                      <a:endParaRPr lang="en-US" dirty="0"/>
                    </a:p>
                  </a:txBody>
                  <a:tcPr/>
                </a:tc>
                <a:extLst>
                  <a:ext uri="{0D108BD9-81ED-4DB2-BD59-A6C34878D82A}">
                    <a16:rowId xmlns:a16="http://schemas.microsoft.com/office/drawing/2014/main" val="1042411610"/>
                  </a:ext>
                </a:extLst>
              </a:tr>
              <a:tr h="635000">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Full Join</a:t>
                      </a:r>
                      <a:endParaRPr lang="en-US" dirty="0"/>
                    </a:p>
                  </a:txBody>
                  <a:tcPr/>
                </a:tc>
                <a:extLst>
                  <a:ext uri="{0D108BD9-81ED-4DB2-BD59-A6C34878D82A}">
                    <a16:rowId xmlns:a16="http://schemas.microsoft.com/office/drawing/2014/main" val="2547422285"/>
                  </a:ext>
                </a:extLst>
              </a:tr>
            </a:tbl>
          </a:graphicData>
        </a:graphic>
      </p:graphicFrame>
    </p:spTree>
    <p:extLst>
      <p:ext uri="{BB962C8B-B14F-4D97-AF65-F5344CB8AC3E}">
        <p14:creationId xmlns:p14="http://schemas.microsoft.com/office/powerpoint/2010/main" val="3535825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h-TH" dirty="0" smtClean="0"/>
              <a:t>วิธีการ </a:t>
            </a:r>
            <a:r>
              <a:rPr lang="en-US" dirty="0" smtClean="0"/>
              <a:t>Join</a:t>
            </a:r>
            <a:endParaRPr lang="en-US" dirty="0"/>
          </a:p>
        </p:txBody>
      </p:sp>
      <p:graphicFrame>
        <p:nvGraphicFramePr>
          <p:cNvPr id="4" name="Table 3"/>
          <p:cNvGraphicFramePr>
            <a:graphicFrameLocks noGrp="1"/>
          </p:cNvGraphicFramePr>
          <p:nvPr>
            <p:extLst/>
          </p:nvPr>
        </p:nvGraphicFramePr>
        <p:xfrm>
          <a:off x="641350" y="1828798"/>
          <a:ext cx="7861301" cy="3276600"/>
        </p:xfrm>
        <a:graphic>
          <a:graphicData uri="http://schemas.openxmlformats.org/drawingml/2006/table">
            <a:tbl>
              <a:tblPr firstRow="1" bandRow="1">
                <a:tableStyleId>{5C22544A-7EE6-4342-B048-85BDC9FD1C3A}</a:tableStyleId>
              </a:tblPr>
              <a:tblGrid>
                <a:gridCol w="654050">
                  <a:extLst>
                    <a:ext uri="{9D8B030D-6E8A-4147-A177-3AD203B41FA5}">
                      <a16:colId xmlns:a16="http://schemas.microsoft.com/office/drawing/2014/main" val="2197313640"/>
                    </a:ext>
                  </a:extLst>
                </a:gridCol>
                <a:gridCol w="3506557">
                  <a:extLst>
                    <a:ext uri="{9D8B030D-6E8A-4147-A177-3AD203B41FA5}">
                      <a16:colId xmlns:a16="http://schemas.microsoft.com/office/drawing/2014/main" val="57342891"/>
                    </a:ext>
                  </a:extLst>
                </a:gridCol>
                <a:gridCol w="1850347">
                  <a:extLst>
                    <a:ext uri="{9D8B030D-6E8A-4147-A177-3AD203B41FA5}">
                      <a16:colId xmlns:a16="http://schemas.microsoft.com/office/drawing/2014/main" val="2753416842"/>
                    </a:ext>
                  </a:extLst>
                </a:gridCol>
                <a:gridCol w="1850347">
                  <a:extLst>
                    <a:ext uri="{9D8B030D-6E8A-4147-A177-3AD203B41FA5}">
                      <a16:colId xmlns:a16="http://schemas.microsoft.com/office/drawing/2014/main" val="1434380753"/>
                    </a:ext>
                  </a:extLst>
                </a:gridCol>
              </a:tblGrid>
              <a:tr h="655320">
                <a:tc>
                  <a:txBody>
                    <a:bodyPr/>
                    <a:lstStyle/>
                    <a:p>
                      <a:pPr algn="ctr" rtl="0" fontAlgn="ctr"/>
                      <a:r>
                        <a:rPr lang="th-TH" sz="2000" u="none" strike="noStrike" dirty="0">
                          <a:solidFill>
                            <a:schemeClr val="tx1"/>
                          </a:solidFill>
                          <a:effectLst/>
                        </a:rPr>
                        <a:t>วิธีการ</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tc>
                  <a:txBody>
                    <a:bodyPr/>
                    <a:lstStyle/>
                    <a:p>
                      <a:pPr algn="ctr" rtl="0" fontAlgn="ctr"/>
                      <a:r>
                        <a:rPr lang="th-TH" sz="2000" u="none" strike="noStrike" dirty="0">
                          <a:solidFill>
                            <a:schemeClr val="tx1"/>
                          </a:solidFill>
                          <a:effectLst/>
                        </a:rPr>
                        <a:t>กรณี</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tc>
                  <a:txBody>
                    <a:bodyPr/>
                    <a:lstStyle/>
                    <a:p>
                      <a:pPr algn="ctr" rtl="0" fontAlgn="ctr"/>
                      <a:r>
                        <a:rPr lang="th-TH" sz="2000" u="none" strike="noStrike" dirty="0">
                          <a:solidFill>
                            <a:schemeClr val="tx1"/>
                          </a:solidFill>
                          <a:effectLst/>
                        </a:rPr>
                        <a:t>วิธีการ 1</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tc>
                  <a:txBody>
                    <a:bodyPr/>
                    <a:lstStyle/>
                    <a:p>
                      <a:pPr algn="ctr" rtl="0" fontAlgn="ctr"/>
                      <a:r>
                        <a:rPr lang="th-TH" sz="2000" u="none" strike="noStrike" dirty="0">
                          <a:solidFill>
                            <a:schemeClr val="tx1"/>
                          </a:solidFill>
                          <a:effectLst/>
                        </a:rPr>
                        <a:t>วิธีการ 2</a:t>
                      </a:r>
                      <a:endParaRPr lang="th-TH" sz="2000" b="1" i="0" u="none" strike="noStrike" dirty="0">
                        <a:solidFill>
                          <a:schemeClr val="tx1"/>
                        </a:solidFill>
                        <a:effectLst/>
                        <a:latin typeface="Arial" panose="020B0604020202020204" pitchFamily="34" charset="0"/>
                      </a:endParaRPr>
                    </a:p>
                  </a:txBody>
                  <a:tcPr marL="9525" marR="9525" marT="9525" marB="0" anchor="ctr">
                    <a:solidFill>
                      <a:srgbClr val="E7F5E7"/>
                    </a:solidFill>
                  </a:tcPr>
                </a:tc>
                <a:extLst>
                  <a:ext uri="{0D108BD9-81ED-4DB2-BD59-A6C34878D82A}">
                    <a16:rowId xmlns:a16="http://schemas.microsoft.com/office/drawing/2014/main" val="1268990166"/>
                  </a:ext>
                </a:extLst>
              </a:tr>
              <a:tr h="655320">
                <a:tc>
                  <a:txBody>
                    <a:bodyPr/>
                    <a:lstStyle/>
                    <a:p>
                      <a:pPr algn="ctr" rtl="0" fontAlgn="ctr"/>
                      <a:r>
                        <a:rPr lang="en-US" sz="1800" u="none" strike="noStrike" dirty="0">
                          <a:effectLst/>
                          <a:latin typeface="AngsanaUPC" panose="02020603050405020304" pitchFamily="18" charset="-34"/>
                          <a:cs typeface="AngsanaUPC" panose="02020603050405020304" pitchFamily="18" charset="-34"/>
                        </a:rPr>
                        <a:t>1</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l" rtl="0" fontAlgn="ctr"/>
                      <a:r>
                        <a:rPr lang="th-TH" sz="1800" u="none" strike="noStrike" dirty="0">
                          <a:effectLst/>
                          <a:latin typeface="AngsanaUPC" panose="02020603050405020304" pitchFamily="18" charset="-34"/>
                          <a:cs typeface="AngsanaUPC" panose="02020603050405020304" pitchFamily="18" charset="-34"/>
                        </a:rPr>
                        <a:t>ถ้าต้องการข้อมูลที่ตรงกันในทุก </a:t>
                      </a:r>
                      <a:r>
                        <a:rPr lang="en-US" sz="1800" u="none" strike="noStrike" dirty="0">
                          <a:effectLst/>
                          <a:latin typeface="AngsanaUPC" panose="02020603050405020304" pitchFamily="18" charset="-34"/>
                          <a:cs typeface="AngsanaUPC" panose="02020603050405020304" pitchFamily="18" charset="-34"/>
                        </a:rPr>
                        <a:t>Table </a:t>
                      </a:r>
                      <a:r>
                        <a:rPr lang="th-TH" sz="1800" u="none" strike="noStrike" dirty="0">
                          <a:effectLst/>
                          <a:latin typeface="AngsanaUPC" panose="02020603050405020304" pitchFamily="18" charset="-34"/>
                          <a:cs typeface="AngsanaUPC" panose="02020603050405020304" pitchFamily="18" charset="-34"/>
                        </a:rPr>
                        <a:t>ที่ </a:t>
                      </a:r>
                      <a:r>
                        <a:rPr lang="en-US" sz="1800" u="none" strike="noStrike" dirty="0">
                          <a:effectLst/>
                          <a:latin typeface="AngsanaUPC" panose="02020603050405020304" pitchFamily="18" charset="-34"/>
                          <a:cs typeface="AngsanaUPC" panose="02020603050405020304" pitchFamily="18" charset="-34"/>
                        </a:rPr>
                        <a:t>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ctr" rtl="0" fontAlgn="ctr"/>
                      <a:r>
                        <a:rPr lang="en-US" sz="2000" b="1" u="none" strike="noStrike" dirty="0">
                          <a:solidFill>
                            <a:srgbClr val="00B050"/>
                          </a:solidFill>
                          <a:effectLst/>
                          <a:latin typeface="AngsanaUPC" panose="02020603050405020304" pitchFamily="18" charset="-34"/>
                          <a:cs typeface="AngsanaUPC" panose="02020603050405020304" pitchFamily="18" charset="-34"/>
                        </a:rPr>
                        <a:t>Join </a:t>
                      </a:r>
                      <a:r>
                        <a:rPr lang="th-TH" sz="2000" b="1" u="none" strike="noStrike" dirty="0" smtClean="0">
                          <a:solidFill>
                            <a:srgbClr val="00B050"/>
                          </a:solidFill>
                          <a:effectLst/>
                          <a:latin typeface="AngsanaUPC" panose="02020603050405020304" pitchFamily="18" charset="-34"/>
                          <a:cs typeface="AngsanaUPC" panose="02020603050405020304" pitchFamily="18" charset="-34"/>
                        </a:rPr>
                        <a:t>ปกติ</a:t>
                      </a:r>
                      <a:r>
                        <a:rPr lang="en-US" sz="2000" b="1" u="none" strike="noStrike" dirty="0" smtClean="0">
                          <a:solidFill>
                            <a:srgbClr val="00B050"/>
                          </a:solidFill>
                          <a:effectLst/>
                          <a:latin typeface="AngsanaUPC" panose="02020603050405020304" pitchFamily="18" charset="-34"/>
                          <a:cs typeface="AngsanaUPC" panose="02020603050405020304" pitchFamily="18" charset="-34"/>
                        </a:rPr>
                        <a:t> ***</a:t>
                      </a:r>
                      <a:r>
                        <a:rPr lang="en-US" sz="2000" b="1" u="none" strike="noStrike" baseline="0" dirty="0" smtClean="0">
                          <a:solidFill>
                            <a:srgbClr val="00B050"/>
                          </a:solidFill>
                          <a:effectLst/>
                          <a:latin typeface="AngsanaUPC" panose="02020603050405020304" pitchFamily="18" charset="-34"/>
                          <a:cs typeface="AngsanaUPC" panose="02020603050405020304" pitchFamily="18" charset="-34"/>
                        </a:rPr>
                        <a:t>  </a:t>
                      </a:r>
                      <a:r>
                        <a:rPr lang="th-TH" sz="2000" b="1" u="none" strike="noStrike" baseline="0" dirty="0" smtClean="0">
                          <a:solidFill>
                            <a:srgbClr val="00B050"/>
                          </a:solidFill>
                          <a:effectLst/>
                          <a:latin typeface="AngsanaUPC" panose="02020603050405020304" pitchFamily="18" charset="-34"/>
                          <a:cs typeface="AngsanaUPC" panose="02020603050405020304" pitchFamily="18" charset="-34"/>
                        </a:rPr>
                        <a:t>เน้น</a:t>
                      </a:r>
                      <a:endParaRPr lang="th-TH" sz="2000" b="1" i="0" u="none" strike="noStrike" dirty="0">
                        <a:solidFill>
                          <a:srgbClr val="00B05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ctr" rtl="0" fontAlgn="ctr"/>
                      <a:r>
                        <a:rPr lang="en-US" sz="1800" u="none" strike="noStrike">
                          <a:effectLst/>
                          <a:latin typeface="AngsanaUPC" panose="02020603050405020304" pitchFamily="18" charset="-34"/>
                          <a:cs typeface="AngsanaUPC" panose="02020603050405020304" pitchFamily="18" charset="-34"/>
                        </a:rPr>
                        <a:t>Inner Join</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2105830524"/>
                  </a:ext>
                </a:extLst>
              </a:tr>
              <a:tr h="655320">
                <a:tc rowSpan="3">
                  <a:txBody>
                    <a:bodyPr/>
                    <a:lstStyle/>
                    <a:p>
                      <a:pPr algn="ctr" rtl="0" fontAlgn="ctr"/>
                      <a:r>
                        <a:rPr lang="en-US" sz="1800" u="none" strike="noStrike">
                          <a:effectLst/>
                          <a:latin typeface="AngsanaUPC" panose="02020603050405020304" pitchFamily="18" charset="-34"/>
                          <a:cs typeface="AngsanaUPC" panose="02020603050405020304" pitchFamily="18" charset="-34"/>
                        </a:rPr>
                        <a:t>2</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rowSpan="3">
                  <a:txBody>
                    <a:bodyPr/>
                    <a:lstStyle/>
                    <a:p>
                      <a:pPr algn="l" rtl="0" fontAlgn="ctr"/>
                      <a:r>
                        <a:rPr lang="th-TH" sz="1800" u="none" strike="noStrike" dirty="0">
                          <a:effectLst/>
                          <a:latin typeface="AngsanaUPC" panose="02020603050405020304" pitchFamily="18" charset="-34"/>
                          <a:cs typeface="AngsanaUPC" panose="02020603050405020304" pitchFamily="18" charset="-34"/>
                        </a:rPr>
                        <a:t>ถ้าต้องการข้อมูลที่ </a:t>
                      </a:r>
                      <a:r>
                        <a:rPr lang="en-US" sz="1800" u="none" strike="noStrike" dirty="0">
                          <a:effectLst/>
                          <a:latin typeface="AngsanaUPC" panose="02020603050405020304" pitchFamily="18" charset="-34"/>
                          <a:cs typeface="AngsanaUPC" panose="02020603050405020304" pitchFamily="18" charset="-34"/>
                        </a:rPr>
                        <a:t>Join </a:t>
                      </a:r>
                      <a:r>
                        <a:rPr lang="th-TH" sz="1800" u="none" strike="noStrike" dirty="0">
                          <a:effectLst/>
                          <a:latin typeface="AngsanaUPC" panose="02020603050405020304" pitchFamily="18" charset="-34"/>
                          <a:cs typeface="AngsanaUPC" panose="02020603050405020304" pitchFamily="18" charset="-34"/>
                        </a:rPr>
                        <a:t>มีข้อมูลไม่ตรงกันในทุก </a:t>
                      </a:r>
                      <a:r>
                        <a:rPr lang="en-US" sz="1800" u="none" strike="noStrike" dirty="0">
                          <a:effectLst/>
                          <a:latin typeface="AngsanaUPC" panose="02020603050405020304" pitchFamily="18" charset="-34"/>
                          <a:cs typeface="AngsanaUPC" panose="02020603050405020304" pitchFamily="18" charset="-34"/>
                        </a:rPr>
                        <a:t>Table </a:t>
                      </a:r>
                      <a:r>
                        <a:rPr lang="th-TH" sz="1800" u="none" strike="noStrike" dirty="0">
                          <a:effectLst/>
                          <a:latin typeface="AngsanaUPC" panose="02020603050405020304" pitchFamily="18" charset="-34"/>
                          <a:cs typeface="AngsanaUPC" panose="02020603050405020304" pitchFamily="18" charset="-34"/>
                        </a:rPr>
                        <a:t>ที่ </a:t>
                      </a:r>
                      <a:r>
                        <a:rPr lang="en-US" sz="1800" u="none" strike="noStrike" dirty="0">
                          <a:effectLst/>
                          <a:latin typeface="AngsanaUPC" panose="02020603050405020304" pitchFamily="18" charset="-34"/>
                          <a:cs typeface="AngsanaUPC" panose="02020603050405020304" pitchFamily="18" charset="-34"/>
                        </a:rPr>
                        <a:t>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tc>
                  <a:txBody>
                    <a:bodyPr/>
                    <a:lstStyle/>
                    <a:p>
                      <a:pPr algn="ctr" fontAlgn="t"/>
                      <a:r>
                        <a:rPr lang="en-US" sz="1800" u="none" strike="noStrike">
                          <a:effectLst/>
                          <a:latin typeface="AngsanaUPC" panose="02020603050405020304" pitchFamily="18" charset="-34"/>
                          <a:cs typeface="AngsanaUPC" panose="02020603050405020304" pitchFamily="18" charset="-34"/>
                        </a:rPr>
                        <a:t> </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tc>
                <a:tc>
                  <a:txBody>
                    <a:bodyPr/>
                    <a:lstStyle/>
                    <a:p>
                      <a:pPr algn="ctr" rtl="0" fontAlgn="ctr"/>
                      <a:r>
                        <a:rPr lang="en-US" sz="1800" u="none" strike="noStrike">
                          <a:effectLst/>
                          <a:latin typeface="AngsanaUPC" panose="02020603050405020304" pitchFamily="18" charset="-34"/>
                          <a:cs typeface="AngsanaUPC" panose="02020603050405020304" pitchFamily="18" charset="-34"/>
                        </a:rPr>
                        <a:t>Left Join</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1775570412"/>
                  </a:ext>
                </a:extLst>
              </a:tr>
              <a:tr h="655320">
                <a:tc vMerge="1">
                  <a:txBody>
                    <a:bodyPr/>
                    <a:lstStyle/>
                    <a:p>
                      <a:endParaRPr lang="en-US"/>
                    </a:p>
                  </a:txBody>
                  <a:tcPr/>
                </a:tc>
                <a:tc vMerge="1">
                  <a:txBody>
                    <a:bodyPr/>
                    <a:lstStyle/>
                    <a:p>
                      <a:endParaRPr lang="en-US"/>
                    </a:p>
                  </a:txBody>
                  <a:tcPr/>
                </a:tc>
                <a:tc>
                  <a:txBody>
                    <a:bodyPr/>
                    <a:lstStyle/>
                    <a:p>
                      <a:pPr algn="ctr" fontAlgn="t"/>
                      <a:r>
                        <a:rPr lang="en-US" sz="1800" u="none" strike="noStrike">
                          <a:effectLst/>
                          <a:latin typeface="AngsanaUPC" panose="02020603050405020304" pitchFamily="18" charset="-34"/>
                          <a:cs typeface="AngsanaUPC" panose="02020603050405020304" pitchFamily="18" charset="-34"/>
                        </a:rPr>
                        <a:t> </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tc>
                <a:tc>
                  <a:txBody>
                    <a:bodyPr/>
                    <a:lstStyle/>
                    <a:p>
                      <a:pPr algn="ctr" rtl="0" fontAlgn="ctr"/>
                      <a:r>
                        <a:rPr lang="en-US" sz="1800" u="none" strike="noStrike" dirty="0">
                          <a:effectLst/>
                          <a:latin typeface="AngsanaUPC" panose="02020603050405020304" pitchFamily="18" charset="-34"/>
                          <a:cs typeface="AngsanaUPC" panose="02020603050405020304" pitchFamily="18" charset="-34"/>
                        </a:rPr>
                        <a:t>Right 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2197743867"/>
                  </a:ext>
                </a:extLst>
              </a:tr>
              <a:tr h="655320">
                <a:tc vMerge="1">
                  <a:txBody>
                    <a:bodyPr/>
                    <a:lstStyle/>
                    <a:p>
                      <a:endParaRPr lang="en-US"/>
                    </a:p>
                  </a:txBody>
                  <a:tcPr/>
                </a:tc>
                <a:tc vMerge="1">
                  <a:txBody>
                    <a:bodyPr/>
                    <a:lstStyle/>
                    <a:p>
                      <a:endParaRPr lang="en-US"/>
                    </a:p>
                  </a:txBody>
                  <a:tcPr/>
                </a:tc>
                <a:tc>
                  <a:txBody>
                    <a:bodyPr/>
                    <a:lstStyle/>
                    <a:p>
                      <a:pPr algn="ctr" fontAlgn="t"/>
                      <a:r>
                        <a:rPr lang="en-US" sz="1800" u="none" strike="noStrike">
                          <a:effectLst/>
                          <a:latin typeface="AngsanaUPC" panose="02020603050405020304" pitchFamily="18" charset="-34"/>
                          <a:cs typeface="AngsanaUPC" panose="02020603050405020304" pitchFamily="18" charset="-34"/>
                        </a:rPr>
                        <a:t> </a:t>
                      </a:r>
                      <a:endParaRPr lang="en-US" sz="1800" b="0" i="0" u="none" strike="noStrike">
                        <a:solidFill>
                          <a:srgbClr val="000000"/>
                        </a:solidFill>
                        <a:effectLst/>
                        <a:latin typeface="AngsanaUPC" panose="02020603050405020304" pitchFamily="18" charset="-34"/>
                        <a:cs typeface="AngsanaUPC" panose="02020603050405020304" pitchFamily="18" charset="-34"/>
                      </a:endParaRPr>
                    </a:p>
                  </a:txBody>
                  <a:tcPr marL="9525" marR="9525" marT="9525" marB="0"/>
                </a:tc>
                <a:tc>
                  <a:txBody>
                    <a:bodyPr/>
                    <a:lstStyle/>
                    <a:p>
                      <a:pPr algn="ctr" rtl="0" fontAlgn="ctr"/>
                      <a:r>
                        <a:rPr lang="en-US" sz="1800" u="none" strike="noStrike" dirty="0">
                          <a:effectLst/>
                          <a:latin typeface="AngsanaUPC" panose="02020603050405020304" pitchFamily="18" charset="-34"/>
                          <a:cs typeface="AngsanaUPC" panose="02020603050405020304" pitchFamily="18" charset="-34"/>
                        </a:rPr>
                        <a:t>Full Join</a:t>
                      </a:r>
                      <a:endParaRPr lang="en-US" sz="1800" b="0" i="0" u="none" strike="noStrike" dirty="0">
                        <a:solidFill>
                          <a:srgbClr val="000000"/>
                        </a:solidFill>
                        <a:effectLst/>
                        <a:latin typeface="AngsanaUPC" panose="02020603050405020304" pitchFamily="18" charset="-34"/>
                        <a:cs typeface="AngsanaUPC" panose="02020603050405020304" pitchFamily="18" charset="-34"/>
                      </a:endParaRPr>
                    </a:p>
                  </a:txBody>
                  <a:tcPr marL="9525" marR="9525" marT="9525" marB="0" anchor="ctr"/>
                </a:tc>
                <a:extLst>
                  <a:ext uri="{0D108BD9-81ED-4DB2-BD59-A6C34878D82A}">
                    <a16:rowId xmlns:a16="http://schemas.microsoft.com/office/drawing/2014/main" val="1282506803"/>
                  </a:ext>
                </a:extLst>
              </a:tr>
            </a:tbl>
          </a:graphicData>
        </a:graphic>
      </p:graphicFrame>
    </p:spTree>
    <p:extLst>
      <p:ext uri="{BB962C8B-B14F-4D97-AF65-F5344CB8AC3E}">
        <p14:creationId xmlns:p14="http://schemas.microsoft.com/office/powerpoint/2010/main" val="666655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p:spPr>
        <p:txBody>
          <a:bodyPr>
            <a:normAutofit/>
          </a:bodyPr>
          <a:lstStyle/>
          <a:p>
            <a:r>
              <a:rPr lang="en-US" dirty="0" smtClean="0">
                <a:solidFill>
                  <a:srgbClr val="1600B8"/>
                </a:solidFill>
              </a:rPr>
              <a:t>Different Types of SQL JOINs</a:t>
            </a:r>
            <a:endParaRPr lang="th-TH" dirty="0">
              <a:solidFill>
                <a:srgbClr val="1600B8"/>
              </a:solidFill>
            </a:endParaRPr>
          </a:p>
        </p:txBody>
      </p:sp>
      <p:sp>
        <p:nvSpPr>
          <p:cNvPr id="3" name="Content Placeholder 2"/>
          <p:cNvSpPr>
            <a:spLocks noGrp="1"/>
          </p:cNvSpPr>
          <p:nvPr>
            <p:ph idx="1"/>
          </p:nvPr>
        </p:nvSpPr>
        <p:spPr/>
        <p:txBody>
          <a:bodyPr>
            <a:normAutofit fontScale="85000" lnSpcReduction="10000"/>
          </a:bodyPr>
          <a:lstStyle/>
          <a:p>
            <a:r>
              <a:rPr lang="en-US" dirty="0" smtClean="0"/>
              <a:t>Here </a:t>
            </a:r>
            <a:r>
              <a:rPr lang="en-US" dirty="0"/>
              <a:t>are the different types of the JOINs in SQL:</a:t>
            </a:r>
          </a:p>
          <a:p>
            <a:r>
              <a:rPr lang="en-US" b="1" dirty="0"/>
              <a:t>(INNER) JOIN</a:t>
            </a:r>
            <a:r>
              <a:rPr lang="en-US" dirty="0"/>
              <a:t>: Returns records that have matching values in both tables</a:t>
            </a:r>
          </a:p>
          <a:p>
            <a:r>
              <a:rPr lang="en-US" b="1" dirty="0"/>
              <a:t>LEFT (OUTER) JOIN</a:t>
            </a:r>
            <a:r>
              <a:rPr lang="en-US" dirty="0"/>
              <a:t>: Returns all records from the left table, and the matched records from the right table</a:t>
            </a:r>
          </a:p>
          <a:p>
            <a:r>
              <a:rPr lang="en-US" b="1" dirty="0"/>
              <a:t>RIGHT (OUTER) JOIN</a:t>
            </a:r>
            <a:r>
              <a:rPr lang="en-US" dirty="0"/>
              <a:t>: Returns all records from the right table, and the matched records from the left table</a:t>
            </a:r>
          </a:p>
          <a:p>
            <a:r>
              <a:rPr lang="en-US" b="1" dirty="0"/>
              <a:t>FULL (OUTER) JOIN</a:t>
            </a:r>
            <a:r>
              <a:rPr lang="en-US" dirty="0"/>
              <a:t>: Returns all records when there is a match in either left or right table</a:t>
            </a:r>
          </a:p>
          <a:p>
            <a:pPr>
              <a:buNone/>
            </a:pPr>
            <a:r>
              <a:rPr lang="en-US" dirty="0"/>
              <a:t>  </a:t>
            </a:r>
          </a:p>
          <a:p>
            <a:endParaRPr lang="th-TH" dirty="0"/>
          </a:p>
        </p:txBody>
      </p:sp>
    </p:spTree>
    <p:extLst>
      <p:ext uri="{BB962C8B-B14F-4D97-AF65-F5344CB8AC3E}">
        <p14:creationId xmlns:p14="http://schemas.microsoft.com/office/powerpoint/2010/main" val="3331079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SQL LEFT JOIN"/>
          <p:cNvPicPr>
            <a:picLocks noChangeAspect="1" noChangeArrowheads="1"/>
          </p:cNvPicPr>
          <p:nvPr/>
        </p:nvPicPr>
        <p:blipFill>
          <a:blip r:embed="rId2" cstate="print"/>
          <a:srcRect/>
          <a:stretch>
            <a:fillRect/>
          </a:stretch>
        </p:blipFill>
        <p:spPr bwMode="auto">
          <a:xfrm>
            <a:off x="5105400" y="1676400"/>
            <a:ext cx="1905000" cy="1381125"/>
          </a:xfrm>
          <a:prstGeom prst="rect">
            <a:avLst/>
          </a:prstGeom>
          <a:noFill/>
        </p:spPr>
      </p:pic>
      <p:pic>
        <p:nvPicPr>
          <p:cNvPr id="1028" name="Picture 4" descr="SQL RIGHT JOIN"/>
          <p:cNvPicPr>
            <a:picLocks noChangeAspect="1" noChangeArrowheads="1"/>
          </p:cNvPicPr>
          <p:nvPr/>
        </p:nvPicPr>
        <p:blipFill>
          <a:blip r:embed="rId3" cstate="print"/>
          <a:srcRect/>
          <a:stretch>
            <a:fillRect/>
          </a:stretch>
        </p:blipFill>
        <p:spPr bwMode="auto">
          <a:xfrm>
            <a:off x="1752600" y="3810000"/>
            <a:ext cx="1905000" cy="1381125"/>
          </a:xfrm>
          <a:prstGeom prst="rect">
            <a:avLst/>
          </a:prstGeom>
          <a:noFill/>
        </p:spPr>
      </p:pic>
      <p:pic>
        <p:nvPicPr>
          <p:cNvPr id="1029" name="Picture 5" descr="SQL FULL OUTER JOIN"/>
          <p:cNvPicPr>
            <a:picLocks noChangeAspect="1" noChangeArrowheads="1"/>
          </p:cNvPicPr>
          <p:nvPr/>
        </p:nvPicPr>
        <p:blipFill>
          <a:blip r:embed="rId4" cstate="print"/>
          <a:srcRect/>
          <a:stretch>
            <a:fillRect/>
          </a:stretch>
        </p:blipFill>
        <p:spPr bwMode="auto">
          <a:xfrm>
            <a:off x="5334000" y="3657600"/>
            <a:ext cx="1905000" cy="1381125"/>
          </a:xfrm>
          <a:prstGeom prst="rect">
            <a:avLst/>
          </a:prstGeom>
          <a:noFill/>
        </p:spPr>
      </p:pic>
      <p:pic>
        <p:nvPicPr>
          <p:cNvPr id="1031" name="Picture 7" descr="SQL INNER JOIN"/>
          <p:cNvPicPr>
            <a:picLocks noChangeAspect="1" noChangeArrowheads="1"/>
          </p:cNvPicPr>
          <p:nvPr/>
        </p:nvPicPr>
        <p:blipFill>
          <a:blip r:embed="rId5" cstate="print"/>
          <a:srcRect/>
          <a:stretch>
            <a:fillRect/>
          </a:stretch>
        </p:blipFill>
        <p:spPr bwMode="auto">
          <a:xfrm>
            <a:off x="1676400" y="1752600"/>
            <a:ext cx="1905000" cy="1381125"/>
          </a:xfrm>
          <a:prstGeom prst="rect">
            <a:avLst/>
          </a:prstGeom>
          <a:noFill/>
        </p:spPr>
      </p:pic>
      <p:sp>
        <p:nvSpPr>
          <p:cNvPr id="9" name="Title 1"/>
          <p:cNvSpPr>
            <a:spLocks noGrp="1"/>
          </p:cNvSpPr>
          <p:nvPr>
            <p:ph type="title"/>
          </p:nvPr>
        </p:nvSpPr>
        <p:spPr>
          <a:xfrm>
            <a:off x="457200" y="274638"/>
            <a:ext cx="8229600" cy="1143000"/>
          </a:xfrm>
          <a:solidFill>
            <a:schemeClr val="accent5"/>
          </a:solidFill>
        </p:spPr>
        <p:txBody>
          <a:bodyPr>
            <a:normAutofit/>
          </a:bodyPr>
          <a:lstStyle/>
          <a:p>
            <a:r>
              <a:rPr lang="en-US" dirty="0" smtClean="0"/>
              <a:t>Different Types of SQL JOINs</a:t>
            </a:r>
            <a:endParaRPr lang="th-TH"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a:solidFill>
            <a:srgbClr val="C6E6A2"/>
          </a:solidFill>
        </p:spPr>
        <p:txBody>
          <a:bodyPr>
            <a:normAutofit fontScale="90000"/>
          </a:bodyPr>
          <a:lstStyle/>
          <a:p>
            <a:r>
              <a:rPr lang="en-US" b="1" dirty="0" smtClean="0">
                <a:solidFill>
                  <a:srgbClr val="0070C0"/>
                </a:solidFill>
              </a:rPr>
              <a:t>INNER JOIN</a:t>
            </a:r>
            <a:endParaRPr lang="th-TH" b="1" dirty="0">
              <a:solidFill>
                <a:srgbClr val="0070C0"/>
              </a:solidFill>
            </a:endParaRPr>
          </a:p>
        </p:txBody>
      </p:sp>
      <p:sp>
        <p:nvSpPr>
          <p:cNvPr id="4" name="Rectangle 3"/>
          <p:cNvSpPr/>
          <p:nvPr/>
        </p:nvSpPr>
        <p:spPr>
          <a:xfrm>
            <a:off x="762000" y="4876800"/>
            <a:ext cx="7772400" cy="1631216"/>
          </a:xfrm>
          <a:prstGeom prst="rect">
            <a:avLst/>
          </a:prstGeom>
        </p:spPr>
        <p:txBody>
          <a:bodyPr wrap="square">
            <a:spAutoFit/>
          </a:bodyPr>
          <a:lstStyle/>
          <a:p>
            <a:r>
              <a:rPr lang="en-US" sz="2000" dirty="0"/>
              <a:t>SELECT</a:t>
            </a:r>
            <a:r>
              <a:rPr lang="en-US" sz="2000" b="1" dirty="0"/>
              <a:t> </a:t>
            </a:r>
            <a:r>
              <a:rPr lang="en-US" sz="2000" b="1" dirty="0" err="1"/>
              <a:t>sales_car.sale_id,sales_car.sale_id</a:t>
            </a:r>
            <a:r>
              <a:rPr lang="en-US" sz="2000" b="1" dirty="0"/>
              <a:t>,</a:t>
            </a:r>
          </a:p>
          <a:p>
            <a:r>
              <a:rPr lang="en-US" sz="2000" dirty="0" err="1"/>
              <a:t>sales_car.color_id,color.Color_desc</a:t>
            </a:r>
            <a:endParaRPr lang="en-US" sz="2000" dirty="0"/>
          </a:p>
          <a:p>
            <a:r>
              <a:rPr lang="en-US" sz="2000" dirty="0"/>
              <a:t>FROM</a:t>
            </a:r>
            <a:r>
              <a:rPr lang="en-US" sz="2000" b="1" dirty="0"/>
              <a:t> color</a:t>
            </a:r>
          </a:p>
          <a:p>
            <a:r>
              <a:rPr lang="en-US" sz="2000" b="1" dirty="0">
                <a:solidFill>
                  <a:srgbClr val="0070C0"/>
                </a:solidFill>
              </a:rPr>
              <a:t>INNER JOIN </a:t>
            </a:r>
            <a:r>
              <a:rPr lang="en-US" sz="2000" b="1" dirty="0" err="1"/>
              <a:t>sales_car</a:t>
            </a:r>
            <a:endParaRPr lang="en-US" sz="2000" b="1" dirty="0"/>
          </a:p>
          <a:p>
            <a:r>
              <a:rPr lang="en-US" sz="2000" dirty="0"/>
              <a:t>ON</a:t>
            </a:r>
            <a:r>
              <a:rPr lang="en-US" sz="2000" b="1" dirty="0"/>
              <a:t> </a:t>
            </a:r>
            <a:r>
              <a:rPr lang="en-US" sz="2000" b="1" dirty="0" err="1"/>
              <a:t>color.color_id</a:t>
            </a:r>
            <a:r>
              <a:rPr lang="en-US" sz="2000" b="1" dirty="0"/>
              <a:t> = </a:t>
            </a:r>
            <a:r>
              <a:rPr lang="en-US" sz="2000" b="1" dirty="0" err="1"/>
              <a:t>sales_car.color_id</a:t>
            </a:r>
            <a:r>
              <a:rPr lang="en-US" sz="2000" b="1" dirty="0"/>
              <a:t> </a:t>
            </a:r>
            <a:endParaRPr lang="th-TH" sz="2000" dirty="0"/>
          </a:p>
        </p:txBody>
      </p:sp>
      <p:sp>
        <p:nvSpPr>
          <p:cNvPr id="7" name="Rectangle 6"/>
          <p:cNvSpPr/>
          <p:nvPr/>
        </p:nvSpPr>
        <p:spPr>
          <a:xfrm>
            <a:off x="533400" y="838200"/>
            <a:ext cx="8229600" cy="830997"/>
          </a:xfrm>
          <a:prstGeom prst="rect">
            <a:avLst/>
          </a:prstGeom>
        </p:spPr>
        <p:txBody>
          <a:bodyPr wrap="square">
            <a:spAutoFit/>
          </a:bodyPr>
          <a:lstStyle/>
          <a:p>
            <a:r>
              <a:rPr lang="en-US" sz="2000" dirty="0" smtClean="0"/>
              <a:t>The INNER JOIN keyword selects records that have matching values in both tables</a:t>
            </a:r>
            <a:r>
              <a:rPr lang="en-US" dirty="0" smtClean="0"/>
              <a:t>. </a:t>
            </a:r>
            <a:r>
              <a:rPr lang="en-US" dirty="0" smtClean="0">
                <a:solidFill>
                  <a:srgbClr val="0070C0"/>
                </a:solidFill>
                <a:latin typeface="AngsanaUPC" pitchFamily="18" charset="-34"/>
                <a:cs typeface="AngsanaUPC" pitchFamily="18" charset="-34"/>
              </a:rPr>
              <a:t>(</a:t>
            </a:r>
            <a:r>
              <a:rPr lang="th-TH" dirty="0" smtClean="0">
                <a:solidFill>
                  <a:srgbClr val="0070C0"/>
                </a:solidFill>
                <a:latin typeface="AngsanaUPC" pitchFamily="18" charset="-34"/>
                <a:cs typeface="AngsanaUPC" pitchFamily="18" charset="-34"/>
              </a:rPr>
              <a:t>จะเลือกแสดงข้อมูลที่ตรงกันทั้ง </a:t>
            </a:r>
            <a:r>
              <a:rPr lang="en-US" dirty="0" smtClean="0">
                <a:solidFill>
                  <a:srgbClr val="0070C0"/>
                </a:solidFill>
                <a:latin typeface="AngsanaUPC" pitchFamily="18" charset="-34"/>
                <a:cs typeface="AngsanaUPC" pitchFamily="18" charset="-34"/>
              </a:rPr>
              <a:t>2 table)</a:t>
            </a:r>
            <a:endParaRPr lang="th-TH" dirty="0">
              <a:solidFill>
                <a:srgbClr val="0070C0"/>
              </a:solidFill>
              <a:latin typeface="AngsanaUPC" pitchFamily="18" charset="-34"/>
              <a:cs typeface="AngsanaUPC" pitchFamily="18" charset="-34"/>
            </a:endParaRPr>
          </a:p>
        </p:txBody>
      </p:sp>
      <p:sp>
        <p:nvSpPr>
          <p:cNvPr id="8" name="Rectangle 7"/>
          <p:cNvSpPr/>
          <p:nvPr/>
        </p:nvSpPr>
        <p:spPr>
          <a:xfrm>
            <a:off x="762000" y="1676400"/>
            <a:ext cx="6553200" cy="1323439"/>
          </a:xfrm>
          <a:prstGeom prst="rect">
            <a:avLst/>
          </a:prstGeom>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INNER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9" name="Rectangle 8"/>
          <p:cNvSpPr/>
          <p:nvPr/>
        </p:nvSpPr>
        <p:spPr>
          <a:xfrm>
            <a:off x="3581400" y="3352800"/>
            <a:ext cx="4953000" cy="1323439"/>
          </a:xfrm>
          <a:prstGeom prst="rect">
            <a:avLst/>
          </a:prstGeom>
        </p:spPr>
        <p:txBody>
          <a:bodyPr wrap="square">
            <a:spAutoFit/>
          </a:bodyPr>
          <a:lstStyle/>
          <a:p>
            <a:r>
              <a:rPr lang="en-US" sz="2000" dirty="0" smtClean="0"/>
              <a:t>SELECT</a:t>
            </a:r>
            <a:r>
              <a:rPr lang="en-US" sz="2000" b="1" dirty="0" smtClean="0"/>
              <a:t> *</a:t>
            </a:r>
          </a:p>
          <a:p>
            <a:r>
              <a:rPr lang="en-US" sz="2000" dirty="0" smtClean="0"/>
              <a:t>FROM</a:t>
            </a:r>
            <a:r>
              <a:rPr lang="en-US" sz="2000" b="1" dirty="0" smtClean="0"/>
              <a:t> color</a:t>
            </a:r>
          </a:p>
          <a:p>
            <a:r>
              <a:rPr lang="en-US" sz="2000" b="1" dirty="0" smtClean="0">
                <a:solidFill>
                  <a:srgbClr val="0070C0"/>
                </a:solidFill>
              </a:rPr>
              <a:t>INNER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228600"/>
            <a:ext cx="8229600" cy="685800"/>
          </a:xfrm>
          <a:solidFill>
            <a:srgbClr val="C6E6A2"/>
          </a:solidFill>
        </p:spPr>
        <p:txBody>
          <a:bodyPr>
            <a:normAutofit fontScale="90000"/>
          </a:bodyPr>
          <a:lstStyle/>
          <a:p>
            <a:r>
              <a:rPr lang="en-US" b="1" dirty="0" smtClean="0">
                <a:solidFill>
                  <a:srgbClr val="0070C0"/>
                </a:solidFill>
              </a:rPr>
              <a:t>INNER JOIN</a:t>
            </a:r>
            <a:endParaRPr lang="th-TH" b="1" dirty="0">
              <a:solidFill>
                <a:srgbClr val="0070C0"/>
              </a:solidFill>
            </a:endParaRPr>
          </a:p>
        </p:txBody>
      </p:sp>
      <p:sp>
        <p:nvSpPr>
          <p:cNvPr id="6" name="TextBox 5"/>
          <p:cNvSpPr txBox="1"/>
          <p:nvPr/>
        </p:nvSpPr>
        <p:spPr>
          <a:xfrm>
            <a:off x="381000" y="914400"/>
            <a:ext cx="8305800" cy="2585323"/>
          </a:xfrm>
          <a:prstGeom prst="rect">
            <a:avLst/>
          </a:prstGeom>
          <a:noFill/>
        </p:spPr>
        <p:txBody>
          <a:bodyPr wrap="square" rtlCol="0">
            <a:spAutoFit/>
          </a:bodyPr>
          <a:lstStyle/>
          <a:p>
            <a:r>
              <a:rPr lang="en-US" sz="1800" dirty="0" smtClean="0"/>
              <a:t>select</a:t>
            </a:r>
            <a:r>
              <a:rPr lang="en-US" sz="1800" b="1" dirty="0" smtClean="0"/>
              <a:t> * from Color</a:t>
            </a:r>
          </a:p>
          <a:p>
            <a:endParaRPr lang="en-US" sz="1800" b="1" dirty="0" smtClean="0"/>
          </a:p>
          <a:p>
            <a:r>
              <a:rPr lang="en-US" sz="1800" dirty="0" smtClean="0"/>
              <a:t>select</a:t>
            </a:r>
            <a:r>
              <a:rPr lang="en-US" sz="1800" b="1" dirty="0" smtClean="0"/>
              <a:t> * from </a:t>
            </a:r>
            <a:r>
              <a:rPr lang="en-US" sz="1800" b="1" dirty="0" err="1" smtClean="0"/>
              <a:t>sales_car</a:t>
            </a:r>
            <a:endParaRPr lang="en-US" sz="1800" b="1" dirty="0" smtClean="0"/>
          </a:p>
          <a:p>
            <a:endParaRPr lang="en-US" sz="1800" b="1" dirty="0" smtClean="0"/>
          </a:p>
          <a:p>
            <a:r>
              <a:rPr lang="en-US" sz="1800" dirty="0" smtClean="0"/>
              <a:t>SELECT</a:t>
            </a:r>
            <a:r>
              <a:rPr lang="en-US" sz="1800" b="1" dirty="0" smtClean="0"/>
              <a:t> *</a:t>
            </a:r>
          </a:p>
          <a:p>
            <a:r>
              <a:rPr lang="en-US" sz="1800" dirty="0" smtClean="0"/>
              <a:t>FROM</a:t>
            </a:r>
            <a:r>
              <a:rPr lang="en-US" sz="1800" b="1" dirty="0" smtClean="0"/>
              <a:t> color</a:t>
            </a:r>
          </a:p>
          <a:p>
            <a:r>
              <a:rPr lang="en-US" sz="1800" dirty="0" smtClean="0"/>
              <a:t>INNER</a:t>
            </a:r>
            <a:r>
              <a:rPr lang="en-US" sz="1800" b="1" dirty="0" smtClean="0"/>
              <a:t> JOIN </a:t>
            </a:r>
            <a:r>
              <a:rPr lang="en-US" sz="1800" b="1" dirty="0" err="1" smtClean="0"/>
              <a:t>sales_car</a:t>
            </a:r>
            <a:endParaRPr lang="en-US" sz="1800" b="1" dirty="0" smtClean="0"/>
          </a:p>
          <a:p>
            <a:r>
              <a:rPr lang="en-US" sz="1800" dirty="0" smtClean="0"/>
              <a:t>ON</a:t>
            </a:r>
            <a:r>
              <a:rPr lang="en-US" sz="1800" b="1" dirty="0" smtClean="0"/>
              <a:t> </a:t>
            </a:r>
            <a:r>
              <a:rPr lang="en-US" sz="1800" b="1" dirty="0" err="1" smtClean="0"/>
              <a:t>color.color_id</a:t>
            </a:r>
            <a:r>
              <a:rPr lang="en-US" sz="1800" b="1" dirty="0" smtClean="0"/>
              <a:t> = </a:t>
            </a:r>
            <a:r>
              <a:rPr lang="en-US" sz="1800" b="1" dirty="0" err="1" smtClean="0"/>
              <a:t>sales_car.color_id</a:t>
            </a:r>
            <a:r>
              <a:rPr lang="en-US" sz="1800" b="1" dirty="0" smtClean="0"/>
              <a:t> </a:t>
            </a:r>
          </a:p>
          <a:p>
            <a:endParaRPr lang="th-TH" sz="1800" dirty="0"/>
          </a:p>
        </p:txBody>
      </p:sp>
      <p:pic>
        <p:nvPicPr>
          <p:cNvPr id="3075" name="Picture 3"/>
          <p:cNvPicPr>
            <a:picLocks noChangeAspect="1" noChangeArrowheads="1"/>
          </p:cNvPicPr>
          <p:nvPr/>
        </p:nvPicPr>
        <p:blipFill>
          <a:blip r:embed="rId2" cstate="print"/>
          <a:srcRect/>
          <a:stretch>
            <a:fillRect/>
          </a:stretch>
        </p:blipFill>
        <p:spPr bwMode="auto">
          <a:xfrm>
            <a:off x="457200" y="3352800"/>
            <a:ext cx="5457825"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p:spPr>
        <p:txBody>
          <a:bodyPr/>
          <a:lstStyle/>
          <a:p>
            <a:r>
              <a:rPr lang="en-US" b="1" dirty="0" smtClean="0"/>
              <a:t>(INNER) JOIN</a:t>
            </a:r>
            <a:endParaRPr lang="th-TH" dirty="0"/>
          </a:p>
        </p:txBody>
      </p:sp>
      <p:sp>
        <p:nvSpPr>
          <p:cNvPr id="3" name="Content Placeholder 2"/>
          <p:cNvSpPr>
            <a:spLocks noGrp="1"/>
          </p:cNvSpPr>
          <p:nvPr>
            <p:ph idx="1"/>
          </p:nvPr>
        </p:nvSpPr>
        <p:spPr/>
        <p:txBody>
          <a:bodyPr>
            <a:normAutofit/>
          </a:bodyPr>
          <a:lstStyle/>
          <a:p>
            <a:pPr>
              <a:buNone/>
            </a:pPr>
            <a:r>
              <a:rPr lang="en-US" sz="2800" dirty="0"/>
              <a:t>SELECT </a:t>
            </a:r>
            <a:r>
              <a:rPr lang="en-US" sz="2800" i="1" dirty="0" err="1"/>
              <a:t>column_name</a:t>
            </a:r>
            <a:r>
              <a:rPr lang="en-US" sz="2800" i="1" dirty="0"/>
              <a:t>(s)</a:t>
            </a:r>
            <a:r>
              <a:rPr lang="en-US" sz="2800" dirty="0" smtClean="0"/>
              <a:t/>
            </a:r>
            <a:br>
              <a:rPr lang="en-US" sz="2800" dirty="0" smtClean="0"/>
            </a:br>
            <a:r>
              <a:rPr lang="en-US" sz="2800" dirty="0"/>
              <a:t>FROM </a:t>
            </a:r>
            <a:r>
              <a:rPr lang="en-US" sz="2800" i="1" dirty="0"/>
              <a:t>table1</a:t>
            </a:r>
            <a:r>
              <a:rPr lang="en-US" sz="2800" dirty="0" smtClean="0"/>
              <a:t/>
            </a:r>
            <a:br>
              <a:rPr lang="en-US" sz="2800" dirty="0" smtClean="0"/>
            </a:br>
            <a:r>
              <a:rPr lang="en-US" sz="2800" dirty="0"/>
              <a:t>INNER JOIN </a:t>
            </a:r>
            <a:r>
              <a:rPr lang="en-US" sz="2800" i="1" dirty="0"/>
              <a:t>table2</a:t>
            </a:r>
            <a:br>
              <a:rPr lang="en-US" sz="2800" i="1" dirty="0"/>
            </a:br>
            <a:r>
              <a:rPr lang="en-US" sz="2800" dirty="0"/>
              <a:t>ON </a:t>
            </a:r>
            <a:r>
              <a:rPr lang="en-US" sz="2800" i="1" dirty="0"/>
              <a:t>table1.column_name </a:t>
            </a:r>
            <a:r>
              <a:rPr lang="en-US" sz="2800" dirty="0"/>
              <a:t>=</a:t>
            </a:r>
            <a:r>
              <a:rPr lang="en-US" sz="2800" i="1" dirty="0"/>
              <a:t> table2.column_name</a:t>
            </a:r>
            <a:r>
              <a:rPr lang="en-US" sz="2800" dirty="0"/>
              <a:t>;</a:t>
            </a:r>
            <a:endParaRPr lang="th-TH" sz="2800" dirty="0"/>
          </a:p>
        </p:txBody>
      </p:sp>
      <p:sp>
        <p:nvSpPr>
          <p:cNvPr id="4" name="Rectangle 3"/>
          <p:cNvSpPr/>
          <p:nvPr/>
        </p:nvSpPr>
        <p:spPr>
          <a:xfrm>
            <a:off x="838200" y="4114800"/>
            <a:ext cx="7467600" cy="1323439"/>
          </a:xfrm>
          <a:prstGeom prst="rect">
            <a:avLst/>
          </a:prstGeom>
        </p:spPr>
        <p:txBody>
          <a:bodyPr wrap="square">
            <a:spAutoFit/>
          </a:bodyPr>
          <a:lstStyle/>
          <a:p>
            <a:r>
              <a:rPr lang="en-US" sz="2000" dirty="0">
                <a:solidFill>
                  <a:srgbClr val="0000FF"/>
                </a:solidFill>
              </a:rPr>
              <a:t>SELECT</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Receipt_No</a:t>
            </a:r>
            <a:r>
              <a:rPr lang="en-US" sz="2000" dirty="0" err="1">
                <a:solidFill>
                  <a:srgbClr val="808080"/>
                </a:solidFill>
              </a:rPr>
              <a:t>,</a:t>
            </a:r>
            <a:r>
              <a:rPr lang="en-US" sz="2000" dirty="0" err="1">
                <a:solidFill>
                  <a:prstClr val="black"/>
                </a:solidFill>
              </a:rPr>
              <a:t>Sales</a:t>
            </a:r>
            <a:r>
              <a:rPr lang="en-US" sz="2000" dirty="0" err="1">
                <a:solidFill>
                  <a:srgbClr val="808080"/>
                </a:solidFill>
              </a:rPr>
              <a:t>.</a:t>
            </a:r>
            <a:r>
              <a:rPr lang="en-US" sz="2000" dirty="0" err="1">
                <a:solidFill>
                  <a:prstClr val="black"/>
                </a:solidFill>
              </a:rPr>
              <a:t>Cust_Id</a:t>
            </a:r>
            <a:r>
              <a:rPr lang="en-US" sz="2000" dirty="0" err="1">
                <a:solidFill>
                  <a:srgbClr val="808080"/>
                </a:solidFill>
              </a:rPr>
              <a:t>,</a:t>
            </a:r>
            <a:r>
              <a:rPr lang="en-US" sz="2000" dirty="0" err="1">
                <a:solidFill>
                  <a:prstClr val="black"/>
                </a:solidFill>
              </a:rPr>
              <a:t>Customer</a:t>
            </a:r>
            <a:r>
              <a:rPr lang="en-US" sz="2000" dirty="0" err="1">
                <a:solidFill>
                  <a:srgbClr val="808080"/>
                </a:solidFill>
              </a:rPr>
              <a:t>.</a:t>
            </a:r>
            <a:r>
              <a:rPr lang="en-US" sz="2000" dirty="0" err="1">
                <a:solidFill>
                  <a:prstClr val="black"/>
                </a:solidFill>
              </a:rPr>
              <a:t>Cust_Name</a:t>
            </a:r>
            <a:endParaRPr lang="en-US" sz="2000" dirty="0">
              <a:solidFill>
                <a:prstClr val="black"/>
              </a:solidFill>
            </a:endParaRPr>
          </a:p>
          <a:p>
            <a:r>
              <a:rPr lang="en-US" sz="2000" dirty="0">
                <a:solidFill>
                  <a:srgbClr val="0000FF"/>
                </a:solidFill>
              </a:rPr>
              <a:t>FROM</a:t>
            </a:r>
            <a:r>
              <a:rPr lang="en-US" sz="2000" dirty="0">
                <a:solidFill>
                  <a:prstClr val="black"/>
                </a:solidFill>
              </a:rPr>
              <a:t> Sales </a:t>
            </a:r>
            <a:endParaRPr lang="en-US" sz="2000" dirty="0" smtClean="0">
              <a:solidFill>
                <a:prstClr val="black"/>
              </a:solidFill>
            </a:endParaRPr>
          </a:p>
          <a:p>
            <a:r>
              <a:rPr lang="en-US" sz="2000" dirty="0" smtClean="0">
                <a:solidFill>
                  <a:srgbClr val="808080"/>
                </a:solidFill>
              </a:rPr>
              <a:t>INNER</a:t>
            </a:r>
            <a:r>
              <a:rPr lang="en-US" sz="2000" dirty="0" smtClean="0">
                <a:solidFill>
                  <a:prstClr val="black"/>
                </a:solidFill>
              </a:rPr>
              <a:t> </a:t>
            </a:r>
            <a:r>
              <a:rPr lang="en-US" sz="2000" dirty="0">
                <a:solidFill>
                  <a:srgbClr val="808080"/>
                </a:solidFill>
              </a:rPr>
              <a:t>Join</a:t>
            </a:r>
            <a:r>
              <a:rPr lang="en-US" sz="2000" dirty="0">
                <a:solidFill>
                  <a:prstClr val="black"/>
                </a:solidFill>
              </a:rPr>
              <a:t> Customer</a:t>
            </a:r>
          </a:p>
          <a:p>
            <a:r>
              <a:rPr lang="en-US" sz="2000" dirty="0">
                <a:solidFill>
                  <a:srgbClr val="0000FF"/>
                </a:solidFill>
              </a:rPr>
              <a:t>ON</a:t>
            </a:r>
            <a:r>
              <a:rPr lang="en-US" sz="2000" dirty="0">
                <a:solidFill>
                  <a:prstClr val="black"/>
                </a:solidFill>
              </a:rPr>
              <a:t> </a:t>
            </a:r>
            <a:r>
              <a:rPr lang="en-US" sz="2000" dirty="0" err="1">
                <a:solidFill>
                  <a:prstClr val="black"/>
                </a:solidFill>
              </a:rPr>
              <a:t>Sales</a:t>
            </a:r>
            <a:r>
              <a:rPr lang="en-US" sz="2000" dirty="0" err="1">
                <a:solidFill>
                  <a:srgbClr val="808080"/>
                </a:solidFill>
              </a:rPr>
              <a:t>.</a:t>
            </a:r>
            <a:r>
              <a:rPr lang="en-US" sz="2000" dirty="0" err="1">
                <a:solidFill>
                  <a:prstClr val="black"/>
                </a:solidFill>
              </a:rPr>
              <a:t>Cust_Id</a:t>
            </a:r>
            <a:r>
              <a:rPr lang="en-US" sz="2000" dirty="0">
                <a:solidFill>
                  <a:srgbClr val="808080"/>
                </a:solidFill>
              </a:rPr>
              <a:t>=</a:t>
            </a:r>
            <a:r>
              <a:rPr lang="en-US" sz="2000" dirty="0" err="1">
                <a:solidFill>
                  <a:prstClr val="black"/>
                </a:solidFill>
              </a:rPr>
              <a:t>Customer</a:t>
            </a:r>
            <a:r>
              <a:rPr lang="en-US" sz="2000" dirty="0" err="1">
                <a:solidFill>
                  <a:srgbClr val="808080"/>
                </a:solidFill>
              </a:rPr>
              <a:t>.</a:t>
            </a:r>
            <a:r>
              <a:rPr lang="en-US" sz="2000" dirty="0" err="1">
                <a:solidFill>
                  <a:prstClr val="black"/>
                </a:solidFill>
              </a:rPr>
              <a:t>Cust_Id</a:t>
            </a:r>
            <a:r>
              <a:rPr lang="en-US" sz="2000" dirty="0">
                <a:solidFill>
                  <a:srgbClr val="808080"/>
                </a:solidFill>
              </a:rPr>
              <a:t>;</a:t>
            </a:r>
            <a:endParaRPr lang="en-US" sz="2000" dirty="0"/>
          </a:p>
        </p:txBody>
      </p:sp>
    </p:spTree>
    <p:extLst>
      <p:ext uri="{BB962C8B-B14F-4D97-AF65-F5344CB8AC3E}">
        <p14:creationId xmlns:p14="http://schemas.microsoft.com/office/powerpoint/2010/main" val="1726585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a:solidFill>
            <a:srgbClr val="C6E6A2"/>
          </a:solidFill>
        </p:spPr>
        <p:txBody>
          <a:bodyPr>
            <a:normAutofit fontScale="90000"/>
          </a:bodyPr>
          <a:lstStyle/>
          <a:p>
            <a:r>
              <a:rPr lang="en-US" b="1" dirty="0" smtClean="0">
                <a:solidFill>
                  <a:srgbClr val="0070C0"/>
                </a:solidFill>
              </a:rPr>
              <a:t>LEFT JOIN</a:t>
            </a:r>
            <a:endParaRPr lang="th-TH" dirty="0"/>
          </a:p>
        </p:txBody>
      </p:sp>
      <p:sp>
        <p:nvSpPr>
          <p:cNvPr id="3" name="Content Placeholder 2"/>
          <p:cNvSpPr>
            <a:spLocks noGrp="1"/>
          </p:cNvSpPr>
          <p:nvPr>
            <p:ph idx="1"/>
          </p:nvPr>
        </p:nvSpPr>
        <p:spPr>
          <a:xfrm>
            <a:off x="228600" y="5257800"/>
            <a:ext cx="8915400" cy="1447800"/>
          </a:xfrm>
        </p:spPr>
        <p:txBody>
          <a:bodyPr>
            <a:normAutofit fontScale="85000" lnSpcReduction="10000"/>
          </a:bodyPr>
          <a:lstStyle/>
          <a:p>
            <a:pPr>
              <a:buNone/>
            </a:pPr>
            <a:r>
              <a:rPr lang="en-US" sz="2400" dirty="0"/>
              <a:t>SELECT</a:t>
            </a:r>
            <a:r>
              <a:rPr lang="en-US" sz="2400" b="1" dirty="0"/>
              <a:t> </a:t>
            </a:r>
            <a:r>
              <a:rPr lang="en-US" sz="2400" b="1" dirty="0" err="1"/>
              <a:t>sales_car.sale_id,sales_car.sale_id</a:t>
            </a:r>
            <a:r>
              <a:rPr lang="en-US" sz="2400" b="1" dirty="0" smtClean="0"/>
              <a:t>, </a:t>
            </a:r>
            <a:r>
              <a:rPr lang="en-US" sz="2400" dirty="0" err="1" smtClean="0"/>
              <a:t>sales_car.color_id,color.Color_desc</a:t>
            </a:r>
            <a:endParaRPr lang="en-US" sz="2400" dirty="0" smtClean="0"/>
          </a:p>
          <a:p>
            <a:pPr>
              <a:buNone/>
            </a:pPr>
            <a:r>
              <a:rPr lang="en-US" sz="2400" dirty="0" smtClean="0"/>
              <a:t>FROM</a:t>
            </a:r>
            <a:r>
              <a:rPr lang="en-US" sz="2400" b="1" dirty="0" smtClean="0"/>
              <a:t> </a:t>
            </a:r>
            <a:r>
              <a:rPr lang="en-US" sz="2400" b="1" dirty="0"/>
              <a:t>color </a:t>
            </a:r>
          </a:p>
          <a:p>
            <a:pPr>
              <a:buNone/>
            </a:pPr>
            <a:r>
              <a:rPr lang="en-US" sz="2400" b="1" dirty="0" smtClean="0">
                <a:solidFill>
                  <a:srgbClr val="0070C0"/>
                </a:solidFill>
              </a:rPr>
              <a:t>LEFT </a:t>
            </a:r>
            <a:r>
              <a:rPr lang="en-US" sz="2400" b="1" dirty="0">
                <a:solidFill>
                  <a:srgbClr val="0070C0"/>
                </a:solidFill>
              </a:rPr>
              <a:t>JOIN </a:t>
            </a:r>
            <a:r>
              <a:rPr lang="en-US" sz="2400" b="1" dirty="0" err="1"/>
              <a:t>sales_car</a:t>
            </a:r>
            <a:endParaRPr lang="en-US" sz="2400" b="1" dirty="0"/>
          </a:p>
          <a:p>
            <a:pPr>
              <a:buNone/>
            </a:pPr>
            <a:r>
              <a:rPr lang="en-US" sz="2400" dirty="0"/>
              <a:t>ON</a:t>
            </a:r>
            <a:r>
              <a:rPr lang="en-US" sz="2400" b="1" dirty="0"/>
              <a:t> </a:t>
            </a:r>
            <a:r>
              <a:rPr lang="en-US" sz="2400" b="1" dirty="0" err="1"/>
              <a:t>color.color_id</a:t>
            </a:r>
            <a:r>
              <a:rPr lang="en-US" sz="2400" b="1" dirty="0"/>
              <a:t> = </a:t>
            </a:r>
            <a:r>
              <a:rPr lang="en-US" sz="2400" b="1" dirty="0" err="1"/>
              <a:t>sales_car.color_id</a:t>
            </a:r>
            <a:r>
              <a:rPr lang="en-US" sz="2400" b="1" dirty="0"/>
              <a:t> </a:t>
            </a:r>
            <a:endParaRPr lang="th-TH" sz="2400" dirty="0"/>
          </a:p>
        </p:txBody>
      </p:sp>
      <p:sp>
        <p:nvSpPr>
          <p:cNvPr id="5" name="Rectangle 4"/>
          <p:cNvSpPr/>
          <p:nvPr/>
        </p:nvSpPr>
        <p:spPr>
          <a:xfrm>
            <a:off x="457200" y="990600"/>
            <a:ext cx="8382000" cy="1077218"/>
          </a:xfrm>
          <a:prstGeom prst="rect">
            <a:avLst/>
          </a:prstGeom>
        </p:spPr>
        <p:txBody>
          <a:bodyPr wrap="square">
            <a:spAutoFit/>
          </a:bodyPr>
          <a:lstStyle/>
          <a:p>
            <a:r>
              <a:rPr lang="en-US" sz="2000" dirty="0" smtClean="0"/>
              <a:t>The LEFT JOIN keyword returns all records from the left table (table1), and the matched records from the right table (table2). The result is NULL from the right side, if there is no match.  </a:t>
            </a:r>
            <a:r>
              <a:rPr lang="th-TH" sz="2400" b="1" dirty="0" smtClean="0">
                <a:solidFill>
                  <a:srgbClr val="002060"/>
                </a:solidFill>
              </a:rPr>
              <a:t>แสดงข้อมูลที่อยู่ทางซ้าย </a:t>
            </a:r>
            <a:r>
              <a:rPr lang="en-US" sz="2400" b="1" dirty="0" smtClean="0">
                <a:solidFill>
                  <a:srgbClr val="002060"/>
                </a:solidFill>
              </a:rPr>
              <a:t>(</a:t>
            </a:r>
            <a:r>
              <a:rPr lang="th-TH" sz="2400" b="1" dirty="0" smtClean="0">
                <a:solidFill>
                  <a:srgbClr val="002060"/>
                </a:solidFill>
              </a:rPr>
              <a:t>คือ </a:t>
            </a:r>
            <a:r>
              <a:rPr lang="en-US" sz="2400" b="1" dirty="0" smtClean="0">
                <a:solidFill>
                  <a:srgbClr val="002060"/>
                </a:solidFill>
              </a:rPr>
              <a:t>table1) </a:t>
            </a:r>
            <a:r>
              <a:rPr lang="th-TH" sz="2400" b="1" dirty="0" smtClean="0">
                <a:solidFill>
                  <a:srgbClr val="002060"/>
                </a:solidFill>
              </a:rPr>
              <a:t>เป็นหลัก </a:t>
            </a:r>
            <a:endParaRPr lang="th-TH" sz="2400" b="1" dirty="0">
              <a:solidFill>
                <a:srgbClr val="002060"/>
              </a:solidFill>
            </a:endParaRPr>
          </a:p>
        </p:txBody>
      </p:sp>
      <p:sp>
        <p:nvSpPr>
          <p:cNvPr id="6" name="Rectangle 5"/>
          <p:cNvSpPr/>
          <p:nvPr/>
        </p:nvSpPr>
        <p:spPr>
          <a:xfrm>
            <a:off x="609600" y="2057400"/>
            <a:ext cx="6553200" cy="1323439"/>
          </a:xfrm>
          <a:prstGeom prst="rect">
            <a:avLst/>
          </a:prstGeom>
          <a:noFill/>
          <a:ln w="44450">
            <a:solidFill>
              <a:schemeClr val="accent1"/>
            </a:solidFill>
          </a:ln>
        </p:spPr>
        <p:txBody>
          <a:bodyPr wrap="square">
            <a:spAutoFit/>
          </a:bodyPr>
          <a:lstStyle/>
          <a:p>
            <a:r>
              <a:rPr lang="en-US" sz="2000" dirty="0" smtClean="0"/>
              <a:t>SELECT </a:t>
            </a:r>
            <a:r>
              <a:rPr lang="en-US" sz="2000" i="1" dirty="0" err="1" smtClean="0"/>
              <a:t>column_name</a:t>
            </a:r>
            <a:r>
              <a:rPr lang="en-US" sz="2000" i="1" dirty="0" smtClean="0"/>
              <a:t>(s)</a:t>
            </a:r>
            <a:r>
              <a:rPr lang="en-US" sz="2000" dirty="0" smtClean="0"/>
              <a:t/>
            </a:r>
            <a:br>
              <a:rPr lang="en-US" sz="2000" dirty="0" smtClean="0"/>
            </a:br>
            <a:r>
              <a:rPr lang="en-US" sz="2000" dirty="0" smtClean="0"/>
              <a:t>FROM </a:t>
            </a:r>
            <a:r>
              <a:rPr lang="en-US" sz="2000" i="1" dirty="0" smtClean="0"/>
              <a:t>table1</a:t>
            </a:r>
            <a:r>
              <a:rPr lang="en-US" sz="2000" dirty="0" smtClean="0"/>
              <a:t/>
            </a:r>
            <a:br>
              <a:rPr lang="en-US" sz="2000" dirty="0" smtClean="0"/>
            </a:br>
            <a:r>
              <a:rPr lang="en-US" sz="2000" dirty="0" smtClean="0"/>
              <a:t>LEFT JOIN </a:t>
            </a:r>
            <a:r>
              <a:rPr lang="en-US" sz="2000" i="1" dirty="0" smtClean="0"/>
              <a:t>table2</a:t>
            </a:r>
            <a:br>
              <a:rPr lang="en-US" sz="2000" i="1" dirty="0" smtClean="0"/>
            </a:br>
            <a:r>
              <a:rPr lang="en-US" sz="2000" dirty="0" smtClean="0"/>
              <a:t>ON </a:t>
            </a:r>
            <a:r>
              <a:rPr lang="en-US" sz="2000" i="1" dirty="0" smtClean="0"/>
              <a:t>table1.column_name </a:t>
            </a:r>
            <a:r>
              <a:rPr lang="en-US" sz="2000" dirty="0" smtClean="0"/>
              <a:t>=</a:t>
            </a:r>
            <a:r>
              <a:rPr lang="en-US" sz="2000" i="1" dirty="0" smtClean="0"/>
              <a:t> table2.column_name</a:t>
            </a:r>
            <a:r>
              <a:rPr lang="en-US" sz="2000" dirty="0" smtClean="0"/>
              <a:t>;</a:t>
            </a:r>
            <a:endParaRPr lang="th-TH" sz="2000" dirty="0"/>
          </a:p>
        </p:txBody>
      </p:sp>
      <p:sp>
        <p:nvSpPr>
          <p:cNvPr id="7" name="Rectangle 6"/>
          <p:cNvSpPr/>
          <p:nvPr/>
        </p:nvSpPr>
        <p:spPr>
          <a:xfrm>
            <a:off x="2438400" y="3352800"/>
            <a:ext cx="5334000" cy="1631216"/>
          </a:xfrm>
          <a:prstGeom prst="rect">
            <a:avLst/>
          </a:prstGeom>
        </p:spPr>
        <p:txBody>
          <a:bodyPr wrap="square">
            <a:spAutoFit/>
          </a:bodyPr>
          <a:lstStyle/>
          <a:p>
            <a:endParaRPr lang="th-TH" sz="2000" dirty="0" smtClean="0"/>
          </a:p>
          <a:p>
            <a:r>
              <a:rPr lang="en-US" sz="2000" dirty="0" smtClean="0"/>
              <a:t>SELECT</a:t>
            </a:r>
            <a:r>
              <a:rPr lang="en-US" sz="2000" b="1" dirty="0" smtClean="0"/>
              <a:t> *</a:t>
            </a:r>
          </a:p>
          <a:p>
            <a:r>
              <a:rPr lang="en-US" sz="2000" dirty="0" smtClean="0"/>
              <a:t>FROM</a:t>
            </a:r>
            <a:r>
              <a:rPr lang="en-US" sz="2000" b="1" dirty="0" smtClean="0"/>
              <a:t> color </a:t>
            </a:r>
          </a:p>
          <a:p>
            <a:r>
              <a:rPr lang="en-US" sz="2000" dirty="0" smtClean="0"/>
              <a:t>LEFT</a:t>
            </a:r>
            <a:r>
              <a:rPr lang="en-US" sz="2000" b="1" dirty="0" smtClean="0"/>
              <a:t> JOIN </a:t>
            </a:r>
            <a:r>
              <a:rPr lang="en-US" sz="2000" b="1" dirty="0" err="1" smtClean="0"/>
              <a:t>sales_car</a:t>
            </a:r>
            <a:endParaRPr lang="en-US" sz="2000" b="1" dirty="0" smtClean="0"/>
          </a:p>
          <a:p>
            <a:r>
              <a:rPr lang="en-US" sz="2000" dirty="0" smtClean="0"/>
              <a:t>ON</a:t>
            </a:r>
            <a:r>
              <a:rPr lang="en-US" sz="2000" b="1" dirty="0" smtClean="0"/>
              <a:t> </a:t>
            </a:r>
            <a:r>
              <a:rPr lang="en-US" sz="2000" b="1" dirty="0" err="1" smtClean="0"/>
              <a:t>color.color_id</a:t>
            </a:r>
            <a:r>
              <a:rPr lang="en-US" sz="2000" b="1" dirty="0" smtClean="0"/>
              <a:t> = </a:t>
            </a:r>
            <a:r>
              <a:rPr lang="en-US" sz="2000" b="1" dirty="0" err="1" smtClean="0"/>
              <a:t>sales_car.color_id</a:t>
            </a:r>
            <a:r>
              <a:rPr lang="en-US" sz="2000" b="1" dirty="0" smtClean="0"/>
              <a:t> </a:t>
            </a:r>
            <a:endParaRPr lang="th-TH"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634</Words>
  <Application>Microsoft Office PowerPoint</Application>
  <PresentationFormat>On-screen Show (4:3)</PresentationFormat>
  <Paragraphs>142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Angsana New</vt:lpstr>
      <vt:lpstr>AngsanaUPC</vt:lpstr>
      <vt:lpstr>Arial</vt:lpstr>
      <vt:lpstr>Calibri</vt:lpstr>
      <vt:lpstr>Cordia New</vt:lpstr>
      <vt:lpstr>Office Theme</vt:lpstr>
      <vt:lpstr>SQL Command #03</vt:lpstr>
      <vt:lpstr>เสริม Join แบบอื่น</vt:lpstr>
      <vt:lpstr>วิธีการ Join</vt:lpstr>
      <vt:lpstr>Different Types of SQL JOINs</vt:lpstr>
      <vt:lpstr>Different Types of SQL JOINs</vt:lpstr>
      <vt:lpstr>INNER JOIN</vt:lpstr>
      <vt:lpstr>INNER JOIN</vt:lpstr>
      <vt:lpstr>(INNER) JOIN</vt:lpstr>
      <vt:lpstr>LEFT JOIN</vt:lpstr>
      <vt:lpstr>LEFT JOIN</vt:lpstr>
      <vt:lpstr>Add Data (S003)</vt:lpstr>
      <vt:lpstr>RIGHT JOIN</vt:lpstr>
      <vt:lpstr>RIGHT JOIN</vt:lpstr>
      <vt:lpstr>RIGHT JOIN</vt:lpstr>
      <vt:lpstr>FULL OUTER JOIN</vt:lpstr>
      <vt:lpstr>FULL OUTER JOIN</vt:lpstr>
      <vt:lpstr>ตัวอย่าง</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SQL Command</dc:title>
  <dc:creator>Thip</dc:creator>
  <cp:lastModifiedBy>Employee</cp:lastModifiedBy>
  <cp:revision>20</cp:revision>
  <dcterms:created xsi:type="dcterms:W3CDTF">2020-12-06T15:24:59Z</dcterms:created>
  <dcterms:modified xsi:type="dcterms:W3CDTF">2022-09-12T13:12:48Z</dcterms:modified>
</cp:coreProperties>
</file>