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69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5" autoAdjust="0"/>
    <p:restoredTop sz="94660"/>
  </p:normalViewPr>
  <p:slideViewPr>
    <p:cSldViewPr>
      <p:cViewPr varScale="1">
        <p:scale>
          <a:sx n="68" d="100"/>
          <a:sy n="68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2853-0D26-432F-9C23-87AFF4CF8935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rgbClr val="0070C0"/>
                </a:solidFill>
              </a:rPr>
              <a:t>การสร้างและแสดงรายงานโดย </a:t>
            </a:r>
            <a:r>
              <a:rPr lang="en-US" dirty="0" err="1" smtClean="0">
                <a:solidFill>
                  <a:srgbClr val="0070C0"/>
                </a:solidFill>
              </a:rPr>
              <a:t>PowerBI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52400" y="4572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				สอนโดยสุรินทร์ ศักดิ์ภูวดล</a:t>
            </a:r>
          </a:p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</a:t>
            </a: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ะ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ICT </a:t>
            </a: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มหาวิทยาลัยพะเยา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การสร้างรายงานสรุปยอดขาย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(Summary Report)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PowerBI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57" y="1828800"/>
            <a:ext cx="7498443" cy="434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295400"/>
            <a:ext cx="4038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การใส่ข้อมูล โดยใช้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Fields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1447800"/>
            <a:ext cx="838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6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76"/>
            <a:ext cx="8229600" cy="639762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การแต่งหัวข้อให้สวยงาม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โดยใช้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Format</a:t>
            </a:r>
            <a:endParaRPr lang="en-US" sz="28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17638"/>
            <a:ext cx="8077200" cy="51593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67400" y="1143000"/>
            <a:ext cx="16002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60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up, Drill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181975" cy="2743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5800" y="990600"/>
            <a:ext cx="2133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656" y="49530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เจาะข้อมูลลึกลงไปเพื่อดูรายละเอียด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656" y="56388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 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บางตำราใช้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Roll Up)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รวบ สรุป ข้อมูลขึ้นมา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เพื่อหาผลรวม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7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การใช้คำสั่ง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>
                <a:solidFill>
                  <a:srgbClr val="C00000"/>
                </a:solidFill>
              </a:rPr>
              <a:t>cust_id</a:t>
            </a:r>
            <a:r>
              <a:rPr lang="en-US" dirty="0"/>
              <a:t>, SUM(</a:t>
            </a:r>
            <a:r>
              <a:rPr lang="en-US" dirty="0" err="1"/>
              <a:t>grandTotal_Amt</a:t>
            </a:r>
            <a:r>
              <a:rPr lang="en-US" dirty="0"/>
              <a:t>) as Total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 smtClean="0">
                <a:solidFill>
                  <a:srgbClr val="C00000"/>
                </a:solidFill>
              </a:rPr>
              <a:t>cust_id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เป็นการ รวมยอดขาย ตาม</a:t>
            </a:r>
            <a:r>
              <a:rPr lang="th-TH" b="1" dirty="0" smtClean="0">
                <a:solidFill>
                  <a:srgbClr val="C00000"/>
                </a:solidFill>
              </a:rPr>
              <a:t>รหัสลูกค้า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36257" y="2667000"/>
            <a:ext cx="1135743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19" y="3505200"/>
            <a:ext cx="7531781" cy="308428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096000" y="4038600"/>
            <a:ext cx="2895600" cy="1371600"/>
          </a:xfrm>
          <a:prstGeom prst="wedgeEllipseCallout">
            <a:avLst>
              <a:gd name="adj1" fmla="val -185668"/>
              <a:gd name="adj2" fmla="val 6144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C001 JANNY,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" y="11430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dirty="0" err="1"/>
              <a:t>Shop_No</a:t>
            </a:r>
            <a:r>
              <a:rPr lang="en-US" sz="2400" dirty="0"/>
              <a:t>, SUM(</a:t>
            </a:r>
            <a:r>
              <a:rPr lang="en-US" sz="2400" dirty="0" err="1"/>
              <a:t>grandTotal_Amt</a:t>
            </a:r>
            <a:r>
              <a:rPr lang="en-US" sz="2400" dirty="0"/>
              <a:t>) as Total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sales_report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group by </a:t>
            </a:r>
            <a:r>
              <a:rPr lang="en-US" sz="2400" dirty="0" err="1"/>
              <a:t>Shop_No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57" y="2971800"/>
            <a:ext cx="6696075" cy="33147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057" y="1222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7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 err="1"/>
              <a:t>,</a:t>
            </a:r>
            <a:r>
              <a:rPr lang="en-US" sz="1800" dirty="0" err="1">
                <a:solidFill>
                  <a:srgbClr val="7030A0"/>
                </a:solidFill>
              </a:rPr>
              <a:t>B.Shop_name</a:t>
            </a:r>
            <a:r>
              <a:rPr lang="en-US" sz="1800" dirty="0"/>
              <a:t>, SUM(</a:t>
            </a:r>
            <a:r>
              <a:rPr lang="en-US" sz="1800" dirty="0" err="1"/>
              <a:t>grandTotal_Amt</a:t>
            </a:r>
            <a:r>
              <a:rPr lang="en-US" sz="1800" dirty="0"/>
              <a:t>) as Total</a:t>
            </a:r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as </a:t>
            </a:r>
            <a:r>
              <a:rPr lang="en-US" sz="1800" dirty="0" err="1"/>
              <a:t>A,Shop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A.Shop_No</a:t>
            </a:r>
            <a:r>
              <a:rPr lang="en-US" sz="1800" dirty="0"/>
              <a:t>=</a:t>
            </a:r>
            <a:r>
              <a:rPr lang="en-US" sz="1800" dirty="0" err="1"/>
              <a:t>B.Shop_No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group by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/>
              <a:t>, </a:t>
            </a:r>
            <a:r>
              <a:rPr lang="en-US" sz="1800" dirty="0" err="1" smtClean="0">
                <a:solidFill>
                  <a:srgbClr val="7030A0"/>
                </a:solidFill>
              </a:rPr>
              <a:t>B.Shop_name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2667000"/>
            <a:ext cx="8743950" cy="3724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391400" y="762000"/>
            <a:ext cx="1524000" cy="1143000"/>
          </a:xfrm>
          <a:prstGeom prst="wedgeEllipseCallout">
            <a:avLst>
              <a:gd name="adj1" fmla="val -225641"/>
              <a:gd name="adj2" fmla="val 809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ระวัง</a:t>
            </a:r>
            <a:r>
              <a:rPr lang="en-US" sz="1800" b="1" dirty="0" smtClean="0">
                <a:solidFill>
                  <a:srgbClr val="0070C0"/>
                </a:solidFill>
              </a:rPr>
              <a:t>: </a:t>
            </a:r>
            <a:r>
              <a:rPr lang="th-TH" sz="1800" b="1" dirty="0" smtClean="0">
                <a:solidFill>
                  <a:srgbClr val="0070C0"/>
                </a:solidFill>
              </a:rPr>
              <a:t>ใช้ได้ในกรณี 1 รหัส 1 ชื่อ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92262" y="2963008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114756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1"/>
            <a:ext cx="4706258" cy="1295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/>
              <a:t>A.Shop_no,B.Product_Id</a:t>
            </a:r>
            <a:r>
              <a:rPr lang="en-US" sz="1800" dirty="0"/>
              <a:t>, </a:t>
            </a:r>
            <a:r>
              <a:rPr lang="en-US" sz="1800" dirty="0" err="1"/>
              <a:t>B.Total_Amt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A, </a:t>
            </a:r>
            <a:r>
              <a:rPr lang="en-US" sz="1800" dirty="0" err="1"/>
              <a:t>sales_detail_report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A.Receipt_No</a:t>
            </a:r>
            <a:r>
              <a:rPr lang="en-US" sz="1800" dirty="0"/>
              <a:t>=</a:t>
            </a:r>
            <a:r>
              <a:rPr lang="en-US" sz="1800" dirty="0" err="1"/>
              <a:t>B.Receipt_No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order by </a:t>
            </a:r>
            <a:r>
              <a:rPr lang="en-US" sz="1800" dirty="0" err="1"/>
              <a:t>A.Shop_no,B.Product_Id</a:t>
            </a:r>
            <a:r>
              <a:rPr lang="en-US" sz="1800" dirty="0"/>
              <a:t> </a:t>
            </a:r>
            <a:r>
              <a:rPr lang="en-US" sz="1800" dirty="0" err="1"/>
              <a:t>asc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1"/>
            <a:ext cx="8601075" cy="541019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257800" y="2743200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หายอด </a:t>
            </a:r>
            <a:r>
              <a:rPr lang="en-US" dirty="0" smtClean="0">
                <a:solidFill>
                  <a:srgbClr val="0070C0"/>
                </a:solidFill>
              </a:rPr>
              <a:t>Sum S001 =?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ใช้ </a:t>
            </a:r>
            <a:r>
              <a:rPr lang="en-US" dirty="0" smtClean="0"/>
              <a:t>Graph </a:t>
            </a:r>
            <a:r>
              <a:rPr lang="th-TH" dirty="0" smtClean="0"/>
              <a:t>วงกลมแสดงผลของยอดสรุปการขาย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การเจาะลึกแบบใช้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graph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A.Shop_no,B.Product_Id,B.Receipt_No</a:t>
            </a:r>
            <a:r>
              <a:rPr lang="en-US" dirty="0"/>
              <a:t>, </a:t>
            </a:r>
            <a:r>
              <a:rPr lang="en-US" dirty="0" err="1"/>
              <a:t>B.Total_Amt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r>
              <a:rPr lang="en-US" dirty="0"/>
              <a:t> A, </a:t>
            </a:r>
            <a:r>
              <a:rPr lang="en-US" dirty="0" err="1"/>
              <a:t>sales_detail_report</a:t>
            </a:r>
            <a:r>
              <a:rPr lang="en-US" dirty="0"/>
              <a:t> as B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dirty="0" err="1"/>
              <a:t>A.Receipt_No</a:t>
            </a:r>
            <a:r>
              <a:rPr lang="en-US" dirty="0"/>
              <a:t>=</a:t>
            </a:r>
            <a:r>
              <a:rPr lang="en-US" dirty="0" err="1"/>
              <a:t>B.Receipt_No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A.Shop_no,B.Product_Id</a:t>
            </a:r>
            <a:r>
              <a:rPr lang="en-US" dirty="0"/>
              <a:t> </a:t>
            </a:r>
            <a:r>
              <a:rPr lang="en-US" dirty="0" err="1"/>
              <a:t>asc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* from 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product_id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product_id</a:t>
            </a:r>
            <a:r>
              <a:rPr lang="en-US" dirty="0"/>
              <a:t>, SUM(</a:t>
            </a:r>
            <a:r>
              <a:rPr lang="en-US" dirty="0" err="1"/>
              <a:t>total_amt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/>
              <a:t>product_id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ให้สังเกต </a:t>
            </a:r>
            <a:r>
              <a:rPr lang="en-US" dirty="0" err="1" smtClean="0"/>
              <a:t>Shop_No</a:t>
            </a:r>
            <a:r>
              <a:rPr lang="en-US" dirty="0" smtClean="0"/>
              <a:t> =S004</a:t>
            </a:r>
            <a:br>
              <a:rPr lang="en-US" dirty="0" smtClean="0"/>
            </a:br>
            <a:r>
              <a:rPr lang="en-US" dirty="0" err="1" smtClean="0"/>
              <a:t>Product_Id</a:t>
            </a:r>
            <a:r>
              <a:rPr lang="en-US" dirty="0" smtClean="0"/>
              <a:t>=G007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1651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3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b="1" u="sng" dirty="0" smtClean="0">
                <a:latin typeface="AngsanaUPC" pitchFamily="18" charset="-34"/>
                <a:cs typeface="AngsanaUPC" pitchFamily="18" charset="-34"/>
              </a:rPr>
              <a:t>โจทย์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ระบบขายสินค้าหน้าร้านของบริษัท เจริญ จริงใจ ต้องการพัฒนาระบบการขาย ประกอบด้วย ความต้องการระบบ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(System Requirement)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ดังนี้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บันทึกข้อมูลการขาย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ระบบต้องการ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ตัดยอด</a:t>
            </a:r>
            <a:r>
              <a:rPr lang="th-TH" u="sng" dirty="0">
                <a:latin typeface="AngsanaUPC" pitchFamily="18" charset="-34"/>
                <a:cs typeface="AngsanaUPC" pitchFamily="18" charset="-34"/>
              </a:rPr>
              <a:t>สินค้าคงเหลือ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จัดพิมพ์ใบเสร็จรับเงิน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ระบบสามารถนำข้อมูลไปประมวลผลเพื่อพัฒนาสารสนเทศสำหรับผู้บริหารประเภท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MIS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ได้ดังนี้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สรุปการขายประจำเดือน ประจำปีได้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ประเภทสินค้า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เขตการขายสินค้า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57" y="19812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82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82000" cy="52022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Input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ดังหน้าจอเป็นระบบ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rved Down Arrow 2"/>
          <p:cNvSpPr/>
          <p:nvPr/>
        </p:nvSpPr>
        <p:spPr>
          <a:xfrm rot="1589210">
            <a:off x="6691332" y="212915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074877" y="29718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Out put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ดังนี้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เป็นสารสนเทศประเภท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781800" cy="41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694" y="1600200"/>
            <a:ext cx="6556488" cy="4733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7517" y="414307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 ตัวอย่างสารสนเทศในระดับ </a:t>
            </a:r>
            <a:r>
              <a:rPr lang="en-US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Management Information System (MIS) </a:t>
            </a:r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การออกแบบรายงานสรุปยอดขาย 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เป็นเอกสาร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b="1" dirty="0">
              <a:solidFill>
                <a:srgbClr val="370DC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-23167" y="28956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20197889">
            <a:off x="712166" y="220557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 Diagram</a:t>
            </a:r>
            <a:r>
              <a:rPr lang="th-TH" dirty="0" smtClean="0"/>
              <a:t> ของระบบขายหน้าร้าน</a:t>
            </a:r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8602587"/>
              </p:ext>
            </p:extLst>
          </p:nvPr>
        </p:nvGraphicFramePr>
        <p:xfrm>
          <a:off x="1647092" y="1417638"/>
          <a:ext cx="5986564" cy="4689475"/>
        </p:xfrm>
        <a:graphic>
          <a:graphicData uri="http://schemas.openxmlformats.org/presentationml/2006/ole">
            <p:oleObj spid="_x0000_s1068" name="Visio" r:id="rId3" imgW="9178799" imgH="7182393" progId="Visio.Drawing.11">
              <p:embed/>
            </p:oleObj>
          </a:graphicData>
        </a:graphic>
      </p:graphicFrame>
      <p:sp>
        <p:nvSpPr>
          <p:cNvPr id="3" name="Oval Callout 2"/>
          <p:cNvSpPr/>
          <p:nvPr/>
        </p:nvSpPr>
        <p:spPr>
          <a:xfrm>
            <a:off x="8213948" y="4372708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972300" y="1235075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57800" y="1077242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019800" y="5334000"/>
            <a:ext cx="609600" cy="457200"/>
          </a:xfrm>
          <a:prstGeom prst="wedgeEllipseCallout">
            <a:avLst>
              <a:gd name="adj1" fmla="val -121795"/>
              <a:gd name="adj2" fmla="val -10711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647092" y="4572000"/>
            <a:ext cx="609600" cy="457200"/>
          </a:xfrm>
          <a:prstGeom prst="wedgeEllipseCallout">
            <a:avLst>
              <a:gd name="adj1" fmla="val 251763"/>
              <a:gd name="adj2" fmla="val -282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31995" y="2819400"/>
            <a:ext cx="634805" cy="457200"/>
          </a:xfrm>
          <a:prstGeom prst="wedgeEllipseCallout">
            <a:avLst>
              <a:gd name="adj1" fmla="val 240422"/>
              <a:gd name="adj2" fmla="val 9480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แบบฝึกหัดในห้องเรียน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จากข้อมูลหน้าจอ และในเสร็จให้นิสิต ใส่ข้อมูลในฐานข้อมูล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2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8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762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4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Sales_detail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7" y="1771650"/>
            <a:ext cx="85820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8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336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Visio</vt:lpstr>
      <vt:lpstr>Slide 1</vt:lpstr>
      <vt:lpstr>โจทย์ ระบบขายสินค้าหน้าร้านของบริษัท เจริญ จริงใจ ต้องการพัฒนาระบบการขาย ประกอบด้วย ความต้องการระบบ (System Requirement) ดังนี้ </vt:lpstr>
      <vt:lpstr>  ข้อมูล Input ดังหน้าจอเป็นระบบ TPS </vt:lpstr>
      <vt:lpstr>ข้อมูล Out put ดังนี้ (เป็นสารสนเทศประเภท TPS)</vt:lpstr>
      <vt:lpstr>Slide 5</vt:lpstr>
      <vt:lpstr>E-R Diagram ของระบบขายหน้าร้าน</vt:lpstr>
      <vt:lpstr>แบบฝึกหัดในห้องเรียน</vt:lpstr>
      <vt:lpstr>Table Sale</vt:lpstr>
      <vt:lpstr>Table Sales_detail</vt:lpstr>
      <vt:lpstr>การสร้างรายงานสรุปยอดขาย (Summary Report) โดย PowerBI</vt:lpstr>
      <vt:lpstr>การแต่งหัวข้อให้สวยงาม โดยใช้ Format</vt:lpstr>
      <vt:lpstr>Drill up, Drill Down</vt:lpstr>
      <vt:lpstr>การใช้คำสั่ง group</vt:lpstr>
      <vt:lpstr>การใช้คำสั่ง sum, group</vt:lpstr>
      <vt:lpstr>การใช้คำสั่ง sum, group</vt:lpstr>
      <vt:lpstr>Slide 16</vt:lpstr>
      <vt:lpstr>PowerBI</vt:lpstr>
      <vt:lpstr>การเจาะลึกแบบใช้ 2 graph</vt:lpstr>
      <vt:lpstr>ให้สังเกต Shop_No =S004 Product_Id=G007</vt:lpstr>
      <vt:lpstr>Sum where S004,G007 = ?</vt:lpstr>
      <vt:lpstr>Slide 21</vt:lpstr>
      <vt:lpstr>Sum where S004,G007 =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</dc:title>
  <dc:creator>Thip</dc:creator>
  <cp:lastModifiedBy>Thip</cp:lastModifiedBy>
  <cp:revision>42</cp:revision>
  <dcterms:created xsi:type="dcterms:W3CDTF">2020-09-23T05:43:09Z</dcterms:created>
  <dcterms:modified xsi:type="dcterms:W3CDTF">2022-09-16T05:53:11Z</dcterms:modified>
</cp:coreProperties>
</file>