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88" r:id="rId6"/>
    <p:sldId id="278" r:id="rId7"/>
    <p:sldId id="289" r:id="rId8"/>
    <p:sldId id="271" r:id="rId9"/>
    <p:sldId id="290" r:id="rId10"/>
    <p:sldId id="291" r:id="rId11"/>
    <p:sldId id="301" r:id="rId12"/>
    <p:sldId id="303" r:id="rId13"/>
    <p:sldId id="304" r:id="rId14"/>
    <p:sldId id="292" r:id="rId15"/>
    <p:sldId id="293" r:id="rId16"/>
    <p:sldId id="286" r:id="rId17"/>
    <p:sldId id="287" r:id="rId18"/>
    <p:sldId id="305" r:id="rId19"/>
    <p:sldId id="281" r:id="rId20"/>
    <p:sldId id="270" r:id="rId21"/>
    <p:sldId id="272" r:id="rId22"/>
    <p:sldId id="26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8D2"/>
    <a:srgbClr val="F4D5CC"/>
    <a:srgbClr val="F0C2B6"/>
    <a:srgbClr val="B6D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57" autoAdjust="0"/>
    <p:restoredTop sz="94660"/>
  </p:normalViewPr>
  <p:slideViewPr>
    <p:cSldViewPr snapToGrid="0">
      <p:cViewPr>
        <p:scale>
          <a:sx n="100" d="100"/>
          <a:sy n="100" d="100"/>
        </p:scale>
        <p:origin x="61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0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6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5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2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7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4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7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4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0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7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7922-8A6F-4614-84CB-9F61CF05B278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ADA98-6F8C-4C91-86A6-01782332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4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aG_JhBgUpM&amp;t=897s" TargetMode="External"/><Relationship Id="rId2" Type="http://schemas.openxmlformats.org/officeDocument/2006/relationships/hyperlink" Target="https://www.enjoysharepoint.com/power-bi-measure-multipl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03702"/>
            <a:ext cx="9144000" cy="2162013"/>
          </a:xfrm>
          <a:solidFill>
            <a:srgbClr val="F0C2B6"/>
          </a:solidFill>
        </p:spPr>
        <p:txBody>
          <a:bodyPr/>
          <a:lstStyle/>
          <a:p>
            <a:r>
              <a:rPr lang="th-TH" dirty="0" smtClean="0"/>
              <a:t>การ</a:t>
            </a:r>
            <a:r>
              <a:rPr lang="th-TH" sz="4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ใช้</a:t>
            </a:r>
            <a:r>
              <a:rPr lang="th-TH" dirty="0" smtClean="0"/>
              <a:t>ภาษา </a:t>
            </a:r>
            <a:r>
              <a:rPr lang="en-US" dirty="0" smtClean="0"/>
              <a:t>DAX</a:t>
            </a:r>
            <a:r>
              <a:rPr lang="th-TH" dirty="0" smtClean="0"/>
              <a:t> ใน</a:t>
            </a:r>
            <a:r>
              <a:rPr lang="en-US" dirty="0" smtClean="0"/>
              <a:t>Power BI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57861" y="5178491"/>
            <a:ext cx="1810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โดย สุรินทร์ทิพ ศักดิ์ภูวดล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กรณีลูกค้า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ในกรณีที่ คำถามคือ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th-TH" dirty="0" smtClean="0"/>
              <a:t>ในแต่ละวัน มีลูกค้าเข้าร้านกี่ครั้ง ใช้ </a:t>
            </a:r>
            <a:r>
              <a:rPr lang="en-US" dirty="0" smtClean="0"/>
              <a:t>Count(Customer)</a:t>
            </a:r>
          </a:p>
          <a:p>
            <a:pPr marL="0" indent="0">
              <a:buNone/>
            </a:pPr>
            <a:r>
              <a:rPr lang="en-US" dirty="0" smtClean="0"/>
              <a:t>2.              </a:t>
            </a:r>
            <a:r>
              <a:rPr lang="th-TH" dirty="0" smtClean="0"/>
              <a:t>มี</a:t>
            </a:r>
            <a:r>
              <a:rPr lang="th-TH" dirty="0"/>
              <a:t>ลูกค้าเข้าร้าน</a:t>
            </a:r>
            <a:r>
              <a:rPr lang="th-TH" dirty="0" smtClean="0"/>
              <a:t>กี่คน</a:t>
            </a:r>
            <a:r>
              <a:rPr lang="en-US" dirty="0" smtClean="0"/>
              <a:t>Count(Distinct(Customer)) </a:t>
            </a:r>
            <a:r>
              <a:rPr lang="th-TH" dirty="0" smtClean="0"/>
              <a:t>นั้นคือ ในกรณีที่เค้าสนใจในตัวลูกค้าถ้าคนเดิมเข้าร้านมากกว่า 1 ก็นับเพียง 1 ครั้ง แต่ขึ้นกับผู้ที่ต้องการรายงาน และการทำความเข้าใจระหว่างผู้รายงาน กับผู้อ่าน รายงาย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</a:t>
            </a:r>
            <a:r>
              <a:rPr lang="th-TH" dirty="0" smtClean="0"/>
              <a:t> จำนวนชิ้นที่ขาย</a:t>
            </a:r>
            <a:r>
              <a:rPr lang="th-TH" dirty="0" smtClean="0"/>
              <a:t>ได้ </a:t>
            </a:r>
            <a:r>
              <a:rPr lang="th-TH" dirty="0" smtClean="0"/>
              <a:t>จาก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000251"/>
            <a:ext cx="9664700" cy="641349"/>
          </a:xfrm>
          <a:prstGeom prst="rect">
            <a:avLst/>
          </a:prstGeom>
          <a:solidFill>
            <a:srgbClr val="B6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th-TH" sz="2800" dirty="0" smtClean="0">
                <a:solidFill>
                  <a:srgbClr val="C00000"/>
                </a:solidFill>
              </a:rPr>
              <a:t>จำนวน</a:t>
            </a:r>
            <a:r>
              <a:rPr lang="th-TH" sz="2800" dirty="0" smtClean="0">
                <a:solidFill>
                  <a:srgbClr val="C00000"/>
                </a:solidFill>
              </a:rPr>
              <a:t>สินค้า</a:t>
            </a:r>
            <a:r>
              <a:rPr lang="th-TH" sz="2800" dirty="0" smtClean="0">
                <a:solidFill>
                  <a:srgbClr val="C00000"/>
                </a:solidFill>
              </a:rPr>
              <a:t>ที่ขายได้</a:t>
            </a:r>
            <a:r>
              <a:rPr lang="th-TH" sz="2800" dirty="0" smtClean="0">
                <a:solidFill>
                  <a:srgbClr val="C00000"/>
                </a:solidFill>
              </a:rPr>
              <a:t> </a:t>
            </a:r>
            <a:r>
              <a:rPr lang="th-TH" sz="2800" dirty="0">
                <a:solidFill>
                  <a:srgbClr val="C00000"/>
                </a:solidFill>
              </a:rPr>
              <a:t>= </a:t>
            </a:r>
            <a:r>
              <a:rPr lang="en-US" sz="2800" dirty="0" smtClean="0">
                <a:solidFill>
                  <a:srgbClr val="0070C0"/>
                </a:solidFill>
              </a:rPr>
              <a:t>SUM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Sales_Detail</a:t>
            </a: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Sale_Qty</a:t>
            </a:r>
            <a:r>
              <a:rPr lang="en-US" sz="2800" dirty="0">
                <a:solidFill>
                  <a:srgbClr val="C00000"/>
                </a:solidFill>
              </a:rPr>
              <a:t>])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แบบธรรมดา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356611" cy="475349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38200" y="1690688"/>
            <a:ext cx="7243916" cy="16424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แบบใช้ </a:t>
            </a:r>
            <a:r>
              <a:rPr lang="en-US" dirty="0" smtClean="0"/>
              <a:t>DAX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8237"/>
            <a:ext cx="10263956" cy="459728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38200" y="3725966"/>
            <a:ext cx="7243916" cy="16424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1571625" y="2876550"/>
            <a:ext cx="5810249" cy="720642"/>
          </a:xfrm>
          <a:prstGeom prst="wedgeRoundRectCallout">
            <a:avLst>
              <a:gd name="adj1" fmla="val -49575"/>
              <a:gd name="adj2" fmla="val 1154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ShopFullname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Sales[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Shop_no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3165BB"/>
                </a:solidFill>
                <a:latin typeface="Consolas" panose="020B0609020204030204" pitchFamily="49" charset="0"/>
              </a:rPr>
              <a:t>RELATED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Shop[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Shop_Name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1571625" y="5749018"/>
            <a:ext cx="5810249" cy="720642"/>
          </a:xfrm>
          <a:prstGeom prst="wedgeRoundRectCallout">
            <a:avLst>
              <a:gd name="adj1" fmla="val 4851"/>
              <a:gd name="adj2" fmla="val -17663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rgbClr val="C00000"/>
                </a:solidFill>
              </a:rPr>
              <a:t>จำนวนสินค้าที่ขายได้ = </a:t>
            </a:r>
            <a:r>
              <a:rPr lang="en-US" dirty="0">
                <a:solidFill>
                  <a:srgbClr val="0070C0"/>
                </a:solidFill>
              </a:rPr>
              <a:t>SUM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Sales_Detail</a:t>
            </a:r>
            <a:r>
              <a:rPr lang="en-US" dirty="0">
                <a:solidFill>
                  <a:srgbClr val="C00000"/>
                </a:solidFill>
              </a:rPr>
              <a:t>[</a:t>
            </a:r>
            <a:r>
              <a:rPr lang="en-US" dirty="0" err="1">
                <a:solidFill>
                  <a:srgbClr val="C00000"/>
                </a:solidFill>
              </a:rPr>
              <a:t>Sale_Qty</a:t>
            </a:r>
            <a:r>
              <a:rPr lang="en-US" dirty="0">
                <a:solidFill>
                  <a:srgbClr val="C00000"/>
                </a:solidFill>
              </a:rPr>
              <a:t>])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0" y="2927350"/>
            <a:ext cx="10515600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DAX </a:t>
            </a:r>
            <a:r>
              <a:rPr lang="th-TH" dirty="0" smtClean="0"/>
              <a:t>เชื่อม </a:t>
            </a:r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536" y="1349029"/>
            <a:ext cx="11082528" cy="33814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468"/>
          </a:xfrm>
        </p:spPr>
        <p:txBody>
          <a:bodyPr/>
          <a:lstStyle/>
          <a:p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DAX </a:t>
            </a:r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ในการเชื่อม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Text </a:t>
            </a:r>
            <a:r>
              <a:rPr lang="en-US" dirty="0" smtClean="0"/>
              <a:t>VS </a:t>
            </a:r>
            <a:r>
              <a:rPr lang="en-US" dirty="0" smtClean="0">
                <a:solidFill>
                  <a:srgbClr val="C00000"/>
                </a:solidFill>
              </a:rPr>
              <a:t>SQL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13" y="1349029"/>
            <a:ext cx="8786295" cy="274851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CONCATENATE</a:t>
            </a:r>
            <a:r>
              <a:rPr lang="en-US" dirty="0" smtClean="0"/>
              <a:t>(TEXT1,TEXT2)</a:t>
            </a:r>
            <a:endParaRPr lang="th-TH" dirty="0" smtClean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เช่น </a:t>
            </a:r>
            <a:r>
              <a:rPr lang="en-US" dirty="0" err="1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Fullname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CONCATENATE(Customer[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 ,Customer[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Cust_Surname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TEXT1&amp;” ”&amp; TEXT2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th-TH" dirty="0" smtClean="0">
                <a:solidFill>
                  <a:srgbClr val="0070C0"/>
                </a:solidFill>
              </a:rPr>
              <a:t>เช่น 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Fullname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= 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]&amp; " " &amp; 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Cust_Surname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787814" y="3913633"/>
            <a:ext cx="2494964" cy="670560"/>
          </a:xfrm>
          <a:prstGeom prst="wedgeRoundRectCallout">
            <a:avLst>
              <a:gd name="adj1" fmla="val 2819"/>
              <a:gd name="adj2" fmla="val -8067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202124"/>
                </a:solidFill>
                <a:latin typeface="Arial" panose="020B0604020202020204" pitchFamily="34" charset="0"/>
              </a:rPr>
              <a:t>Ampersands, And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9456" y="4973932"/>
            <a:ext cx="10960608" cy="1688220"/>
          </a:xfrm>
          <a:prstGeom prst="rect">
            <a:avLst/>
          </a:prstGeom>
          <a:solidFill>
            <a:srgbClr val="FED8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select Cust_name+'_'+Cust_Surname Fullname </a:t>
            </a:r>
          </a:p>
          <a:p>
            <a:r>
              <a:rPr lang="en-US">
                <a:solidFill>
                  <a:schemeClr val="tx1"/>
                </a:solidFill>
              </a:rPr>
              <a:t>from customer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678" y="5171866"/>
            <a:ext cx="3604260" cy="129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ภาษา </a:t>
            </a:r>
            <a:r>
              <a:rPr lang="en-US" dirty="0" smtClean="0"/>
              <a:t>DAX </a:t>
            </a:r>
            <a:r>
              <a:rPr lang="th-TH" dirty="0" smtClean="0"/>
              <a:t>จัดการข้อมูล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New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column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คลิกขวาที่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Table Customer&gt;new column)                                  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หรือคลิก </a:t>
            </a:r>
            <a:endParaRPr lang="en-US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เพิ่มคำสั่ง 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en-US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Fullname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= Customer[</a:t>
            </a:r>
            <a:r>
              <a:rPr lang="en-US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Cust_Name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]&amp; " " &amp; Customer[</a:t>
            </a:r>
            <a:r>
              <a:rPr lang="en-US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Cust_Surname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]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จากนั้นเลือก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Commit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จะแสดง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Column : </a:t>
            </a:r>
            <a:r>
              <a:rPr lang="en-US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Full_name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207657" y="3164114"/>
            <a:ext cx="406400" cy="303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019" y="4597684"/>
            <a:ext cx="1819275" cy="1714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018" y="1292225"/>
            <a:ext cx="1393928" cy="9810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7803" y="1536336"/>
            <a:ext cx="590550" cy="742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4899" y="3525044"/>
            <a:ext cx="59912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213"/>
          </a:xfrm>
        </p:spPr>
        <p:txBody>
          <a:bodyPr>
            <a:normAutofit fontScale="90000"/>
          </a:bodyPr>
          <a:lstStyle/>
          <a:p>
            <a:r>
              <a:rPr lang="th-TH" dirty="0"/>
              <a:t>การใช้ ภาษา </a:t>
            </a:r>
            <a:r>
              <a:rPr lang="en-US" dirty="0"/>
              <a:t>DAX </a:t>
            </a:r>
            <a:r>
              <a:rPr lang="th-TH" dirty="0"/>
              <a:t>จัดการข้อมูล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229" y="1790808"/>
            <a:ext cx="6703786" cy="41617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1180407"/>
            <a:ext cx="655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th-TH" dirty="0" smtClean="0"/>
              <a:t>จะได้ผลลัพธ์ดังนี้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378" y="4240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เชื่อมข้อมูลข้าม </a:t>
            </a:r>
            <a:r>
              <a:rPr lang="en-US" b="1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b="1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ใช้คำสั่ง </a:t>
            </a:r>
            <a:r>
              <a:rPr lang="en-US" b="1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Related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ฟังก์ชัน </a:t>
            </a:r>
            <a:r>
              <a:rPr lang="en-US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RELATED 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กําหนดให้ความสัมพันธ์เกิดขึ้นระหว่างตารางปัจจุบันกับตารางที่มีข้อมูลที่เกี่ยวข้อง </a:t>
            </a:r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โดยระบุ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คอลัมน์ที่มีข้อมูล</a:t>
            </a:r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ที่ต้องการ 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ฟังก์ชันจะเป็นไปตามความสัมพันธ์แบบกลุ่มต่อหนึ่งที่มีอยู่เพื่อดึงข้อมูลค่าจากคอลัมน์ที่ระบุในตารางที่เกี่ยวข้อง ถ้าไม่มีความสัมพันธ์ คุณต้องสร้าง</a:t>
            </a:r>
            <a:r>
              <a:rPr lang="th-TH" sz="2000" dirty="0"/>
              <a:t>ความสัมพันธ์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8237"/>
            <a:ext cx="10263956" cy="4597282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571625" y="2876550"/>
            <a:ext cx="5810249" cy="720642"/>
          </a:xfrm>
          <a:prstGeom prst="wedgeRoundRectCallout">
            <a:avLst>
              <a:gd name="adj1" fmla="val -49575"/>
              <a:gd name="adj2" fmla="val 1154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ShopFullname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Sales[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Shop_no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3165BB"/>
                </a:solidFill>
                <a:latin typeface="Consolas" panose="020B0609020204030204" pitchFamily="49" charset="0"/>
              </a:rPr>
              <a:t>RELATED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Shop[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Shop_Name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85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Receipt_no</a:t>
            </a:r>
            <a:r>
              <a:rPr lang="en-US" dirty="0"/>
              <a:t>, COUNT(</a:t>
            </a:r>
            <a:r>
              <a:rPr lang="en-US" dirty="0" err="1"/>
              <a:t>Receipt_no</a:t>
            </a:r>
            <a:r>
              <a:rPr lang="en-US" dirty="0"/>
              <a:t>) from </a:t>
            </a:r>
            <a:r>
              <a:rPr lang="en-US" dirty="0" err="1"/>
              <a:t>dw_sales_detail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group by </a:t>
            </a:r>
            <a:r>
              <a:rPr lang="en-US" dirty="0" err="1"/>
              <a:t>Receipt_no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  <a:solidFill>
            <a:srgbClr val="F4D5CC"/>
          </a:solidFill>
        </p:spPr>
        <p:txBody>
          <a:bodyPr/>
          <a:lstStyle/>
          <a:p>
            <a:r>
              <a:rPr lang="en-US" dirty="0"/>
              <a:t>The DAX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	</a:t>
            </a:r>
            <a:r>
              <a:rPr lang="en-US" dirty="0" smtClean="0"/>
              <a:t>Data </a:t>
            </a:r>
            <a:r>
              <a:rPr lang="en-US" dirty="0"/>
              <a:t>Analysis Expressions (DAX) is a formula expression </a:t>
            </a:r>
            <a:r>
              <a:rPr lang="en-US" dirty="0" smtClean="0"/>
              <a:t>language (</a:t>
            </a:r>
            <a:r>
              <a:rPr lang="en-US" dirty="0" smtClean="0">
                <a:solidFill>
                  <a:srgbClr val="C00000"/>
                </a:solidFill>
              </a:rPr>
              <a:t>programming language</a:t>
            </a:r>
            <a:r>
              <a:rPr lang="en-US" dirty="0" smtClean="0"/>
              <a:t>) </a:t>
            </a:r>
            <a:r>
              <a:rPr lang="en-US" dirty="0"/>
              <a:t>used in </a:t>
            </a:r>
            <a:r>
              <a:rPr lang="en-US" dirty="0">
                <a:solidFill>
                  <a:srgbClr val="0070C0"/>
                </a:solidFill>
              </a:rPr>
              <a:t>Analysis Services, Power BI, and Power Pivot in Excel</a:t>
            </a:r>
            <a:r>
              <a:rPr lang="en-US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6176963"/>
            <a:ext cx="5119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https://docs.microsoft.com/en-us/dax/dax-overview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753" y="180068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Product_NameEng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, COUNT(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Sale_Qty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จำนวนชิ้นที่ขายได้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from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DW_Sales_Detail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group by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Product_NameEng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Product_NameEng,sum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Sale_Qty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)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จำนวนชิ้นที่ขายได้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from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DW_Sales_Detail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group by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Product_NameEng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* from 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DW_Sales_Detail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 order by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99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th-TH" dirty="0" smtClean="0"/>
              <a:t>แนะนำ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1317463"/>
            <a:ext cx="10191750" cy="429593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59847" y="5987534"/>
            <a:ext cx="5463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https://docs.microsoft.com/th-th/dax/sum-function-dax</a:t>
            </a:r>
          </a:p>
        </p:txBody>
      </p:sp>
    </p:spTree>
    <p:extLst>
      <p:ext uri="{BB962C8B-B14F-4D97-AF65-F5344CB8AC3E}">
        <p14:creationId xmlns:p14="http://schemas.microsoft.com/office/powerpoint/2010/main" val="41462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https://www.enjoysharepoint.com/power-bi-measure-multiply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www.youtube.com/watch?v=waG_JhBgUpM&amp;t=897s</a:t>
            </a:r>
            <a:endParaRPr lang="en-US" dirty="0" smtClean="0"/>
          </a:p>
          <a:p>
            <a:r>
              <a:rPr lang="en-US" dirty="0"/>
              <a:t>https://docs.microsoft.com/th-th/dax/sum-function-dax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Expressions (DAX)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72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DAX (Power BI)</a:t>
            </a:r>
          </a:p>
          <a:p>
            <a:pPr marL="0" indent="0">
              <a:buNone/>
            </a:pPr>
            <a:r>
              <a:rPr lang="en-US" dirty="0" smtClean="0"/>
              <a:t>	DAX is used throughout Microsoft Power BI for creating </a:t>
            </a:r>
            <a:r>
              <a:rPr lang="en-US" dirty="0">
                <a:solidFill>
                  <a:srgbClr val="0070C0"/>
                </a:solidFill>
              </a:rPr>
              <a:t>calculated </a:t>
            </a:r>
            <a:r>
              <a:rPr lang="en-US" dirty="0" smtClean="0">
                <a:solidFill>
                  <a:srgbClr val="0070C0"/>
                </a:solidFill>
              </a:rPr>
              <a:t>columns</a:t>
            </a:r>
            <a:r>
              <a:rPr lang="en-US" dirty="0">
                <a:solidFill>
                  <a:srgbClr val="0070C0"/>
                </a:solidFill>
              </a:rPr>
              <a:t>, measures, and custom </a:t>
            </a:r>
            <a:r>
              <a:rPr lang="en-US" dirty="0" smtClean="0">
                <a:solidFill>
                  <a:srgbClr val="0070C0"/>
                </a:solidFill>
              </a:rPr>
              <a:t>tables</a:t>
            </a:r>
            <a:r>
              <a:rPr lang="en-US" dirty="0" smtClean="0"/>
              <a:t>.</a:t>
            </a:r>
            <a:r>
              <a:rPr lang="th-TH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a collection of functions, operators, and constants that can be used in a formula, or </a:t>
            </a:r>
            <a:r>
              <a:rPr lang="en-US" dirty="0" smtClean="0"/>
              <a:t>expression. The functions calculate </a:t>
            </a:r>
            <a:r>
              <a:rPr lang="en-US" dirty="0"/>
              <a:t>and return one or more values. </a:t>
            </a:r>
            <a:r>
              <a:rPr lang="en-US" dirty="0" smtClean="0"/>
              <a:t>We </a:t>
            </a:r>
            <a:r>
              <a:rPr lang="en-US" dirty="0"/>
              <a:t>can use DAX </a:t>
            </a:r>
            <a:r>
              <a:rPr lang="en-US" dirty="0" smtClean="0"/>
              <a:t>for solving a </a:t>
            </a:r>
            <a:r>
              <a:rPr lang="en-US" dirty="0"/>
              <a:t>number of calculations and data analysis problems, which can help you create new information from data that is already in your model.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80313" y="6048541"/>
            <a:ext cx="7173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https://docs.microsoft.com/en-us/learn/modules/create-measures-dax-power-bi/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2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60363"/>
            <a:ext cx="10515600" cy="1325563"/>
          </a:xfrm>
        </p:spPr>
        <p:txBody>
          <a:bodyPr/>
          <a:lstStyle/>
          <a:p>
            <a:r>
              <a:rPr lang="en-US" dirty="0" smtClean="0"/>
              <a:t>Function: </a:t>
            </a:r>
            <a:r>
              <a:rPr lang="en-US" dirty="0" smtClean="0">
                <a:solidFill>
                  <a:srgbClr val="0070C0"/>
                </a:solidFill>
              </a:rPr>
              <a:t>Sum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87525"/>
            <a:ext cx="10236200" cy="41179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Syntax: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092778" y="2345958"/>
            <a:ext cx="9664700" cy="1073517"/>
          </a:xfrm>
          <a:prstGeom prst="rect">
            <a:avLst/>
          </a:prstGeom>
          <a:solidFill>
            <a:srgbClr val="B6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C00000"/>
                </a:solidFill>
              </a:rPr>
              <a:t>Measure Name</a:t>
            </a:r>
            <a:r>
              <a:rPr lang="en-US" sz="2800" dirty="0" smtClean="0">
                <a:solidFill>
                  <a:schemeClr val="tx1"/>
                </a:solidFill>
              </a:rPr>
              <a:t>= </a:t>
            </a:r>
            <a:r>
              <a:rPr lang="en-US" sz="2800" dirty="0" smtClean="0">
                <a:solidFill>
                  <a:srgbClr val="0070C0"/>
                </a:solidFill>
              </a:rPr>
              <a:t>Function</a:t>
            </a:r>
            <a:r>
              <a:rPr lang="en-US" sz="2800" dirty="0" smtClean="0">
                <a:solidFill>
                  <a:srgbClr val="C00000"/>
                </a:solidFill>
              </a:rPr>
              <a:t>(Table[Field])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5880" y="4385211"/>
            <a:ext cx="9664700" cy="1617126"/>
          </a:xfrm>
          <a:prstGeom prst="rect">
            <a:avLst/>
          </a:prstGeom>
          <a:solidFill>
            <a:srgbClr val="B6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err="1" smtClean="0">
                <a:solidFill>
                  <a:srgbClr val="C00000"/>
                </a:solidFill>
              </a:rPr>
              <a:t>Total_Sale_product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= </a:t>
            </a:r>
            <a:r>
              <a:rPr lang="en-US" sz="2800" dirty="0" smtClean="0">
                <a:solidFill>
                  <a:srgbClr val="0070C0"/>
                </a:solidFill>
              </a:rPr>
              <a:t>SUM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Sales_Detail</a:t>
            </a: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Total_Amount</a:t>
            </a:r>
            <a:r>
              <a:rPr lang="en-US" sz="2800" dirty="0" smtClean="0">
                <a:solidFill>
                  <a:srgbClr val="C00000"/>
                </a:solidFill>
              </a:rPr>
              <a:t>])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th-TH" sz="2800" dirty="0" smtClean="0">
                <a:solidFill>
                  <a:srgbClr val="C00000"/>
                </a:solidFill>
              </a:rPr>
              <a:t>จำนวน</a:t>
            </a:r>
            <a:r>
              <a:rPr lang="th-TH" sz="2800" dirty="0">
                <a:solidFill>
                  <a:srgbClr val="C00000"/>
                </a:solidFill>
              </a:rPr>
              <a:t>สินค้า = </a:t>
            </a:r>
            <a:r>
              <a:rPr lang="en-US" sz="2800" dirty="0" smtClean="0">
                <a:solidFill>
                  <a:srgbClr val="0070C0"/>
                </a:solidFill>
              </a:rPr>
              <a:t>SUM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Sales_Detail</a:t>
            </a: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Sale_Qty</a:t>
            </a:r>
            <a:r>
              <a:rPr lang="en-US" sz="2800" dirty="0">
                <a:solidFill>
                  <a:srgbClr val="C00000"/>
                </a:solidFill>
              </a:rPr>
              <a:t>])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735" y="3782795"/>
            <a:ext cx="130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Examlples</a:t>
            </a:r>
            <a:r>
              <a:rPr lang="en-US" b="1" dirty="0" smtClean="0"/>
              <a:t> 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01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468"/>
          </a:xfrm>
        </p:spPr>
        <p:txBody>
          <a:bodyPr/>
          <a:lstStyle/>
          <a:p>
            <a:r>
              <a:rPr lang="th-TH" dirty="0" smtClean="0"/>
              <a:t>การเชื่อม </a:t>
            </a:r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447" y="1393363"/>
            <a:ext cx="10515600" cy="349452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CONCATENATE</a:t>
            </a:r>
            <a:r>
              <a:rPr lang="en-US" dirty="0" smtClean="0"/>
              <a:t>(TEXT1,TEXT2)</a:t>
            </a:r>
            <a:endParaRPr lang="th-TH" dirty="0" smtClean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เช่น </a:t>
            </a:r>
            <a:r>
              <a:rPr lang="en-US" dirty="0" err="1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Fullname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CONCATENATE(Customer[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 ,Customer[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Cust_Surname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TEXT1&amp;” ”&amp; TEXT2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th-TH" dirty="0" smtClean="0">
                <a:solidFill>
                  <a:srgbClr val="0070C0"/>
                </a:solidFill>
              </a:rPr>
              <a:t>เช่น 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Fullname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= 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]&amp; " " &amp; Customer[</a:t>
            </a:r>
            <a:r>
              <a:rPr lang="en-US" dirty="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Cust_Surname</a:t>
            </a:r>
            <a:r>
              <a:rPr lang="en-US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]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42964" y="264581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ampersand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965171" y="4887884"/>
            <a:ext cx="2975956" cy="748145"/>
          </a:xfrm>
          <a:prstGeom prst="wedgeRoundRectCallout">
            <a:avLst>
              <a:gd name="adj1" fmla="val 2330"/>
              <a:gd name="adj2" fmla="val -19416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202124"/>
                </a:solidFill>
                <a:latin typeface="Arial" panose="020B0604020202020204" pitchFamily="34" charset="0"/>
              </a:rPr>
              <a:t>Ampersands, 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DAX </a:t>
            </a:r>
            <a:r>
              <a:rPr lang="th-TH" dirty="0" smtClean="0"/>
              <a:t>เพื่อ </a:t>
            </a:r>
            <a:r>
              <a:rPr lang="en-US" dirty="0" smtClean="0"/>
              <a:t>Sum </a:t>
            </a:r>
            <a:r>
              <a:rPr lang="th-TH" dirty="0" smtClean="0"/>
              <a:t>จำนวนเงิน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71851" y="4214068"/>
            <a:ext cx="10281949" cy="1519220"/>
          </a:xfrm>
          <a:prstGeom prst="rect">
            <a:avLst/>
          </a:prstGeom>
          <a:solidFill>
            <a:srgbClr val="B6D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th-TH" sz="2800" dirty="0" smtClean="0">
              <a:solidFill>
                <a:srgbClr val="C00000"/>
              </a:solidFill>
            </a:endParaRPr>
          </a:p>
          <a:p>
            <a:r>
              <a:rPr lang="th-TH" sz="2000" dirty="0" smtClean="0">
                <a:solidFill>
                  <a:srgbClr val="0070C0"/>
                </a:solidFill>
                <a:cs typeface="+mj-cs"/>
              </a:rPr>
              <a:t>ตัวแปร </a:t>
            </a:r>
            <a:r>
              <a:rPr lang="en-US" sz="2000" dirty="0" smtClean="0">
                <a:solidFill>
                  <a:srgbClr val="0070C0"/>
                </a:solidFill>
                <a:cs typeface="+mj-cs"/>
              </a:rPr>
              <a:t>= Sum</a:t>
            </a:r>
            <a:r>
              <a:rPr lang="en-US" sz="2000" dirty="0" smtClean="0">
                <a:solidFill>
                  <a:srgbClr val="C00000"/>
                </a:solidFill>
                <a:cs typeface="+mj-cs"/>
              </a:rPr>
              <a:t>(Table[</a:t>
            </a:r>
            <a:r>
              <a:rPr lang="en-US" sz="2000" dirty="0" err="1" smtClean="0">
                <a:solidFill>
                  <a:srgbClr val="C00000"/>
                </a:solidFill>
                <a:cs typeface="+mj-cs"/>
              </a:rPr>
              <a:t>field_name</a:t>
            </a:r>
            <a:r>
              <a:rPr lang="en-US" sz="2000" dirty="0" smtClean="0">
                <a:solidFill>
                  <a:srgbClr val="C00000"/>
                </a:solidFill>
                <a:cs typeface="+mj-cs"/>
              </a:rPr>
              <a:t>])</a:t>
            </a:r>
          </a:p>
          <a:p>
            <a:r>
              <a:rPr lang="th-TH" sz="2000" dirty="0" smtClean="0">
                <a:solidFill>
                  <a:srgbClr val="0070C0"/>
                </a:solidFill>
                <a:cs typeface="+mj-cs"/>
              </a:rPr>
              <a:t>เช่น </a:t>
            </a:r>
          </a:p>
          <a:p>
            <a:r>
              <a:rPr lang="en-US" sz="2000" dirty="0" err="1" smtClean="0">
                <a:solidFill>
                  <a:srgbClr val="C00000"/>
                </a:solidFill>
                <a:cs typeface="+mj-cs"/>
              </a:rPr>
              <a:t>Total_Sale_product</a:t>
            </a:r>
            <a:r>
              <a:rPr lang="en-US" sz="2000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sz="2000" dirty="0">
                <a:solidFill>
                  <a:schemeClr val="tx1"/>
                </a:solidFill>
                <a:cs typeface="+mj-cs"/>
              </a:rPr>
              <a:t>= </a:t>
            </a:r>
            <a:r>
              <a:rPr lang="en-US" sz="2000" dirty="0">
                <a:solidFill>
                  <a:srgbClr val="0070C0"/>
                </a:solidFill>
                <a:cs typeface="+mj-cs"/>
              </a:rPr>
              <a:t>SUM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(</a:t>
            </a:r>
            <a:r>
              <a:rPr lang="en-US" sz="2000" dirty="0" err="1">
                <a:solidFill>
                  <a:srgbClr val="C00000"/>
                </a:solidFill>
                <a:cs typeface="+mj-cs"/>
              </a:rPr>
              <a:t>DW_Sales_Detail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[</a:t>
            </a:r>
            <a:r>
              <a:rPr lang="en-US" sz="2000" dirty="0" err="1">
                <a:solidFill>
                  <a:srgbClr val="C00000"/>
                </a:solidFill>
                <a:cs typeface="+mj-cs"/>
              </a:rPr>
              <a:t>Total_Amount</a:t>
            </a:r>
            <a:r>
              <a:rPr lang="en-US" sz="2000" dirty="0" smtClean="0">
                <a:solidFill>
                  <a:srgbClr val="C00000"/>
                </a:solidFill>
                <a:cs typeface="+mj-cs"/>
              </a:rPr>
              <a:t>])</a:t>
            </a:r>
            <a:endParaRPr lang="th-TH" sz="2000" dirty="0" smtClean="0">
              <a:solidFill>
                <a:srgbClr val="C00000"/>
              </a:solidFill>
              <a:cs typeface="+mj-cs"/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        </a:t>
            </a:r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072" y="1576579"/>
            <a:ext cx="959336" cy="6752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3625" y="1526177"/>
            <a:ext cx="590550" cy="742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5439" y="1576579"/>
            <a:ext cx="6561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New column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คลิกขวาที่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en-US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DW_Sales_detail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&gt;new measure)                                  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หรือคลิก </a:t>
            </a:r>
            <a:endParaRPr lang="en-US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buAutoNum type="arabicPeriod"/>
            </a:pP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ตั้งชื่อตัวแปรดังภาพ 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9956" y="2547560"/>
            <a:ext cx="6092952" cy="13707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46770" y="5909457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Click Commit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8674" y="5946379"/>
            <a:ext cx="4171950" cy="4953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1380744" y="5946379"/>
            <a:ext cx="1024128" cy="332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9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19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เปรียบเทียบข้อมูลจาก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Measure </a:t>
            </a:r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จาก 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DAX, Sum Function, SQL (</a:t>
            </a:r>
            <a:r>
              <a:rPr lang="th-TH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ผลเท่ากัน</a:t>
            </a:r>
            <a:r>
              <a:rPr lang="en-US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lang="en-US" dirty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04672"/>
            <a:ext cx="10515600" cy="33103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4462933"/>
            <a:ext cx="396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top</a:t>
            </a:r>
            <a:r>
              <a:rPr lang="en-US" dirty="0">
                <a:solidFill>
                  <a:prstClr val="black"/>
                </a:solidFill>
              </a:rPr>
              <a:t> 10 </a:t>
            </a:r>
            <a:r>
              <a:rPr lang="en-US" dirty="0" err="1">
                <a:solidFill>
                  <a:prstClr val="black"/>
                </a:solidFill>
              </a:rPr>
              <a:t>product_id</a:t>
            </a:r>
            <a:r>
              <a:rPr lang="en-US" dirty="0">
                <a:solidFill>
                  <a:srgbClr val="808080"/>
                </a:solidFill>
              </a:rPr>
              <a:t>,</a:t>
            </a:r>
          </a:p>
          <a:p>
            <a:r>
              <a:rPr lang="en-US" dirty="0">
                <a:solidFill>
                  <a:prstClr val="black"/>
                </a:solidFill>
              </a:rPr>
              <a:t>       </a:t>
            </a:r>
            <a:r>
              <a:rPr lang="en-US" dirty="0" err="1">
                <a:solidFill>
                  <a:prstClr val="black"/>
                </a:solidFill>
              </a:rPr>
              <a:t>product_nameEng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>
                <a:solidFill>
                  <a:prstClr val="black"/>
                </a:solidFill>
              </a:rPr>
              <a:t>       </a:t>
            </a:r>
            <a:r>
              <a:rPr lang="en-US" dirty="0">
                <a:solidFill>
                  <a:srgbClr val="FF00FF"/>
                </a:solidFill>
              </a:rPr>
              <a:t>Sum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Total_amt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Tot </a:t>
            </a: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Sales_Detail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group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by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product_id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product_nameEng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order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by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Sum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Total_amt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desc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874" y="4343400"/>
            <a:ext cx="4086606" cy="228736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549400" y="2853267"/>
            <a:ext cx="1117600" cy="5672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678376" y="2853267"/>
            <a:ext cx="1934003" cy="5672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Sum Function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55480" y="4835198"/>
            <a:ext cx="1934003" cy="5672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SQL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DAX Count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90876" y="6488668"/>
            <a:ext cx="5897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https://docs.microsoft.com/th-th/dax/calculate-function-dax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4082533"/>
            <a:ext cx="10515600" cy="1325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dirty="0"/>
              <a:t>จำนวนใบเสร็จ2 = </a:t>
            </a:r>
            <a:r>
              <a:rPr lang="en-US" sz="3600" dirty="0" smtClean="0"/>
              <a:t>COUNT(</a:t>
            </a:r>
            <a:r>
              <a:rPr lang="en-US" sz="3600" dirty="0" err="1" smtClean="0"/>
              <a:t>Sales_Detail</a:t>
            </a:r>
            <a:r>
              <a:rPr lang="en-US" sz="3600" dirty="0" smtClean="0"/>
              <a:t>[</a:t>
            </a:r>
            <a:r>
              <a:rPr lang="en-US" sz="3600" dirty="0" err="1" smtClean="0"/>
              <a:t>Receipt_No</a:t>
            </a:r>
            <a:r>
              <a:rPr lang="en-US" sz="3600" dirty="0"/>
              <a:t>])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2244210"/>
            <a:ext cx="10515600" cy="1325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dirty="0">
                <a:solidFill>
                  <a:srgbClr val="000000"/>
                </a:solidFill>
                <a:latin typeface="Consolas" panose="020B0609020204030204" pitchFamily="49" charset="0"/>
              </a:rPr>
              <a:t>จำนวนใบเสร็จ = </a:t>
            </a:r>
            <a:r>
              <a:rPr lang="en-US" sz="3600" dirty="0" smtClean="0">
                <a:solidFill>
                  <a:srgbClr val="3165BB"/>
                </a:solidFill>
                <a:latin typeface="Consolas" panose="020B0609020204030204" pitchFamily="49" charset="0"/>
              </a:rPr>
              <a:t>COUNT</a:t>
            </a:r>
            <a:r>
              <a:rPr lang="en-US" sz="3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Sales[</a:t>
            </a:r>
            <a:r>
              <a:rPr lang="en-US" sz="3600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Receipt_No</a:t>
            </a:r>
            <a:r>
              <a:rPr lang="en-US" sz="3600" dirty="0">
                <a:solidFill>
                  <a:srgbClr val="001080"/>
                </a:solidFill>
                <a:latin typeface="Consolas" panose="020B0609020204030204" pitchFamily="49" charset="0"/>
              </a:rPr>
              <a:t>]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6748272" y="521208"/>
            <a:ext cx="4178808" cy="932688"/>
          </a:xfrm>
          <a:prstGeom prst="wedgeRoundRectCallout">
            <a:avLst>
              <a:gd name="adj1" fmla="val -42634"/>
              <a:gd name="adj2" fmla="val 16152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ตอบคำถาม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th-TH" sz="2400" dirty="0" smtClean="0">
                <a:solidFill>
                  <a:schemeClr val="tx1"/>
                </a:solidFill>
              </a:rPr>
              <a:t>แต่ละวันร้านขายได้กี่ใบเสร็จ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088" y="0"/>
            <a:ext cx="10515600" cy="951611"/>
          </a:xfrm>
        </p:spPr>
        <p:txBody>
          <a:bodyPr/>
          <a:lstStyle/>
          <a:p>
            <a:r>
              <a:rPr lang="th-TH" dirty="0" smtClean="0"/>
              <a:t>ตัวอย่าง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088" y="879634"/>
            <a:ext cx="10515600" cy="1109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th-TH" sz="1800" dirty="0" smtClean="0"/>
              <a:t>1. ไปที่ </a:t>
            </a:r>
            <a:r>
              <a:rPr lang="en-US" sz="1800" dirty="0" smtClean="0"/>
              <a:t>Sales &gt; new measure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th-TH" sz="1800" dirty="0" smtClean="0"/>
              <a:t>2. </a:t>
            </a:r>
            <a:r>
              <a:rPr lang="th-TH" sz="1800" dirty="0"/>
              <a:t>จำนวนใบเสร็จ = </a:t>
            </a:r>
            <a:r>
              <a:rPr lang="en-US" sz="1800" dirty="0"/>
              <a:t>Count(Sales[</a:t>
            </a:r>
            <a:r>
              <a:rPr lang="en-US" sz="1800" dirty="0" err="1"/>
              <a:t>Receipt_No</a:t>
            </a:r>
            <a:r>
              <a:rPr lang="en-US" sz="1800" dirty="0" smtClean="0"/>
              <a:t>])</a:t>
            </a:r>
            <a:endParaRPr lang="th-TH" sz="1800" dirty="0" smtClean="0"/>
          </a:p>
          <a:p>
            <a:pPr marL="0" indent="0">
              <a:buNone/>
            </a:pPr>
            <a:r>
              <a:rPr lang="th-TH" sz="1800" dirty="0"/>
              <a:t> </a:t>
            </a:r>
            <a:r>
              <a:rPr lang="th-TH" sz="1800" dirty="0" smtClean="0"/>
              <a:t>3. </a:t>
            </a:r>
            <a:r>
              <a:rPr lang="en-US" sz="1800" dirty="0" smtClean="0"/>
              <a:t>Commit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5" y="2109787"/>
            <a:ext cx="2724150" cy="3095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505" y="1989106"/>
            <a:ext cx="2110288" cy="33448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5624" y="2102707"/>
            <a:ext cx="2715387" cy="3467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9499" y="1989106"/>
            <a:ext cx="1694245" cy="3581400"/>
          </a:xfrm>
          <a:prstGeom prst="rect">
            <a:avLst/>
          </a:prstGeom>
        </p:spPr>
      </p:pic>
      <p:sp>
        <p:nvSpPr>
          <p:cNvPr id="14" name="Rounded Rectangular Callout 13"/>
          <p:cNvSpPr/>
          <p:nvPr/>
        </p:nvSpPr>
        <p:spPr>
          <a:xfrm>
            <a:off x="2400300" y="6048375"/>
            <a:ext cx="1438275" cy="495300"/>
          </a:xfrm>
          <a:prstGeom prst="wedgeRoundRectCallout">
            <a:avLst>
              <a:gd name="adj1" fmla="val -8912"/>
              <a:gd name="adj2" fmla="val -18173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7791450" y="6153150"/>
            <a:ext cx="1438275" cy="495300"/>
          </a:xfrm>
          <a:prstGeom prst="wedgeRoundRectCallout">
            <a:avLst>
              <a:gd name="adj1" fmla="val -8912"/>
              <a:gd name="adj2" fmla="val -18173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Count Function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3605</TotalTime>
  <Words>499</Words>
  <Application>Microsoft Office PowerPoint</Application>
  <PresentationFormat>Widescreen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Angsana New</vt:lpstr>
      <vt:lpstr>AngsanaUPC</vt:lpstr>
      <vt:lpstr>Arial</vt:lpstr>
      <vt:lpstr>Calibri</vt:lpstr>
      <vt:lpstr>Calibri Light</vt:lpstr>
      <vt:lpstr>Consolas</vt:lpstr>
      <vt:lpstr>Cordia New</vt:lpstr>
      <vt:lpstr>Office Theme</vt:lpstr>
      <vt:lpstr>การใช้ภาษา DAX ในPower BI </vt:lpstr>
      <vt:lpstr>The DAX language</vt:lpstr>
      <vt:lpstr>Data Analysis Expressions (DAX)</vt:lpstr>
      <vt:lpstr>Function: Sum</vt:lpstr>
      <vt:lpstr>การเชื่อม Text</vt:lpstr>
      <vt:lpstr>ใช้ DAX เพื่อ Sum จำนวนเงิน</vt:lpstr>
      <vt:lpstr>เปรียบเทียบข้อมูลจาก Measure จาก DAX, Sum Function, SQL (ผลเท่ากัน) </vt:lpstr>
      <vt:lpstr>DAX Count</vt:lpstr>
      <vt:lpstr>ตัวอย่าง</vt:lpstr>
      <vt:lpstr>กรณีลูกค้า</vt:lpstr>
      <vt:lpstr>Sum จำนวนชิ้นที่ขายได้ จาก </vt:lpstr>
      <vt:lpstr>แบบธรรมดา</vt:lpstr>
      <vt:lpstr>แบบใช้ DAX</vt:lpstr>
      <vt:lpstr>DAX เชื่อม text</vt:lpstr>
      <vt:lpstr>การใช้ DAX ในการเชื่อม Text VS SQL</vt:lpstr>
      <vt:lpstr>การใช้ ภาษา DAX จัดการข้อมูล</vt:lpstr>
      <vt:lpstr>การใช้ ภาษา DAX จัดการข้อมูล</vt:lpstr>
      <vt:lpstr>เชื่อมข้อมูลข้าม Table ใช้คำสั่ง Related ฟังก์ชัน RELATED กําหนดให้ความสัมพันธ์เกิดขึ้นระหว่างตารางปัจจุบันกับตารางที่มีข้อมูลที่เกี่ยวข้อง โดยระบุคอลัมน์ที่มีข้อมูลที่ต้องการ และฟังก์ชันจะเป็นไปตามความสัมพันธ์แบบกลุ่มต่อหนึ่งที่มีอยู่เพื่อดึงข้อมูลค่าจากคอลัมน์ที่ระบุในตารางที่เกี่ยวข้อง ถ้าไม่มีความสัมพันธ์ คุณต้องสร้างความสัมพันธ์ </vt:lpstr>
      <vt:lpstr>Code SQL</vt:lpstr>
      <vt:lpstr>Code SQL</vt:lpstr>
      <vt:lpstr>Web แนะนำ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Employee</dc:creator>
  <cp:lastModifiedBy>Employee</cp:lastModifiedBy>
  <cp:revision>76</cp:revision>
  <dcterms:created xsi:type="dcterms:W3CDTF">2022-02-14T14:15:16Z</dcterms:created>
  <dcterms:modified xsi:type="dcterms:W3CDTF">2024-09-22T15:17:26Z</dcterms:modified>
</cp:coreProperties>
</file>