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3" r:id="rId8"/>
    <p:sldId id="264" r:id="rId9"/>
    <p:sldId id="265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FD2"/>
    <a:srgbClr val="CDE1DE"/>
    <a:srgbClr val="288FA4"/>
    <a:srgbClr val="D8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AC560A-3FB6-4FDB-BCF5-C2EAEFE8F3D5}" v="1" dt="2022-12-02T09:49:35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SIT ARWUT" userId="S::63023194@up.ac.th::2e7299b3-0110-4136-8205-b2f9e372d691" providerId="AD" clId="Web-{99AC560A-3FB6-4FDB-BCF5-C2EAEFE8F3D5}"/>
    <pc:docChg chg="modSld">
      <pc:chgData name="SARASIT ARWUT" userId="S::63023194@up.ac.th::2e7299b3-0110-4136-8205-b2f9e372d691" providerId="AD" clId="Web-{99AC560A-3FB6-4FDB-BCF5-C2EAEFE8F3D5}" dt="2022-12-02T09:49:35.299" v="0" actId="1076"/>
      <pc:docMkLst>
        <pc:docMk/>
      </pc:docMkLst>
      <pc:sldChg chg="modSp">
        <pc:chgData name="SARASIT ARWUT" userId="S::63023194@up.ac.th::2e7299b3-0110-4136-8205-b2f9e372d691" providerId="AD" clId="Web-{99AC560A-3FB6-4FDB-BCF5-C2EAEFE8F3D5}" dt="2022-12-02T09:49:35.299" v="0" actId="1076"/>
        <pc:sldMkLst>
          <pc:docMk/>
          <pc:sldMk cId="1702348039" sldId="258"/>
        </pc:sldMkLst>
        <pc:spChg chg="mod">
          <ac:chgData name="SARASIT ARWUT" userId="S::63023194@up.ac.th::2e7299b3-0110-4136-8205-b2f9e372d691" providerId="AD" clId="Web-{99AC560A-3FB6-4FDB-BCF5-C2EAEFE8F3D5}" dt="2022-12-02T09:49:35.299" v="0" actId="1076"/>
          <ac:spMkLst>
            <pc:docMk/>
            <pc:sldMk cId="1702348039" sldId="258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1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9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9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9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5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1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7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18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50823-F59E-442A-A98B-5022F30B654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54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7493" y="981687"/>
            <a:ext cx="9727223" cy="2387600"/>
          </a:xfrm>
        </p:spPr>
        <p:txBody>
          <a:bodyPr/>
          <a:lstStyle/>
          <a:p>
            <a:r>
              <a:rPr lang="en-US" b="1" dirty="0" smtClean="0"/>
              <a:t>Subquery and Advanced Query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9753" y="5894363"/>
            <a:ext cx="9144000" cy="601394"/>
          </a:xfrm>
        </p:spPr>
        <p:txBody>
          <a:bodyPr/>
          <a:lstStyle/>
          <a:p>
            <a:r>
              <a:rPr lang="th-TH"/>
              <a:t>				สอนโดย สุรินทร์ทิพ ศักดิ์ภูวดล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8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Subquery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b="1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A Subquery </a:t>
            </a:r>
            <a:r>
              <a:rPr lang="en-US"/>
              <a:t>or Inner query or a Nested query is a query within another SQL query and embedded within the WHERE clause.</a:t>
            </a:r>
          </a:p>
          <a:p>
            <a:pPr marL="0" indent="0">
              <a:buNone/>
            </a:pPr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	Subquery </a:t>
            </a:r>
            <a:r>
              <a:rPr lang="th-TH" b="1">
                <a:solidFill>
                  <a:schemeClr val="accent6">
                    <a:lumMod val="50000"/>
                  </a:schemeClr>
                </a:solidFill>
              </a:rPr>
              <a:t>เป็นการใช้คำสั่ง </a:t>
            </a:r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Query (Select, Update, Delete) </a:t>
            </a:r>
            <a:r>
              <a:rPr lang="th-TH" b="1">
                <a:solidFill>
                  <a:schemeClr val="accent6">
                    <a:lumMod val="50000"/>
                  </a:schemeClr>
                </a:solidFill>
              </a:rPr>
              <a:t>ซ้อน </a:t>
            </a:r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Query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09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3498"/>
            <a:ext cx="12192000" cy="1023320"/>
          </a:xfrm>
          <a:solidFill>
            <a:srgbClr val="D8E7F4"/>
          </a:solidFill>
        </p:spPr>
        <p:txBody>
          <a:bodyPr/>
          <a:lstStyle/>
          <a:p>
            <a:pPr algn="ctr"/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Subqueries with the SELECT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696" y="1895963"/>
            <a:ext cx="61815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/>
              <a:t>SELECT </a:t>
            </a:r>
            <a:r>
              <a:rPr lang="en-US" sz="2400" err="1"/>
              <a:t>column_name</a:t>
            </a:r>
            <a:r>
              <a:rPr lang="en-US" sz="2400"/>
              <a:t> [, column_name2 ]</a:t>
            </a:r>
          </a:p>
          <a:p>
            <a:pPr marL="0" indent="0">
              <a:buNone/>
            </a:pPr>
            <a:r>
              <a:rPr lang="en-US" sz="2400"/>
              <a:t>FROM   table1 [, table2 ]</a:t>
            </a:r>
          </a:p>
          <a:p>
            <a:pPr marL="0" indent="0">
              <a:buNone/>
            </a:pPr>
            <a:r>
              <a:rPr lang="en-US" sz="2400"/>
              <a:t>WHERE  </a:t>
            </a:r>
            <a:r>
              <a:rPr lang="en-US" sz="2400" err="1"/>
              <a:t>column_name</a:t>
            </a:r>
            <a:r>
              <a:rPr lang="en-US" sz="2400"/>
              <a:t> OPERATOR </a:t>
            </a:r>
            <a:r>
              <a:rPr lang="th-TH" sz="2400"/>
              <a:t>เช่น </a:t>
            </a:r>
            <a:r>
              <a:rPr lang="en-US" sz="2400"/>
              <a:t>In, =, like</a:t>
            </a:r>
          </a:p>
          <a:p>
            <a:pPr marL="0" indent="0">
              <a:buNone/>
            </a:pPr>
            <a:r>
              <a:rPr lang="en-US" sz="2400"/>
              <a:t>   (SELECT </a:t>
            </a:r>
            <a:r>
              <a:rPr lang="en-US" sz="2400" err="1"/>
              <a:t>column_name</a:t>
            </a:r>
            <a:r>
              <a:rPr lang="en-US" sz="2400"/>
              <a:t> [, </a:t>
            </a:r>
            <a:r>
              <a:rPr lang="en-US" sz="2400" err="1"/>
              <a:t>column_name</a:t>
            </a:r>
            <a:r>
              <a:rPr lang="en-US" sz="2400"/>
              <a:t> ]</a:t>
            </a:r>
          </a:p>
          <a:p>
            <a:pPr marL="0" indent="0">
              <a:buNone/>
            </a:pPr>
            <a:r>
              <a:rPr lang="en-US" sz="2400"/>
              <a:t>   FROM table1 [, table2 ]</a:t>
            </a:r>
          </a:p>
          <a:p>
            <a:pPr marL="0" indent="0">
              <a:buNone/>
            </a:pPr>
            <a:r>
              <a:rPr lang="en-US" sz="2400"/>
              <a:t>   [WHERE])</a:t>
            </a:r>
          </a:p>
          <a:p>
            <a:endParaRPr lang="en-US" sz="2400"/>
          </a:p>
        </p:txBody>
      </p:sp>
      <p:sp>
        <p:nvSpPr>
          <p:cNvPr id="5" name="Rounded Rectangle 4"/>
          <p:cNvSpPr/>
          <p:nvPr/>
        </p:nvSpPr>
        <p:spPr>
          <a:xfrm>
            <a:off x="6756401" y="1115986"/>
            <a:ext cx="4769420" cy="20082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DE1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US" b="1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972431" y="1286531"/>
            <a:ext cx="4613145" cy="1667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/>
              <a:t>SELECT * </a:t>
            </a:r>
          </a:p>
          <a:p>
            <a:pPr marL="0" indent="0">
              <a:buNone/>
            </a:pPr>
            <a:r>
              <a:rPr lang="en-US" sz="1600" b="1"/>
              <a:t>   FROM Product</a:t>
            </a:r>
          </a:p>
          <a:p>
            <a:pPr marL="0" indent="0">
              <a:buNone/>
            </a:pPr>
            <a:r>
              <a:rPr lang="en-US" sz="1600" b="1"/>
              <a:t>   WHERE</a:t>
            </a:r>
            <a:r>
              <a:rPr lang="en-US" sz="1600" b="1">
                <a:solidFill>
                  <a:srgbClr val="C00000"/>
                </a:solidFill>
              </a:rPr>
              <a:t> </a:t>
            </a:r>
            <a:r>
              <a:rPr lang="en-US" sz="1600" b="1" err="1">
                <a:solidFill>
                  <a:srgbClr val="C00000"/>
                </a:solidFill>
              </a:rPr>
              <a:t>Product_Id</a:t>
            </a:r>
            <a:r>
              <a:rPr lang="en-US" sz="1600" b="1">
                <a:solidFill>
                  <a:srgbClr val="C00000"/>
                </a:solidFill>
              </a:rPr>
              <a:t> </a:t>
            </a:r>
            <a:r>
              <a:rPr lang="en-US" sz="1600" b="1"/>
              <a:t>IN </a:t>
            </a:r>
            <a:r>
              <a:rPr lang="en-US" sz="1600"/>
              <a:t>(</a:t>
            </a:r>
            <a:r>
              <a:rPr lang="en-US" sz="1600">
                <a:solidFill>
                  <a:srgbClr val="0070C0"/>
                </a:solidFill>
              </a:rPr>
              <a:t>SELECT</a:t>
            </a:r>
            <a:r>
              <a:rPr lang="en-US" sz="1600"/>
              <a:t>  </a:t>
            </a:r>
            <a:r>
              <a:rPr lang="en-US" sz="1600" err="1">
                <a:solidFill>
                  <a:srgbClr val="C00000"/>
                </a:solidFill>
              </a:rPr>
              <a:t>Product_Id</a:t>
            </a:r>
            <a:r>
              <a:rPr lang="en-US" sz="160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1600">
                <a:solidFill>
                  <a:srgbClr val="0070C0"/>
                </a:solidFill>
              </a:rPr>
              <a:t>         FROM Product</a:t>
            </a:r>
          </a:p>
          <a:p>
            <a:pPr marL="0" indent="0">
              <a:buNone/>
            </a:pPr>
            <a:r>
              <a:rPr lang="en-US" sz="1600">
                <a:solidFill>
                  <a:srgbClr val="0070C0"/>
                </a:solidFill>
              </a:rPr>
              <a:t>         WHERE </a:t>
            </a:r>
            <a:r>
              <a:rPr lang="en-US" sz="1600" err="1">
                <a:solidFill>
                  <a:srgbClr val="0070C0"/>
                </a:solidFill>
              </a:rPr>
              <a:t>Unit_Price</a:t>
            </a:r>
            <a:r>
              <a:rPr lang="en-US" sz="1600">
                <a:solidFill>
                  <a:srgbClr val="0070C0"/>
                </a:solidFill>
              </a:rPr>
              <a:t> &gt; 4500</a:t>
            </a:r>
            <a:r>
              <a:rPr lang="en-US" sz="1600"/>
              <a:t>)</a:t>
            </a:r>
            <a:endParaRPr lang="en-US" altLang="en-US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536064" y="3822453"/>
            <a:ext cx="4829175" cy="25789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>
                <a:solidFill>
                  <a:schemeClr val="tx1"/>
                </a:solidFill>
              </a:rPr>
              <a:t>SELECT * </a:t>
            </a:r>
          </a:p>
          <a:p>
            <a:r>
              <a:rPr lang="en-US" b="1">
                <a:solidFill>
                  <a:schemeClr val="tx1"/>
                </a:solidFill>
              </a:rPr>
              <a:t>   FROM Product</a:t>
            </a:r>
          </a:p>
          <a:p>
            <a:r>
              <a:rPr lang="en-US" b="1">
                <a:solidFill>
                  <a:schemeClr val="tx1"/>
                </a:solidFill>
              </a:rPr>
              <a:t>   WHERE </a:t>
            </a:r>
            <a:r>
              <a:rPr lang="en-US" b="1" err="1">
                <a:solidFill>
                  <a:srgbClr val="C00000"/>
                </a:solidFill>
              </a:rPr>
              <a:t>Product_Id</a:t>
            </a:r>
            <a:r>
              <a:rPr lang="en-US" b="1">
                <a:solidFill>
                  <a:schemeClr val="tx1"/>
                </a:solidFill>
              </a:rPr>
              <a:t> IN (</a:t>
            </a:r>
            <a:r>
              <a:rPr lang="en-US">
                <a:solidFill>
                  <a:srgbClr val="0070C0"/>
                </a:solidFill>
              </a:rPr>
              <a:t>SELECT 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err="1">
                <a:solidFill>
                  <a:srgbClr val="C00000"/>
                </a:solidFill>
              </a:rPr>
              <a:t>Product_Id</a:t>
            </a:r>
            <a:r>
              <a:rPr lang="en-US">
                <a:solidFill>
                  <a:schemeClr val="tx1"/>
                </a:solidFill>
              </a:rPr>
              <a:t> </a:t>
            </a:r>
          </a:p>
          <a:p>
            <a:r>
              <a:rPr lang="en-US">
                <a:solidFill>
                  <a:schemeClr val="tx1"/>
                </a:solidFill>
              </a:rPr>
              <a:t>         </a:t>
            </a:r>
            <a:r>
              <a:rPr lang="en-US">
                <a:solidFill>
                  <a:srgbClr val="0070C0"/>
                </a:solidFill>
              </a:rPr>
              <a:t>FROM </a:t>
            </a:r>
            <a:r>
              <a:rPr lang="en-US" err="1">
                <a:solidFill>
                  <a:srgbClr val="0070C0"/>
                </a:solidFill>
              </a:rPr>
              <a:t>Sales_Detail</a:t>
            </a:r>
            <a:endParaRPr lang="en-US">
              <a:solidFill>
                <a:srgbClr val="0070C0"/>
              </a:solidFill>
            </a:endParaRPr>
          </a:p>
          <a:p>
            <a:r>
              <a:rPr lang="en-US">
                <a:solidFill>
                  <a:srgbClr val="0070C0"/>
                </a:solidFill>
              </a:rPr>
              <a:t>         WHERE </a:t>
            </a:r>
            <a:r>
              <a:rPr lang="en-US" err="1">
                <a:solidFill>
                  <a:srgbClr val="0070C0"/>
                </a:solidFill>
              </a:rPr>
              <a:t>Sale_Qty</a:t>
            </a:r>
            <a:r>
              <a:rPr lang="en-US">
                <a:solidFill>
                  <a:srgbClr val="0070C0"/>
                </a:solidFill>
              </a:rPr>
              <a:t> &gt; 10</a:t>
            </a:r>
            <a:r>
              <a:rPr lang="en-US" b="1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2859578" y="4854633"/>
            <a:ext cx="2876204" cy="1803862"/>
          </a:xfrm>
          <a:prstGeom prst="wedgeEllipseCallout">
            <a:avLst>
              <a:gd name="adj1" fmla="val 84658"/>
              <a:gd name="adj2" fmla="val -5084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เลือกข้อมูลจาก </a:t>
            </a:r>
            <a:r>
              <a:rPr lang="en-US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 Product </a:t>
            </a:r>
            <a:r>
              <a:rPr lang="th-TH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โดยที่ </a:t>
            </a:r>
            <a:r>
              <a:rPr lang="en-US" b="1" err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ตรงกับในชุดข้อมูลที่</a:t>
            </a:r>
            <a:r>
              <a:rPr lang="en-US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</a:t>
            </a:r>
            <a:r>
              <a:rPr lang="th-TH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เลือก </a:t>
            </a:r>
            <a:r>
              <a:rPr lang="en-US" err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จาก </a:t>
            </a:r>
            <a:r>
              <a:rPr lang="en-US" err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Sales_Detail</a:t>
            </a:r>
            <a:r>
              <a:rPr lang="en-US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โดยที่ </a:t>
            </a:r>
            <a:r>
              <a:rPr lang="en-US" err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Sale_Qty</a:t>
            </a:r>
            <a:r>
              <a:rPr lang="en-US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&gt;10)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8812278" y="3380963"/>
            <a:ext cx="1600200" cy="1397100"/>
          </a:xfrm>
          <a:prstGeom prst="wedgeEllipseCallout">
            <a:avLst>
              <a:gd name="adj1" fmla="val 72435"/>
              <a:gd name="adj2" fmla="val 8003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8812278" y="3406009"/>
            <a:ext cx="1600200" cy="1397100"/>
          </a:xfrm>
          <a:prstGeom prst="wedgeEllipseCallout">
            <a:avLst>
              <a:gd name="adj1" fmla="val -50184"/>
              <a:gd name="adj2" fmla="val 80721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ข้อมูลต้องเหมือนกันที่สามารถจับคู่กันได้</a:t>
            </a:r>
            <a:endParaRPr lang="en-US" sz="2000" b="1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02348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953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Subqueries with the INSERT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835785"/>
            <a:ext cx="6588760" cy="31832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/>
              <a:t>INSERT INTO </a:t>
            </a:r>
            <a:r>
              <a:rPr lang="en-US" sz="2400" err="1"/>
              <a:t>table_name</a:t>
            </a:r>
            <a:r>
              <a:rPr lang="en-US" sz="2400"/>
              <a:t> [ (column1 [, column2 ]) ]</a:t>
            </a:r>
          </a:p>
          <a:p>
            <a:pPr marL="0" indent="0">
              <a:buNone/>
            </a:pPr>
            <a:r>
              <a:rPr lang="en-US" sz="2400"/>
              <a:t>   SELECT [ *|column1 [, column2 ]</a:t>
            </a:r>
          </a:p>
          <a:p>
            <a:pPr marL="0" indent="0">
              <a:buNone/>
            </a:pPr>
            <a:r>
              <a:rPr lang="en-US" sz="2400"/>
              <a:t>   FROM table1 [, table2 ]</a:t>
            </a:r>
          </a:p>
          <a:p>
            <a:pPr marL="0" indent="0">
              <a:buNone/>
            </a:pPr>
            <a:r>
              <a:rPr lang="en-US" sz="2400"/>
              <a:t>   [ WHERE VALUE OPERATOR ]</a:t>
            </a:r>
          </a:p>
          <a:p>
            <a:pPr marL="0" indent="0">
              <a:buNone/>
            </a:pPr>
            <a:endParaRPr lang="en-US" sz="2400"/>
          </a:p>
        </p:txBody>
      </p:sp>
      <p:sp>
        <p:nvSpPr>
          <p:cNvPr id="7" name="Rounded Rectangle 6"/>
          <p:cNvSpPr/>
          <p:nvPr/>
        </p:nvSpPr>
        <p:spPr>
          <a:xfrm>
            <a:off x="7183120" y="1228726"/>
            <a:ext cx="4561840" cy="22955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chemeClr val="tx1"/>
                </a:solidFill>
              </a:rPr>
              <a:t>Insert into </a:t>
            </a:r>
            <a:r>
              <a:rPr lang="en-US" sz="2800" err="1">
                <a:solidFill>
                  <a:schemeClr val="tx1"/>
                </a:solidFill>
              </a:rPr>
              <a:t>DW_Sales</a:t>
            </a:r>
            <a:endParaRPr lang="en-US" sz="2800">
              <a:solidFill>
                <a:schemeClr val="tx1"/>
              </a:solidFill>
            </a:endParaRPr>
          </a:p>
          <a:p>
            <a:r>
              <a:rPr lang="en-US" sz="2800">
                <a:solidFill>
                  <a:schemeClr val="tx1"/>
                </a:solidFill>
              </a:rPr>
              <a:t>Select * from </a:t>
            </a:r>
            <a:r>
              <a:rPr lang="en-US" sz="2800" err="1">
                <a:solidFill>
                  <a:schemeClr val="tx1"/>
                </a:solidFill>
              </a:rPr>
              <a:t>TPS_Sales</a:t>
            </a:r>
            <a:endParaRPr lang="en-US" sz="2800">
              <a:solidFill>
                <a:schemeClr val="tx1"/>
              </a:solidFill>
            </a:endParaRPr>
          </a:p>
          <a:p>
            <a:r>
              <a:rPr lang="en-US" sz="2800">
                <a:solidFill>
                  <a:schemeClr val="tx1"/>
                </a:solidFill>
              </a:rPr>
              <a:t>Where </a:t>
            </a:r>
            <a:r>
              <a:rPr lang="en-US" sz="2800" err="1">
                <a:solidFill>
                  <a:schemeClr val="tx1"/>
                </a:solidFill>
              </a:rPr>
              <a:t>SDate</a:t>
            </a:r>
            <a:r>
              <a:rPr lang="en-US" sz="2800">
                <a:solidFill>
                  <a:schemeClr val="tx1"/>
                </a:solidFill>
              </a:rPr>
              <a:t> is not null</a:t>
            </a:r>
          </a:p>
        </p:txBody>
      </p:sp>
    </p:spTree>
    <p:extLst>
      <p:ext uri="{BB962C8B-B14F-4D97-AF65-F5344CB8AC3E}">
        <p14:creationId xmlns:p14="http://schemas.microsoft.com/office/powerpoint/2010/main" val="3512236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38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Subqueries with the UPDATE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40" y="1511300"/>
            <a:ext cx="5267960" cy="3660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/>
              <a:t>UPDATE table</a:t>
            </a:r>
          </a:p>
          <a:p>
            <a:pPr marL="0" indent="0">
              <a:buNone/>
            </a:pPr>
            <a:r>
              <a:rPr lang="en-US" sz="2400"/>
              <a:t>SET </a:t>
            </a:r>
            <a:r>
              <a:rPr lang="en-US" sz="2400" err="1"/>
              <a:t>column_name</a:t>
            </a:r>
            <a:r>
              <a:rPr lang="en-US" sz="2400"/>
              <a:t> = </a:t>
            </a:r>
            <a:r>
              <a:rPr lang="en-US" sz="2400" err="1"/>
              <a:t>new_value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[ WHERE OPERATOR [ VALUE ]</a:t>
            </a:r>
          </a:p>
          <a:p>
            <a:pPr marL="0" indent="0">
              <a:buNone/>
            </a:pPr>
            <a:r>
              <a:rPr lang="en-US" sz="2400"/>
              <a:t>   (SELECT COLUMN_NAME</a:t>
            </a:r>
          </a:p>
          <a:p>
            <a:pPr marL="0" indent="0">
              <a:buNone/>
            </a:pPr>
            <a:r>
              <a:rPr lang="en-US" sz="2400"/>
              <a:t>   FROM TABLE_NAME)</a:t>
            </a:r>
          </a:p>
          <a:p>
            <a:pPr marL="0" indent="0">
              <a:buNone/>
            </a:pPr>
            <a:r>
              <a:rPr lang="en-US" sz="2400"/>
              <a:t>   [ WHERE) ]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811933" y="1311939"/>
            <a:ext cx="5116483" cy="24790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>
                <a:solidFill>
                  <a:srgbClr val="0070C0"/>
                </a:solidFill>
              </a:rPr>
              <a:t>UPDATE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 b="1" i="1" err="1">
                <a:solidFill>
                  <a:schemeClr val="tx1"/>
                </a:solidFill>
              </a:rPr>
              <a:t>Sales_detail</a:t>
            </a:r>
            <a:r>
              <a:rPr lang="en-US" b="1" i="1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en-US">
                <a:solidFill>
                  <a:schemeClr val="tx1"/>
                </a:solidFill>
              </a:rPr>
              <a:t>SET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 b="1" i="1" err="1">
                <a:solidFill>
                  <a:srgbClr val="7030A0"/>
                </a:solidFill>
              </a:rPr>
              <a:t>Sales_detail.unit_price</a:t>
            </a:r>
            <a:r>
              <a:rPr lang="en-US" b="1">
                <a:solidFill>
                  <a:schemeClr val="tx1"/>
                </a:solidFill>
              </a:rPr>
              <a:t> =</a:t>
            </a:r>
            <a:r>
              <a:rPr lang="en-US" b="1">
                <a:solidFill>
                  <a:srgbClr val="C00000"/>
                </a:solidFill>
              </a:rPr>
              <a:t>(</a:t>
            </a:r>
            <a:r>
              <a:rPr lang="en-US" b="1">
                <a:solidFill>
                  <a:srgbClr val="0070C0"/>
                </a:solidFill>
              </a:rPr>
              <a:t>SELECT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 b="1" i="1" err="1">
                <a:solidFill>
                  <a:srgbClr val="7030A0"/>
                </a:solidFill>
              </a:rPr>
              <a:t>Unit_price</a:t>
            </a:r>
            <a:r>
              <a:rPr lang="en-US" b="1">
                <a:solidFill>
                  <a:schemeClr val="tx1"/>
                </a:solidFill>
              </a:rPr>
              <a:t> from Product </a:t>
            </a:r>
          </a:p>
          <a:p>
            <a:pPr>
              <a:buNone/>
            </a:pPr>
            <a:r>
              <a:rPr lang="en-US">
                <a:solidFill>
                  <a:schemeClr val="tx1"/>
                </a:solidFill>
              </a:rPr>
              <a:t>WHERE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 b="1" i="1" err="1">
                <a:solidFill>
                  <a:schemeClr val="tx1"/>
                </a:solidFill>
              </a:rPr>
              <a:t>Sales_detail.</a:t>
            </a:r>
            <a:r>
              <a:rPr lang="en-US" b="1" i="1" err="1">
                <a:solidFill>
                  <a:srgbClr val="00B050"/>
                </a:solidFill>
              </a:rPr>
              <a:t>Product_Id</a:t>
            </a:r>
            <a:r>
              <a:rPr lang="en-US" b="1" i="1">
                <a:solidFill>
                  <a:schemeClr val="tx1"/>
                </a:solidFill>
              </a:rPr>
              <a:t>=</a:t>
            </a:r>
            <a:r>
              <a:rPr lang="en-US" b="1" i="1" err="1">
                <a:solidFill>
                  <a:schemeClr val="tx1"/>
                </a:solidFill>
              </a:rPr>
              <a:t>Product.</a:t>
            </a:r>
            <a:r>
              <a:rPr lang="en-US" b="1" i="1" err="1">
                <a:solidFill>
                  <a:srgbClr val="00B050"/>
                </a:solidFill>
              </a:rPr>
              <a:t>Product_id</a:t>
            </a:r>
            <a:r>
              <a:rPr lang="en-US" b="1" i="1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811932" y="3995737"/>
            <a:ext cx="5116483" cy="20812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UPDATE </a:t>
            </a:r>
            <a:r>
              <a:rPr lang="en-US" err="1">
                <a:solidFill>
                  <a:schemeClr val="tx1"/>
                </a:solidFill>
              </a:rPr>
              <a:t>sales_detail</a:t>
            </a:r>
            <a:endParaRPr lang="en-US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SET </a:t>
            </a:r>
            <a:r>
              <a:rPr lang="en-US" err="1">
                <a:solidFill>
                  <a:schemeClr val="tx1"/>
                </a:solidFill>
              </a:rPr>
              <a:t>Total_Amt</a:t>
            </a:r>
            <a:r>
              <a:rPr lang="en-US">
                <a:solidFill>
                  <a:schemeClr val="tx1"/>
                </a:solidFill>
              </a:rPr>
              <a:t> = </a:t>
            </a:r>
            <a:r>
              <a:rPr lang="en-US" err="1">
                <a:solidFill>
                  <a:schemeClr val="tx1"/>
                </a:solidFill>
              </a:rPr>
              <a:t>Sale_Qty</a:t>
            </a:r>
            <a:r>
              <a:rPr lang="en-US">
                <a:solidFill>
                  <a:schemeClr val="tx1"/>
                </a:solidFill>
              </a:rPr>
              <a:t> * </a:t>
            </a:r>
            <a:r>
              <a:rPr lang="en-US" err="1">
                <a:solidFill>
                  <a:schemeClr val="tx1"/>
                </a:solidFill>
              </a:rPr>
              <a:t>Unit_Price</a:t>
            </a:r>
            <a:endParaRPr lang="en-US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 err="1">
                <a:solidFill>
                  <a:srgbClr val="C00000"/>
                </a:solidFill>
              </a:rPr>
              <a:t>Receipt_no</a:t>
            </a:r>
            <a:r>
              <a:rPr lang="en-US">
                <a:solidFill>
                  <a:schemeClr val="tx1"/>
                </a:solidFill>
              </a:rPr>
              <a:t> IN (SELECT </a:t>
            </a:r>
            <a:r>
              <a:rPr lang="en-US" err="1">
                <a:solidFill>
                  <a:srgbClr val="C00000"/>
                </a:solidFill>
              </a:rPr>
              <a:t>Receipt_no</a:t>
            </a:r>
            <a:r>
              <a:rPr lang="en-US">
                <a:solidFill>
                  <a:schemeClr val="tx1"/>
                </a:solidFill>
              </a:rPr>
              <a:t> FROM sales WHERE </a:t>
            </a:r>
            <a:r>
              <a:rPr lang="en-US" err="1">
                <a:solidFill>
                  <a:schemeClr val="tx1"/>
                </a:solidFill>
              </a:rPr>
              <a:t>sdate</a:t>
            </a:r>
            <a:r>
              <a:rPr lang="en-US">
                <a:solidFill>
                  <a:schemeClr val="tx1"/>
                </a:solidFill>
              </a:rPr>
              <a:t>='31082565')</a:t>
            </a:r>
          </a:p>
        </p:txBody>
      </p:sp>
    </p:spTree>
    <p:extLst>
      <p:ext uri="{BB962C8B-B14F-4D97-AF65-F5344CB8AC3E}">
        <p14:creationId xmlns:p14="http://schemas.microsoft.com/office/powerpoint/2010/main" val="1904918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92150"/>
          </a:xfrm>
          <a:solidFill>
            <a:srgbClr val="C0CFD2"/>
          </a:solidFill>
        </p:spPr>
        <p:txBody>
          <a:bodyPr>
            <a:normAutofit fontScale="90000"/>
          </a:bodyPr>
          <a:lstStyle/>
          <a:p>
            <a:r>
              <a:rPr lang="en-US"/>
              <a:t>Subqueries with the DELETE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09575" y="1244600"/>
            <a:ext cx="5495925" cy="4351338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DELETE FROM TABLE_NAME</a:t>
            </a:r>
          </a:p>
          <a:p>
            <a:pPr marL="0" indent="0">
              <a:buNone/>
            </a:pPr>
            <a:r>
              <a:rPr lang="en-US"/>
              <a:t>[ WHERE OPERATOR [ VALUE ]</a:t>
            </a:r>
          </a:p>
          <a:p>
            <a:pPr marL="0" indent="0">
              <a:buNone/>
            </a:pPr>
            <a:r>
              <a:rPr lang="en-US"/>
              <a:t>   (SELECT COLUMN_NAME</a:t>
            </a:r>
          </a:p>
          <a:p>
            <a:pPr marL="0" indent="0">
              <a:buNone/>
            </a:pPr>
            <a:r>
              <a:rPr lang="en-US"/>
              <a:t>   FROM TABLE_NAME)</a:t>
            </a:r>
          </a:p>
          <a:p>
            <a:pPr marL="0" indent="0">
              <a:buNone/>
            </a:pPr>
            <a:r>
              <a:rPr lang="en-US"/>
              <a:t>   [ WHERE) ]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135897" y="919162"/>
            <a:ext cx="4695824" cy="262413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214800" y="1204140"/>
            <a:ext cx="453801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>
                <a:solidFill>
                  <a:srgbClr val="0070C0"/>
                </a:solidFill>
              </a:rPr>
              <a:t>DELETE</a:t>
            </a:r>
            <a:r>
              <a:rPr lang="en-US" sz="2800" b="1"/>
              <a:t> from </a:t>
            </a:r>
            <a:r>
              <a:rPr lang="en-US" sz="2800" b="1" i="1" err="1"/>
              <a:t>Sales_detail</a:t>
            </a:r>
            <a:r>
              <a:rPr lang="en-US" sz="2800" b="1" i="1"/>
              <a:t> </a:t>
            </a:r>
          </a:p>
          <a:p>
            <a:pPr>
              <a:buNone/>
            </a:pPr>
            <a:r>
              <a:rPr lang="en-US" sz="2800" b="1"/>
              <a:t>Where </a:t>
            </a:r>
            <a:r>
              <a:rPr lang="en-US" sz="2800" b="1" err="1"/>
              <a:t>product_id</a:t>
            </a:r>
            <a:r>
              <a:rPr lang="en-US" sz="2800" b="1"/>
              <a:t> </a:t>
            </a:r>
            <a:r>
              <a:rPr lang="en-US" sz="2800" b="1">
                <a:solidFill>
                  <a:srgbClr val="0070C0"/>
                </a:solidFill>
              </a:rPr>
              <a:t>in</a:t>
            </a:r>
            <a:r>
              <a:rPr lang="en-US" sz="2800" b="1">
                <a:solidFill>
                  <a:srgbClr val="C00000"/>
                </a:solidFill>
              </a:rPr>
              <a:t>(</a:t>
            </a:r>
            <a:r>
              <a:rPr lang="en-US" sz="2800" b="1">
                <a:solidFill>
                  <a:srgbClr val="0070C0"/>
                </a:solidFill>
              </a:rPr>
              <a:t>SELECT</a:t>
            </a:r>
            <a:r>
              <a:rPr lang="en-US" sz="2800" b="1"/>
              <a:t> </a:t>
            </a:r>
            <a:r>
              <a:rPr lang="en-US" sz="2800" b="1" i="1" err="1">
                <a:solidFill>
                  <a:srgbClr val="7030A0"/>
                </a:solidFill>
              </a:rPr>
              <a:t>product_id</a:t>
            </a:r>
            <a:r>
              <a:rPr lang="en-US" sz="2800" b="1"/>
              <a:t> from Product </a:t>
            </a:r>
          </a:p>
          <a:p>
            <a:pPr>
              <a:buNone/>
            </a:pPr>
            <a:r>
              <a:rPr lang="en-US" sz="2800"/>
              <a:t>WHERE</a:t>
            </a:r>
            <a:r>
              <a:rPr lang="en-US" sz="2800" b="1"/>
              <a:t> </a:t>
            </a:r>
            <a:r>
              <a:rPr lang="en-US" sz="2800" b="1" i="1" err="1">
                <a:solidFill>
                  <a:srgbClr val="00B050"/>
                </a:solidFill>
              </a:rPr>
              <a:t>Product_Id</a:t>
            </a:r>
            <a:r>
              <a:rPr lang="en-US" sz="2800" b="1" i="1">
                <a:solidFill>
                  <a:srgbClr val="00B050"/>
                </a:solidFill>
              </a:rPr>
              <a:t> &gt;</a:t>
            </a:r>
            <a:r>
              <a:rPr lang="en-US" sz="2800" b="1" i="1"/>
              <a:t>‘G005’</a:t>
            </a:r>
            <a:r>
              <a:rPr lang="en-US" sz="2800" b="1" i="1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135897" y="3741736"/>
            <a:ext cx="4695824" cy="205898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197" y="4185465"/>
            <a:ext cx="43372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DELETE FROM Sales</a:t>
            </a:r>
          </a:p>
          <a:p>
            <a:r>
              <a:rPr lang="en-US"/>
              <a:t>   WHERE </a:t>
            </a:r>
            <a:r>
              <a:rPr lang="en-US" err="1">
                <a:solidFill>
                  <a:srgbClr val="C00000"/>
                </a:solidFill>
              </a:rPr>
              <a:t>Cust_id</a:t>
            </a:r>
            <a:r>
              <a:rPr lang="en-US"/>
              <a:t> </a:t>
            </a:r>
            <a:r>
              <a:rPr lang="en-US">
                <a:solidFill>
                  <a:srgbClr val="0070C0"/>
                </a:solidFill>
              </a:rPr>
              <a:t>IN</a:t>
            </a:r>
            <a:r>
              <a:rPr lang="en-US"/>
              <a:t> (SELECT </a:t>
            </a:r>
            <a:r>
              <a:rPr lang="en-US" err="1">
                <a:solidFill>
                  <a:srgbClr val="C00000"/>
                </a:solidFill>
              </a:rPr>
              <a:t>Cust_id</a:t>
            </a:r>
            <a:r>
              <a:rPr lang="en-US"/>
              <a:t> FROM CUSTOMER</a:t>
            </a:r>
          </a:p>
          <a:p>
            <a:r>
              <a:rPr lang="en-US"/>
              <a:t>      WHERE </a:t>
            </a:r>
            <a:r>
              <a:rPr lang="en-US" err="1"/>
              <a:t>Cust_name</a:t>
            </a:r>
            <a:r>
              <a:rPr lang="en-US"/>
              <a:t> like '%</a:t>
            </a:r>
            <a:r>
              <a:rPr lang="th-TH"/>
              <a:t>ด</a:t>
            </a:r>
            <a:r>
              <a:rPr lang="en-US"/>
              <a:t>%')</a:t>
            </a:r>
            <a:endParaRPr lang="en-US" sz="280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42302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https://www.tutorialspoint.com/sql/sql-sub-queries.htm</a:t>
            </a:r>
          </a:p>
        </p:txBody>
      </p:sp>
    </p:spTree>
    <p:extLst>
      <p:ext uri="{BB962C8B-B14F-4D97-AF65-F5344CB8AC3E}">
        <p14:creationId xmlns:p14="http://schemas.microsoft.com/office/powerpoint/2010/main" val="161000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4A3350DE0572F543B18C09E212100E36" ma:contentTypeVersion="7" ma:contentTypeDescription="สร้างเอกสารใหม่" ma:contentTypeScope="" ma:versionID="bd7c36fdff965e9a1a1d6356fa9606c7">
  <xsd:schema xmlns:xsd="http://www.w3.org/2001/XMLSchema" xmlns:xs="http://www.w3.org/2001/XMLSchema" xmlns:p="http://schemas.microsoft.com/office/2006/metadata/properties" xmlns:ns2="718b1a1f-eafe-4468-9731-3e7f8fe76cd3" xmlns:ns3="790a0469-5f77-42dc-abb8-5bd9650776c3" targetNamespace="http://schemas.microsoft.com/office/2006/metadata/properties" ma:root="true" ma:fieldsID="81ba6ed2e8f295b4e02e33867525cfb8" ns2:_="" ns3:_="">
    <xsd:import namespace="718b1a1f-eafe-4468-9731-3e7f8fe76cd3"/>
    <xsd:import namespace="790a0469-5f77-42dc-abb8-5bd9650776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8b1a1f-eafe-4468-9731-3e7f8fe76c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a0469-5f77-42dc-abb8-5bd9650776c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แชร์กับ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แชร์พร้อมกับรายละเอียด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B4102C-C032-450B-A533-9D3309EFCF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C4D373-39BC-4048-AB1E-77BB7B1F6C0D}">
  <ds:schemaRefs>
    <ds:schemaRef ds:uri="http://purl.org/dc/terms/"/>
    <ds:schemaRef ds:uri="http://purl.org/dc/elements/1.1/"/>
    <ds:schemaRef ds:uri="http://www.w3.org/XML/1998/namespace"/>
    <ds:schemaRef ds:uri="http://purl.org/dc/dcmitype/"/>
    <ds:schemaRef ds:uri="790a0469-5f77-42dc-abb8-5bd9650776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718b1a1f-eafe-4468-9731-3e7f8fe76cd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05EBF21-262E-49E2-98F0-D3E079D616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8b1a1f-eafe-4468-9731-3e7f8fe76cd3"/>
    <ds:schemaRef ds:uri="790a0469-5f77-42dc-abb8-5bd9650776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293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AngsanaUPC</vt:lpstr>
      <vt:lpstr>Arial</vt:lpstr>
      <vt:lpstr>Calibri</vt:lpstr>
      <vt:lpstr>Calibri Light</vt:lpstr>
      <vt:lpstr>Cordia New</vt:lpstr>
      <vt:lpstr>Tahoma</vt:lpstr>
      <vt:lpstr>Office Theme</vt:lpstr>
      <vt:lpstr>Subquery and Advanced Query</vt:lpstr>
      <vt:lpstr>Subquery</vt:lpstr>
      <vt:lpstr>Subqueries with the SELECT Statement</vt:lpstr>
      <vt:lpstr>Subqueries with the INSERT Statement</vt:lpstr>
      <vt:lpstr>Subqueries with the UPDATE Statement</vt:lpstr>
      <vt:lpstr>Subqueries with the DELETE Statement</vt:lpstr>
      <vt:lpstr>Reference: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Command</dc:title>
  <dc:creator>Employee</dc:creator>
  <cp:lastModifiedBy>Employee</cp:lastModifiedBy>
  <cp:revision>2</cp:revision>
  <dcterms:created xsi:type="dcterms:W3CDTF">2022-11-19T14:12:23Z</dcterms:created>
  <dcterms:modified xsi:type="dcterms:W3CDTF">2023-09-26T08:59:13Z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0x0101004A3350DE0572F543B18C09E212100E36</vt:lpwstr>
  </property>
</Properties>
</file>