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  <p:sldId id="262" r:id="rId9"/>
    <p:sldId id="260" r:id="rId10"/>
    <p:sldId id="266" r:id="rId11"/>
    <p:sldId id="268" r:id="rId12"/>
    <p:sldId id="263" r:id="rId13"/>
    <p:sldId id="270" r:id="rId14"/>
    <p:sldId id="267" r:id="rId15"/>
    <p:sldId id="269" r:id="rId16"/>
    <p:sldId id="264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DED"/>
    <a:srgbClr val="C7D5CD"/>
    <a:srgbClr val="E66914"/>
    <a:srgbClr val="649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5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4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4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6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6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D56-E361-4685-8DED-66EEE8999EA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1490-5B00-429A-BC76-3868A45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0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FBD56-E361-4685-8DED-66EEE8999EA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1490-5B00-429A-BC76-3868A45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85826"/>
            <a:ext cx="11163300" cy="2716212"/>
          </a:xfrm>
          <a:solidFill>
            <a:srgbClr val="C7D5CD"/>
          </a:solidFill>
        </p:spPr>
        <p:txBody>
          <a:bodyPr/>
          <a:lstStyle/>
          <a:p>
            <a:r>
              <a:rPr lang="en-US" dirty="0" smtClean="0"/>
              <a:t>Chapter 01</a:t>
            </a:r>
            <a:br>
              <a:rPr lang="en-US" dirty="0" smtClean="0"/>
            </a:br>
            <a:r>
              <a:rPr lang="en-US" dirty="0" smtClean="0"/>
              <a:t>Introduction </a:t>
            </a:r>
            <a:r>
              <a:rPr lang="en-US" dirty="0" smtClean="0"/>
              <a:t>to Business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011613"/>
            <a:ext cx="11096625" cy="1655762"/>
          </a:xfrm>
        </p:spPr>
        <p:txBody>
          <a:bodyPr/>
          <a:lstStyle/>
          <a:p>
            <a:r>
              <a:rPr lang="th-TH" dirty="0" smtClean="0"/>
              <a:t>					</a:t>
            </a:r>
          </a:p>
          <a:p>
            <a:endParaRPr lang="th-TH" dirty="0"/>
          </a:p>
          <a:p>
            <a:r>
              <a:rPr lang="th-TH" dirty="0" smtClean="0"/>
              <a:t>							โดย สุรินทร์ทิพ ศักดิ์ภูวดล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1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269" y="847898"/>
            <a:ext cx="2759826" cy="989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Source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8392" y="847898"/>
            <a:ext cx="2759826" cy="989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Warehouse,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Mart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92093" y="847897"/>
            <a:ext cx="2759826" cy="989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269" y="2678973"/>
            <a:ext cx="2895600" cy="18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108" y="5422173"/>
            <a:ext cx="162464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/>
          <p:nvPr/>
        </p:nvSpPr>
        <p:spPr>
          <a:xfrm>
            <a:off x="632338" y="1886634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Tps</a:t>
            </a:r>
            <a:r>
              <a:rPr lang="en-US" sz="1600" dirty="0" smtClean="0"/>
              <a:t> Database: Sales system</a:t>
            </a:r>
            <a:endParaRPr lang="en-US" sz="1600" dirty="0"/>
          </a:p>
        </p:txBody>
      </p:sp>
      <p:sp>
        <p:nvSpPr>
          <p:cNvPr id="10" name="TextBox 8"/>
          <p:cNvSpPr txBox="1"/>
          <p:nvPr/>
        </p:nvSpPr>
        <p:spPr>
          <a:xfrm>
            <a:off x="746459" y="4724439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Tps</a:t>
            </a:r>
            <a:r>
              <a:rPr lang="en-US" sz="1600" dirty="0" smtClean="0"/>
              <a:t> Database: Payroll system</a:t>
            </a:r>
            <a:endParaRPr lang="en-US" sz="1600" dirty="0"/>
          </a:p>
        </p:txBody>
      </p:sp>
      <p:pic>
        <p:nvPicPr>
          <p:cNvPr id="11" name="Picture 10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16" y="5129944"/>
            <a:ext cx="2158893" cy="15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569" y="1924490"/>
            <a:ext cx="3876010" cy="3379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12442" y="2333958"/>
            <a:ext cx="1248374" cy="5067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0829" y="3214687"/>
            <a:ext cx="1614079" cy="148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3995953" y="4454921"/>
            <a:ext cx="1130531" cy="864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618859" y="3955653"/>
            <a:ext cx="907526" cy="768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8"/>
          <p:cNvSpPr txBox="1"/>
          <p:nvPr/>
        </p:nvSpPr>
        <p:spPr>
          <a:xfrm>
            <a:off x="5671395" y="1845095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MIS, DSS, ESS Database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286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799" y="5996226"/>
            <a:ext cx="10036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https://enterprizeea.files.wordpress.com/2014/06/bi-business-intelligence-and-data-warehouse.png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7" y="1485753"/>
            <a:ext cx="8736467" cy="4371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799" y="6273225"/>
            <a:ext cx="11382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https://www.researchgate.net/figure/A-Typical-architecture-of-business-intelligence-and-data-sources-to-create-data-warehouse_fig2_281278975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4505" y="533791"/>
            <a:ext cx="493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Jakarta"/>
              </a:rPr>
              <a:t>The different components of BI architecture</a:t>
            </a:r>
            <a:endParaRPr lang="en-US" b="1" i="0" dirty="0">
              <a:solidFill>
                <a:srgbClr val="000000"/>
              </a:solidFill>
              <a:effectLst/>
              <a:latin typeface="Jakarta"/>
            </a:endParaRPr>
          </a:p>
        </p:txBody>
      </p:sp>
    </p:spTree>
    <p:extLst>
      <p:ext uri="{BB962C8B-B14F-4D97-AF65-F5344CB8AC3E}">
        <p14:creationId xmlns:p14="http://schemas.microsoft.com/office/powerpoint/2010/main" val="271968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5" y="919451"/>
            <a:ext cx="8670472" cy="5332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6919" y="550119"/>
            <a:ext cx="493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Jakarta"/>
              </a:rPr>
              <a:t>The different components of BI architecture</a:t>
            </a:r>
            <a:endParaRPr lang="en-US" b="1" i="0" dirty="0">
              <a:solidFill>
                <a:srgbClr val="000000"/>
              </a:solidFill>
              <a:effectLst/>
              <a:latin typeface="Jakart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7655" y="6251818"/>
            <a:ext cx="4553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https://www.passionned.com/bi/architecture/</a:t>
            </a:r>
          </a:p>
        </p:txBody>
      </p:sp>
    </p:spTree>
    <p:extLst>
      <p:ext uri="{BB962C8B-B14F-4D97-AF65-F5344CB8AC3E}">
        <p14:creationId xmlns:p14="http://schemas.microsoft.com/office/powerpoint/2010/main" val="207637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BI Reporting </a:t>
            </a:r>
            <a:r>
              <a:rPr lang="en-US" dirty="0" smtClean="0"/>
              <a:t>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Integrate.io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IBM </a:t>
            </a:r>
            <a:r>
              <a:rPr lang="en-US" dirty="0" err="1"/>
              <a:t>Cognos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Micro </a:t>
            </a:r>
            <a:r>
              <a:rPr lang="en-US" dirty="0"/>
              <a:t>Strategy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Palo </a:t>
            </a:r>
            <a:r>
              <a:rPr lang="en-US" dirty="0"/>
              <a:t>OLAP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Apache </a:t>
            </a:r>
            <a:r>
              <a:rPr lang="en-US" dirty="0" err="1"/>
              <a:t>Kylin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icCube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Pentaho </a:t>
            </a:r>
            <a:r>
              <a:rPr lang="en-US" dirty="0"/>
              <a:t>BI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Mondrian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OBIEE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JsHypercube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Jedox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5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Analysis for Business Intelligence, Bert </a:t>
            </a:r>
            <a:r>
              <a:rPr lang="en-US" dirty="0" err="1" smtClean="0"/>
              <a:t>Brijs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3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Business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	By 2000, Information Democracy will emerge in forward-thinking enterprises, with Business Intelligence information and applications available broadly to employees, consultants, customers, suppliers, and the public. </a:t>
            </a:r>
            <a:r>
              <a:rPr lang="en-US" b="1" dirty="0" smtClean="0">
                <a:solidFill>
                  <a:srgbClr val="0070C0"/>
                </a:solidFill>
              </a:rPr>
              <a:t>The key to thriving in a competitive marketplace is staying ahead of the competition.</a:t>
            </a:r>
            <a:r>
              <a:rPr lang="en-US" dirty="0" smtClean="0"/>
              <a:t> Making sound business decisions based on accurate and current information takes more than intuition. Data analysis, reporting, and query tools can help business users wade through a sea of data to synthesize valuable information from it — today these tools collectively fall into a category </a:t>
            </a:r>
            <a:r>
              <a:rPr lang="en-US" b="1" dirty="0" smtClean="0">
                <a:solidFill>
                  <a:srgbClr val="0070C0"/>
                </a:solidFill>
              </a:rPr>
              <a:t>called “Business Intelligence. </a:t>
            </a:r>
            <a:r>
              <a:rPr lang="en-US" dirty="0"/>
              <a:t>(Bert Brijs,pp5)</a:t>
            </a:r>
          </a:p>
        </p:txBody>
      </p:sp>
    </p:spTree>
    <p:extLst>
      <p:ext uri="{BB962C8B-B14F-4D97-AF65-F5344CB8AC3E}">
        <p14:creationId xmlns:p14="http://schemas.microsoft.com/office/powerpoint/2010/main" val="86553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intelligence (BI)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5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Business intelligence (BI) is a broad category of applications and technologies for gathering, storing, analyzing, and providing access to data to help enterprise users make better business decisions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. (Bert Brijs,2013)</a:t>
            </a:r>
          </a:p>
          <a:p>
            <a:pPr marL="0" indent="0">
              <a:buNone/>
            </a:pP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Using a broad definition: “Business Intelligence is a set of </a:t>
            </a:r>
            <a:r>
              <a:rPr 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methodologies, </a:t>
            </a:r>
            <a:r>
              <a:rPr lang="en-US" sz="32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processes, </a:t>
            </a:r>
            <a:r>
              <a:rPr 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architectures</a:t>
            </a:r>
            <a:r>
              <a:rPr lang="en-US" sz="3200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and technologies that transform raw data into meaningful and useful information used to enable more effective strategic, tactical, and operational insights an</a:t>
            </a:r>
            <a:r>
              <a:rPr 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 decision-making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.” Under this definition, business intelligence also includes technologies such as data integration, data quality, data warehousing, master-data management, text- and content-analytics, and many others that the market sometimes lumps into the “Information Management” segment</a:t>
            </a:r>
            <a:r>
              <a:rPr lang="en-US" sz="32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en-US" sz="32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(Drew Bentley ,2017)</a:t>
            </a:r>
          </a:p>
        </p:txBody>
      </p:sp>
    </p:spTree>
    <p:extLst>
      <p:ext uri="{BB962C8B-B14F-4D97-AF65-F5344CB8AC3E}">
        <p14:creationId xmlns:p14="http://schemas.microsoft.com/office/powerpoint/2010/main" val="211600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</a:rPr>
              <a:t>BI applications </a:t>
            </a:r>
            <a:r>
              <a:rPr lang="en-US" sz="3200" dirty="0" smtClean="0">
                <a:solidFill>
                  <a:srgbClr val="0070C0"/>
                </a:solidFill>
              </a:rPr>
              <a:t>include the activities of decision support systems, query and reporting, online analytical processing (OLAP), statistical analysis, forecasting, and data mining. </a:t>
            </a:r>
          </a:p>
          <a:p>
            <a:pPr marL="0" indent="0">
              <a:buNone/>
            </a:pPr>
            <a:r>
              <a:rPr lang="en-US" dirty="0" smtClean="0"/>
              <a:t>Business intelligence applications can be: </a:t>
            </a:r>
          </a:p>
          <a:p>
            <a:pPr marL="0" indent="0">
              <a:buNone/>
            </a:pPr>
            <a:r>
              <a:rPr lang="en-US" dirty="0" smtClean="0"/>
              <a:t>• Mission-critical and integral to an enterprise’s operations or occasional to meet a special requirement </a:t>
            </a:r>
          </a:p>
          <a:p>
            <a:pPr marL="0" indent="0">
              <a:buNone/>
            </a:pPr>
            <a:r>
              <a:rPr lang="en-US" dirty="0" smtClean="0"/>
              <a:t>• Enterprise wide or local to one division, department, or project </a:t>
            </a:r>
          </a:p>
          <a:p>
            <a:pPr marL="0" indent="0">
              <a:buNone/>
            </a:pPr>
            <a:r>
              <a:rPr lang="en-US" dirty="0" smtClean="0"/>
              <a:t>• Centrally initiated or driven by user demand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ระบบธุรกิจอัจฉริยะ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3090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Business Intelligence is a set of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methodologies, processes,  architectures, and technologies that transform raw data into meaningful and useful information used to enable more effective strategic, tactical, and operational insights and decision-making</a:t>
            </a: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en-US" sz="36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(Drew Bentley ,2017)</a:t>
            </a:r>
            <a:endParaRPr lang="th-TH" sz="3600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ระบบธุรกิจอัจฉริยะคือชุดของวิธีการ กระบวนการ สถาปัตยกรรม และเทคโนโลยีที่</a:t>
            </a:r>
            <a:r>
              <a:rPr lang="th-TH" sz="36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แปลงข้อมูลดิบให้เป็นสารสนเทศที่มีความหมายและมีประโยชน์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เพื่อนำไปใช้ในการสร้างกลยุทธ์ ยุทธวิธี และการดำเนินงาน และช่วยสนับสนุนการตัดสินใจให้มีประสิทธิภาพมากขึ้น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6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BI applications  </a:t>
            </a:r>
            <a:r>
              <a:rPr lang="th-TH" b="1" dirty="0" smtClean="0">
                <a:solidFill>
                  <a:srgbClr val="0070C0"/>
                </a:solidFill>
              </a:rPr>
              <a:t>ประกอบด้วย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decision 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support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systems (DSS </a:t>
            </a: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ระบบสนับสนุนการตัดสินใจ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query 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and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reporting	        (</a:t>
            </a: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การสอบถามและทำรายงาน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online analytical processing (OLAP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การประมวลผลเชิงวิเคราะห์แบบออนไลน์ </a:t>
            </a:r>
          </a:p>
          <a:p>
            <a:pPr marL="0" indent="0">
              <a:buNone/>
            </a:pP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statistical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analysis     (</a:t>
            </a: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การวิเคราะห์ทางสถิติ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data 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mining (</a:t>
            </a:r>
            <a:r>
              <a:rPr lang="th-TH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การทำเหมืองข้อมูล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600" dirty="0" smtClean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600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(Clustering, </a:t>
            </a:r>
            <a:r>
              <a:rPr lang="en-US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classification (Prediction, forecasting), association)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4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lowchart: Magnetic Disk 4"/>
          <p:cNvSpPr>
            <a:spLocks noChangeArrowheads="1"/>
          </p:cNvSpPr>
          <p:nvPr/>
        </p:nvSpPr>
        <p:spPr bwMode="auto">
          <a:xfrm>
            <a:off x="3971926" y="3881438"/>
            <a:ext cx="2879725" cy="2089150"/>
          </a:xfrm>
          <a:prstGeom prst="flowChartMagneticDis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dirty="0" smtClean="0"/>
              <a:t>Point of sales</a:t>
            </a:r>
            <a:endParaRPr lang="en-US" altLang="en-US" dirty="0"/>
          </a:p>
        </p:txBody>
      </p:sp>
      <p:pic>
        <p:nvPicPr>
          <p:cNvPr id="317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5094288"/>
            <a:ext cx="1054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5089526"/>
            <a:ext cx="7778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smartinvnetscr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2268538"/>
            <a:ext cx="22383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 descr="smartinvnetscr1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0714"/>
            <a:ext cx="25923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Curved Down Arrow 11"/>
          <p:cNvSpPr>
            <a:spLocks noChangeArrowheads="1"/>
          </p:cNvSpPr>
          <p:nvPr/>
        </p:nvSpPr>
        <p:spPr bwMode="auto">
          <a:xfrm rot="1244796">
            <a:off x="4008438" y="2889250"/>
            <a:ext cx="1223962" cy="623888"/>
          </a:xfrm>
          <a:prstGeom prst="curvedDownArrow">
            <a:avLst>
              <a:gd name="adj1" fmla="val 25022"/>
              <a:gd name="adj2" fmla="val 50036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Curved Down Arrow 12"/>
          <p:cNvSpPr>
            <a:spLocks noChangeArrowheads="1"/>
          </p:cNvSpPr>
          <p:nvPr/>
        </p:nvSpPr>
        <p:spPr bwMode="auto">
          <a:xfrm rot="19828909">
            <a:off x="5946776" y="2857501"/>
            <a:ext cx="1223963" cy="625475"/>
          </a:xfrm>
          <a:prstGeom prst="curvedDownArrow">
            <a:avLst>
              <a:gd name="adj1" fmla="val 24959"/>
              <a:gd name="adj2" fmla="val 49909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753" name="Picture 6" descr="smartinvnetscr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1" y="1358901"/>
            <a:ext cx="223837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6" descr="smartinvnetscr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809626"/>
            <a:ext cx="223837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068638"/>
            <a:ext cx="2700338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2186" y="5970588"/>
            <a:ext cx="6694714" cy="887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Point of sales System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100"/>
          </a:xfrm>
          <a:solidFill>
            <a:srgbClr val="AFCDED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The Major Components of Business Intelligence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8198" y="1038224"/>
            <a:ext cx="10515601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6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716" y="963385"/>
            <a:ext cx="2128058" cy="4230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Operation 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Historical Data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</a:rPr>
              <a:t>เช่น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ERP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CRM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Payroll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Point of sales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83774" y="2809875"/>
            <a:ext cx="1030951" cy="8096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ETL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4725" y="963385"/>
            <a:ext cx="2128058" cy="4522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warehouse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 mart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Historical Data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658282" y="2640545"/>
            <a:ext cx="1224743" cy="104350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3025" y="963385"/>
            <a:ext cx="1840316" cy="45226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Query and Report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OLAP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 mining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 Visualization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72600" y="963385"/>
            <a:ext cx="2128058" cy="45226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705503" y="2757487"/>
            <a:ext cx="667097" cy="809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3968850" y="2809875"/>
            <a:ext cx="1219808" cy="1176338"/>
          </a:xfrm>
          <a:prstGeom prst="flowChartMagneticDisk">
            <a:avLst/>
          </a:prstGeom>
          <a:solidFill>
            <a:srgbClr val="649B3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>
          <a:xfrm>
            <a:off x="714765" y="3482690"/>
            <a:ext cx="662161" cy="7524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Magnetic Disk 18"/>
          <p:cNvSpPr/>
          <p:nvPr/>
        </p:nvSpPr>
        <p:spPr>
          <a:xfrm>
            <a:off x="1466373" y="3441744"/>
            <a:ext cx="662161" cy="7524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gnetic Disk 20"/>
          <p:cNvSpPr/>
          <p:nvPr/>
        </p:nvSpPr>
        <p:spPr>
          <a:xfrm>
            <a:off x="4070896" y="4442135"/>
            <a:ext cx="567907" cy="457200"/>
          </a:xfrm>
          <a:prstGeom prst="flowChartMagneticDisk">
            <a:avLst/>
          </a:prstGeom>
          <a:solidFill>
            <a:srgbClr val="E6691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Flowchart: Magnetic Disk 21"/>
          <p:cNvSpPr/>
          <p:nvPr/>
        </p:nvSpPr>
        <p:spPr>
          <a:xfrm>
            <a:off x="4654303" y="4946960"/>
            <a:ext cx="633758" cy="457200"/>
          </a:xfrm>
          <a:prstGeom prst="flowChartMagneticDisk">
            <a:avLst/>
          </a:prstGeom>
          <a:solidFill>
            <a:srgbClr val="E6691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Flowchart: Magnetic Disk 22"/>
          <p:cNvSpPr/>
          <p:nvPr/>
        </p:nvSpPr>
        <p:spPr>
          <a:xfrm>
            <a:off x="4654302" y="4439580"/>
            <a:ext cx="633759" cy="457200"/>
          </a:xfrm>
          <a:prstGeom prst="flowChartMagneticDisk">
            <a:avLst/>
          </a:prstGeom>
          <a:solidFill>
            <a:srgbClr val="E6691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Flowchart: Magnetic Disk 23"/>
          <p:cNvSpPr/>
          <p:nvPr/>
        </p:nvSpPr>
        <p:spPr>
          <a:xfrm>
            <a:off x="4070896" y="4946960"/>
            <a:ext cx="567907" cy="457200"/>
          </a:xfrm>
          <a:prstGeom prst="flowChartMagneticDisk">
            <a:avLst/>
          </a:prstGeom>
          <a:solidFill>
            <a:srgbClr val="E6691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12442" y="2333958"/>
            <a:ext cx="1248374" cy="5067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716" y="620486"/>
            <a:ext cx="2128058" cy="34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Source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530224" y="611857"/>
            <a:ext cx="2128058" cy="34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for Analysis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98524" y="620486"/>
            <a:ext cx="1806979" cy="33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372600" y="611857"/>
            <a:ext cx="2128058" cy="35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0829" y="3214687"/>
            <a:ext cx="1614079" cy="148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55716" y="6333443"/>
            <a:ext cx="11836284" cy="5245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Business intelligence architecture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716" y="5215726"/>
            <a:ext cx="2128058" cy="784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External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lowchart: Multidocument 15"/>
          <p:cNvSpPr/>
          <p:nvPr/>
        </p:nvSpPr>
        <p:spPr>
          <a:xfrm>
            <a:off x="894961" y="4215765"/>
            <a:ext cx="1064029" cy="51783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02" y="4815697"/>
            <a:ext cx="792047" cy="28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3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7E2A4C380354C96D99B442A6E01B2" ma:contentTypeVersion="4" ma:contentTypeDescription="Create a new document." ma:contentTypeScope="" ma:versionID="ded09483d0d890a9deda45acd827bd41">
  <xsd:schema xmlns:xsd="http://www.w3.org/2001/XMLSchema" xmlns:xs="http://www.w3.org/2001/XMLSchema" xmlns:p="http://schemas.microsoft.com/office/2006/metadata/properties" xmlns:ns2="ea84853e-2a1a-4133-885d-5d6964afd0f2" targetNamespace="http://schemas.microsoft.com/office/2006/metadata/properties" ma:root="true" ma:fieldsID="cf3dffb26ab1f99b365fe5fd9928a1b7" ns2:_="">
    <xsd:import namespace="ea84853e-2a1a-4133-885d-5d6964afd0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4853e-2a1a-4133-885d-5d6964afd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39B56F-5543-4BC1-9C62-D20333F6E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4853e-2a1a-4133-885d-5d6964afd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0C6F70-2295-4534-9D71-53E7C0096F6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10BA9C-4855-4C8D-8CFF-5437C3FD5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170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Angsana New</vt:lpstr>
      <vt:lpstr>AngsanaUPC</vt:lpstr>
      <vt:lpstr>Arial</vt:lpstr>
      <vt:lpstr>Calibri</vt:lpstr>
      <vt:lpstr>Calibri Light</vt:lpstr>
      <vt:lpstr>Cordia New</vt:lpstr>
      <vt:lpstr>Jakarta</vt:lpstr>
      <vt:lpstr>Times New Roman</vt:lpstr>
      <vt:lpstr>Wingdings</vt:lpstr>
      <vt:lpstr>Office Theme</vt:lpstr>
      <vt:lpstr>Chapter 01 Introduction to Business Intelligence</vt:lpstr>
      <vt:lpstr>Business Intelligence</vt:lpstr>
      <vt:lpstr>Business intelligence (BI)</vt:lpstr>
      <vt:lpstr>BI applications</vt:lpstr>
      <vt:lpstr>ระบบธุรกิจอัจฉริยะ</vt:lpstr>
      <vt:lpstr>BI applications  ประกอบด้วย</vt:lpstr>
      <vt:lpstr>PowerPoint Presentation</vt:lpstr>
      <vt:lpstr>The Major Components of Business Intelligence</vt:lpstr>
      <vt:lpstr>PowerPoint Presentation</vt:lpstr>
      <vt:lpstr>PowerPoint Presentation</vt:lpstr>
      <vt:lpstr>PowerPoint Presentation</vt:lpstr>
      <vt:lpstr>PowerPoint Presentation</vt:lpstr>
      <vt:lpstr>BI Reporting Tool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Employee</dc:creator>
  <cp:lastModifiedBy>Employee</cp:lastModifiedBy>
  <cp:revision>40</cp:revision>
  <dcterms:created xsi:type="dcterms:W3CDTF">2023-03-30T14:54:26Z</dcterms:created>
  <dcterms:modified xsi:type="dcterms:W3CDTF">2023-08-29T16:30:06Z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0x0101003017E2A4C380354C96D99B442A6E01B2</vt:lpwstr>
  </property>
</Properties>
</file>