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3" r:id="rId6"/>
    <p:sldId id="270" r:id="rId7"/>
    <p:sldId id="26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2BE"/>
    <a:srgbClr val="1E0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C138-3DDD-44AA-8C88-5F8FB87CC3C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2BE6-FAAC-42F9-BF82-520E9E9FA3A9}" type="datetimeFigureOut">
              <a:rPr lang="th-TH" smtClean="0"/>
              <a:pPr/>
              <a:t>03/02/62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E063B-F6CD-4D7C-A5AB-43AB4FFA8E0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219200"/>
            <a:ext cx="7772400" cy="14700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OLAP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Analysis and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Design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vs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TPS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เสริม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Sales transactions (TPS)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700213"/>
          <a:ext cx="6336703" cy="2653033"/>
        </p:xfrm>
        <a:graphic>
          <a:graphicData uri="http://schemas.openxmlformats.org/drawingml/2006/table">
            <a:tbl>
              <a:tblPr/>
              <a:tblGrid>
                <a:gridCol w="1189631"/>
                <a:gridCol w="1995509"/>
                <a:gridCol w="921005"/>
                <a:gridCol w="1078431"/>
                <a:gridCol w="1152127"/>
              </a:tblGrid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 Id.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17/01/2019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Receipt No.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F17012019G300001  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8:00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Order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92.00</a:t>
                      </a:r>
                      <a:endParaRPr lang="th-TH" sz="18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Sales transactions (TPS)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700213"/>
          <a:ext cx="6336703" cy="2653033"/>
        </p:xfrm>
        <a:graphic>
          <a:graphicData uri="http://schemas.openxmlformats.org/drawingml/2006/table">
            <a:tbl>
              <a:tblPr/>
              <a:tblGrid>
                <a:gridCol w="1189631"/>
                <a:gridCol w="1995509"/>
                <a:gridCol w="921005"/>
                <a:gridCol w="1078431"/>
                <a:gridCol w="1152127"/>
              </a:tblGrid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 Id.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17/01/2019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Receipt No.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F17012019G300002  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8:10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Order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5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100.00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5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170.00</a:t>
                      </a:r>
                      <a:endParaRPr lang="th-TH" sz="18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Sales transactions (TPS)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700213"/>
          <a:ext cx="6336703" cy="3312367"/>
        </p:xfrm>
        <a:graphic>
          <a:graphicData uri="http://schemas.openxmlformats.org/drawingml/2006/table">
            <a:tbl>
              <a:tblPr/>
              <a:tblGrid>
                <a:gridCol w="1189631"/>
                <a:gridCol w="1995509"/>
                <a:gridCol w="921005"/>
                <a:gridCol w="1078431"/>
                <a:gridCol w="1152127"/>
              </a:tblGrid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 Id.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16/01/2019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Receipt No.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8:00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Order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120.00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5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222.00</a:t>
                      </a:r>
                      <a:endParaRPr lang="th-TH" sz="18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045200"/>
            <a:ext cx="1981200" cy="476250"/>
          </a:xfrm>
          <a:noFill/>
        </p:spPr>
        <p:txBody>
          <a:bodyPr>
            <a:normAutofit/>
          </a:bodyPr>
          <a:lstStyle/>
          <a:p>
            <a:fld id="{188FC1C4-D785-4EDB-9911-590D8232A84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83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40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496944" cy="919163"/>
          </a:xfrm>
        </p:spPr>
        <p:txBody>
          <a:bodyPr/>
          <a:lstStyle/>
          <a:p>
            <a:pPr eaLnBrk="1" hangingPunct="1"/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ความสัมพันธ์แบบกลุ่มต่อกลุ่ม (</a:t>
            </a:r>
            <a:r>
              <a:rPr lang="en-US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Many to Many, M:N)</a:t>
            </a:r>
            <a:endParaRPr lang="th-TH" sz="36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4037" name="AutoShape 6"/>
          <p:cNvSpPr>
            <a:spLocks noChangeArrowheads="1"/>
          </p:cNvSpPr>
          <p:nvPr/>
        </p:nvSpPr>
        <p:spPr bwMode="auto">
          <a:xfrm>
            <a:off x="3886200" y="5181600"/>
            <a:ext cx="563563" cy="4270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8676" y="1447232"/>
            <a:ext cx="8609924" cy="2362700"/>
            <a:chOff x="193" y="1359"/>
            <a:chExt cx="5271" cy="1968"/>
          </a:xfrm>
        </p:grpSpPr>
        <p:sp>
          <p:nvSpPr>
            <p:cNvPr id="440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340" y="1690"/>
              <a:ext cx="5068" cy="1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2" name="Rectangle 10"/>
            <p:cNvSpPr>
              <a:spLocks noChangeArrowheads="1"/>
            </p:cNvSpPr>
            <p:nvPr/>
          </p:nvSpPr>
          <p:spPr bwMode="auto">
            <a:xfrm>
              <a:off x="1084" y="2670"/>
              <a:ext cx="928" cy="5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3" name="Rectangle 11"/>
            <p:cNvSpPr>
              <a:spLocks noChangeArrowheads="1"/>
            </p:cNvSpPr>
            <p:nvPr/>
          </p:nvSpPr>
          <p:spPr bwMode="auto">
            <a:xfrm>
              <a:off x="1084" y="2670"/>
              <a:ext cx="928" cy="58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Rectangle 12"/>
            <p:cNvSpPr>
              <a:spLocks noChangeArrowheads="1"/>
            </p:cNvSpPr>
            <p:nvPr/>
          </p:nvSpPr>
          <p:spPr bwMode="auto">
            <a:xfrm>
              <a:off x="1212" y="2708"/>
              <a:ext cx="70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Sales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5" name="Freeform 13"/>
            <p:cNvSpPr>
              <a:spLocks/>
            </p:cNvSpPr>
            <p:nvPr/>
          </p:nvSpPr>
          <p:spPr bwMode="auto">
            <a:xfrm>
              <a:off x="193" y="1867"/>
              <a:ext cx="758" cy="565"/>
            </a:xfrm>
            <a:custGeom>
              <a:avLst/>
              <a:gdLst>
                <a:gd name="T0" fmla="*/ 614 w 614"/>
                <a:gd name="T1" fmla="*/ 140 h 296"/>
                <a:gd name="T2" fmla="*/ 610 w 614"/>
                <a:gd name="T3" fmla="*/ 126 h 296"/>
                <a:gd name="T4" fmla="*/ 603 w 614"/>
                <a:gd name="T5" fmla="*/ 111 h 296"/>
                <a:gd name="T6" fmla="*/ 595 w 614"/>
                <a:gd name="T7" fmla="*/ 98 h 296"/>
                <a:gd name="T8" fmla="*/ 582 w 614"/>
                <a:gd name="T9" fmla="*/ 85 h 296"/>
                <a:gd name="T10" fmla="*/ 568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29 h 296"/>
                <a:gd name="T20" fmla="*/ 453 w 614"/>
                <a:gd name="T21" fmla="*/ 18 h 296"/>
                <a:gd name="T22" fmla="*/ 397 w 614"/>
                <a:gd name="T23" fmla="*/ 7 h 296"/>
                <a:gd name="T24" fmla="*/ 338 w 614"/>
                <a:gd name="T25" fmla="*/ 2 h 296"/>
                <a:gd name="T26" fmla="*/ 275 w 614"/>
                <a:gd name="T27" fmla="*/ 2 h 296"/>
                <a:gd name="T28" fmla="*/ 214 w 614"/>
                <a:gd name="T29" fmla="*/ 7 h 296"/>
                <a:gd name="T30" fmla="*/ 160 w 614"/>
                <a:gd name="T31" fmla="*/ 18 h 296"/>
                <a:gd name="T32" fmla="*/ 124 w 614"/>
                <a:gd name="T33" fmla="*/ 29 h 296"/>
                <a:gd name="T34" fmla="*/ 99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3 w 614"/>
                <a:gd name="T41" fmla="*/ 72 h 296"/>
                <a:gd name="T42" fmla="*/ 29 w 614"/>
                <a:gd name="T43" fmla="*/ 85 h 296"/>
                <a:gd name="T44" fmla="*/ 19 w 614"/>
                <a:gd name="T45" fmla="*/ 98 h 296"/>
                <a:gd name="T46" fmla="*/ 8 w 614"/>
                <a:gd name="T47" fmla="*/ 111 h 296"/>
                <a:gd name="T48" fmla="*/ 3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3 w 614"/>
                <a:gd name="T55" fmla="*/ 172 h 296"/>
                <a:gd name="T56" fmla="*/ 8 w 614"/>
                <a:gd name="T57" fmla="*/ 185 h 296"/>
                <a:gd name="T58" fmla="*/ 19 w 614"/>
                <a:gd name="T59" fmla="*/ 200 h 296"/>
                <a:gd name="T60" fmla="*/ 29 w 614"/>
                <a:gd name="T61" fmla="*/ 213 h 296"/>
                <a:gd name="T62" fmla="*/ 43 w 614"/>
                <a:gd name="T63" fmla="*/ 225 h 296"/>
                <a:gd name="T64" fmla="*/ 61 w 614"/>
                <a:gd name="T65" fmla="*/ 237 h 296"/>
                <a:gd name="T66" fmla="*/ 80 w 614"/>
                <a:gd name="T67" fmla="*/ 248 h 296"/>
                <a:gd name="T68" fmla="*/ 99 w 614"/>
                <a:gd name="T69" fmla="*/ 259 h 296"/>
                <a:gd name="T70" fmla="*/ 124 w 614"/>
                <a:gd name="T71" fmla="*/ 268 h 296"/>
                <a:gd name="T72" fmla="*/ 160 w 614"/>
                <a:gd name="T73" fmla="*/ 279 h 296"/>
                <a:gd name="T74" fmla="*/ 214 w 614"/>
                <a:gd name="T75" fmla="*/ 290 h 296"/>
                <a:gd name="T76" fmla="*/ 275 w 614"/>
                <a:gd name="T77" fmla="*/ 296 h 296"/>
                <a:gd name="T78" fmla="*/ 338 w 614"/>
                <a:gd name="T79" fmla="*/ 296 h 296"/>
                <a:gd name="T80" fmla="*/ 397 w 614"/>
                <a:gd name="T81" fmla="*/ 290 h 296"/>
                <a:gd name="T82" fmla="*/ 453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8 w 614"/>
                <a:gd name="T93" fmla="*/ 225 h 296"/>
                <a:gd name="T94" fmla="*/ 582 w 614"/>
                <a:gd name="T95" fmla="*/ 213 h 296"/>
                <a:gd name="T96" fmla="*/ 595 w 614"/>
                <a:gd name="T97" fmla="*/ 200 h 296"/>
                <a:gd name="T98" fmla="*/ 603 w 614"/>
                <a:gd name="T99" fmla="*/ 185 h 296"/>
                <a:gd name="T100" fmla="*/ 610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2" y="133"/>
                  </a:lnTo>
                  <a:lnTo>
                    <a:pt x="610" y="126"/>
                  </a:lnTo>
                  <a:lnTo>
                    <a:pt x="607" y="118"/>
                  </a:lnTo>
                  <a:lnTo>
                    <a:pt x="603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89" y="90"/>
                  </a:lnTo>
                  <a:lnTo>
                    <a:pt x="582" y="85"/>
                  </a:lnTo>
                  <a:lnTo>
                    <a:pt x="577" y="78"/>
                  </a:lnTo>
                  <a:lnTo>
                    <a:pt x="568" y="72"/>
                  </a:lnTo>
                  <a:lnTo>
                    <a:pt x="561" y="66"/>
                  </a:lnTo>
                  <a:lnTo>
                    <a:pt x="553" y="61"/>
                  </a:lnTo>
                  <a:lnTo>
                    <a:pt x="544" y="55"/>
                  </a:lnTo>
                  <a:lnTo>
                    <a:pt x="534" y="50"/>
                  </a:lnTo>
                  <a:lnTo>
                    <a:pt x="523" y="44"/>
                  </a:lnTo>
                  <a:lnTo>
                    <a:pt x="513" y="39"/>
                  </a:lnTo>
                  <a:lnTo>
                    <a:pt x="502" y="35"/>
                  </a:lnTo>
                  <a:lnTo>
                    <a:pt x="490" y="29"/>
                  </a:lnTo>
                  <a:lnTo>
                    <a:pt x="478" y="26"/>
                  </a:lnTo>
                  <a:lnTo>
                    <a:pt x="453" y="18"/>
                  </a:lnTo>
                  <a:lnTo>
                    <a:pt x="425" y="13"/>
                  </a:lnTo>
                  <a:lnTo>
                    <a:pt x="397" y="7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5" y="2"/>
                  </a:lnTo>
                  <a:lnTo>
                    <a:pt x="244" y="4"/>
                  </a:lnTo>
                  <a:lnTo>
                    <a:pt x="214" y="7"/>
                  </a:lnTo>
                  <a:lnTo>
                    <a:pt x="186" y="13"/>
                  </a:lnTo>
                  <a:lnTo>
                    <a:pt x="160" y="18"/>
                  </a:lnTo>
                  <a:lnTo>
                    <a:pt x="134" y="26"/>
                  </a:lnTo>
                  <a:lnTo>
                    <a:pt x="124" y="29"/>
                  </a:lnTo>
                  <a:lnTo>
                    <a:pt x="111" y="35"/>
                  </a:lnTo>
                  <a:lnTo>
                    <a:pt x="99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69" y="55"/>
                  </a:lnTo>
                  <a:lnTo>
                    <a:pt x="61" y="61"/>
                  </a:lnTo>
                  <a:lnTo>
                    <a:pt x="52" y="66"/>
                  </a:lnTo>
                  <a:lnTo>
                    <a:pt x="43" y="72"/>
                  </a:lnTo>
                  <a:lnTo>
                    <a:pt x="36" y="78"/>
                  </a:lnTo>
                  <a:lnTo>
                    <a:pt x="29" y="85"/>
                  </a:lnTo>
                  <a:lnTo>
                    <a:pt x="24" y="90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8" y="111"/>
                  </a:lnTo>
                  <a:lnTo>
                    <a:pt x="5" y="118"/>
                  </a:lnTo>
                  <a:lnTo>
                    <a:pt x="3" y="126"/>
                  </a:lnTo>
                  <a:lnTo>
                    <a:pt x="1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1" y="164"/>
                  </a:lnTo>
                  <a:lnTo>
                    <a:pt x="3" y="172"/>
                  </a:lnTo>
                  <a:lnTo>
                    <a:pt x="5" y="179"/>
                  </a:lnTo>
                  <a:lnTo>
                    <a:pt x="8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4" y="207"/>
                  </a:lnTo>
                  <a:lnTo>
                    <a:pt x="29" y="213"/>
                  </a:lnTo>
                  <a:lnTo>
                    <a:pt x="36" y="220"/>
                  </a:lnTo>
                  <a:lnTo>
                    <a:pt x="43" y="225"/>
                  </a:lnTo>
                  <a:lnTo>
                    <a:pt x="52" y="231"/>
                  </a:lnTo>
                  <a:lnTo>
                    <a:pt x="61" y="237"/>
                  </a:lnTo>
                  <a:lnTo>
                    <a:pt x="69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99" y="259"/>
                  </a:lnTo>
                  <a:lnTo>
                    <a:pt x="111" y="262"/>
                  </a:lnTo>
                  <a:lnTo>
                    <a:pt x="124" y="268"/>
                  </a:lnTo>
                  <a:lnTo>
                    <a:pt x="134" y="272"/>
                  </a:lnTo>
                  <a:lnTo>
                    <a:pt x="160" y="279"/>
                  </a:lnTo>
                  <a:lnTo>
                    <a:pt x="186" y="285"/>
                  </a:lnTo>
                  <a:lnTo>
                    <a:pt x="214" y="290"/>
                  </a:lnTo>
                  <a:lnTo>
                    <a:pt x="244" y="294"/>
                  </a:lnTo>
                  <a:lnTo>
                    <a:pt x="275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4"/>
                  </a:lnTo>
                  <a:lnTo>
                    <a:pt x="397" y="290"/>
                  </a:lnTo>
                  <a:lnTo>
                    <a:pt x="425" y="285"/>
                  </a:lnTo>
                  <a:lnTo>
                    <a:pt x="453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2" y="262"/>
                  </a:lnTo>
                  <a:lnTo>
                    <a:pt x="513" y="259"/>
                  </a:lnTo>
                  <a:lnTo>
                    <a:pt x="523" y="253"/>
                  </a:lnTo>
                  <a:lnTo>
                    <a:pt x="534" y="248"/>
                  </a:lnTo>
                  <a:lnTo>
                    <a:pt x="544" y="242"/>
                  </a:lnTo>
                  <a:lnTo>
                    <a:pt x="553" y="237"/>
                  </a:lnTo>
                  <a:lnTo>
                    <a:pt x="561" y="231"/>
                  </a:lnTo>
                  <a:lnTo>
                    <a:pt x="568" y="225"/>
                  </a:lnTo>
                  <a:lnTo>
                    <a:pt x="577" y="220"/>
                  </a:lnTo>
                  <a:lnTo>
                    <a:pt x="582" y="213"/>
                  </a:lnTo>
                  <a:lnTo>
                    <a:pt x="589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3" y="185"/>
                  </a:lnTo>
                  <a:lnTo>
                    <a:pt x="607" y="179"/>
                  </a:lnTo>
                  <a:lnTo>
                    <a:pt x="610" y="172"/>
                  </a:lnTo>
                  <a:lnTo>
                    <a:pt x="612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Rectangle 14"/>
            <p:cNvSpPr>
              <a:spLocks noChangeArrowheads="1"/>
            </p:cNvSpPr>
            <p:nvPr/>
          </p:nvSpPr>
          <p:spPr bwMode="auto">
            <a:xfrm>
              <a:off x="286" y="2058"/>
              <a:ext cx="6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u="sng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ReceiptNo</a:t>
              </a:r>
              <a:endParaRPr lang="en-US" sz="1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7" name="Freeform 15"/>
            <p:cNvSpPr>
              <a:spLocks/>
            </p:cNvSpPr>
            <p:nvPr/>
          </p:nvSpPr>
          <p:spPr bwMode="auto">
            <a:xfrm>
              <a:off x="613" y="1486"/>
              <a:ext cx="560" cy="391"/>
            </a:xfrm>
            <a:custGeom>
              <a:avLst/>
              <a:gdLst>
                <a:gd name="T0" fmla="*/ 614 w 614"/>
                <a:gd name="T1" fmla="*/ 140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1 w 614"/>
                <a:gd name="T19" fmla="*/ 29 h 296"/>
                <a:gd name="T20" fmla="*/ 454 w 614"/>
                <a:gd name="T21" fmla="*/ 18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8 h 296"/>
                <a:gd name="T32" fmla="*/ 124 w 614"/>
                <a:gd name="T33" fmla="*/ 29 h 296"/>
                <a:gd name="T34" fmla="*/ 100 w 614"/>
                <a:gd name="T35" fmla="*/ 39 h 296"/>
                <a:gd name="T36" fmla="*/ 81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20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20 w 614"/>
                <a:gd name="T59" fmla="*/ 200 h 296"/>
                <a:gd name="T60" fmla="*/ 30 w 614"/>
                <a:gd name="T61" fmla="*/ 213 h 296"/>
                <a:gd name="T62" fmla="*/ 44 w 614"/>
                <a:gd name="T63" fmla="*/ 225 h 296"/>
                <a:gd name="T64" fmla="*/ 61 w 614"/>
                <a:gd name="T65" fmla="*/ 237 h 296"/>
                <a:gd name="T66" fmla="*/ 81 w 614"/>
                <a:gd name="T67" fmla="*/ 248 h 296"/>
                <a:gd name="T68" fmla="*/ 100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1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5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3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1" y="105"/>
                  </a:lnTo>
                  <a:lnTo>
                    <a:pt x="595" y="98"/>
                  </a:lnTo>
                  <a:lnTo>
                    <a:pt x="590" y="90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6"/>
                  </a:lnTo>
                  <a:lnTo>
                    <a:pt x="553" y="61"/>
                  </a:lnTo>
                  <a:lnTo>
                    <a:pt x="545" y="55"/>
                  </a:lnTo>
                  <a:lnTo>
                    <a:pt x="534" y="50"/>
                  </a:lnTo>
                  <a:lnTo>
                    <a:pt x="524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1" y="29"/>
                  </a:lnTo>
                  <a:lnTo>
                    <a:pt x="478" y="26"/>
                  </a:lnTo>
                  <a:lnTo>
                    <a:pt x="454" y="18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5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8"/>
                  </a:lnTo>
                  <a:lnTo>
                    <a:pt x="135" y="26"/>
                  </a:lnTo>
                  <a:lnTo>
                    <a:pt x="124" y="29"/>
                  </a:lnTo>
                  <a:lnTo>
                    <a:pt x="112" y="35"/>
                  </a:lnTo>
                  <a:lnTo>
                    <a:pt x="100" y="39"/>
                  </a:lnTo>
                  <a:lnTo>
                    <a:pt x="89" y="44"/>
                  </a:lnTo>
                  <a:lnTo>
                    <a:pt x="81" y="50"/>
                  </a:lnTo>
                  <a:lnTo>
                    <a:pt x="70" y="55"/>
                  </a:lnTo>
                  <a:lnTo>
                    <a:pt x="61" y="61"/>
                  </a:lnTo>
                  <a:lnTo>
                    <a:pt x="53" y="66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5" y="90"/>
                  </a:lnTo>
                  <a:lnTo>
                    <a:pt x="20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6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4"/>
                  </a:lnTo>
                  <a:lnTo>
                    <a:pt x="4" y="172"/>
                  </a:lnTo>
                  <a:lnTo>
                    <a:pt x="6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20" y="200"/>
                  </a:lnTo>
                  <a:lnTo>
                    <a:pt x="25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5"/>
                  </a:lnTo>
                  <a:lnTo>
                    <a:pt x="53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1" y="248"/>
                  </a:lnTo>
                  <a:lnTo>
                    <a:pt x="89" y="253"/>
                  </a:lnTo>
                  <a:lnTo>
                    <a:pt x="100" y="259"/>
                  </a:lnTo>
                  <a:lnTo>
                    <a:pt x="112" y="262"/>
                  </a:lnTo>
                  <a:lnTo>
                    <a:pt x="124" y="268"/>
                  </a:lnTo>
                  <a:lnTo>
                    <a:pt x="135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5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1" y="268"/>
                  </a:lnTo>
                  <a:lnTo>
                    <a:pt x="503" y="262"/>
                  </a:lnTo>
                  <a:lnTo>
                    <a:pt x="513" y="259"/>
                  </a:lnTo>
                  <a:lnTo>
                    <a:pt x="524" y="253"/>
                  </a:lnTo>
                  <a:lnTo>
                    <a:pt x="534" y="248"/>
                  </a:lnTo>
                  <a:lnTo>
                    <a:pt x="545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5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1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3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Rectangle 16"/>
            <p:cNvSpPr>
              <a:spLocks noChangeArrowheads="1"/>
            </p:cNvSpPr>
            <p:nvPr/>
          </p:nvSpPr>
          <p:spPr bwMode="auto">
            <a:xfrm>
              <a:off x="753" y="1550"/>
              <a:ext cx="4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8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Date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89" name="Freeform 17"/>
            <p:cNvSpPr>
              <a:spLocks/>
            </p:cNvSpPr>
            <p:nvPr/>
          </p:nvSpPr>
          <p:spPr bwMode="auto">
            <a:xfrm>
              <a:off x="1592" y="1359"/>
              <a:ext cx="653" cy="506"/>
            </a:xfrm>
            <a:custGeom>
              <a:avLst/>
              <a:gdLst>
                <a:gd name="T0" fmla="*/ 614 w 614"/>
                <a:gd name="T1" fmla="*/ 140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29 h 296"/>
                <a:gd name="T20" fmla="*/ 454 w 614"/>
                <a:gd name="T21" fmla="*/ 18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8 h 296"/>
                <a:gd name="T32" fmla="*/ 124 w 614"/>
                <a:gd name="T33" fmla="*/ 29 h 296"/>
                <a:gd name="T34" fmla="*/ 99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19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0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5 h 296"/>
                <a:gd name="T64" fmla="*/ 61 w 614"/>
                <a:gd name="T65" fmla="*/ 237 h 296"/>
                <a:gd name="T66" fmla="*/ 80 w 614"/>
                <a:gd name="T67" fmla="*/ 248 h 296"/>
                <a:gd name="T68" fmla="*/ 99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5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0"/>
                  </a:lnTo>
                  <a:lnTo>
                    <a:pt x="612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90" y="90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6"/>
                  </a:lnTo>
                  <a:lnTo>
                    <a:pt x="553" y="61"/>
                  </a:lnTo>
                  <a:lnTo>
                    <a:pt x="544" y="55"/>
                  </a:lnTo>
                  <a:lnTo>
                    <a:pt x="534" y="50"/>
                  </a:lnTo>
                  <a:lnTo>
                    <a:pt x="523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0" y="29"/>
                  </a:lnTo>
                  <a:lnTo>
                    <a:pt x="478" y="26"/>
                  </a:lnTo>
                  <a:lnTo>
                    <a:pt x="454" y="18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8"/>
                  </a:lnTo>
                  <a:lnTo>
                    <a:pt x="134" y="26"/>
                  </a:lnTo>
                  <a:lnTo>
                    <a:pt x="124" y="29"/>
                  </a:lnTo>
                  <a:lnTo>
                    <a:pt x="112" y="35"/>
                  </a:lnTo>
                  <a:lnTo>
                    <a:pt x="99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70" y="55"/>
                  </a:lnTo>
                  <a:lnTo>
                    <a:pt x="61" y="61"/>
                  </a:lnTo>
                  <a:lnTo>
                    <a:pt x="52" y="66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4" y="90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0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4"/>
                  </a:lnTo>
                  <a:lnTo>
                    <a:pt x="4" y="172"/>
                  </a:lnTo>
                  <a:lnTo>
                    <a:pt x="5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4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5"/>
                  </a:lnTo>
                  <a:lnTo>
                    <a:pt x="52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99" y="259"/>
                  </a:lnTo>
                  <a:lnTo>
                    <a:pt x="112" y="262"/>
                  </a:lnTo>
                  <a:lnTo>
                    <a:pt x="124" y="268"/>
                  </a:lnTo>
                  <a:lnTo>
                    <a:pt x="134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4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3" y="262"/>
                  </a:lnTo>
                  <a:lnTo>
                    <a:pt x="513" y="259"/>
                  </a:lnTo>
                  <a:lnTo>
                    <a:pt x="523" y="253"/>
                  </a:lnTo>
                  <a:lnTo>
                    <a:pt x="534" y="248"/>
                  </a:lnTo>
                  <a:lnTo>
                    <a:pt x="544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5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2" y="164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Rectangle 18"/>
            <p:cNvSpPr>
              <a:spLocks noChangeArrowheads="1"/>
            </p:cNvSpPr>
            <p:nvPr/>
          </p:nvSpPr>
          <p:spPr bwMode="auto">
            <a:xfrm>
              <a:off x="1639" y="1550"/>
              <a:ext cx="3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CustId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091" name="Line 19"/>
            <p:cNvSpPr>
              <a:spLocks noChangeShapeType="1"/>
            </p:cNvSpPr>
            <p:nvPr/>
          </p:nvSpPr>
          <p:spPr bwMode="auto">
            <a:xfrm>
              <a:off x="753" y="2438"/>
              <a:ext cx="547" cy="2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2" name="Line 20"/>
            <p:cNvSpPr>
              <a:spLocks noChangeShapeType="1"/>
            </p:cNvSpPr>
            <p:nvPr/>
          </p:nvSpPr>
          <p:spPr bwMode="auto">
            <a:xfrm>
              <a:off x="1266" y="2058"/>
              <a:ext cx="314" cy="59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Line 21"/>
            <p:cNvSpPr>
              <a:spLocks noChangeShapeType="1"/>
            </p:cNvSpPr>
            <p:nvPr/>
          </p:nvSpPr>
          <p:spPr bwMode="auto">
            <a:xfrm flipV="1">
              <a:off x="1827" y="2121"/>
              <a:ext cx="372" cy="53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Freeform 22"/>
            <p:cNvSpPr>
              <a:spLocks/>
            </p:cNvSpPr>
            <p:nvPr/>
          </p:nvSpPr>
          <p:spPr bwMode="auto">
            <a:xfrm>
              <a:off x="2414" y="2670"/>
              <a:ext cx="927" cy="586"/>
            </a:xfrm>
            <a:custGeom>
              <a:avLst/>
              <a:gdLst>
                <a:gd name="T0" fmla="*/ 0 w 837"/>
                <a:gd name="T1" fmla="*/ 222 h 444"/>
                <a:gd name="T2" fmla="*/ 419 w 837"/>
                <a:gd name="T3" fmla="*/ 0 h 444"/>
                <a:gd name="T4" fmla="*/ 837 w 837"/>
                <a:gd name="T5" fmla="*/ 222 h 444"/>
                <a:gd name="T6" fmla="*/ 419 w 837"/>
                <a:gd name="T7" fmla="*/ 444 h 444"/>
                <a:gd name="T8" fmla="*/ 0 w 837"/>
                <a:gd name="T9" fmla="*/ 2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"/>
                <a:gd name="T16" fmla="*/ 0 h 444"/>
                <a:gd name="T17" fmla="*/ 837 w 83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" h="444">
                  <a:moveTo>
                    <a:pt x="0" y="222"/>
                  </a:moveTo>
                  <a:lnTo>
                    <a:pt x="419" y="0"/>
                  </a:lnTo>
                  <a:lnTo>
                    <a:pt x="837" y="222"/>
                  </a:lnTo>
                  <a:lnTo>
                    <a:pt x="419" y="444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Freeform 23"/>
            <p:cNvSpPr>
              <a:spLocks/>
            </p:cNvSpPr>
            <p:nvPr/>
          </p:nvSpPr>
          <p:spPr bwMode="auto">
            <a:xfrm>
              <a:off x="2414" y="2565"/>
              <a:ext cx="1138" cy="762"/>
            </a:xfrm>
            <a:custGeom>
              <a:avLst/>
              <a:gdLst>
                <a:gd name="T0" fmla="*/ 0 w 837"/>
                <a:gd name="T1" fmla="*/ 222 h 444"/>
                <a:gd name="T2" fmla="*/ 419 w 837"/>
                <a:gd name="T3" fmla="*/ 0 h 444"/>
                <a:gd name="T4" fmla="*/ 837 w 837"/>
                <a:gd name="T5" fmla="*/ 222 h 444"/>
                <a:gd name="T6" fmla="*/ 419 w 837"/>
                <a:gd name="T7" fmla="*/ 444 h 444"/>
                <a:gd name="T8" fmla="*/ 0 w 837"/>
                <a:gd name="T9" fmla="*/ 222 h 4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7"/>
                <a:gd name="T16" fmla="*/ 0 h 444"/>
                <a:gd name="T17" fmla="*/ 837 w 837"/>
                <a:gd name="T18" fmla="*/ 444 h 4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7" h="444">
                  <a:moveTo>
                    <a:pt x="0" y="222"/>
                  </a:moveTo>
                  <a:lnTo>
                    <a:pt x="419" y="0"/>
                  </a:lnTo>
                  <a:lnTo>
                    <a:pt x="837" y="222"/>
                  </a:lnTo>
                  <a:lnTo>
                    <a:pt x="419" y="444"/>
                  </a:lnTo>
                  <a:lnTo>
                    <a:pt x="0" y="222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24"/>
            <p:cNvSpPr>
              <a:spLocks noChangeArrowheads="1"/>
            </p:cNvSpPr>
            <p:nvPr/>
          </p:nvSpPr>
          <p:spPr bwMode="auto">
            <a:xfrm>
              <a:off x="2525" y="2756"/>
              <a:ext cx="102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400" b="1" dirty="0" smtClean="0">
                  <a:solidFill>
                    <a:srgbClr val="0F02BE"/>
                  </a:solidFill>
                  <a:cs typeface="AngsanaUPC" pitchFamily="18" charset="-34"/>
                </a:rPr>
                <a:t>Sale product</a:t>
              </a:r>
              <a:endParaRPr lang="en-US" sz="2400" b="1" dirty="0">
                <a:solidFill>
                  <a:srgbClr val="0F02BE"/>
                </a:solidFill>
              </a:endParaRPr>
            </a:p>
          </p:txBody>
        </p:sp>
        <p:sp>
          <p:nvSpPr>
            <p:cNvPr id="44097" name="Rectangle 25"/>
            <p:cNvSpPr>
              <a:spLocks noChangeArrowheads="1"/>
            </p:cNvSpPr>
            <p:nvPr/>
          </p:nvSpPr>
          <p:spPr bwMode="auto">
            <a:xfrm>
              <a:off x="3930" y="2650"/>
              <a:ext cx="928" cy="5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Rectangle 26"/>
            <p:cNvSpPr>
              <a:spLocks noChangeArrowheads="1"/>
            </p:cNvSpPr>
            <p:nvPr/>
          </p:nvSpPr>
          <p:spPr bwMode="auto">
            <a:xfrm>
              <a:off x="3930" y="2629"/>
              <a:ext cx="928" cy="58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9" name="Rectangle 27"/>
            <p:cNvSpPr>
              <a:spLocks noChangeArrowheads="1"/>
            </p:cNvSpPr>
            <p:nvPr/>
          </p:nvSpPr>
          <p:spPr bwMode="auto">
            <a:xfrm>
              <a:off x="3970" y="2751"/>
              <a:ext cx="754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Product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0" name="Freeform 28"/>
            <p:cNvSpPr>
              <a:spLocks/>
            </p:cNvSpPr>
            <p:nvPr/>
          </p:nvSpPr>
          <p:spPr bwMode="auto">
            <a:xfrm>
              <a:off x="3030" y="1661"/>
              <a:ext cx="818" cy="500"/>
            </a:xfrm>
            <a:custGeom>
              <a:avLst/>
              <a:gdLst>
                <a:gd name="T0" fmla="*/ 614 w 614"/>
                <a:gd name="T1" fmla="*/ 141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3 w 614"/>
                <a:gd name="T9" fmla="*/ 85 h 296"/>
                <a:gd name="T10" fmla="*/ 569 w 614"/>
                <a:gd name="T11" fmla="*/ 72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4 w 614"/>
                <a:gd name="T21" fmla="*/ 19 h 296"/>
                <a:gd name="T22" fmla="*/ 398 w 614"/>
                <a:gd name="T23" fmla="*/ 7 h 296"/>
                <a:gd name="T24" fmla="*/ 339 w 614"/>
                <a:gd name="T25" fmla="*/ 2 h 296"/>
                <a:gd name="T26" fmla="*/ 276 w 614"/>
                <a:gd name="T27" fmla="*/ 2 h 296"/>
                <a:gd name="T28" fmla="*/ 215 w 614"/>
                <a:gd name="T29" fmla="*/ 7 h 296"/>
                <a:gd name="T30" fmla="*/ 161 w 614"/>
                <a:gd name="T31" fmla="*/ 19 h 296"/>
                <a:gd name="T32" fmla="*/ 124 w 614"/>
                <a:gd name="T33" fmla="*/ 30 h 296"/>
                <a:gd name="T34" fmla="*/ 100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2 h 296"/>
                <a:gd name="T42" fmla="*/ 30 w 614"/>
                <a:gd name="T43" fmla="*/ 85 h 296"/>
                <a:gd name="T44" fmla="*/ 19 w 614"/>
                <a:gd name="T45" fmla="*/ 98 h 296"/>
                <a:gd name="T46" fmla="*/ 9 w 614"/>
                <a:gd name="T47" fmla="*/ 111 h 296"/>
                <a:gd name="T48" fmla="*/ 4 w 614"/>
                <a:gd name="T49" fmla="*/ 126 h 296"/>
                <a:gd name="T50" fmla="*/ 0 w 614"/>
                <a:gd name="T51" fmla="*/ 141 h 296"/>
                <a:gd name="T52" fmla="*/ 0 w 614"/>
                <a:gd name="T53" fmla="*/ 157 h 296"/>
                <a:gd name="T54" fmla="*/ 4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0 w 614"/>
                <a:gd name="T69" fmla="*/ 259 h 296"/>
                <a:gd name="T70" fmla="*/ 124 w 614"/>
                <a:gd name="T71" fmla="*/ 268 h 296"/>
                <a:gd name="T72" fmla="*/ 161 w 614"/>
                <a:gd name="T73" fmla="*/ 279 h 296"/>
                <a:gd name="T74" fmla="*/ 215 w 614"/>
                <a:gd name="T75" fmla="*/ 290 h 296"/>
                <a:gd name="T76" fmla="*/ 276 w 614"/>
                <a:gd name="T77" fmla="*/ 296 h 296"/>
                <a:gd name="T78" fmla="*/ 339 w 614"/>
                <a:gd name="T79" fmla="*/ 296 h 296"/>
                <a:gd name="T80" fmla="*/ 398 w 614"/>
                <a:gd name="T81" fmla="*/ 290 h 296"/>
                <a:gd name="T82" fmla="*/ 454 w 614"/>
                <a:gd name="T83" fmla="*/ 279 h 296"/>
                <a:gd name="T84" fmla="*/ 490 w 614"/>
                <a:gd name="T85" fmla="*/ 268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6 h 296"/>
                <a:gd name="T94" fmla="*/ 583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7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3" y="133"/>
                  </a:lnTo>
                  <a:lnTo>
                    <a:pt x="611" y="126"/>
                  </a:lnTo>
                  <a:lnTo>
                    <a:pt x="607" y="118"/>
                  </a:lnTo>
                  <a:lnTo>
                    <a:pt x="604" y="111"/>
                  </a:lnTo>
                  <a:lnTo>
                    <a:pt x="600" y="105"/>
                  </a:lnTo>
                  <a:lnTo>
                    <a:pt x="595" y="98"/>
                  </a:lnTo>
                  <a:lnTo>
                    <a:pt x="590" y="91"/>
                  </a:lnTo>
                  <a:lnTo>
                    <a:pt x="583" y="85"/>
                  </a:lnTo>
                  <a:lnTo>
                    <a:pt x="578" y="78"/>
                  </a:lnTo>
                  <a:lnTo>
                    <a:pt x="569" y="72"/>
                  </a:lnTo>
                  <a:lnTo>
                    <a:pt x="562" y="67"/>
                  </a:lnTo>
                  <a:lnTo>
                    <a:pt x="553" y="61"/>
                  </a:lnTo>
                  <a:lnTo>
                    <a:pt x="545" y="56"/>
                  </a:lnTo>
                  <a:lnTo>
                    <a:pt x="534" y="50"/>
                  </a:lnTo>
                  <a:lnTo>
                    <a:pt x="524" y="44"/>
                  </a:lnTo>
                  <a:lnTo>
                    <a:pt x="513" y="39"/>
                  </a:lnTo>
                  <a:lnTo>
                    <a:pt x="503" y="35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4" y="19"/>
                  </a:lnTo>
                  <a:lnTo>
                    <a:pt x="426" y="13"/>
                  </a:lnTo>
                  <a:lnTo>
                    <a:pt x="398" y="7"/>
                  </a:lnTo>
                  <a:lnTo>
                    <a:pt x="368" y="4"/>
                  </a:lnTo>
                  <a:lnTo>
                    <a:pt x="339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5" y="7"/>
                  </a:lnTo>
                  <a:lnTo>
                    <a:pt x="187" y="13"/>
                  </a:lnTo>
                  <a:lnTo>
                    <a:pt x="161" y="19"/>
                  </a:lnTo>
                  <a:lnTo>
                    <a:pt x="135" y="26"/>
                  </a:lnTo>
                  <a:lnTo>
                    <a:pt x="124" y="30"/>
                  </a:lnTo>
                  <a:lnTo>
                    <a:pt x="112" y="35"/>
                  </a:lnTo>
                  <a:lnTo>
                    <a:pt x="100" y="39"/>
                  </a:lnTo>
                  <a:lnTo>
                    <a:pt x="89" y="44"/>
                  </a:lnTo>
                  <a:lnTo>
                    <a:pt x="80" y="50"/>
                  </a:lnTo>
                  <a:lnTo>
                    <a:pt x="70" y="56"/>
                  </a:lnTo>
                  <a:lnTo>
                    <a:pt x="61" y="61"/>
                  </a:lnTo>
                  <a:lnTo>
                    <a:pt x="53" y="67"/>
                  </a:lnTo>
                  <a:lnTo>
                    <a:pt x="44" y="72"/>
                  </a:lnTo>
                  <a:lnTo>
                    <a:pt x="37" y="78"/>
                  </a:lnTo>
                  <a:lnTo>
                    <a:pt x="30" y="85"/>
                  </a:lnTo>
                  <a:lnTo>
                    <a:pt x="25" y="91"/>
                  </a:lnTo>
                  <a:lnTo>
                    <a:pt x="19" y="98"/>
                  </a:lnTo>
                  <a:lnTo>
                    <a:pt x="14" y="105"/>
                  </a:lnTo>
                  <a:lnTo>
                    <a:pt x="9" y="111"/>
                  </a:lnTo>
                  <a:lnTo>
                    <a:pt x="5" y="118"/>
                  </a:lnTo>
                  <a:lnTo>
                    <a:pt x="4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7"/>
                  </a:lnTo>
                  <a:lnTo>
                    <a:pt x="2" y="165"/>
                  </a:lnTo>
                  <a:lnTo>
                    <a:pt x="4" y="172"/>
                  </a:lnTo>
                  <a:lnTo>
                    <a:pt x="5" y="179"/>
                  </a:lnTo>
                  <a:lnTo>
                    <a:pt x="9" y="185"/>
                  </a:lnTo>
                  <a:lnTo>
                    <a:pt x="14" y="192"/>
                  </a:lnTo>
                  <a:lnTo>
                    <a:pt x="19" y="200"/>
                  </a:lnTo>
                  <a:lnTo>
                    <a:pt x="25" y="207"/>
                  </a:lnTo>
                  <a:lnTo>
                    <a:pt x="30" y="213"/>
                  </a:lnTo>
                  <a:lnTo>
                    <a:pt x="37" y="220"/>
                  </a:lnTo>
                  <a:lnTo>
                    <a:pt x="44" y="226"/>
                  </a:lnTo>
                  <a:lnTo>
                    <a:pt x="53" y="231"/>
                  </a:lnTo>
                  <a:lnTo>
                    <a:pt x="61" y="237"/>
                  </a:lnTo>
                  <a:lnTo>
                    <a:pt x="70" y="242"/>
                  </a:lnTo>
                  <a:lnTo>
                    <a:pt x="80" y="248"/>
                  </a:lnTo>
                  <a:lnTo>
                    <a:pt x="89" y="253"/>
                  </a:lnTo>
                  <a:lnTo>
                    <a:pt x="100" y="259"/>
                  </a:lnTo>
                  <a:lnTo>
                    <a:pt x="112" y="263"/>
                  </a:lnTo>
                  <a:lnTo>
                    <a:pt x="124" y="268"/>
                  </a:lnTo>
                  <a:lnTo>
                    <a:pt x="135" y="272"/>
                  </a:lnTo>
                  <a:lnTo>
                    <a:pt x="161" y="279"/>
                  </a:lnTo>
                  <a:lnTo>
                    <a:pt x="187" y="285"/>
                  </a:lnTo>
                  <a:lnTo>
                    <a:pt x="215" y="290"/>
                  </a:lnTo>
                  <a:lnTo>
                    <a:pt x="244" y="294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9" y="296"/>
                  </a:lnTo>
                  <a:lnTo>
                    <a:pt x="368" y="294"/>
                  </a:lnTo>
                  <a:lnTo>
                    <a:pt x="398" y="290"/>
                  </a:lnTo>
                  <a:lnTo>
                    <a:pt x="426" y="285"/>
                  </a:lnTo>
                  <a:lnTo>
                    <a:pt x="454" y="279"/>
                  </a:lnTo>
                  <a:lnTo>
                    <a:pt x="478" y="272"/>
                  </a:lnTo>
                  <a:lnTo>
                    <a:pt x="490" y="268"/>
                  </a:lnTo>
                  <a:lnTo>
                    <a:pt x="503" y="263"/>
                  </a:lnTo>
                  <a:lnTo>
                    <a:pt x="513" y="259"/>
                  </a:lnTo>
                  <a:lnTo>
                    <a:pt x="524" y="253"/>
                  </a:lnTo>
                  <a:lnTo>
                    <a:pt x="534" y="248"/>
                  </a:lnTo>
                  <a:lnTo>
                    <a:pt x="545" y="242"/>
                  </a:lnTo>
                  <a:lnTo>
                    <a:pt x="553" y="237"/>
                  </a:lnTo>
                  <a:lnTo>
                    <a:pt x="562" y="231"/>
                  </a:lnTo>
                  <a:lnTo>
                    <a:pt x="569" y="226"/>
                  </a:lnTo>
                  <a:lnTo>
                    <a:pt x="578" y="220"/>
                  </a:lnTo>
                  <a:lnTo>
                    <a:pt x="583" y="213"/>
                  </a:lnTo>
                  <a:lnTo>
                    <a:pt x="590" y="207"/>
                  </a:lnTo>
                  <a:lnTo>
                    <a:pt x="595" y="200"/>
                  </a:lnTo>
                  <a:lnTo>
                    <a:pt x="600" y="192"/>
                  </a:lnTo>
                  <a:lnTo>
                    <a:pt x="604" y="185"/>
                  </a:lnTo>
                  <a:lnTo>
                    <a:pt x="607" y="179"/>
                  </a:lnTo>
                  <a:lnTo>
                    <a:pt x="611" y="172"/>
                  </a:lnTo>
                  <a:lnTo>
                    <a:pt x="613" y="165"/>
                  </a:lnTo>
                  <a:lnTo>
                    <a:pt x="614" y="157"/>
                  </a:lnTo>
                  <a:lnTo>
                    <a:pt x="614" y="148"/>
                  </a:ln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1" name="Rectangle 29"/>
            <p:cNvSpPr>
              <a:spLocks noChangeArrowheads="1"/>
            </p:cNvSpPr>
            <p:nvPr/>
          </p:nvSpPr>
          <p:spPr bwMode="auto">
            <a:xfrm>
              <a:off x="3097" y="1740"/>
              <a:ext cx="618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u="sng" dirty="0" err="1" smtClean="0">
                  <a:latin typeface="Times New Roman" pitchFamily="18" charset="0"/>
                  <a:cs typeface="Times New Roman" pitchFamily="18" charset="0"/>
                </a:rPr>
                <a:t>ProductId</a:t>
              </a:r>
              <a:endParaRPr lang="en-US" sz="20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2" name="Freeform 30"/>
            <p:cNvSpPr>
              <a:spLocks/>
            </p:cNvSpPr>
            <p:nvPr/>
          </p:nvSpPr>
          <p:spPr bwMode="auto">
            <a:xfrm>
              <a:off x="3898" y="1613"/>
              <a:ext cx="960" cy="509"/>
            </a:xfrm>
            <a:custGeom>
              <a:avLst/>
              <a:gdLst>
                <a:gd name="T0" fmla="*/ 614 w 614"/>
                <a:gd name="T1" fmla="*/ 141 h 296"/>
                <a:gd name="T2" fmla="*/ 611 w 614"/>
                <a:gd name="T3" fmla="*/ 126 h 296"/>
                <a:gd name="T4" fmla="*/ 604 w 614"/>
                <a:gd name="T5" fmla="*/ 111 h 296"/>
                <a:gd name="T6" fmla="*/ 595 w 614"/>
                <a:gd name="T7" fmla="*/ 98 h 296"/>
                <a:gd name="T8" fmla="*/ 584 w 614"/>
                <a:gd name="T9" fmla="*/ 86 h 296"/>
                <a:gd name="T10" fmla="*/ 569 w 614"/>
                <a:gd name="T11" fmla="*/ 73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4 w 614"/>
                <a:gd name="T21" fmla="*/ 19 h 296"/>
                <a:gd name="T22" fmla="*/ 398 w 614"/>
                <a:gd name="T23" fmla="*/ 8 h 296"/>
                <a:gd name="T24" fmla="*/ 338 w 614"/>
                <a:gd name="T25" fmla="*/ 2 h 296"/>
                <a:gd name="T26" fmla="*/ 276 w 614"/>
                <a:gd name="T27" fmla="*/ 2 h 296"/>
                <a:gd name="T28" fmla="*/ 216 w 614"/>
                <a:gd name="T29" fmla="*/ 8 h 296"/>
                <a:gd name="T30" fmla="*/ 160 w 614"/>
                <a:gd name="T31" fmla="*/ 19 h 296"/>
                <a:gd name="T32" fmla="*/ 124 w 614"/>
                <a:gd name="T33" fmla="*/ 30 h 296"/>
                <a:gd name="T34" fmla="*/ 101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4 w 614"/>
                <a:gd name="T41" fmla="*/ 73 h 296"/>
                <a:gd name="T42" fmla="*/ 30 w 614"/>
                <a:gd name="T43" fmla="*/ 86 h 296"/>
                <a:gd name="T44" fmla="*/ 19 w 614"/>
                <a:gd name="T45" fmla="*/ 98 h 296"/>
                <a:gd name="T46" fmla="*/ 9 w 614"/>
                <a:gd name="T47" fmla="*/ 111 h 296"/>
                <a:gd name="T48" fmla="*/ 3 w 614"/>
                <a:gd name="T49" fmla="*/ 126 h 296"/>
                <a:gd name="T50" fmla="*/ 0 w 614"/>
                <a:gd name="T51" fmla="*/ 141 h 296"/>
                <a:gd name="T52" fmla="*/ 0 w 614"/>
                <a:gd name="T53" fmla="*/ 158 h 296"/>
                <a:gd name="T54" fmla="*/ 3 w 614"/>
                <a:gd name="T55" fmla="*/ 172 h 296"/>
                <a:gd name="T56" fmla="*/ 9 w 614"/>
                <a:gd name="T57" fmla="*/ 185 h 296"/>
                <a:gd name="T58" fmla="*/ 19 w 614"/>
                <a:gd name="T59" fmla="*/ 200 h 296"/>
                <a:gd name="T60" fmla="*/ 30 w 614"/>
                <a:gd name="T61" fmla="*/ 213 h 296"/>
                <a:gd name="T62" fmla="*/ 44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1 w 614"/>
                <a:gd name="T69" fmla="*/ 259 h 296"/>
                <a:gd name="T70" fmla="*/ 124 w 614"/>
                <a:gd name="T71" fmla="*/ 269 h 296"/>
                <a:gd name="T72" fmla="*/ 160 w 614"/>
                <a:gd name="T73" fmla="*/ 280 h 296"/>
                <a:gd name="T74" fmla="*/ 216 w 614"/>
                <a:gd name="T75" fmla="*/ 291 h 296"/>
                <a:gd name="T76" fmla="*/ 276 w 614"/>
                <a:gd name="T77" fmla="*/ 296 h 296"/>
                <a:gd name="T78" fmla="*/ 338 w 614"/>
                <a:gd name="T79" fmla="*/ 296 h 296"/>
                <a:gd name="T80" fmla="*/ 398 w 614"/>
                <a:gd name="T81" fmla="*/ 291 h 296"/>
                <a:gd name="T82" fmla="*/ 454 w 614"/>
                <a:gd name="T83" fmla="*/ 280 h 296"/>
                <a:gd name="T84" fmla="*/ 490 w 614"/>
                <a:gd name="T85" fmla="*/ 269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9 w 614"/>
                <a:gd name="T93" fmla="*/ 226 h 296"/>
                <a:gd name="T94" fmla="*/ 584 w 614"/>
                <a:gd name="T95" fmla="*/ 213 h 296"/>
                <a:gd name="T96" fmla="*/ 595 w 614"/>
                <a:gd name="T97" fmla="*/ 200 h 296"/>
                <a:gd name="T98" fmla="*/ 604 w 614"/>
                <a:gd name="T99" fmla="*/ 185 h 296"/>
                <a:gd name="T100" fmla="*/ 611 w 614"/>
                <a:gd name="T101" fmla="*/ 172 h 296"/>
                <a:gd name="T102" fmla="*/ 614 w 614"/>
                <a:gd name="T103" fmla="*/ 158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2" y="134"/>
                  </a:lnTo>
                  <a:lnTo>
                    <a:pt x="611" y="126"/>
                  </a:lnTo>
                  <a:lnTo>
                    <a:pt x="607" y="119"/>
                  </a:lnTo>
                  <a:lnTo>
                    <a:pt x="604" y="111"/>
                  </a:lnTo>
                  <a:lnTo>
                    <a:pt x="600" y="106"/>
                  </a:lnTo>
                  <a:lnTo>
                    <a:pt x="595" y="98"/>
                  </a:lnTo>
                  <a:lnTo>
                    <a:pt x="590" y="91"/>
                  </a:lnTo>
                  <a:lnTo>
                    <a:pt x="584" y="86"/>
                  </a:lnTo>
                  <a:lnTo>
                    <a:pt x="577" y="78"/>
                  </a:lnTo>
                  <a:lnTo>
                    <a:pt x="569" y="73"/>
                  </a:lnTo>
                  <a:lnTo>
                    <a:pt x="562" y="67"/>
                  </a:lnTo>
                  <a:lnTo>
                    <a:pt x="553" y="61"/>
                  </a:lnTo>
                  <a:lnTo>
                    <a:pt x="544" y="56"/>
                  </a:lnTo>
                  <a:lnTo>
                    <a:pt x="534" y="50"/>
                  </a:lnTo>
                  <a:lnTo>
                    <a:pt x="523" y="45"/>
                  </a:lnTo>
                  <a:lnTo>
                    <a:pt x="513" y="39"/>
                  </a:lnTo>
                  <a:lnTo>
                    <a:pt x="502" y="36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4" y="19"/>
                  </a:lnTo>
                  <a:lnTo>
                    <a:pt x="426" y="13"/>
                  </a:lnTo>
                  <a:lnTo>
                    <a:pt x="398" y="8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6" y="2"/>
                  </a:lnTo>
                  <a:lnTo>
                    <a:pt x="244" y="4"/>
                  </a:lnTo>
                  <a:lnTo>
                    <a:pt x="216" y="8"/>
                  </a:lnTo>
                  <a:lnTo>
                    <a:pt x="187" y="13"/>
                  </a:lnTo>
                  <a:lnTo>
                    <a:pt x="160" y="19"/>
                  </a:lnTo>
                  <a:lnTo>
                    <a:pt x="134" y="26"/>
                  </a:lnTo>
                  <a:lnTo>
                    <a:pt x="124" y="30"/>
                  </a:lnTo>
                  <a:lnTo>
                    <a:pt x="112" y="36"/>
                  </a:lnTo>
                  <a:lnTo>
                    <a:pt x="101" y="39"/>
                  </a:lnTo>
                  <a:lnTo>
                    <a:pt x="89" y="45"/>
                  </a:lnTo>
                  <a:lnTo>
                    <a:pt x="80" y="50"/>
                  </a:lnTo>
                  <a:lnTo>
                    <a:pt x="70" y="56"/>
                  </a:lnTo>
                  <a:lnTo>
                    <a:pt x="61" y="61"/>
                  </a:lnTo>
                  <a:lnTo>
                    <a:pt x="52" y="67"/>
                  </a:lnTo>
                  <a:lnTo>
                    <a:pt x="44" y="73"/>
                  </a:lnTo>
                  <a:lnTo>
                    <a:pt x="37" y="78"/>
                  </a:lnTo>
                  <a:lnTo>
                    <a:pt x="30" y="86"/>
                  </a:lnTo>
                  <a:lnTo>
                    <a:pt x="24" y="91"/>
                  </a:lnTo>
                  <a:lnTo>
                    <a:pt x="19" y="98"/>
                  </a:lnTo>
                  <a:lnTo>
                    <a:pt x="14" y="106"/>
                  </a:lnTo>
                  <a:lnTo>
                    <a:pt x="9" y="111"/>
                  </a:lnTo>
                  <a:lnTo>
                    <a:pt x="5" y="119"/>
                  </a:lnTo>
                  <a:lnTo>
                    <a:pt x="3" y="126"/>
                  </a:lnTo>
                  <a:lnTo>
                    <a:pt x="2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8"/>
                  </a:lnTo>
                  <a:lnTo>
                    <a:pt x="2" y="165"/>
                  </a:lnTo>
                  <a:lnTo>
                    <a:pt x="3" y="172"/>
                  </a:lnTo>
                  <a:lnTo>
                    <a:pt x="5" y="180"/>
                  </a:lnTo>
                  <a:lnTo>
                    <a:pt x="9" y="185"/>
                  </a:lnTo>
                  <a:lnTo>
                    <a:pt x="14" y="193"/>
                  </a:lnTo>
                  <a:lnTo>
                    <a:pt x="19" y="200"/>
                  </a:lnTo>
                  <a:lnTo>
                    <a:pt x="24" y="208"/>
                  </a:lnTo>
                  <a:lnTo>
                    <a:pt x="30" y="213"/>
                  </a:lnTo>
                  <a:lnTo>
                    <a:pt x="37" y="221"/>
                  </a:lnTo>
                  <a:lnTo>
                    <a:pt x="44" y="226"/>
                  </a:lnTo>
                  <a:lnTo>
                    <a:pt x="52" y="232"/>
                  </a:lnTo>
                  <a:lnTo>
                    <a:pt x="61" y="237"/>
                  </a:lnTo>
                  <a:lnTo>
                    <a:pt x="70" y="243"/>
                  </a:lnTo>
                  <a:lnTo>
                    <a:pt x="80" y="248"/>
                  </a:lnTo>
                  <a:lnTo>
                    <a:pt x="89" y="254"/>
                  </a:lnTo>
                  <a:lnTo>
                    <a:pt x="101" y="259"/>
                  </a:lnTo>
                  <a:lnTo>
                    <a:pt x="112" y="263"/>
                  </a:lnTo>
                  <a:lnTo>
                    <a:pt x="124" y="269"/>
                  </a:lnTo>
                  <a:lnTo>
                    <a:pt x="134" y="272"/>
                  </a:lnTo>
                  <a:lnTo>
                    <a:pt x="160" y="280"/>
                  </a:lnTo>
                  <a:lnTo>
                    <a:pt x="187" y="285"/>
                  </a:lnTo>
                  <a:lnTo>
                    <a:pt x="216" y="291"/>
                  </a:lnTo>
                  <a:lnTo>
                    <a:pt x="244" y="295"/>
                  </a:lnTo>
                  <a:lnTo>
                    <a:pt x="276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5"/>
                  </a:lnTo>
                  <a:lnTo>
                    <a:pt x="398" y="291"/>
                  </a:lnTo>
                  <a:lnTo>
                    <a:pt x="426" y="285"/>
                  </a:lnTo>
                  <a:lnTo>
                    <a:pt x="454" y="280"/>
                  </a:lnTo>
                  <a:lnTo>
                    <a:pt x="478" y="272"/>
                  </a:lnTo>
                  <a:lnTo>
                    <a:pt x="490" y="269"/>
                  </a:lnTo>
                  <a:lnTo>
                    <a:pt x="502" y="263"/>
                  </a:lnTo>
                  <a:lnTo>
                    <a:pt x="513" y="259"/>
                  </a:lnTo>
                  <a:lnTo>
                    <a:pt x="523" y="254"/>
                  </a:lnTo>
                  <a:lnTo>
                    <a:pt x="534" y="248"/>
                  </a:lnTo>
                  <a:lnTo>
                    <a:pt x="544" y="243"/>
                  </a:lnTo>
                  <a:lnTo>
                    <a:pt x="553" y="237"/>
                  </a:lnTo>
                  <a:lnTo>
                    <a:pt x="562" y="232"/>
                  </a:lnTo>
                  <a:lnTo>
                    <a:pt x="569" y="226"/>
                  </a:lnTo>
                  <a:lnTo>
                    <a:pt x="577" y="221"/>
                  </a:lnTo>
                  <a:lnTo>
                    <a:pt x="584" y="213"/>
                  </a:lnTo>
                  <a:lnTo>
                    <a:pt x="590" y="208"/>
                  </a:lnTo>
                  <a:lnTo>
                    <a:pt x="595" y="200"/>
                  </a:lnTo>
                  <a:lnTo>
                    <a:pt x="600" y="193"/>
                  </a:lnTo>
                  <a:lnTo>
                    <a:pt x="604" y="185"/>
                  </a:lnTo>
                  <a:lnTo>
                    <a:pt x="607" y="180"/>
                  </a:lnTo>
                  <a:lnTo>
                    <a:pt x="611" y="172"/>
                  </a:lnTo>
                  <a:lnTo>
                    <a:pt x="612" y="165"/>
                  </a:lnTo>
                  <a:lnTo>
                    <a:pt x="614" y="158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3" name="Rectangle 31"/>
            <p:cNvSpPr>
              <a:spLocks noChangeArrowheads="1"/>
            </p:cNvSpPr>
            <p:nvPr/>
          </p:nvSpPr>
          <p:spPr bwMode="auto">
            <a:xfrm>
              <a:off x="3925" y="1740"/>
              <a:ext cx="863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ProductName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4" name="Line 32"/>
            <p:cNvSpPr>
              <a:spLocks noChangeShapeType="1"/>
            </p:cNvSpPr>
            <p:nvPr/>
          </p:nvSpPr>
          <p:spPr bwMode="auto">
            <a:xfrm>
              <a:off x="3545" y="2171"/>
              <a:ext cx="520" cy="4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5" name="Line 33"/>
            <p:cNvSpPr>
              <a:spLocks noChangeShapeType="1"/>
            </p:cNvSpPr>
            <p:nvPr/>
          </p:nvSpPr>
          <p:spPr bwMode="auto">
            <a:xfrm>
              <a:off x="4269" y="2122"/>
              <a:ext cx="1" cy="51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Line 34"/>
            <p:cNvSpPr>
              <a:spLocks noChangeShapeType="1"/>
            </p:cNvSpPr>
            <p:nvPr/>
          </p:nvSpPr>
          <p:spPr bwMode="auto">
            <a:xfrm flipH="1">
              <a:off x="2012" y="2963"/>
              <a:ext cx="402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08" name="Rectangle 36"/>
            <p:cNvSpPr>
              <a:spLocks noChangeArrowheads="1"/>
            </p:cNvSpPr>
            <p:nvPr/>
          </p:nvSpPr>
          <p:spPr bwMode="auto">
            <a:xfrm>
              <a:off x="2106" y="2565"/>
              <a:ext cx="207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09" name="Rectangle 37"/>
            <p:cNvSpPr>
              <a:spLocks noChangeArrowheads="1"/>
            </p:cNvSpPr>
            <p:nvPr/>
          </p:nvSpPr>
          <p:spPr bwMode="auto">
            <a:xfrm>
              <a:off x="3598" y="2565"/>
              <a:ext cx="237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en-US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0" name="Freeform 38"/>
            <p:cNvSpPr>
              <a:spLocks/>
            </p:cNvSpPr>
            <p:nvPr/>
          </p:nvSpPr>
          <p:spPr bwMode="auto">
            <a:xfrm>
              <a:off x="4858" y="1804"/>
              <a:ext cx="606" cy="318"/>
            </a:xfrm>
            <a:custGeom>
              <a:avLst/>
              <a:gdLst>
                <a:gd name="T0" fmla="*/ 614 w 614"/>
                <a:gd name="T1" fmla="*/ 141 h 296"/>
                <a:gd name="T2" fmla="*/ 610 w 614"/>
                <a:gd name="T3" fmla="*/ 126 h 296"/>
                <a:gd name="T4" fmla="*/ 603 w 614"/>
                <a:gd name="T5" fmla="*/ 111 h 296"/>
                <a:gd name="T6" fmla="*/ 595 w 614"/>
                <a:gd name="T7" fmla="*/ 98 h 296"/>
                <a:gd name="T8" fmla="*/ 584 w 614"/>
                <a:gd name="T9" fmla="*/ 86 h 296"/>
                <a:gd name="T10" fmla="*/ 568 w 614"/>
                <a:gd name="T11" fmla="*/ 73 h 296"/>
                <a:gd name="T12" fmla="*/ 553 w 614"/>
                <a:gd name="T13" fmla="*/ 61 h 296"/>
                <a:gd name="T14" fmla="*/ 534 w 614"/>
                <a:gd name="T15" fmla="*/ 50 h 296"/>
                <a:gd name="T16" fmla="*/ 513 w 614"/>
                <a:gd name="T17" fmla="*/ 39 h 296"/>
                <a:gd name="T18" fmla="*/ 490 w 614"/>
                <a:gd name="T19" fmla="*/ 30 h 296"/>
                <a:gd name="T20" fmla="*/ 453 w 614"/>
                <a:gd name="T21" fmla="*/ 19 h 296"/>
                <a:gd name="T22" fmla="*/ 397 w 614"/>
                <a:gd name="T23" fmla="*/ 8 h 296"/>
                <a:gd name="T24" fmla="*/ 338 w 614"/>
                <a:gd name="T25" fmla="*/ 2 h 296"/>
                <a:gd name="T26" fmla="*/ 275 w 614"/>
                <a:gd name="T27" fmla="*/ 2 h 296"/>
                <a:gd name="T28" fmla="*/ 216 w 614"/>
                <a:gd name="T29" fmla="*/ 8 h 296"/>
                <a:gd name="T30" fmla="*/ 160 w 614"/>
                <a:gd name="T31" fmla="*/ 19 h 296"/>
                <a:gd name="T32" fmla="*/ 124 w 614"/>
                <a:gd name="T33" fmla="*/ 30 h 296"/>
                <a:gd name="T34" fmla="*/ 101 w 614"/>
                <a:gd name="T35" fmla="*/ 39 h 296"/>
                <a:gd name="T36" fmla="*/ 80 w 614"/>
                <a:gd name="T37" fmla="*/ 50 h 296"/>
                <a:gd name="T38" fmla="*/ 61 w 614"/>
                <a:gd name="T39" fmla="*/ 61 h 296"/>
                <a:gd name="T40" fmla="*/ 43 w 614"/>
                <a:gd name="T41" fmla="*/ 73 h 296"/>
                <a:gd name="T42" fmla="*/ 29 w 614"/>
                <a:gd name="T43" fmla="*/ 86 h 296"/>
                <a:gd name="T44" fmla="*/ 19 w 614"/>
                <a:gd name="T45" fmla="*/ 98 h 296"/>
                <a:gd name="T46" fmla="*/ 8 w 614"/>
                <a:gd name="T47" fmla="*/ 111 h 296"/>
                <a:gd name="T48" fmla="*/ 3 w 614"/>
                <a:gd name="T49" fmla="*/ 126 h 296"/>
                <a:gd name="T50" fmla="*/ 0 w 614"/>
                <a:gd name="T51" fmla="*/ 141 h 296"/>
                <a:gd name="T52" fmla="*/ 0 w 614"/>
                <a:gd name="T53" fmla="*/ 158 h 296"/>
                <a:gd name="T54" fmla="*/ 3 w 614"/>
                <a:gd name="T55" fmla="*/ 172 h 296"/>
                <a:gd name="T56" fmla="*/ 8 w 614"/>
                <a:gd name="T57" fmla="*/ 185 h 296"/>
                <a:gd name="T58" fmla="*/ 19 w 614"/>
                <a:gd name="T59" fmla="*/ 200 h 296"/>
                <a:gd name="T60" fmla="*/ 29 w 614"/>
                <a:gd name="T61" fmla="*/ 213 h 296"/>
                <a:gd name="T62" fmla="*/ 43 w 614"/>
                <a:gd name="T63" fmla="*/ 226 h 296"/>
                <a:gd name="T64" fmla="*/ 61 w 614"/>
                <a:gd name="T65" fmla="*/ 237 h 296"/>
                <a:gd name="T66" fmla="*/ 80 w 614"/>
                <a:gd name="T67" fmla="*/ 248 h 296"/>
                <a:gd name="T68" fmla="*/ 101 w 614"/>
                <a:gd name="T69" fmla="*/ 259 h 296"/>
                <a:gd name="T70" fmla="*/ 124 w 614"/>
                <a:gd name="T71" fmla="*/ 269 h 296"/>
                <a:gd name="T72" fmla="*/ 160 w 614"/>
                <a:gd name="T73" fmla="*/ 280 h 296"/>
                <a:gd name="T74" fmla="*/ 216 w 614"/>
                <a:gd name="T75" fmla="*/ 291 h 296"/>
                <a:gd name="T76" fmla="*/ 275 w 614"/>
                <a:gd name="T77" fmla="*/ 296 h 296"/>
                <a:gd name="T78" fmla="*/ 338 w 614"/>
                <a:gd name="T79" fmla="*/ 296 h 296"/>
                <a:gd name="T80" fmla="*/ 397 w 614"/>
                <a:gd name="T81" fmla="*/ 291 h 296"/>
                <a:gd name="T82" fmla="*/ 453 w 614"/>
                <a:gd name="T83" fmla="*/ 280 h 296"/>
                <a:gd name="T84" fmla="*/ 490 w 614"/>
                <a:gd name="T85" fmla="*/ 269 h 296"/>
                <a:gd name="T86" fmla="*/ 513 w 614"/>
                <a:gd name="T87" fmla="*/ 259 h 296"/>
                <a:gd name="T88" fmla="*/ 534 w 614"/>
                <a:gd name="T89" fmla="*/ 248 h 296"/>
                <a:gd name="T90" fmla="*/ 553 w 614"/>
                <a:gd name="T91" fmla="*/ 237 h 296"/>
                <a:gd name="T92" fmla="*/ 568 w 614"/>
                <a:gd name="T93" fmla="*/ 226 h 296"/>
                <a:gd name="T94" fmla="*/ 584 w 614"/>
                <a:gd name="T95" fmla="*/ 213 h 296"/>
                <a:gd name="T96" fmla="*/ 595 w 614"/>
                <a:gd name="T97" fmla="*/ 200 h 296"/>
                <a:gd name="T98" fmla="*/ 603 w 614"/>
                <a:gd name="T99" fmla="*/ 185 h 296"/>
                <a:gd name="T100" fmla="*/ 610 w 614"/>
                <a:gd name="T101" fmla="*/ 172 h 296"/>
                <a:gd name="T102" fmla="*/ 614 w 614"/>
                <a:gd name="T103" fmla="*/ 158 h 29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14"/>
                <a:gd name="T157" fmla="*/ 0 h 296"/>
                <a:gd name="T158" fmla="*/ 614 w 614"/>
                <a:gd name="T159" fmla="*/ 296 h 29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14" h="296">
                  <a:moveTo>
                    <a:pt x="614" y="148"/>
                  </a:moveTo>
                  <a:lnTo>
                    <a:pt x="614" y="141"/>
                  </a:lnTo>
                  <a:lnTo>
                    <a:pt x="612" y="134"/>
                  </a:lnTo>
                  <a:lnTo>
                    <a:pt x="610" y="126"/>
                  </a:lnTo>
                  <a:lnTo>
                    <a:pt x="607" y="119"/>
                  </a:lnTo>
                  <a:lnTo>
                    <a:pt x="603" y="111"/>
                  </a:lnTo>
                  <a:lnTo>
                    <a:pt x="600" y="106"/>
                  </a:lnTo>
                  <a:lnTo>
                    <a:pt x="595" y="98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7" y="78"/>
                  </a:lnTo>
                  <a:lnTo>
                    <a:pt x="568" y="73"/>
                  </a:lnTo>
                  <a:lnTo>
                    <a:pt x="561" y="67"/>
                  </a:lnTo>
                  <a:lnTo>
                    <a:pt x="553" y="61"/>
                  </a:lnTo>
                  <a:lnTo>
                    <a:pt x="544" y="56"/>
                  </a:lnTo>
                  <a:lnTo>
                    <a:pt x="534" y="50"/>
                  </a:lnTo>
                  <a:lnTo>
                    <a:pt x="523" y="45"/>
                  </a:lnTo>
                  <a:lnTo>
                    <a:pt x="513" y="39"/>
                  </a:lnTo>
                  <a:lnTo>
                    <a:pt x="502" y="36"/>
                  </a:lnTo>
                  <a:lnTo>
                    <a:pt x="490" y="30"/>
                  </a:lnTo>
                  <a:lnTo>
                    <a:pt x="478" y="26"/>
                  </a:lnTo>
                  <a:lnTo>
                    <a:pt x="453" y="19"/>
                  </a:lnTo>
                  <a:lnTo>
                    <a:pt x="425" y="13"/>
                  </a:lnTo>
                  <a:lnTo>
                    <a:pt x="397" y="8"/>
                  </a:lnTo>
                  <a:lnTo>
                    <a:pt x="368" y="4"/>
                  </a:lnTo>
                  <a:lnTo>
                    <a:pt x="338" y="2"/>
                  </a:lnTo>
                  <a:lnTo>
                    <a:pt x="307" y="0"/>
                  </a:lnTo>
                  <a:lnTo>
                    <a:pt x="275" y="2"/>
                  </a:lnTo>
                  <a:lnTo>
                    <a:pt x="244" y="4"/>
                  </a:lnTo>
                  <a:lnTo>
                    <a:pt x="216" y="8"/>
                  </a:lnTo>
                  <a:lnTo>
                    <a:pt x="186" y="13"/>
                  </a:lnTo>
                  <a:lnTo>
                    <a:pt x="160" y="19"/>
                  </a:lnTo>
                  <a:lnTo>
                    <a:pt x="134" y="26"/>
                  </a:lnTo>
                  <a:lnTo>
                    <a:pt x="124" y="30"/>
                  </a:lnTo>
                  <a:lnTo>
                    <a:pt x="111" y="36"/>
                  </a:lnTo>
                  <a:lnTo>
                    <a:pt x="101" y="39"/>
                  </a:lnTo>
                  <a:lnTo>
                    <a:pt x="89" y="45"/>
                  </a:lnTo>
                  <a:lnTo>
                    <a:pt x="80" y="50"/>
                  </a:lnTo>
                  <a:lnTo>
                    <a:pt x="69" y="56"/>
                  </a:lnTo>
                  <a:lnTo>
                    <a:pt x="61" y="61"/>
                  </a:lnTo>
                  <a:lnTo>
                    <a:pt x="52" y="67"/>
                  </a:lnTo>
                  <a:lnTo>
                    <a:pt x="43" y="73"/>
                  </a:lnTo>
                  <a:lnTo>
                    <a:pt x="36" y="78"/>
                  </a:lnTo>
                  <a:lnTo>
                    <a:pt x="29" y="86"/>
                  </a:lnTo>
                  <a:lnTo>
                    <a:pt x="24" y="91"/>
                  </a:lnTo>
                  <a:lnTo>
                    <a:pt x="19" y="98"/>
                  </a:lnTo>
                  <a:lnTo>
                    <a:pt x="14" y="106"/>
                  </a:lnTo>
                  <a:lnTo>
                    <a:pt x="8" y="111"/>
                  </a:lnTo>
                  <a:lnTo>
                    <a:pt x="5" y="119"/>
                  </a:lnTo>
                  <a:lnTo>
                    <a:pt x="3" y="126"/>
                  </a:lnTo>
                  <a:lnTo>
                    <a:pt x="1" y="134"/>
                  </a:lnTo>
                  <a:lnTo>
                    <a:pt x="0" y="141"/>
                  </a:lnTo>
                  <a:lnTo>
                    <a:pt x="0" y="148"/>
                  </a:lnTo>
                  <a:lnTo>
                    <a:pt x="0" y="158"/>
                  </a:lnTo>
                  <a:lnTo>
                    <a:pt x="1" y="165"/>
                  </a:lnTo>
                  <a:lnTo>
                    <a:pt x="3" y="172"/>
                  </a:lnTo>
                  <a:lnTo>
                    <a:pt x="5" y="180"/>
                  </a:lnTo>
                  <a:lnTo>
                    <a:pt x="8" y="185"/>
                  </a:lnTo>
                  <a:lnTo>
                    <a:pt x="14" y="193"/>
                  </a:lnTo>
                  <a:lnTo>
                    <a:pt x="19" y="200"/>
                  </a:lnTo>
                  <a:lnTo>
                    <a:pt x="24" y="208"/>
                  </a:lnTo>
                  <a:lnTo>
                    <a:pt x="29" y="213"/>
                  </a:lnTo>
                  <a:lnTo>
                    <a:pt x="36" y="221"/>
                  </a:lnTo>
                  <a:lnTo>
                    <a:pt x="43" y="226"/>
                  </a:lnTo>
                  <a:lnTo>
                    <a:pt x="52" y="232"/>
                  </a:lnTo>
                  <a:lnTo>
                    <a:pt x="61" y="237"/>
                  </a:lnTo>
                  <a:lnTo>
                    <a:pt x="69" y="243"/>
                  </a:lnTo>
                  <a:lnTo>
                    <a:pt x="80" y="248"/>
                  </a:lnTo>
                  <a:lnTo>
                    <a:pt x="89" y="254"/>
                  </a:lnTo>
                  <a:lnTo>
                    <a:pt x="101" y="259"/>
                  </a:lnTo>
                  <a:lnTo>
                    <a:pt x="111" y="263"/>
                  </a:lnTo>
                  <a:lnTo>
                    <a:pt x="124" y="269"/>
                  </a:lnTo>
                  <a:lnTo>
                    <a:pt x="134" y="272"/>
                  </a:lnTo>
                  <a:lnTo>
                    <a:pt x="160" y="280"/>
                  </a:lnTo>
                  <a:lnTo>
                    <a:pt x="186" y="285"/>
                  </a:lnTo>
                  <a:lnTo>
                    <a:pt x="216" y="291"/>
                  </a:lnTo>
                  <a:lnTo>
                    <a:pt x="244" y="295"/>
                  </a:lnTo>
                  <a:lnTo>
                    <a:pt x="275" y="296"/>
                  </a:lnTo>
                  <a:lnTo>
                    <a:pt x="307" y="296"/>
                  </a:lnTo>
                  <a:lnTo>
                    <a:pt x="338" y="296"/>
                  </a:lnTo>
                  <a:lnTo>
                    <a:pt x="368" y="295"/>
                  </a:lnTo>
                  <a:lnTo>
                    <a:pt x="397" y="291"/>
                  </a:lnTo>
                  <a:lnTo>
                    <a:pt x="425" y="285"/>
                  </a:lnTo>
                  <a:lnTo>
                    <a:pt x="453" y="280"/>
                  </a:lnTo>
                  <a:lnTo>
                    <a:pt x="478" y="272"/>
                  </a:lnTo>
                  <a:lnTo>
                    <a:pt x="490" y="269"/>
                  </a:lnTo>
                  <a:lnTo>
                    <a:pt x="502" y="263"/>
                  </a:lnTo>
                  <a:lnTo>
                    <a:pt x="513" y="259"/>
                  </a:lnTo>
                  <a:lnTo>
                    <a:pt x="523" y="254"/>
                  </a:lnTo>
                  <a:lnTo>
                    <a:pt x="534" y="248"/>
                  </a:lnTo>
                  <a:lnTo>
                    <a:pt x="544" y="243"/>
                  </a:lnTo>
                  <a:lnTo>
                    <a:pt x="553" y="237"/>
                  </a:lnTo>
                  <a:lnTo>
                    <a:pt x="561" y="232"/>
                  </a:lnTo>
                  <a:lnTo>
                    <a:pt x="568" y="226"/>
                  </a:lnTo>
                  <a:lnTo>
                    <a:pt x="577" y="221"/>
                  </a:lnTo>
                  <a:lnTo>
                    <a:pt x="584" y="213"/>
                  </a:lnTo>
                  <a:lnTo>
                    <a:pt x="589" y="208"/>
                  </a:lnTo>
                  <a:lnTo>
                    <a:pt x="595" y="200"/>
                  </a:lnTo>
                  <a:lnTo>
                    <a:pt x="600" y="193"/>
                  </a:lnTo>
                  <a:lnTo>
                    <a:pt x="603" y="185"/>
                  </a:lnTo>
                  <a:lnTo>
                    <a:pt x="607" y="180"/>
                  </a:lnTo>
                  <a:lnTo>
                    <a:pt x="610" y="172"/>
                  </a:lnTo>
                  <a:lnTo>
                    <a:pt x="612" y="165"/>
                  </a:lnTo>
                  <a:lnTo>
                    <a:pt x="614" y="158"/>
                  </a:lnTo>
                  <a:lnTo>
                    <a:pt x="614" y="148"/>
                  </a:lnTo>
                </a:path>
              </a:pathLst>
            </a:custGeom>
            <a:solidFill>
              <a:srgbClr val="FFFFFF"/>
            </a:solidFill>
            <a:ln w="222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Price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1" name="Rectangle 39"/>
            <p:cNvSpPr>
              <a:spLocks noChangeArrowheads="1"/>
            </p:cNvSpPr>
            <p:nvPr/>
          </p:nvSpPr>
          <p:spPr bwMode="auto">
            <a:xfrm>
              <a:off x="4625" y="1747"/>
              <a:ext cx="804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th-TH" sz="2000" dirty="0" smtClean="0">
                  <a:solidFill>
                    <a:srgbClr val="000000"/>
                  </a:solidFill>
                  <a:latin typeface="Times New Roman" pitchFamily="18" charset="0"/>
                  <a:cs typeface="AngsanaUPC" pitchFamily="18" charset="-34"/>
                </a:rPr>
                <a:t>	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112" name="Line 40"/>
            <p:cNvSpPr>
              <a:spLocks noChangeShapeType="1"/>
            </p:cNvSpPr>
            <p:nvPr/>
          </p:nvSpPr>
          <p:spPr bwMode="auto">
            <a:xfrm flipV="1">
              <a:off x="4542" y="2122"/>
              <a:ext cx="407" cy="51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Line 34"/>
          <p:cNvSpPr>
            <a:spLocks noChangeShapeType="1"/>
          </p:cNvSpPr>
          <p:nvPr/>
        </p:nvSpPr>
        <p:spPr bwMode="auto">
          <a:xfrm flipH="1">
            <a:off x="5638800" y="3352800"/>
            <a:ext cx="6858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38"/>
          <p:cNvSpPr>
            <a:spLocks/>
          </p:cNvSpPr>
          <p:nvPr/>
        </p:nvSpPr>
        <p:spPr bwMode="auto">
          <a:xfrm>
            <a:off x="8153400" y="2667000"/>
            <a:ext cx="990600" cy="382058"/>
          </a:xfrm>
          <a:custGeom>
            <a:avLst/>
            <a:gdLst>
              <a:gd name="T0" fmla="*/ 614 w 614"/>
              <a:gd name="T1" fmla="*/ 141 h 296"/>
              <a:gd name="T2" fmla="*/ 610 w 614"/>
              <a:gd name="T3" fmla="*/ 126 h 296"/>
              <a:gd name="T4" fmla="*/ 603 w 614"/>
              <a:gd name="T5" fmla="*/ 111 h 296"/>
              <a:gd name="T6" fmla="*/ 595 w 614"/>
              <a:gd name="T7" fmla="*/ 98 h 296"/>
              <a:gd name="T8" fmla="*/ 584 w 614"/>
              <a:gd name="T9" fmla="*/ 86 h 296"/>
              <a:gd name="T10" fmla="*/ 568 w 614"/>
              <a:gd name="T11" fmla="*/ 73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0 w 614"/>
              <a:gd name="T19" fmla="*/ 30 h 296"/>
              <a:gd name="T20" fmla="*/ 453 w 614"/>
              <a:gd name="T21" fmla="*/ 19 h 296"/>
              <a:gd name="T22" fmla="*/ 397 w 614"/>
              <a:gd name="T23" fmla="*/ 8 h 296"/>
              <a:gd name="T24" fmla="*/ 338 w 614"/>
              <a:gd name="T25" fmla="*/ 2 h 296"/>
              <a:gd name="T26" fmla="*/ 275 w 614"/>
              <a:gd name="T27" fmla="*/ 2 h 296"/>
              <a:gd name="T28" fmla="*/ 216 w 614"/>
              <a:gd name="T29" fmla="*/ 8 h 296"/>
              <a:gd name="T30" fmla="*/ 160 w 614"/>
              <a:gd name="T31" fmla="*/ 19 h 296"/>
              <a:gd name="T32" fmla="*/ 124 w 614"/>
              <a:gd name="T33" fmla="*/ 30 h 296"/>
              <a:gd name="T34" fmla="*/ 101 w 614"/>
              <a:gd name="T35" fmla="*/ 39 h 296"/>
              <a:gd name="T36" fmla="*/ 80 w 614"/>
              <a:gd name="T37" fmla="*/ 50 h 296"/>
              <a:gd name="T38" fmla="*/ 61 w 614"/>
              <a:gd name="T39" fmla="*/ 61 h 296"/>
              <a:gd name="T40" fmla="*/ 43 w 614"/>
              <a:gd name="T41" fmla="*/ 73 h 296"/>
              <a:gd name="T42" fmla="*/ 29 w 614"/>
              <a:gd name="T43" fmla="*/ 86 h 296"/>
              <a:gd name="T44" fmla="*/ 19 w 614"/>
              <a:gd name="T45" fmla="*/ 98 h 296"/>
              <a:gd name="T46" fmla="*/ 8 w 614"/>
              <a:gd name="T47" fmla="*/ 111 h 296"/>
              <a:gd name="T48" fmla="*/ 3 w 614"/>
              <a:gd name="T49" fmla="*/ 126 h 296"/>
              <a:gd name="T50" fmla="*/ 0 w 614"/>
              <a:gd name="T51" fmla="*/ 141 h 296"/>
              <a:gd name="T52" fmla="*/ 0 w 614"/>
              <a:gd name="T53" fmla="*/ 158 h 296"/>
              <a:gd name="T54" fmla="*/ 3 w 614"/>
              <a:gd name="T55" fmla="*/ 172 h 296"/>
              <a:gd name="T56" fmla="*/ 8 w 614"/>
              <a:gd name="T57" fmla="*/ 185 h 296"/>
              <a:gd name="T58" fmla="*/ 19 w 614"/>
              <a:gd name="T59" fmla="*/ 200 h 296"/>
              <a:gd name="T60" fmla="*/ 29 w 614"/>
              <a:gd name="T61" fmla="*/ 213 h 296"/>
              <a:gd name="T62" fmla="*/ 43 w 614"/>
              <a:gd name="T63" fmla="*/ 226 h 296"/>
              <a:gd name="T64" fmla="*/ 61 w 614"/>
              <a:gd name="T65" fmla="*/ 237 h 296"/>
              <a:gd name="T66" fmla="*/ 80 w 614"/>
              <a:gd name="T67" fmla="*/ 248 h 296"/>
              <a:gd name="T68" fmla="*/ 101 w 614"/>
              <a:gd name="T69" fmla="*/ 259 h 296"/>
              <a:gd name="T70" fmla="*/ 124 w 614"/>
              <a:gd name="T71" fmla="*/ 269 h 296"/>
              <a:gd name="T72" fmla="*/ 160 w 614"/>
              <a:gd name="T73" fmla="*/ 280 h 296"/>
              <a:gd name="T74" fmla="*/ 216 w 614"/>
              <a:gd name="T75" fmla="*/ 291 h 296"/>
              <a:gd name="T76" fmla="*/ 275 w 614"/>
              <a:gd name="T77" fmla="*/ 296 h 296"/>
              <a:gd name="T78" fmla="*/ 338 w 614"/>
              <a:gd name="T79" fmla="*/ 296 h 296"/>
              <a:gd name="T80" fmla="*/ 397 w 614"/>
              <a:gd name="T81" fmla="*/ 291 h 296"/>
              <a:gd name="T82" fmla="*/ 453 w 614"/>
              <a:gd name="T83" fmla="*/ 280 h 296"/>
              <a:gd name="T84" fmla="*/ 490 w 614"/>
              <a:gd name="T85" fmla="*/ 269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8 w 614"/>
              <a:gd name="T93" fmla="*/ 226 h 296"/>
              <a:gd name="T94" fmla="*/ 584 w 614"/>
              <a:gd name="T95" fmla="*/ 213 h 296"/>
              <a:gd name="T96" fmla="*/ 595 w 614"/>
              <a:gd name="T97" fmla="*/ 200 h 296"/>
              <a:gd name="T98" fmla="*/ 603 w 614"/>
              <a:gd name="T99" fmla="*/ 185 h 296"/>
              <a:gd name="T100" fmla="*/ 610 w 614"/>
              <a:gd name="T101" fmla="*/ 172 h 296"/>
              <a:gd name="T102" fmla="*/ 614 w 614"/>
              <a:gd name="T103" fmla="*/ 158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1"/>
                </a:lnTo>
                <a:lnTo>
                  <a:pt x="612" y="134"/>
                </a:lnTo>
                <a:lnTo>
                  <a:pt x="610" y="126"/>
                </a:lnTo>
                <a:lnTo>
                  <a:pt x="607" y="119"/>
                </a:lnTo>
                <a:lnTo>
                  <a:pt x="603" y="111"/>
                </a:lnTo>
                <a:lnTo>
                  <a:pt x="600" y="106"/>
                </a:lnTo>
                <a:lnTo>
                  <a:pt x="595" y="98"/>
                </a:lnTo>
                <a:lnTo>
                  <a:pt x="589" y="91"/>
                </a:lnTo>
                <a:lnTo>
                  <a:pt x="584" y="86"/>
                </a:lnTo>
                <a:lnTo>
                  <a:pt x="577" y="78"/>
                </a:lnTo>
                <a:lnTo>
                  <a:pt x="568" y="73"/>
                </a:lnTo>
                <a:lnTo>
                  <a:pt x="561" y="67"/>
                </a:lnTo>
                <a:lnTo>
                  <a:pt x="553" y="61"/>
                </a:lnTo>
                <a:lnTo>
                  <a:pt x="544" y="56"/>
                </a:lnTo>
                <a:lnTo>
                  <a:pt x="534" y="50"/>
                </a:lnTo>
                <a:lnTo>
                  <a:pt x="523" y="45"/>
                </a:lnTo>
                <a:lnTo>
                  <a:pt x="513" y="39"/>
                </a:lnTo>
                <a:lnTo>
                  <a:pt x="502" y="36"/>
                </a:lnTo>
                <a:lnTo>
                  <a:pt x="490" y="30"/>
                </a:lnTo>
                <a:lnTo>
                  <a:pt x="478" y="26"/>
                </a:lnTo>
                <a:lnTo>
                  <a:pt x="453" y="19"/>
                </a:lnTo>
                <a:lnTo>
                  <a:pt x="425" y="13"/>
                </a:lnTo>
                <a:lnTo>
                  <a:pt x="397" y="8"/>
                </a:lnTo>
                <a:lnTo>
                  <a:pt x="368" y="4"/>
                </a:lnTo>
                <a:lnTo>
                  <a:pt x="338" y="2"/>
                </a:lnTo>
                <a:lnTo>
                  <a:pt x="307" y="0"/>
                </a:lnTo>
                <a:lnTo>
                  <a:pt x="275" y="2"/>
                </a:lnTo>
                <a:lnTo>
                  <a:pt x="244" y="4"/>
                </a:lnTo>
                <a:lnTo>
                  <a:pt x="216" y="8"/>
                </a:lnTo>
                <a:lnTo>
                  <a:pt x="186" y="13"/>
                </a:lnTo>
                <a:lnTo>
                  <a:pt x="160" y="19"/>
                </a:lnTo>
                <a:lnTo>
                  <a:pt x="134" y="26"/>
                </a:lnTo>
                <a:lnTo>
                  <a:pt x="124" y="30"/>
                </a:lnTo>
                <a:lnTo>
                  <a:pt x="111" y="36"/>
                </a:lnTo>
                <a:lnTo>
                  <a:pt x="101" y="39"/>
                </a:lnTo>
                <a:lnTo>
                  <a:pt x="89" y="45"/>
                </a:lnTo>
                <a:lnTo>
                  <a:pt x="80" y="50"/>
                </a:lnTo>
                <a:lnTo>
                  <a:pt x="69" y="56"/>
                </a:lnTo>
                <a:lnTo>
                  <a:pt x="61" y="61"/>
                </a:lnTo>
                <a:lnTo>
                  <a:pt x="52" y="67"/>
                </a:lnTo>
                <a:lnTo>
                  <a:pt x="43" y="73"/>
                </a:lnTo>
                <a:lnTo>
                  <a:pt x="36" y="78"/>
                </a:lnTo>
                <a:lnTo>
                  <a:pt x="29" y="86"/>
                </a:lnTo>
                <a:lnTo>
                  <a:pt x="24" y="91"/>
                </a:lnTo>
                <a:lnTo>
                  <a:pt x="19" y="98"/>
                </a:lnTo>
                <a:lnTo>
                  <a:pt x="14" y="106"/>
                </a:lnTo>
                <a:lnTo>
                  <a:pt x="8" y="111"/>
                </a:lnTo>
                <a:lnTo>
                  <a:pt x="5" y="119"/>
                </a:lnTo>
                <a:lnTo>
                  <a:pt x="3" y="126"/>
                </a:lnTo>
                <a:lnTo>
                  <a:pt x="1" y="134"/>
                </a:lnTo>
                <a:lnTo>
                  <a:pt x="0" y="141"/>
                </a:lnTo>
                <a:lnTo>
                  <a:pt x="0" y="148"/>
                </a:lnTo>
                <a:lnTo>
                  <a:pt x="0" y="158"/>
                </a:lnTo>
                <a:lnTo>
                  <a:pt x="1" y="165"/>
                </a:lnTo>
                <a:lnTo>
                  <a:pt x="3" y="172"/>
                </a:lnTo>
                <a:lnTo>
                  <a:pt x="5" y="180"/>
                </a:lnTo>
                <a:lnTo>
                  <a:pt x="8" y="185"/>
                </a:lnTo>
                <a:lnTo>
                  <a:pt x="14" y="193"/>
                </a:lnTo>
                <a:lnTo>
                  <a:pt x="19" y="200"/>
                </a:lnTo>
                <a:lnTo>
                  <a:pt x="24" y="208"/>
                </a:lnTo>
                <a:lnTo>
                  <a:pt x="29" y="213"/>
                </a:lnTo>
                <a:lnTo>
                  <a:pt x="36" y="221"/>
                </a:lnTo>
                <a:lnTo>
                  <a:pt x="43" y="226"/>
                </a:lnTo>
                <a:lnTo>
                  <a:pt x="52" y="232"/>
                </a:lnTo>
                <a:lnTo>
                  <a:pt x="61" y="237"/>
                </a:lnTo>
                <a:lnTo>
                  <a:pt x="69" y="243"/>
                </a:lnTo>
                <a:lnTo>
                  <a:pt x="80" y="248"/>
                </a:lnTo>
                <a:lnTo>
                  <a:pt x="89" y="254"/>
                </a:lnTo>
                <a:lnTo>
                  <a:pt x="101" y="259"/>
                </a:lnTo>
                <a:lnTo>
                  <a:pt x="111" y="263"/>
                </a:lnTo>
                <a:lnTo>
                  <a:pt x="124" y="269"/>
                </a:lnTo>
                <a:lnTo>
                  <a:pt x="134" y="272"/>
                </a:lnTo>
                <a:lnTo>
                  <a:pt x="160" y="280"/>
                </a:lnTo>
                <a:lnTo>
                  <a:pt x="186" y="285"/>
                </a:lnTo>
                <a:lnTo>
                  <a:pt x="216" y="291"/>
                </a:lnTo>
                <a:lnTo>
                  <a:pt x="244" y="295"/>
                </a:lnTo>
                <a:lnTo>
                  <a:pt x="275" y="296"/>
                </a:lnTo>
                <a:lnTo>
                  <a:pt x="307" y="296"/>
                </a:lnTo>
                <a:lnTo>
                  <a:pt x="338" y="296"/>
                </a:lnTo>
                <a:lnTo>
                  <a:pt x="368" y="295"/>
                </a:lnTo>
                <a:lnTo>
                  <a:pt x="397" y="291"/>
                </a:lnTo>
                <a:lnTo>
                  <a:pt x="425" y="285"/>
                </a:lnTo>
                <a:lnTo>
                  <a:pt x="453" y="280"/>
                </a:lnTo>
                <a:lnTo>
                  <a:pt x="478" y="272"/>
                </a:lnTo>
                <a:lnTo>
                  <a:pt x="490" y="269"/>
                </a:lnTo>
                <a:lnTo>
                  <a:pt x="502" y="263"/>
                </a:lnTo>
                <a:lnTo>
                  <a:pt x="513" y="259"/>
                </a:lnTo>
                <a:lnTo>
                  <a:pt x="523" y="254"/>
                </a:lnTo>
                <a:lnTo>
                  <a:pt x="534" y="248"/>
                </a:lnTo>
                <a:lnTo>
                  <a:pt x="544" y="243"/>
                </a:lnTo>
                <a:lnTo>
                  <a:pt x="553" y="237"/>
                </a:lnTo>
                <a:lnTo>
                  <a:pt x="561" y="232"/>
                </a:lnTo>
                <a:lnTo>
                  <a:pt x="568" y="226"/>
                </a:lnTo>
                <a:lnTo>
                  <a:pt x="577" y="221"/>
                </a:lnTo>
                <a:lnTo>
                  <a:pt x="584" y="213"/>
                </a:lnTo>
                <a:lnTo>
                  <a:pt x="589" y="208"/>
                </a:lnTo>
                <a:lnTo>
                  <a:pt x="595" y="200"/>
                </a:lnTo>
                <a:lnTo>
                  <a:pt x="600" y="193"/>
                </a:lnTo>
                <a:lnTo>
                  <a:pt x="603" y="185"/>
                </a:lnTo>
                <a:lnTo>
                  <a:pt x="607" y="180"/>
                </a:lnTo>
                <a:lnTo>
                  <a:pt x="610" y="172"/>
                </a:lnTo>
                <a:lnTo>
                  <a:pt x="612" y="165"/>
                </a:lnTo>
                <a:lnTo>
                  <a:pt x="614" y="158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BalQty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7848600" y="2971800"/>
            <a:ext cx="457200" cy="16348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1752600" y="1828800"/>
            <a:ext cx="9144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1905000" y="1905000"/>
            <a:ext cx="687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 flipV="1">
            <a:off x="2590801" y="1981200"/>
            <a:ext cx="304800" cy="10202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H="1" flipV="1">
            <a:off x="1447800" y="2057400"/>
            <a:ext cx="685800" cy="95055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3352800" y="1905000"/>
            <a:ext cx="914400" cy="469419"/>
          </a:xfrm>
          <a:custGeom>
            <a:avLst/>
            <a:gdLst>
              <a:gd name="T0" fmla="*/ 614 w 614"/>
              <a:gd name="T1" fmla="*/ 140 h 296"/>
              <a:gd name="T2" fmla="*/ 611 w 614"/>
              <a:gd name="T3" fmla="*/ 126 h 296"/>
              <a:gd name="T4" fmla="*/ 604 w 614"/>
              <a:gd name="T5" fmla="*/ 111 h 296"/>
              <a:gd name="T6" fmla="*/ 595 w 614"/>
              <a:gd name="T7" fmla="*/ 98 h 296"/>
              <a:gd name="T8" fmla="*/ 583 w 614"/>
              <a:gd name="T9" fmla="*/ 85 h 296"/>
              <a:gd name="T10" fmla="*/ 569 w 614"/>
              <a:gd name="T11" fmla="*/ 72 h 296"/>
              <a:gd name="T12" fmla="*/ 553 w 614"/>
              <a:gd name="T13" fmla="*/ 61 h 296"/>
              <a:gd name="T14" fmla="*/ 534 w 614"/>
              <a:gd name="T15" fmla="*/ 50 h 296"/>
              <a:gd name="T16" fmla="*/ 513 w 614"/>
              <a:gd name="T17" fmla="*/ 39 h 296"/>
              <a:gd name="T18" fmla="*/ 491 w 614"/>
              <a:gd name="T19" fmla="*/ 29 h 296"/>
              <a:gd name="T20" fmla="*/ 454 w 614"/>
              <a:gd name="T21" fmla="*/ 18 h 296"/>
              <a:gd name="T22" fmla="*/ 398 w 614"/>
              <a:gd name="T23" fmla="*/ 7 h 296"/>
              <a:gd name="T24" fmla="*/ 339 w 614"/>
              <a:gd name="T25" fmla="*/ 2 h 296"/>
              <a:gd name="T26" fmla="*/ 276 w 614"/>
              <a:gd name="T27" fmla="*/ 2 h 296"/>
              <a:gd name="T28" fmla="*/ 215 w 614"/>
              <a:gd name="T29" fmla="*/ 7 h 296"/>
              <a:gd name="T30" fmla="*/ 161 w 614"/>
              <a:gd name="T31" fmla="*/ 18 h 296"/>
              <a:gd name="T32" fmla="*/ 124 w 614"/>
              <a:gd name="T33" fmla="*/ 29 h 296"/>
              <a:gd name="T34" fmla="*/ 100 w 614"/>
              <a:gd name="T35" fmla="*/ 39 h 296"/>
              <a:gd name="T36" fmla="*/ 81 w 614"/>
              <a:gd name="T37" fmla="*/ 50 h 296"/>
              <a:gd name="T38" fmla="*/ 61 w 614"/>
              <a:gd name="T39" fmla="*/ 61 h 296"/>
              <a:gd name="T40" fmla="*/ 44 w 614"/>
              <a:gd name="T41" fmla="*/ 72 h 296"/>
              <a:gd name="T42" fmla="*/ 30 w 614"/>
              <a:gd name="T43" fmla="*/ 85 h 296"/>
              <a:gd name="T44" fmla="*/ 20 w 614"/>
              <a:gd name="T45" fmla="*/ 98 h 296"/>
              <a:gd name="T46" fmla="*/ 9 w 614"/>
              <a:gd name="T47" fmla="*/ 111 h 296"/>
              <a:gd name="T48" fmla="*/ 4 w 614"/>
              <a:gd name="T49" fmla="*/ 126 h 296"/>
              <a:gd name="T50" fmla="*/ 0 w 614"/>
              <a:gd name="T51" fmla="*/ 140 h 296"/>
              <a:gd name="T52" fmla="*/ 0 w 614"/>
              <a:gd name="T53" fmla="*/ 157 h 296"/>
              <a:gd name="T54" fmla="*/ 4 w 614"/>
              <a:gd name="T55" fmla="*/ 172 h 296"/>
              <a:gd name="T56" fmla="*/ 9 w 614"/>
              <a:gd name="T57" fmla="*/ 185 h 296"/>
              <a:gd name="T58" fmla="*/ 20 w 614"/>
              <a:gd name="T59" fmla="*/ 200 h 296"/>
              <a:gd name="T60" fmla="*/ 30 w 614"/>
              <a:gd name="T61" fmla="*/ 213 h 296"/>
              <a:gd name="T62" fmla="*/ 44 w 614"/>
              <a:gd name="T63" fmla="*/ 225 h 296"/>
              <a:gd name="T64" fmla="*/ 61 w 614"/>
              <a:gd name="T65" fmla="*/ 237 h 296"/>
              <a:gd name="T66" fmla="*/ 81 w 614"/>
              <a:gd name="T67" fmla="*/ 248 h 296"/>
              <a:gd name="T68" fmla="*/ 100 w 614"/>
              <a:gd name="T69" fmla="*/ 259 h 296"/>
              <a:gd name="T70" fmla="*/ 124 w 614"/>
              <a:gd name="T71" fmla="*/ 268 h 296"/>
              <a:gd name="T72" fmla="*/ 161 w 614"/>
              <a:gd name="T73" fmla="*/ 279 h 296"/>
              <a:gd name="T74" fmla="*/ 215 w 614"/>
              <a:gd name="T75" fmla="*/ 290 h 296"/>
              <a:gd name="T76" fmla="*/ 276 w 614"/>
              <a:gd name="T77" fmla="*/ 296 h 296"/>
              <a:gd name="T78" fmla="*/ 339 w 614"/>
              <a:gd name="T79" fmla="*/ 296 h 296"/>
              <a:gd name="T80" fmla="*/ 398 w 614"/>
              <a:gd name="T81" fmla="*/ 290 h 296"/>
              <a:gd name="T82" fmla="*/ 454 w 614"/>
              <a:gd name="T83" fmla="*/ 279 h 296"/>
              <a:gd name="T84" fmla="*/ 491 w 614"/>
              <a:gd name="T85" fmla="*/ 268 h 296"/>
              <a:gd name="T86" fmla="*/ 513 w 614"/>
              <a:gd name="T87" fmla="*/ 259 h 296"/>
              <a:gd name="T88" fmla="*/ 534 w 614"/>
              <a:gd name="T89" fmla="*/ 248 h 296"/>
              <a:gd name="T90" fmla="*/ 553 w 614"/>
              <a:gd name="T91" fmla="*/ 237 h 296"/>
              <a:gd name="T92" fmla="*/ 569 w 614"/>
              <a:gd name="T93" fmla="*/ 225 h 296"/>
              <a:gd name="T94" fmla="*/ 583 w 614"/>
              <a:gd name="T95" fmla="*/ 213 h 296"/>
              <a:gd name="T96" fmla="*/ 595 w 614"/>
              <a:gd name="T97" fmla="*/ 200 h 296"/>
              <a:gd name="T98" fmla="*/ 604 w 614"/>
              <a:gd name="T99" fmla="*/ 185 h 296"/>
              <a:gd name="T100" fmla="*/ 611 w 614"/>
              <a:gd name="T101" fmla="*/ 172 h 296"/>
              <a:gd name="T102" fmla="*/ 614 w 614"/>
              <a:gd name="T103" fmla="*/ 157 h 29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14"/>
              <a:gd name="T157" fmla="*/ 0 h 296"/>
              <a:gd name="T158" fmla="*/ 614 w 614"/>
              <a:gd name="T159" fmla="*/ 296 h 29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14" h="296">
                <a:moveTo>
                  <a:pt x="614" y="148"/>
                </a:moveTo>
                <a:lnTo>
                  <a:pt x="614" y="140"/>
                </a:lnTo>
                <a:lnTo>
                  <a:pt x="613" y="133"/>
                </a:lnTo>
                <a:lnTo>
                  <a:pt x="611" y="126"/>
                </a:lnTo>
                <a:lnTo>
                  <a:pt x="607" y="118"/>
                </a:lnTo>
                <a:lnTo>
                  <a:pt x="604" y="111"/>
                </a:lnTo>
                <a:lnTo>
                  <a:pt x="601" y="105"/>
                </a:lnTo>
                <a:lnTo>
                  <a:pt x="595" y="98"/>
                </a:lnTo>
                <a:lnTo>
                  <a:pt x="590" y="90"/>
                </a:lnTo>
                <a:lnTo>
                  <a:pt x="583" y="85"/>
                </a:lnTo>
                <a:lnTo>
                  <a:pt x="578" y="78"/>
                </a:lnTo>
                <a:lnTo>
                  <a:pt x="569" y="72"/>
                </a:lnTo>
                <a:lnTo>
                  <a:pt x="562" y="66"/>
                </a:lnTo>
                <a:lnTo>
                  <a:pt x="553" y="61"/>
                </a:lnTo>
                <a:lnTo>
                  <a:pt x="545" y="55"/>
                </a:lnTo>
                <a:lnTo>
                  <a:pt x="534" y="50"/>
                </a:lnTo>
                <a:lnTo>
                  <a:pt x="524" y="44"/>
                </a:lnTo>
                <a:lnTo>
                  <a:pt x="513" y="39"/>
                </a:lnTo>
                <a:lnTo>
                  <a:pt x="503" y="35"/>
                </a:lnTo>
                <a:lnTo>
                  <a:pt x="491" y="29"/>
                </a:lnTo>
                <a:lnTo>
                  <a:pt x="478" y="26"/>
                </a:lnTo>
                <a:lnTo>
                  <a:pt x="454" y="18"/>
                </a:lnTo>
                <a:lnTo>
                  <a:pt x="426" y="13"/>
                </a:lnTo>
                <a:lnTo>
                  <a:pt x="398" y="7"/>
                </a:lnTo>
                <a:lnTo>
                  <a:pt x="368" y="4"/>
                </a:lnTo>
                <a:lnTo>
                  <a:pt x="339" y="2"/>
                </a:lnTo>
                <a:lnTo>
                  <a:pt x="307" y="0"/>
                </a:lnTo>
                <a:lnTo>
                  <a:pt x="276" y="2"/>
                </a:lnTo>
                <a:lnTo>
                  <a:pt x="245" y="4"/>
                </a:lnTo>
                <a:lnTo>
                  <a:pt x="215" y="7"/>
                </a:lnTo>
                <a:lnTo>
                  <a:pt x="187" y="13"/>
                </a:lnTo>
                <a:lnTo>
                  <a:pt x="161" y="18"/>
                </a:lnTo>
                <a:lnTo>
                  <a:pt x="135" y="26"/>
                </a:lnTo>
                <a:lnTo>
                  <a:pt x="124" y="29"/>
                </a:lnTo>
                <a:lnTo>
                  <a:pt x="112" y="35"/>
                </a:lnTo>
                <a:lnTo>
                  <a:pt x="100" y="39"/>
                </a:lnTo>
                <a:lnTo>
                  <a:pt x="89" y="44"/>
                </a:lnTo>
                <a:lnTo>
                  <a:pt x="81" y="50"/>
                </a:lnTo>
                <a:lnTo>
                  <a:pt x="70" y="55"/>
                </a:lnTo>
                <a:lnTo>
                  <a:pt x="61" y="61"/>
                </a:lnTo>
                <a:lnTo>
                  <a:pt x="53" y="66"/>
                </a:lnTo>
                <a:lnTo>
                  <a:pt x="44" y="72"/>
                </a:lnTo>
                <a:lnTo>
                  <a:pt x="37" y="78"/>
                </a:lnTo>
                <a:lnTo>
                  <a:pt x="30" y="85"/>
                </a:lnTo>
                <a:lnTo>
                  <a:pt x="25" y="90"/>
                </a:lnTo>
                <a:lnTo>
                  <a:pt x="20" y="98"/>
                </a:lnTo>
                <a:lnTo>
                  <a:pt x="14" y="105"/>
                </a:lnTo>
                <a:lnTo>
                  <a:pt x="9" y="111"/>
                </a:lnTo>
                <a:lnTo>
                  <a:pt x="6" y="118"/>
                </a:lnTo>
                <a:lnTo>
                  <a:pt x="4" y="126"/>
                </a:lnTo>
                <a:lnTo>
                  <a:pt x="2" y="133"/>
                </a:lnTo>
                <a:lnTo>
                  <a:pt x="0" y="140"/>
                </a:lnTo>
                <a:lnTo>
                  <a:pt x="0" y="148"/>
                </a:lnTo>
                <a:lnTo>
                  <a:pt x="0" y="157"/>
                </a:lnTo>
                <a:lnTo>
                  <a:pt x="2" y="164"/>
                </a:lnTo>
                <a:lnTo>
                  <a:pt x="4" y="172"/>
                </a:lnTo>
                <a:lnTo>
                  <a:pt x="6" y="179"/>
                </a:lnTo>
                <a:lnTo>
                  <a:pt x="9" y="185"/>
                </a:lnTo>
                <a:lnTo>
                  <a:pt x="14" y="192"/>
                </a:lnTo>
                <a:lnTo>
                  <a:pt x="20" y="200"/>
                </a:lnTo>
                <a:lnTo>
                  <a:pt x="25" y="207"/>
                </a:lnTo>
                <a:lnTo>
                  <a:pt x="30" y="213"/>
                </a:lnTo>
                <a:lnTo>
                  <a:pt x="37" y="220"/>
                </a:lnTo>
                <a:lnTo>
                  <a:pt x="44" y="225"/>
                </a:lnTo>
                <a:lnTo>
                  <a:pt x="53" y="231"/>
                </a:lnTo>
                <a:lnTo>
                  <a:pt x="61" y="237"/>
                </a:lnTo>
                <a:lnTo>
                  <a:pt x="70" y="242"/>
                </a:lnTo>
                <a:lnTo>
                  <a:pt x="81" y="248"/>
                </a:lnTo>
                <a:lnTo>
                  <a:pt x="89" y="253"/>
                </a:lnTo>
                <a:lnTo>
                  <a:pt x="100" y="259"/>
                </a:lnTo>
                <a:lnTo>
                  <a:pt x="112" y="262"/>
                </a:lnTo>
                <a:lnTo>
                  <a:pt x="124" y="268"/>
                </a:lnTo>
                <a:lnTo>
                  <a:pt x="135" y="272"/>
                </a:lnTo>
                <a:lnTo>
                  <a:pt x="161" y="279"/>
                </a:lnTo>
                <a:lnTo>
                  <a:pt x="187" y="285"/>
                </a:lnTo>
                <a:lnTo>
                  <a:pt x="215" y="290"/>
                </a:lnTo>
                <a:lnTo>
                  <a:pt x="245" y="294"/>
                </a:lnTo>
                <a:lnTo>
                  <a:pt x="276" y="296"/>
                </a:lnTo>
                <a:lnTo>
                  <a:pt x="307" y="296"/>
                </a:lnTo>
                <a:lnTo>
                  <a:pt x="339" y="296"/>
                </a:lnTo>
                <a:lnTo>
                  <a:pt x="368" y="294"/>
                </a:lnTo>
                <a:lnTo>
                  <a:pt x="398" y="290"/>
                </a:lnTo>
                <a:lnTo>
                  <a:pt x="426" y="285"/>
                </a:lnTo>
                <a:lnTo>
                  <a:pt x="454" y="279"/>
                </a:lnTo>
                <a:lnTo>
                  <a:pt x="478" y="272"/>
                </a:lnTo>
                <a:lnTo>
                  <a:pt x="491" y="268"/>
                </a:lnTo>
                <a:lnTo>
                  <a:pt x="503" y="262"/>
                </a:lnTo>
                <a:lnTo>
                  <a:pt x="513" y="259"/>
                </a:lnTo>
                <a:lnTo>
                  <a:pt x="524" y="253"/>
                </a:lnTo>
                <a:lnTo>
                  <a:pt x="534" y="248"/>
                </a:lnTo>
                <a:lnTo>
                  <a:pt x="545" y="242"/>
                </a:lnTo>
                <a:lnTo>
                  <a:pt x="553" y="237"/>
                </a:lnTo>
                <a:lnTo>
                  <a:pt x="562" y="231"/>
                </a:lnTo>
                <a:lnTo>
                  <a:pt x="569" y="225"/>
                </a:lnTo>
                <a:lnTo>
                  <a:pt x="578" y="220"/>
                </a:lnTo>
                <a:lnTo>
                  <a:pt x="583" y="213"/>
                </a:lnTo>
                <a:lnTo>
                  <a:pt x="590" y="207"/>
                </a:lnTo>
                <a:lnTo>
                  <a:pt x="595" y="200"/>
                </a:lnTo>
                <a:lnTo>
                  <a:pt x="601" y="192"/>
                </a:lnTo>
                <a:lnTo>
                  <a:pt x="604" y="185"/>
                </a:lnTo>
                <a:lnTo>
                  <a:pt x="607" y="179"/>
                </a:lnTo>
                <a:lnTo>
                  <a:pt x="611" y="172"/>
                </a:lnTo>
                <a:lnTo>
                  <a:pt x="613" y="164"/>
                </a:lnTo>
                <a:lnTo>
                  <a:pt x="614" y="157"/>
                </a:lnTo>
                <a:lnTo>
                  <a:pt x="614" y="148"/>
                </a:lnTo>
              </a:path>
            </a:pathLst>
          </a:custGeom>
          <a:solidFill>
            <a:srgbClr val="FFFFFF"/>
          </a:solidFill>
          <a:ln w="222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505200" y="1981200"/>
            <a:ext cx="6876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Total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257800" y="3810000"/>
          <a:ext cx="3429000" cy="1332645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  <a:gridCol w="685800"/>
                <a:gridCol w="901700"/>
              </a:tblGrid>
              <a:tr h="237362"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BalancedQty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533400" y="3886200"/>
          <a:ext cx="4282752" cy="1174419"/>
        </p:xfrm>
        <a:graphic>
          <a:graphicData uri="http://schemas.openxmlformats.org/drawingml/2006/table">
            <a:tbl>
              <a:tblPr/>
              <a:tblGrid>
                <a:gridCol w="1355421"/>
                <a:gridCol w="865963"/>
                <a:gridCol w="602409"/>
                <a:gridCol w="781249"/>
                <a:gridCol w="677710"/>
              </a:tblGrid>
              <a:tr h="221948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Table: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Sales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CustomerId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18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600200" y="5286375"/>
          <a:ext cx="5181600" cy="1632585"/>
        </p:xfrm>
        <a:graphic>
          <a:graphicData uri="http://schemas.openxmlformats.org/drawingml/2006/table">
            <a:tbl>
              <a:tblPr/>
              <a:tblGrid>
                <a:gridCol w="2875194"/>
                <a:gridCol w="1125076"/>
                <a:gridCol w="118133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Table: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SaleDetail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33CC7CC-38E3-45D7-81D7-798E0C9C1345}" type="slidenum">
              <a:rPr lang="en-US"/>
              <a:pPr/>
              <a:t>4</a:t>
            </a:fld>
            <a:endParaRPr lang="en-US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1476375" y="5300663"/>
            <a:ext cx="693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ภาพแสดงการเปลี่ยนแปลงจาก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M:M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มาเป็น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1:M 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5060" name="AutoShape 7"/>
          <p:cNvSpPr>
            <a:spLocks noChangeArrowheads="1"/>
          </p:cNvSpPr>
          <p:nvPr/>
        </p:nvSpPr>
        <p:spPr bwMode="auto">
          <a:xfrm>
            <a:off x="4356100" y="3068638"/>
            <a:ext cx="504825" cy="576262"/>
          </a:xfrm>
          <a:prstGeom prst="downArrow">
            <a:avLst>
              <a:gd name="adj1" fmla="val 50000"/>
              <a:gd name="adj2" fmla="val 285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468313" y="2060575"/>
            <a:ext cx="8174037" cy="854075"/>
            <a:chOff x="305" y="1752"/>
            <a:chExt cx="5149" cy="538"/>
          </a:xfrm>
        </p:grpSpPr>
        <p:sp>
          <p:nvSpPr>
            <p:cNvPr id="45081" name="AutoShape 8"/>
            <p:cNvSpPr>
              <a:spLocks noChangeAspect="1" noChangeArrowheads="1" noTextEdit="1"/>
            </p:cNvSpPr>
            <p:nvPr/>
          </p:nvSpPr>
          <p:spPr bwMode="auto">
            <a:xfrm>
              <a:off x="305" y="1752"/>
              <a:ext cx="5149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Rectangle 10"/>
            <p:cNvSpPr>
              <a:spLocks noChangeArrowheads="1"/>
            </p:cNvSpPr>
            <p:nvPr/>
          </p:nvSpPr>
          <p:spPr bwMode="auto">
            <a:xfrm>
              <a:off x="327" y="1774"/>
              <a:ext cx="1113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Rectangle 11"/>
            <p:cNvSpPr>
              <a:spLocks noChangeArrowheads="1"/>
            </p:cNvSpPr>
            <p:nvPr/>
          </p:nvSpPr>
          <p:spPr bwMode="auto">
            <a:xfrm>
              <a:off x="327" y="1774"/>
              <a:ext cx="1113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Rectangle 12"/>
            <p:cNvSpPr>
              <a:spLocks noChangeArrowheads="1"/>
            </p:cNvSpPr>
            <p:nvPr/>
          </p:nvSpPr>
          <p:spPr bwMode="auto">
            <a:xfrm>
              <a:off x="501" y="1870"/>
              <a:ext cx="51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Sales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85" name="Rectangle 13"/>
            <p:cNvSpPr>
              <a:spLocks noChangeArrowheads="1"/>
            </p:cNvSpPr>
            <p:nvPr/>
          </p:nvSpPr>
          <p:spPr bwMode="auto">
            <a:xfrm>
              <a:off x="4320" y="1774"/>
              <a:ext cx="1113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Rectangle 14"/>
            <p:cNvSpPr>
              <a:spLocks noChangeArrowheads="1"/>
            </p:cNvSpPr>
            <p:nvPr/>
          </p:nvSpPr>
          <p:spPr bwMode="auto">
            <a:xfrm>
              <a:off x="4320" y="1774"/>
              <a:ext cx="1113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Rectangle 15"/>
            <p:cNvSpPr>
              <a:spLocks noChangeArrowheads="1"/>
            </p:cNvSpPr>
            <p:nvPr/>
          </p:nvSpPr>
          <p:spPr bwMode="auto">
            <a:xfrm>
              <a:off x="4465" y="1870"/>
              <a:ext cx="921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Product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88" name="Line 16"/>
            <p:cNvSpPr>
              <a:spLocks noChangeShapeType="1"/>
            </p:cNvSpPr>
            <p:nvPr/>
          </p:nvSpPr>
          <p:spPr bwMode="auto">
            <a:xfrm>
              <a:off x="1440" y="2021"/>
              <a:ext cx="828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9" name="Rectangle 17"/>
            <p:cNvSpPr>
              <a:spLocks noChangeArrowheads="1"/>
            </p:cNvSpPr>
            <p:nvPr/>
          </p:nvSpPr>
          <p:spPr bwMode="auto">
            <a:xfrm>
              <a:off x="1482" y="1804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5090" name="Freeform 18"/>
            <p:cNvSpPr>
              <a:spLocks/>
            </p:cNvSpPr>
            <p:nvPr/>
          </p:nvSpPr>
          <p:spPr bwMode="auto">
            <a:xfrm>
              <a:off x="2074" y="1774"/>
              <a:ext cx="1632" cy="495"/>
            </a:xfrm>
            <a:custGeom>
              <a:avLst/>
              <a:gdLst>
                <a:gd name="T0" fmla="*/ 0 w 1261"/>
                <a:gd name="T1" fmla="*/ 247 h 495"/>
                <a:gd name="T2" fmla="*/ 631 w 1261"/>
                <a:gd name="T3" fmla="*/ 0 h 495"/>
                <a:gd name="T4" fmla="*/ 1261 w 1261"/>
                <a:gd name="T5" fmla="*/ 247 h 495"/>
                <a:gd name="T6" fmla="*/ 631 w 1261"/>
                <a:gd name="T7" fmla="*/ 495 h 495"/>
                <a:gd name="T8" fmla="*/ 0 w 1261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"/>
                <a:gd name="T16" fmla="*/ 0 h 495"/>
                <a:gd name="T17" fmla="*/ 1261 w 1261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" h="495">
                  <a:moveTo>
                    <a:pt x="0" y="247"/>
                  </a:moveTo>
                  <a:lnTo>
                    <a:pt x="631" y="0"/>
                  </a:lnTo>
                  <a:lnTo>
                    <a:pt x="1261" y="247"/>
                  </a:lnTo>
                  <a:lnTo>
                    <a:pt x="631" y="495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Freeform 19"/>
            <p:cNvSpPr>
              <a:spLocks/>
            </p:cNvSpPr>
            <p:nvPr/>
          </p:nvSpPr>
          <p:spPr bwMode="auto">
            <a:xfrm>
              <a:off x="2026" y="1774"/>
              <a:ext cx="1728" cy="495"/>
            </a:xfrm>
            <a:custGeom>
              <a:avLst/>
              <a:gdLst>
                <a:gd name="T0" fmla="*/ 0 w 1261"/>
                <a:gd name="T1" fmla="*/ 247 h 495"/>
                <a:gd name="T2" fmla="*/ 631 w 1261"/>
                <a:gd name="T3" fmla="*/ 0 h 495"/>
                <a:gd name="T4" fmla="*/ 1261 w 1261"/>
                <a:gd name="T5" fmla="*/ 247 h 495"/>
                <a:gd name="T6" fmla="*/ 631 w 1261"/>
                <a:gd name="T7" fmla="*/ 495 h 495"/>
                <a:gd name="T8" fmla="*/ 0 w 1261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61"/>
                <a:gd name="T16" fmla="*/ 0 h 495"/>
                <a:gd name="T17" fmla="*/ 1261 w 1261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61" h="495">
                  <a:moveTo>
                    <a:pt x="0" y="247"/>
                  </a:moveTo>
                  <a:lnTo>
                    <a:pt x="631" y="0"/>
                  </a:lnTo>
                  <a:lnTo>
                    <a:pt x="1261" y="247"/>
                  </a:lnTo>
                  <a:lnTo>
                    <a:pt x="631" y="495"/>
                  </a:lnTo>
                  <a:lnTo>
                    <a:pt x="0" y="247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Rectangle 20"/>
            <p:cNvSpPr>
              <a:spLocks noChangeArrowheads="1"/>
            </p:cNvSpPr>
            <p:nvPr/>
          </p:nvSpPr>
          <p:spPr bwMode="auto">
            <a:xfrm>
              <a:off x="2314" y="1894"/>
              <a:ext cx="1440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 smtClean="0">
                  <a:cs typeface="Angsana New" pitchFamily="18" charset="-34"/>
                </a:rPr>
                <a:t>Sale Product</a:t>
              </a:r>
              <a:endParaRPr lang="en-US" sz="2800" dirty="0">
                <a:cs typeface="Angsana New" pitchFamily="18" charset="-34"/>
              </a:endParaRPr>
            </a:p>
          </p:txBody>
        </p:sp>
        <p:sp>
          <p:nvSpPr>
            <p:cNvPr id="45093" name="Line 21"/>
            <p:cNvSpPr>
              <a:spLocks noChangeShapeType="1"/>
            </p:cNvSpPr>
            <p:nvPr/>
          </p:nvSpPr>
          <p:spPr bwMode="auto">
            <a:xfrm flipV="1">
              <a:off x="3706" y="2022"/>
              <a:ext cx="614" cy="16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4" name="Rectangle 22"/>
            <p:cNvSpPr>
              <a:spLocks noChangeArrowheads="1"/>
            </p:cNvSpPr>
            <p:nvPr/>
          </p:nvSpPr>
          <p:spPr bwMode="auto">
            <a:xfrm>
              <a:off x="4090" y="1804"/>
              <a:ext cx="19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cs typeface="Angsana New" pitchFamily="18" charset="-34"/>
                </a:rPr>
                <a:t>M</a:t>
              </a:r>
              <a:endParaRPr lang="en-US" dirty="0">
                <a:cs typeface="Angsana New" pitchFamily="18" charset="-34"/>
              </a:endParaRPr>
            </a:p>
          </p:txBody>
        </p:sp>
      </p:grp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504825" y="3860800"/>
            <a:ext cx="8162925" cy="854075"/>
            <a:chOff x="309" y="3022"/>
            <a:chExt cx="5142" cy="538"/>
          </a:xfrm>
        </p:grpSpPr>
        <p:sp>
          <p:nvSpPr>
            <p:cNvPr id="45063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09" y="3022"/>
              <a:ext cx="514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Rectangle 25"/>
            <p:cNvSpPr>
              <a:spLocks noChangeArrowheads="1"/>
            </p:cNvSpPr>
            <p:nvPr/>
          </p:nvSpPr>
          <p:spPr bwMode="auto">
            <a:xfrm>
              <a:off x="331" y="3044"/>
              <a:ext cx="1111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Rectangle 26"/>
            <p:cNvSpPr>
              <a:spLocks noChangeArrowheads="1"/>
            </p:cNvSpPr>
            <p:nvPr/>
          </p:nvSpPr>
          <p:spPr bwMode="auto">
            <a:xfrm>
              <a:off x="331" y="3044"/>
              <a:ext cx="1111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Rectangle 27"/>
            <p:cNvSpPr>
              <a:spLocks noChangeArrowheads="1"/>
            </p:cNvSpPr>
            <p:nvPr/>
          </p:nvSpPr>
          <p:spPr bwMode="auto">
            <a:xfrm>
              <a:off x="505" y="3140"/>
              <a:ext cx="515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Sales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67" name="Rectangle 28"/>
            <p:cNvSpPr>
              <a:spLocks noChangeArrowheads="1"/>
            </p:cNvSpPr>
            <p:nvPr/>
          </p:nvSpPr>
          <p:spPr bwMode="auto">
            <a:xfrm>
              <a:off x="4318" y="3044"/>
              <a:ext cx="1112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Rectangle 29"/>
            <p:cNvSpPr>
              <a:spLocks noChangeArrowheads="1"/>
            </p:cNvSpPr>
            <p:nvPr/>
          </p:nvSpPr>
          <p:spPr bwMode="auto">
            <a:xfrm>
              <a:off x="4318" y="3044"/>
              <a:ext cx="1112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Rectangle 30"/>
            <p:cNvSpPr>
              <a:spLocks noChangeArrowheads="1"/>
            </p:cNvSpPr>
            <p:nvPr/>
          </p:nvSpPr>
          <p:spPr bwMode="auto">
            <a:xfrm>
              <a:off x="4464" y="3140"/>
              <a:ext cx="797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100" dirty="0" smtClean="0">
                  <a:solidFill>
                    <a:srgbClr val="000000"/>
                  </a:solidFill>
                  <a:cs typeface="Angsana New" pitchFamily="18" charset="-34"/>
                </a:rPr>
                <a:t>Product</a:t>
              </a:r>
              <a:endParaRPr lang="en-US" dirty="0">
                <a:cs typeface="Angsana New" pitchFamily="18" charset="-34"/>
              </a:endParaRPr>
            </a:p>
          </p:txBody>
        </p:sp>
        <p:sp>
          <p:nvSpPr>
            <p:cNvPr id="45070" name="Line 31"/>
            <p:cNvSpPr>
              <a:spLocks noChangeShapeType="1"/>
            </p:cNvSpPr>
            <p:nvPr/>
          </p:nvSpPr>
          <p:spPr bwMode="auto">
            <a:xfrm>
              <a:off x="1442" y="3291"/>
              <a:ext cx="864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Rectangle 32"/>
            <p:cNvSpPr>
              <a:spLocks noChangeArrowheads="1"/>
            </p:cNvSpPr>
            <p:nvPr/>
          </p:nvSpPr>
          <p:spPr bwMode="auto">
            <a:xfrm>
              <a:off x="1959" y="3074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sp>
          <p:nvSpPr>
            <p:cNvPr id="45072" name="Line 33"/>
            <p:cNvSpPr>
              <a:spLocks noChangeShapeType="1"/>
            </p:cNvSpPr>
            <p:nvPr/>
          </p:nvSpPr>
          <p:spPr bwMode="auto">
            <a:xfrm>
              <a:off x="3491" y="3291"/>
              <a:ext cx="827" cy="1"/>
            </a:xfrm>
            <a:prstGeom prst="line">
              <a:avLst/>
            </a:prstGeom>
            <a:noFill/>
            <a:ln w="33338" cap="rnd">
              <a:solidFill>
                <a:srgbClr val="4677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Rectangle 34"/>
            <p:cNvSpPr>
              <a:spLocks noChangeArrowheads="1"/>
            </p:cNvSpPr>
            <p:nvPr/>
          </p:nvSpPr>
          <p:spPr bwMode="auto">
            <a:xfrm>
              <a:off x="3687" y="3055"/>
              <a:ext cx="34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M</a:t>
              </a:r>
              <a:endParaRPr lang="en-US" dirty="0"/>
            </a:p>
          </p:txBody>
        </p:sp>
        <p:sp>
          <p:nvSpPr>
            <p:cNvPr id="45074" name="Rectangle 35"/>
            <p:cNvSpPr>
              <a:spLocks noChangeArrowheads="1"/>
            </p:cNvSpPr>
            <p:nvPr/>
          </p:nvSpPr>
          <p:spPr bwMode="auto">
            <a:xfrm>
              <a:off x="1498" y="307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45075" name="Rectangle 36"/>
            <p:cNvSpPr>
              <a:spLocks noChangeArrowheads="1"/>
            </p:cNvSpPr>
            <p:nvPr/>
          </p:nvSpPr>
          <p:spPr bwMode="auto">
            <a:xfrm>
              <a:off x="4163" y="307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45076" name="Rectangle 37"/>
            <p:cNvSpPr>
              <a:spLocks noChangeArrowheads="1"/>
            </p:cNvSpPr>
            <p:nvPr/>
          </p:nvSpPr>
          <p:spPr bwMode="auto">
            <a:xfrm>
              <a:off x="2199" y="3044"/>
              <a:ext cx="1488" cy="495"/>
            </a:xfrm>
            <a:prstGeom prst="rect">
              <a:avLst/>
            </a:prstGeom>
            <a:solidFill>
              <a:srgbClr val="E8EE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Rectangle 38"/>
            <p:cNvSpPr>
              <a:spLocks noChangeArrowheads="1"/>
            </p:cNvSpPr>
            <p:nvPr/>
          </p:nvSpPr>
          <p:spPr bwMode="auto">
            <a:xfrm>
              <a:off x="2199" y="3044"/>
              <a:ext cx="1488" cy="49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Freeform 39"/>
            <p:cNvSpPr>
              <a:spLocks/>
            </p:cNvSpPr>
            <p:nvPr/>
          </p:nvSpPr>
          <p:spPr bwMode="auto">
            <a:xfrm>
              <a:off x="2306" y="3044"/>
              <a:ext cx="1185" cy="495"/>
            </a:xfrm>
            <a:custGeom>
              <a:avLst/>
              <a:gdLst>
                <a:gd name="T0" fmla="*/ 0 w 1185"/>
                <a:gd name="T1" fmla="*/ 247 h 495"/>
                <a:gd name="T2" fmla="*/ 593 w 1185"/>
                <a:gd name="T3" fmla="*/ 0 h 495"/>
                <a:gd name="T4" fmla="*/ 1185 w 1185"/>
                <a:gd name="T5" fmla="*/ 247 h 495"/>
                <a:gd name="T6" fmla="*/ 593 w 1185"/>
                <a:gd name="T7" fmla="*/ 495 h 495"/>
                <a:gd name="T8" fmla="*/ 0 w 1185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495"/>
                <a:gd name="T17" fmla="*/ 1185 w 118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495">
                  <a:moveTo>
                    <a:pt x="0" y="247"/>
                  </a:moveTo>
                  <a:lnTo>
                    <a:pt x="593" y="0"/>
                  </a:lnTo>
                  <a:lnTo>
                    <a:pt x="1185" y="247"/>
                  </a:lnTo>
                  <a:lnTo>
                    <a:pt x="593" y="495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E8EE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Freeform 40"/>
            <p:cNvSpPr>
              <a:spLocks/>
            </p:cNvSpPr>
            <p:nvPr/>
          </p:nvSpPr>
          <p:spPr bwMode="auto">
            <a:xfrm>
              <a:off x="2199" y="3044"/>
              <a:ext cx="1488" cy="495"/>
            </a:xfrm>
            <a:custGeom>
              <a:avLst/>
              <a:gdLst>
                <a:gd name="T0" fmla="*/ 0 w 1185"/>
                <a:gd name="T1" fmla="*/ 247 h 495"/>
                <a:gd name="T2" fmla="*/ 593 w 1185"/>
                <a:gd name="T3" fmla="*/ 0 h 495"/>
                <a:gd name="T4" fmla="*/ 1185 w 1185"/>
                <a:gd name="T5" fmla="*/ 247 h 495"/>
                <a:gd name="T6" fmla="*/ 593 w 1185"/>
                <a:gd name="T7" fmla="*/ 495 h 495"/>
                <a:gd name="T8" fmla="*/ 0 w 1185"/>
                <a:gd name="T9" fmla="*/ 247 h 4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85"/>
                <a:gd name="T16" fmla="*/ 0 h 495"/>
                <a:gd name="T17" fmla="*/ 1185 w 1185"/>
                <a:gd name="T18" fmla="*/ 495 h 4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85" h="495">
                  <a:moveTo>
                    <a:pt x="0" y="247"/>
                  </a:moveTo>
                  <a:lnTo>
                    <a:pt x="593" y="0"/>
                  </a:lnTo>
                  <a:lnTo>
                    <a:pt x="1185" y="247"/>
                  </a:lnTo>
                  <a:lnTo>
                    <a:pt x="593" y="495"/>
                  </a:lnTo>
                  <a:lnTo>
                    <a:pt x="0" y="247"/>
                  </a:lnTo>
                  <a:close/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Rectangle 41"/>
            <p:cNvSpPr>
              <a:spLocks noChangeArrowheads="1"/>
            </p:cNvSpPr>
            <p:nvPr/>
          </p:nvSpPr>
          <p:spPr bwMode="auto">
            <a:xfrm>
              <a:off x="2487" y="3192"/>
              <a:ext cx="9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dirty="0" err="1" smtClean="0">
                  <a:solidFill>
                    <a:srgbClr val="000000"/>
                  </a:solidFill>
                  <a:cs typeface="Angsana New" pitchFamily="18" charset="-34"/>
                </a:rPr>
                <a:t>Sales_detail</a:t>
              </a:r>
              <a:endParaRPr lang="en-US" sz="2400" b="1" dirty="0">
                <a:cs typeface="Angsana New" pitchFamily="18" charset="-34"/>
              </a:endParaRPr>
            </a:p>
          </p:txBody>
        </p:sp>
      </p:grp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83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การเปลี่ยน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E-R diagram 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r>
              <a:rPr lang="th-TH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แบบมีความสัมพันธ์ </a:t>
            </a:r>
            <a:r>
              <a:rPr lang="en-US" sz="40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(TPS)</a:t>
            </a:r>
            <a:endParaRPr lang="th-TH" sz="40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08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ตัวอย่าง ระบบการขาย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ระบบ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TPS)</a:t>
            </a:r>
            <a:endParaRPr lang="th-TH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388" y="549275"/>
          <a:ext cx="3429000" cy="5903582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  <a:gridCol w="685800"/>
                <a:gridCol w="901700"/>
              </a:tblGrid>
              <a:tr h="237362"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Table: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BalancedQty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Microwave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Telephone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Television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600" b="0" i="0" u="none" strike="noStrike" kern="1200" dirty="0">
                          <a:solidFill>
                            <a:srgbClr val="000000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24300" y="620713"/>
          <a:ext cx="4968552" cy="1213005"/>
        </p:xfrm>
        <a:graphic>
          <a:graphicData uri="http://schemas.openxmlformats.org/drawingml/2006/table">
            <a:tbl>
              <a:tblPr/>
              <a:tblGrid>
                <a:gridCol w="1572465"/>
                <a:gridCol w="1004630"/>
                <a:gridCol w="698873"/>
                <a:gridCol w="906351"/>
                <a:gridCol w="786233"/>
              </a:tblGrid>
              <a:tr h="2700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Table: Sale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CustomerId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001</a:t>
                      </a:r>
                      <a:endParaRPr lang="en-US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  <a:endParaRPr lang="th-TH" sz="2000" b="0" i="0" u="none" strike="noStrike" dirty="0">
                        <a:solidFill>
                          <a:srgbClr val="1F0BB5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16/01/2019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8:10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002</a:t>
                      </a:r>
                      <a:endParaRPr lang="en-US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301</a:t>
                      </a:r>
                      <a:r>
                        <a:rPr lang="en-US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</a:t>
                      </a:r>
                      <a:r>
                        <a:rPr lang="th-TH" sz="2000" b="0" i="0" u="none" strike="noStrike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</a:t>
                      </a:r>
                      <a:endParaRPr lang="th-TH" sz="2000" b="0" i="0" u="none" strike="noStrike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51275" y="2349500"/>
          <a:ext cx="3888432" cy="3771900"/>
        </p:xfrm>
        <a:graphic>
          <a:graphicData uri="http://schemas.openxmlformats.org/drawingml/2006/table">
            <a:tbl>
              <a:tblPr/>
              <a:tblGrid>
                <a:gridCol w="2157634"/>
                <a:gridCol w="844292"/>
                <a:gridCol w="886506"/>
              </a:tblGrid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Table: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SaleDetail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1F0BB5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แบบฝึกหัดจากข้อมูลการ</a:t>
            </a:r>
            <a:r>
              <a:rPr lang="th-TH" dirty="0" smtClean="0"/>
              <a:t>ขาย </a:t>
            </a:r>
            <a:r>
              <a:rPr lang="th-TH" dirty="0" smtClean="0"/>
              <a:t>จากระบบ</a:t>
            </a:r>
            <a:r>
              <a:rPr lang="en-US" dirty="0" smtClean="0"/>
              <a:t>TPS</a:t>
            </a:r>
            <a:r>
              <a:rPr lang="th-TH" dirty="0" smtClean="0"/>
              <a:t>ให้สรุปค่าจากใบเสร็จการขายทุกใบ แล้วนำมาใส่ใน </a:t>
            </a:r>
            <a:r>
              <a:rPr lang="en-US" dirty="0" smtClean="0"/>
              <a:t>Data Warehouse </a:t>
            </a:r>
            <a:r>
              <a:rPr lang="th-TH" dirty="0" smtClean="0"/>
              <a:t>ตามรูปแบบการออกแบบ ของ </a:t>
            </a:r>
            <a:r>
              <a:rPr lang="en-US" dirty="0" smtClean="0"/>
              <a:t>Star Schema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Dimentional</a:t>
            </a:r>
            <a:r>
              <a:rPr lang="en-US" sz="2800" dirty="0" smtClean="0"/>
              <a:t> design for </a:t>
            </a:r>
            <a:r>
              <a:rPr lang="en-US" sz="2800" dirty="0" smtClean="0">
                <a:solidFill>
                  <a:srgbClr val="C00000"/>
                </a:solidFill>
              </a:rPr>
              <a:t>data warehouse </a:t>
            </a:r>
            <a:r>
              <a:rPr lang="en-US" sz="2800" dirty="0" smtClean="0"/>
              <a:t>(Star Schema)</a:t>
            </a:r>
            <a:endParaRPr lang="th-TH" sz="28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447800"/>
          <a:ext cx="8132763" cy="3768725"/>
        </p:xfrm>
        <a:graphic>
          <a:graphicData uri="http://schemas.openxmlformats.org/presentationml/2006/ole">
            <p:oleObj spid="_x0000_s1026" name="Visio" r:id="rId3" imgW="5553494" imgH="2572737" progId="Visio.Drawing.11">
              <p:embed/>
            </p:oleObj>
          </a:graphicData>
        </a:graphic>
      </p:graphicFrame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1295400"/>
            <a:ext cx="3200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วันที่แต่ละวันจะเป็นมิติ ของการขาย หรือไม่เป็นมิติก็ได้ 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(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ถ้าวันที่นั้นไม่มีการขาย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)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 ในขณะที่ การขายจะเป็นของมิติวันที่แต่ละวัน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486400" y="2286000"/>
            <a:ext cx="365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สินค้าแต่ละตัวจะเป็นมิติ ของการขาย หรือ บางตัวไม่เป็นมิติก็ได้ 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(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ถ้าสินค้านั้นไม่ได้ขาย</a:t>
            </a:r>
            <a:r>
              <a:rPr lang="en-US" sz="2200" dirty="0">
                <a:solidFill>
                  <a:srgbClr val="C00000"/>
                </a:solidFill>
                <a:latin typeface="Angsana New" pitchFamily="18" charset="-34"/>
              </a:rPr>
              <a:t>)</a:t>
            </a:r>
            <a:r>
              <a:rPr lang="th-TH" sz="2200" dirty="0">
                <a:solidFill>
                  <a:srgbClr val="C00000"/>
                </a:solidFill>
                <a:latin typeface="Angsana New" pitchFamily="18" charset="-34"/>
              </a:rPr>
              <a:t> ในขณะที่การขาย จะมองเป็นของมิติสินค้าใดๆ สินค้าหนึ่ง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Sales transactions (TPS)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700213"/>
          <a:ext cx="6336703" cy="3312367"/>
        </p:xfrm>
        <a:graphic>
          <a:graphicData uri="http://schemas.openxmlformats.org/drawingml/2006/table">
            <a:tbl>
              <a:tblPr/>
              <a:tblGrid>
                <a:gridCol w="1189631"/>
                <a:gridCol w="1995509"/>
                <a:gridCol w="921005"/>
                <a:gridCol w="1078431"/>
                <a:gridCol w="1152127"/>
              </a:tblGrid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 Id.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16/01/2019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Receipt No.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F16012019G300001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8:00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Order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120.00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5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12.00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222.00</a:t>
                      </a:r>
                      <a:endParaRPr lang="th-TH" sz="18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Sales transactions (TPS)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1700213"/>
          <a:ext cx="6336703" cy="2653033"/>
        </p:xfrm>
        <a:graphic>
          <a:graphicData uri="http://schemas.openxmlformats.org/drawingml/2006/table">
            <a:tbl>
              <a:tblPr/>
              <a:tblGrid>
                <a:gridCol w="1189631"/>
                <a:gridCol w="1995509"/>
                <a:gridCol w="921005"/>
                <a:gridCol w="1078431"/>
                <a:gridCol w="1152127"/>
              </a:tblGrid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 Id.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16/01/2019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Receipt No.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F16012019G300002  </a:t>
                      </a:r>
                      <a:endParaRPr lang="en-US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1F0BB5"/>
                          </a:solidFill>
                          <a:latin typeface="Times New Roman" pitchFamily="18" charset="0"/>
                        </a:rPr>
                        <a:t>8:10</a:t>
                      </a:r>
                      <a:endParaRPr lang="th-TH" sz="1800" b="0" i="0" u="none" strike="noStrike" dirty="0">
                        <a:solidFill>
                          <a:srgbClr val="1F0BB5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Order No.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1E04B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20.00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40.00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180.00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1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AngsanaUPC" pitchFamily="18" charset="-34"/>
                        </a:rPr>
                        <a:t>60.00</a:t>
                      </a:r>
                      <a:endParaRPr lang="th-TH" sz="18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7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</a:rPr>
                        <a:t>280.00</a:t>
                      </a:r>
                      <a:endParaRPr lang="th-TH" sz="18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619</Words>
  <Application>Microsoft Office PowerPoint</Application>
  <PresentationFormat>On-screen Show (4:3)</PresentationFormat>
  <Paragraphs>409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Visio</vt:lpstr>
      <vt:lpstr>Slide 1</vt:lpstr>
      <vt:lpstr>Sales transactions (TPS)</vt:lpstr>
      <vt:lpstr>การเปลี่ยน E-R diagram เป็น Table แบบมีความสัมพันธ์ (TPS)</vt:lpstr>
      <vt:lpstr>การเปลี่ยน E-R diagram เป็น Table แบบมีความสัมพันธ์ (TPS)</vt:lpstr>
      <vt:lpstr>ตัวอย่าง ระบบการขาย  (ระบบ TPS)</vt:lpstr>
      <vt:lpstr>แบบฝึกหัดจากข้อมูลการขาย จากระบบTPSให้สรุปค่าจากใบเสร็จการขายทุกใบ แล้วนำมาใส่ใน Data Warehouse ตามรูปแบบการออกแบบ ของ Star Schema</vt:lpstr>
      <vt:lpstr>Dimentional design for data warehouse (Star Schema)</vt:lpstr>
      <vt:lpstr>Sales transactions (TPS)</vt:lpstr>
      <vt:lpstr>Sales transactions (TPS)</vt:lpstr>
      <vt:lpstr>Sales transactions (TPS)</vt:lpstr>
      <vt:lpstr>Sales transactions (TPS)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เฉลยการบ้าน</dc:title>
  <dc:creator>Thip</dc:creator>
  <cp:lastModifiedBy>Thip</cp:lastModifiedBy>
  <cp:revision>23</cp:revision>
  <dcterms:created xsi:type="dcterms:W3CDTF">2019-02-03T09:29:42Z</dcterms:created>
  <dcterms:modified xsi:type="dcterms:W3CDTF">2019-02-03T12:20:03Z</dcterms:modified>
</cp:coreProperties>
</file>