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72" r:id="rId3"/>
    <p:sldId id="273" r:id="rId4"/>
    <p:sldId id="258" r:id="rId5"/>
    <p:sldId id="259" r:id="rId6"/>
    <p:sldId id="261" r:id="rId7"/>
    <p:sldId id="262" r:id="rId8"/>
    <p:sldId id="263" r:id="rId9"/>
    <p:sldId id="264" r:id="rId10"/>
    <p:sldId id="265" r:id="rId11"/>
    <p:sldId id="266" r:id="rId12"/>
    <p:sldId id="267" r:id="rId13"/>
    <p:sldId id="277" r:id="rId14"/>
    <p:sldId id="276" r:id="rId15"/>
    <p:sldId id="268" r:id="rId16"/>
    <p:sldId id="269" r:id="rId17"/>
    <p:sldId id="270" r:id="rId18"/>
    <p:sldId id="271" r:id="rId19"/>
    <p:sldId id="278" r:id="rId20"/>
    <p:sldId id="275" r:id="rId21"/>
    <p:sldId id="279"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5178"/>
    <a:srgbClr val="3366FF"/>
    <a:srgbClr val="C3A9BE"/>
    <a:srgbClr val="E8B38C"/>
    <a:srgbClr val="EDD5B5"/>
    <a:srgbClr val="FFE9A3"/>
    <a:srgbClr val="8B7157"/>
    <a:srgbClr val="EFDBDB"/>
    <a:srgbClr val="9C8EC0"/>
    <a:srgbClr val="F5EF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048" autoAdjust="0"/>
    <p:restoredTop sz="94660"/>
  </p:normalViewPr>
  <p:slideViewPr>
    <p:cSldViewPr snapToGrid="0">
      <p:cViewPr varScale="1">
        <p:scale>
          <a:sx n="74" d="100"/>
          <a:sy n="74" d="100"/>
        </p:scale>
        <p:origin x="90" y="4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0BA1D6-2FE9-45E6-BDE8-D5ACC87FF6A4}" type="datetimeFigureOut">
              <a:rPr lang="en-US" smtClean="0"/>
              <a:t>8/6/2022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F05F79-DCEC-4CFA-80A7-DE7F66022B7E}" type="slidenum">
              <a:rPr lang="en-US" smtClean="0"/>
              <a:t>‹#›</a:t>
            </a:fld>
            <a:endParaRPr lang="en-US"/>
          </a:p>
        </p:txBody>
      </p:sp>
    </p:spTree>
    <p:extLst>
      <p:ext uri="{BB962C8B-B14F-4D97-AF65-F5344CB8AC3E}">
        <p14:creationId xmlns:p14="http://schemas.microsoft.com/office/powerpoint/2010/main" val="2150373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http://www.uiblogazine.com/gestalt-for-uid/</a:t>
            </a:r>
            <a:endParaRPr lang="en-US" dirty="0"/>
          </a:p>
        </p:txBody>
      </p:sp>
      <p:sp>
        <p:nvSpPr>
          <p:cNvPr id="4" name="Slide Number Placeholder 3"/>
          <p:cNvSpPr>
            <a:spLocks noGrp="1"/>
          </p:cNvSpPr>
          <p:nvPr>
            <p:ph type="sldNum" sz="quarter" idx="10"/>
          </p:nvPr>
        </p:nvSpPr>
        <p:spPr/>
        <p:txBody>
          <a:bodyPr/>
          <a:lstStyle/>
          <a:p>
            <a:fld id="{2758B037-6BF4-4E1E-BE6D-157F43474053}" type="slidenum">
              <a:rPr lang="en-US" smtClean="0"/>
              <a:t>2</a:t>
            </a:fld>
            <a:endParaRPr lang="en-US"/>
          </a:p>
        </p:txBody>
      </p:sp>
    </p:spTree>
    <p:extLst>
      <p:ext uri="{BB962C8B-B14F-4D97-AF65-F5344CB8AC3E}">
        <p14:creationId xmlns:p14="http://schemas.microsoft.com/office/powerpoint/2010/main" val="33630423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58B037-6BF4-4E1E-BE6D-157F43474053}" type="slidenum">
              <a:rPr lang="en-US" smtClean="0"/>
              <a:t>5</a:t>
            </a:fld>
            <a:endParaRPr lang="en-US"/>
          </a:p>
        </p:txBody>
      </p:sp>
    </p:spTree>
    <p:extLst>
      <p:ext uri="{BB962C8B-B14F-4D97-AF65-F5344CB8AC3E}">
        <p14:creationId xmlns:p14="http://schemas.microsoft.com/office/powerpoint/2010/main" val="6927716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http://www.uiblogazine.com/gestalt-for-uid/</a:t>
            </a:r>
            <a:endParaRPr lang="en-US" dirty="0"/>
          </a:p>
        </p:txBody>
      </p:sp>
      <p:sp>
        <p:nvSpPr>
          <p:cNvPr id="4" name="Slide Number Placeholder 3"/>
          <p:cNvSpPr>
            <a:spLocks noGrp="1"/>
          </p:cNvSpPr>
          <p:nvPr>
            <p:ph type="sldNum" sz="quarter" idx="10"/>
          </p:nvPr>
        </p:nvSpPr>
        <p:spPr/>
        <p:txBody>
          <a:bodyPr/>
          <a:lstStyle/>
          <a:p>
            <a:fld id="{2758B037-6BF4-4E1E-BE6D-157F43474053}" type="slidenum">
              <a:rPr lang="en-US" smtClean="0"/>
              <a:t>7</a:t>
            </a:fld>
            <a:endParaRPr lang="en-US"/>
          </a:p>
        </p:txBody>
      </p:sp>
    </p:spTree>
    <p:extLst>
      <p:ext uri="{BB962C8B-B14F-4D97-AF65-F5344CB8AC3E}">
        <p14:creationId xmlns:p14="http://schemas.microsoft.com/office/powerpoint/2010/main" val="25690676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58B037-6BF4-4E1E-BE6D-157F43474053}" type="slidenum">
              <a:rPr lang="en-US" smtClean="0"/>
              <a:t>12</a:t>
            </a:fld>
            <a:endParaRPr lang="en-US"/>
          </a:p>
        </p:txBody>
      </p:sp>
    </p:spTree>
    <p:extLst>
      <p:ext uri="{BB962C8B-B14F-4D97-AF65-F5344CB8AC3E}">
        <p14:creationId xmlns:p14="http://schemas.microsoft.com/office/powerpoint/2010/main" val="5156971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5FC0B65-4C27-43BD-9D4A-3160ACCC56CA}" type="datetimeFigureOut">
              <a:rPr lang="en-US" smtClean="0"/>
              <a:t>8/6/2022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C1B056-D0B5-4389-937B-4235E4DD2540}" type="slidenum">
              <a:rPr lang="en-US" smtClean="0"/>
              <a:t>‹#›</a:t>
            </a:fld>
            <a:endParaRPr lang="en-US"/>
          </a:p>
        </p:txBody>
      </p:sp>
    </p:spTree>
    <p:extLst>
      <p:ext uri="{BB962C8B-B14F-4D97-AF65-F5344CB8AC3E}">
        <p14:creationId xmlns:p14="http://schemas.microsoft.com/office/powerpoint/2010/main" val="40206473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FC0B65-4C27-43BD-9D4A-3160ACCC56CA}" type="datetimeFigureOut">
              <a:rPr lang="en-US" smtClean="0"/>
              <a:t>8/6/2022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C1B056-D0B5-4389-937B-4235E4DD2540}" type="slidenum">
              <a:rPr lang="en-US" smtClean="0"/>
              <a:t>‹#›</a:t>
            </a:fld>
            <a:endParaRPr lang="en-US"/>
          </a:p>
        </p:txBody>
      </p:sp>
    </p:spTree>
    <p:extLst>
      <p:ext uri="{BB962C8B-B14F-4D97-AF65-F5344CB8AC3E}">
        <p14:creationId xmlns:p14="http://schemas.microsoft.com/office/powerpoint/2010/main" val="3949753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FC0B65-4C27-43BD-9D4A-3160ACCC56CA}" type="datetimeFigureOut">
              <a:rPr lang="en-US" smtClean="0"/>
              <a:t>8/6/2022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C1B056-D0B5-4389-937B-4235E4DD2540}" type="slidenum">
              <a:rPr lang="en-US" smtClean="0"/>
              <a:t>‹#›</a:t>
            </a:fld>
            <a:endParaRPr lang="en-US"/>
          </a:p>
        </p:txBody>
      </p:sp>
    </p:spTree>
    <p:extLst>
      <p:ext uri="{BB962C8B-B14F-4D97-AF65-F5344CB8AC3E}">
        <p14:creationId xmlns:p14="http://schemas.microsoft.com/office/powerpoint/2010/main" val="234593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FC0B65-4C27-43BD-9D4A-3160ACCC56CA}" type="datetimeFigureOut">
              <a:rPr lang="en-US" smtClean="0"/>
              <a:t>8/6/2022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C1B056-D0B5-4389-937B-4235E4DD2540}" type="slidenum">
              <a:rPr lang="en-US" smtClean="0"/>
              <a:t>‹#›</a:t>
            </a:fld>
            <a:endParaRPr lang="en-US"/>
          </a:p>
        </p:txBody>
      </p:sp>
    </p:spTree>
    <p:extLst>
      <p:ext uri="{BB962C8B-B14F-4D97-AF65-F5344CB8AC3E}">
        <p14:creationId xmlns:p14="http://schemas.microsoft.com/office/powerpoint/2010/main" val="1140250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5FC0B65-4C27-43BD-9D4A-3160ACCC56CA}" type="datetimeFigureOut">
              <a:rPr lang="en-US" smtClean="0"/>
              <a:t>8/6/2022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C1B056-D0B5-4389-937B-4235E4DD2540}" type="slidenum">
              <a:rPr lang="en-US" smtClean="0"/>
              <a:t>‹#›</a:t>
            </a:fld>
            <a:endParaRPr lang="en-US"/>
          </a:p>
        </p:txBody>
      </p:sp>
    </p:spTree>
    <p:extLst>
      <p:ext uri="{BB962C8B-B14F-4D97-AF65-F5344CB8AC3E}">
        <p14:creationId xmlns:p14="http://schemas.microsoft.com/office/powerpoint/2010/main" val="765597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FC0B65-4C27-43BD-9D4A-3160ACCC56CA}" type="datetimeFigureOut">
              <a:rPr lang="en-US" smtClean="0"/>
              <a:t>8/6/2022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C1B056-D0B5-4389-937B-4235E4DD2540}" type="slidenum">
              <a:rPr lang="en-US" smtClean="0"/>
              <a:t>‹#›</a:t>
            </a:fld>
            <a:endParaRPr lang="en-US"/>
          </a:p>
        </p:txBody>
      </p:sp>
    </p:spTree>
    <p:extLst>
      <p:ext uri="{BB962C8B-B14F-4D97-AF65-F5344CB8AC3E}">
        <p14:creationId xmlns:p14="http://schemas.microsoft.com/office/powerpoint/2010/main" val="2301951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FC0B65-4C27-43BD-9D4A-3160ACCC56CA}" type="datetimeFigureOut">
              <a:rPr lang="en-US" smtClean="0"/>
              <a:t>8/6/2022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0C1B056-D0B5-4389-937B-4235E4DD2540}" type="slidenum">
              <a:rPr lang="en-US" smtClean="0"/>
              <a:t>‹#›</a:t>
            </a:fld>
            <a:endParaRPr lang="en-US"/>
          </a:p>
        </p:txBody>
      </p:sp>
    </p:spTree>
    <p:extLst>
      <p:ext uri="{BB962C8B-B14F-4D97-AF65-F5344CB8AC3E}">
        <p14:creationId xmlns:p14="http://schemas.microsoft.com/office/powerpoint/2010/main" val="2704767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FC0B65-4C27-43BD-9D4A-3160ACCC56CA}" type="datetimeFigureOut">
              <a:rPr lang="en-US" smtClean="0"/>
              <a:t>8/6/2022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C1B056-D0B5-4389-937B-4235E4DD2540}" type="slidenum">
              <a:rPr lang="en-US" smtClean="0"/>
              <a:t>‹#›</a:t>
            </a:fld>
            <a:endParaRPr lang="en-US"/>
          </a:p>
        </p:txBody>
      </p:sp>
    </p:spTree>
    <p:extLst>
      <p:ext uri="{BB962C8B-B14F-4D97-AF65-F5344CB8AC3E}">
        <p14:creationId xmlns:p14="http://schemas.microsoft.com/office/powerpoint/2010/main" val="758708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FC0B65-4C27-43BD-9D4A-3160ACCC56CA}" type="datetimeFigureOut">
              <a:rPr lang="en-US" smtClean="0"/>
              <a:t>8/6/2022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0C1B056-D0B5-4389-937B-4235E4DD2540}" type="slidenum">
              <a:rPr lang="en-US" smtClean="0"/>
              <a:t>‹#›</a:t>
            </a:fld>
            <a:endParaRPr lang="en-US"/>
          </a:p>
        </p:txBody>
      </p:sp>
    </p:spTree>
    <p:extLst>
      <p:ext uri="{BB962C8B-B14F-4D97-AF65-F5344CB8AC3E}">
        <p14:creationId xmlns:p14="http://schemas.microsoft.com/office/powerpoint/2010/main" val="3613314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5FC0B65-4C27-43BD-9D4A-3160ACCC56CA}" type="datetimeFigureOut">
              <a:rPr lang="en-US" smtClean="0"/>
              <a:t>8/6/2022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C1B056-D0B5-4389-937B-4235E4DD2540}" type="slidenum">
              <a:rPr lang="en-US" smtClean="0"/>
              <a:t>‹#›</a:t>
            </a:fld>
            <a:endParaRPr lang="en-US"/>
          </a:p>
        </p:txBody>
      </p:sp>
    </p:spTree>
    <p:extLst>
      <p:ext uri="{BB962C8B-B14F-4D97-AF65-F5344CB8AC3E}">
        <p14:creationId xmlns:p14="http://schemas.microsoft.com/office/powerpoint/2010/main" val="1253857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5FC0B65-4C27-43BD-9D4A-3160ACCC56CA}" type="datetimeFigureOut">
              <a:rPr lang="en-US" smtClean="0"/>
              <a:t>8/6/2022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C1B056-D0B5-4389-937B-4235E4DD2540}" type="slidenum">
              <a:rPr lang="en-US" smtClean="0"/>
              <a:t>‹#›</a:t>
            </a:fld>
            <a:endParaRPr lang="en-US"/>
          </a:p>
        </p:txBody>
      </p:sp>
    </p:spTree>
    <p:extLst>
      <p:ext uri="{BB962C8B-B14F-4D97-AF65-F5344CB8AC3E}">
        <p14:creationId xmlns:p14="http://schemas.microsoft.com/office/powerpoint/2010/main" val="1332462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FC0B65-4C27-43BD-9D4A-3160ACCC56CA}" type="datetimeFigureOut">
              <a:rPr lang="en-US" smtClean="0"/>
              <a:t>8/6/2022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C1B056-D0B5-4389-937B-4235E4DD2540}" type="slidenum">
              <a:rPr lang="en-US" smtClean="0"/>
              <a:t>‹#›</a:t>
            </a:fld>
            <a:endParaRPr lang="en-US"/>
          </a:p>
        </p:txBody>
      </p:sp>
    </p:spTree>
    <p:extLst>
      <p:ext uri="{BB962C8B-B14F-4D97-AF65-F5344CB8AC3E}">
        <p14:creationId xmlns:p14="http://schemas.microsoft.com/office/powerpoint/2010/main" val="23764013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h.wikipedia.org/wiki/%E0%B8%A0%E0%B8%B2%E0%B8%A9%E0%B8%B2%E0%B9%80%E0%B8%A2%E0%B8%AD%E0%B8%A3%E0%B8%A1%E0%B8%B1%E0%B8%99"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122363"/>
            <a:ext cx="12192000" cy="3095074"/>
          </a:xfrm>
          <a:solidFill>
            <a:srgbClr val="EDD5B5"/>
          </a:solidFill>
        </p:spPr>
        <p:txBody>
          <a:bodyPr>
            <a:normAutofit/>
          </a:bodyPr>
          <a:lstStyle/>
          <a:p>
            <a:r>
              <a:rPr lang="en-US" dirty="0" smtClean="0">
                <a:solidFill>
                  <a:srgbClr val="072BDD"/>
                </a:solidFill>
                <a:latin typeface="AngsanaUPC" panose="02020603050405020304" pitchFamily="18" charset="-34"/>
                <a:cs typeface="AngsanaUPC" panose="02020603050405020304" pitchFamily="18" charset="-34"/>
              </a:rPr>
              <a:t>Gestalt principles</a:t>
            </a:r>
            <a:r>
              <a:rPr lang="th-TH" dirty="0" smtClean="0">
                <a:solidFill>
                  <a:srgbClr val="072BDD"/>
                </a:solidFill>
                <a:latin typeface="AngsanaUPC" panose="02020603050405020304" pitchFamily="18" charset="-34"/>
                <a:cs typeface="AngsanaUPC" panose="02020603050405020304" pitchFamily="18" charset="-34"/>
              </a:rPr>
              <a:t/>
            </a:r>
            <a:br>
              <a:rPr lang="th-TH" dirty="0" smtClean="0">
                <a:solidFill>
                  <a:srgbClr val="072BDD"/>
                </a:solidFill>
                <a:latin typeface="AngsanaUPC" panose="02020603050405020304" pitchFamily="18" charset="-34"/>
                <a:cs typeface="AngsanaUPC" panose="02020603050405020304" pitchFamily="18" charset="-34"/>
              </a:rPr>
            </a:br>
            <a:r>
              <a:rPr lang="th-TH" sz="4000" dirty="0" smtClean="0">
                <a:solidFill>
                  <a:srgbClr val="072BDD"/>
                </a:solidFill>
                <a:latin typeface="AngsanaUPC" panose="02020603050405020304" pitchFamily="18" charset="-34"/>
                <a:cs typeface="AngsanaUPC" panose="02020603050405020304" pitchFamily="18" charset="-34"/>
              </a:rPr>
              <a:t>หลักการของ</a:t>
            </a:r>
            <a:r>
              <a:rPr lang="th-TH" sz="4000" b="1" dirty="0" smtClean="0"/>
              <a:t>เกสตัลต์</a:t>
            </a:r>
            <a:r>
              <a:rPr lang="en-US" sz="4000" b="1" dirty="0" smtClean="0"/>
              <a:t/>
            </a:r>
            <a:br>
              <a:rPr lang="en-US" sz="4000" b="1" dirty="0" smtClean="0"/>
            </a:br>
            <a:r>
              <a:rPr lang="th-TH" sz="3200" dirty="0" smtClean="0">
                <a:solidFill>
                  <a:srgbClr val="072BDD"/>
                </a:solidFill>
                <a:latin typeface="AngsanaUPC" panose="02020603050405020304" pitchFamily="18" charset="-34"/>
                <a:cs typeface="AngsanaUPC" panose="02020603050405020304" pitchFamily="18" charset="-34"/>
              </a:rPr>
              <a:t>หลักการของรูปทรง</a:t>
            </a:r>
            <a:r>
              <a:rPr lang="en-US" sz="3200" dirty="0" smtClean="0">
                <a:solidFill>
                  <a:srgbClr val="072BDD"/>
                </a:solidFill>
                <a:latin typeface="AngsanaUPC" panose="02020603050405020304" pitchFamily="18" charset="-34"/>
                <a:cs typeface="AngsanaUPC" panose="02020603050405020304" pitchFamily="18" charset="-34"/>
              </a:rPr>
              <a:t/>
            </a:r>
            <a:br>
              <a:rPr lang="en-US" sz="3200" dirty="0" smtClean="0">
                <a:solidFill>
                  <a:srgbClr val="072BDD"/>
                </a:solidFill>
                <a:latin typeface="AngsanaUPC" panose="02020603050405020304" pitchFamily="18" charset="-34"/>
                <a:cs typeface="AngsanaUPC" panose="02020603050405020304" pitchFamily="18" charset="-34"/>
              </a:rPr>
            </a:br>
            <a:endParaRPr lang="en-US" sz="3200" dirty="0"/>
          </a:p>
        </p:txBody>
      </p:sp>
      <p:sp>
        <p:nvSpPr>
          <p:cNvPr id="4" name="TextBox 3"/>
          <p:cNvSpPr txBox="1"/>
          <p:nvPr/>
        </p:nvSpPr>
        <p:spPr>
          <a:xfrm>
            <a:off x="0" y="4217437"/>
            <a:ext cx="12192000" cy="369332"/>
          </a:xfrm>
          <a:prstGeom prst="rect">
            <a:avLst/>
          </a:prstGeom>
          <a:solidFill>
            <a:srgbClr val="C3A9BE"/>
          </a:solidFill>
        </p:spPr>
        <p:txBody>
          <a:bodyPr wrap="square" rtlCol="0">
            <a:spAutoFit/>
          </a:bodyPr>
          <a:lstStyle/>
          <a:p>
            <a:pPr algn="r"/>
            <a:r>
              <a:rPr lang="th-TH" dirty="0" smtClean="0"/>
              <a:t>สอนโดย สุรินทร์ทิพ ศักดิ์ภูวดล</a:t>
            </a:r>
            <a:endParaRPr lang="en-US" dirty="0"/>
          </a:p>
        </p:txBody>
      </p:sp>
    </p:spTree>
    <p:extLst>
      <p:ext uri="{BB962C8B-B14F-4D97-AF65-F5344CB8AC3E}">
        <p14:creationId xmlns:p14="http://schemas.microsoft.com/office/powerpoint/2010/main" val="41215574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631612" y="2499906"/>
            <a:ext cx="4195256" cy="3044860"/>
          </a:xfrm>
          <a:prstGeom prst="rect">
            <a:avLst/>
          </a:prstGeom>
        </p:spPr>
      </p:pic>
      <p:sp>
        <p:nvSpPr>
          <p:cNvPr id="5" name="Rounded Rectangular Callout 4"/>
          <p:cNvSpPr/>
          <p:nvPr/>
        </p:nvSpPr>
        <p:spPr>
          <a:xfrm>
            <a:off x="6392695" y="2659224"/>
            <a:ext cx="4875380" cy="2046126"/>
          </a:xfrm>
          <a:prstGeom prst="wedgeRoundRectCallout">
            <a:avLst>
              <a:gd name="adj1" fmla="val -69776"/>
              <a:gd name="adj2" fmla="val 28547"/>
              <a:gd name="adj3" fmla="val 1666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h-TH" sz="2800" dirty="0" smtClean="0">
                <a:solidFill>
                  <a:srgbClr val="202124"/>
                </a:solidFill>
                <a:latin typeface="AngsanaUPC" panose="02020603050405020304" pitchFamily="18" charset="-34"/>
                <a:cs typeface="AngsanaUPC" panose="02020603050405020304" pitchFamily="18" charset="-34"/>
              </a:rPr>
              <a:t>เราใช้ เฉดหรือแรเงาพื้นหลัง เพื่อแยกความแตกต่างของข้อมูล </a:t>
            </a:r>
          </a:p>
          <a:p>
            <a:r>
              <a:rPr lang="th-TH" sz="2800" dirty="0" smtClean="0">
                <a:solidFill>
                  <a:srgbClr val="202124"/>
                </a:solidFill>
                <a:latin typeface="AngsanaUPC" panose="02020603050405020304" pitchFamily="18" charset="-34"/>
                <a:cs typeface="AngsanaUPC" panose="02020603050405020304" pitchFamily="18" charset="-34"/>
              </a:rPr>
              <a:t>กลุ่ม </a:t>
            </a:r>
            <a:r>
              <a:rPr lang="en-US" sz="2800" dirty="0" smtClean="0">
                <a:solidFill>
                  <a:srgbClr val="202124"/>
                </a:solidFill>
                <a:latin typeface="AngsanaUPC" panose="02020603050405020304" pitchFamily="18" charset="-34"/>
                <a:cs typeface="AngsanaUPC" panose="02020603050405020304" pitchFamily="18" charset="-34"/>
              </a:rPr>
              <a:t>Actual (</a:t>
            </a:r>
            <a:r>
              <a:rPr lang="th-TH" sz="2800" dirty="0" smtClean="0">
                <a:solidFill>
                  <a:srgbClr val="202124"/>
                </a:solidFill>
                <a:latin typeface="AngsanaUPC" panose="02020603050405020304" pitchFamily="18" charset="-34"/>
                <a:cs typeface="AngsanaUPC" panose="02020603050405020304" pitchFamily="18" charset="-34"/>
              </a:rPr>
              <a:t>ค่าจริง</a:t>
            </a:r>
            <a:r>
              <a:rPr lang="en-US" sz="2800" dirty="0" smtClean="0">
                <a:solidFill>
                  <a:srgbClr val="202124"/>
                </a:solidFill>
                <a:latin typeface="AngsanaUPC" panose="02020603050405020304" pitchFamily="18" charset="-34"/>
                <a:cs typeface="AngsanaUPC" panose="02020603050405020304" pitchFamily="18" charset="-34"/>
              </a:rPr>
              <a:t>) </a:t>
            </a:r>
            <a:r>
              <a:rPr lang="th-TH" sz="2800" dirty="0" smtClean="0">
                <a:solidFill>
                  <a:srgbClr val="202124"/>
                </a:solidFill>
                <a:latin typeface="AngsanaUPC" panose="02020603050405020304" pitchFamily="18" charset="-34"/>
                <a:cs typeface="AngsanaUPC" panose="02020603050405020304" pitchFamily="18" charset="-34"/>
              </a:rPr>
              <a:t>และ </a:t>
            </a:r>
            <a:r>
              <a:rPr lang="en-US" sz="2800" dirty="0" smtClean="0">
                <a:solidFill>
                  <a:srgbClr val="202124"/>
                </a:solidFill>
                <a:latin typeface="AngsanaUPC" panose="02020603050405020304" pitchFamily="18" charset="-34"/>
                <a:cs typeface="AngsanaUPC" panose="02020603050405020304" pitchFamily="18" charset="-34"/>
              </a:rPr>
              <a:t>Forecast (</a:t>
            </a:r>
            <a:r>
              <a:rPr lang="th-TH" sz="2800" dirty="0" smtClean="0">
                <a:solidFill>
                  <a:srgbClr val="202124"/>
                </a:solidFill>
                <a:latin typeface="AngsanaUPC" panose="02020603050405020304" pitchFamily="18" charset="-34"/>
                <a:cs typeface="AngsanaUPC" panose="02020603050405020304" pitchFamily="18" charset="-34"/>
              </a:rPr>
              <a:t>ค่าทำนาย</a:t>
            </a:r>
            <a:r>
              <a:rPr lang="en-US" sz="2800" dirty="0" smtClean="0">
                <a:solidFill>
                  <a:srgbClr val="202124"/>
                </a:solidFill>
                <a:latin typeface="AngsanaUPC" panose="02020603050405020304" pitchFamily="18" charset="-34"/>
                <a:cs typeface="AngsanaUPC" panose="02020603050405020304" pitchFamily="18" charset="-34"/>
              </a:rPr>
              <a:t>) </a:t>
            </a:r>
            <a:endParaRPr lang="en-US" sz="2800" dirty="0">
              <a:latin typeface="AngsanaUPC" panose="02020603050405020304" pitchFamily="18" charset="-34"/>
              <a:cs typeface="AngsanaUPC" panose="02020603050405020304" pitchFamily="18" charset="-34"/>
            </a:endParaRPr>
          </a:p>
        </p:txBody>
      </p:sp>
      <p:sp>
        <p:nvSpPr>
          <p:cNvPr id="7" name="Title 1"/>
          <p:cNvSpPr txBox="1">
            <a:spLocks/>
          </p:cNvSpPr>
          <p:nvPr/>
        </p:nvSpPr>
        <p:spPr>
          <a:xfrm>
            <a:off x="0" y="0"/>
            <a:ext cx="12266644" cy="802181"/>
          </a:xfrm>
          <a:prstGeom prst="rect">
            <a:avLst/>
          </a:prstGeom>
          <a:solidFill>
            <a:srgbClr val="A49E7C"/>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smtClean="0">
                <a:latin typeface="AngsanaUPC" panose="02020603050405020304" pitchFamily="18" charset="-34"/>
                <a:cs typeface="AngsanaUPC" panose="02020603050405020304" pitchFamily="18" charset="-34"/>
              </a:rPr>
              <a:t>Enclosure</a:t>
            </a:r>
            <a:r>
              <a:rPr lang="th-TH" dirty="0" smtClean="0">
                <a:latin typeface="AngsanaUPC" panose="02020603050405020304" pitchFamily="18" charset="-34"/>
                <a:cs typeface="AngsanaUPC" panose="02020603050405020304" pitchFamily="18" charset="-34"/>
              </a:rPr>
              <a:t> </a:t>
            </a:r>
            <a:r>
              <a:rPr lang="en-US" dirty="0" smtClean="0">
                <a:latin typeface="AngsanaUPC" panose="02020603050405020304" pitchFamily="18" charset="-34"/>
                <a:cs typeface="AngsanaUPC" panose="02020603050405020304" pitchFamily="18" charset="-34"/>
              </a:rPr>
              <a:t>(</a:t>
            </a:r>
            <a:r>
              <a:rPr lang="th-TH" dirty="0" smtClean="0">
                <a:latin typeface="AngsanaUPC" panose="02020603050405020304" pitchFamily="18" charset="-34"/>
                <a:cs typeface="AngsanaUPC" panose="02020603050405020304" pitchFamily="18" charset="-34"/>
              </a:rPr>
              <a:t>การตีกรอบ</a:t>
            </a:r>
            <a:r>
              <a:rPr lang="en-US" dirty="0" smtClean="0">
                <a:latin typeface="AngsanaUPC" panose="02020603050405020304" pitchFamily="18" charset="-34"/>
                <a:cs typeface="AngsanaUPC" panose="02020603050405020304" pitchFamily="18" charset="-34"/>
              </a:rPr>
              <a:t>)</a:t>
            </a:r>
            <a:endParaRPr lang="en-US" dirty="0">
              <a:latin typeface="AngsanaUPC" panose="02020603050405020304" pitchFamily="18" charset="-34"/>
              <a:cs typeface="AngsanaUPC" panose="02020603050405020304" pitchFamily="18" charset="-34"/>
            </a:endParaRPr>
          </a:p>
        </p:txBody>
      </p:sp>
    </p:spTree>
    <p:extLst>
      <p:ext uri="{BB962C8B-B14F-4D97-AF65-F5344CB8AC3E}">
        <p14:creationId xmlns:p14="http://schemas.microsoft.com/office/powerpoint/2010/main" val="18460869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754223" y="3946849"/>
            <a:ext cx="10515600" cy="1645262"/>
          </a:xfrm>
        </p:spPr>
        <p:txBody>
          <a:bodyPr>
            <a:normAutofit/>
          </a:bodyPr>
          <a:lstStyle/>
          <a:p>
            <a:pPr marL="0" indent="0">
              <a:buNone/>
            </a:pPr>
            <a:r>
              <a:rPr lang="th-TH" dirty="0" smtClean="0">
                <a:latin typeface="AngsanaUPC" panose="02020603050405020304" pitchFamily="18" charset="-34"/>
                <a:cs typeface="AngsanaUPC" panose="02020603050405020304" pitchFamily="18" charset="-34"/>
              </a:rPr>
              <a:t>	แนวคิดการปิด</a:t>
            </a:r>
            <a:r>
              <a:rPr lang="th-TH" dirty="0">
                <a:latin typeface="AngsanaUPC" panose="02020603050405020304" pitchFamily="18" charset="-34"/>
                <a:cs typeface="AngsanaUPC" panose="02020603050405020304" pitchFamily="18" charset="-34"/>
              </a:rPr>
              <a:t>บอกว่าคนชอบอะไรที่ดูเรียบง่าย</a:t>
            </a:r>
            <a:r>
              <a:rPr lang="th-TH" dirty="0" smtClean="0">
                <a:latin typeface="AngsanaUPC" panose="02020603050405020304" pitchFamily="18" charset="-34"/>
                <a:cs typeface="AngsanaUPC" panose="02020603050405020304" pitchFamily="18" charset="-34"/>
              </a:rPr>
              <a:t>และเหมาะพอดีกับ โครงสร้าง</a:t>
            </a:r>
            <a:r>
              <a:rPr lang="th-TH" dirty="0">
                <a:latin typeface="AngsanaUPC" panose="02020603050405020304" pitchFamily="18" charset="-34"/>
                <a:cs typeface="AngsanaUPC" panose="02020603050405020304" pitchFamily="18" charset="-34"/>
              </a:rPr>
              <a:t>ที่อยู่ใน</a:t>
            </a:r>
            <a:r>
              <a:rPr lang="th-TH" dirty="0" smtClean="0">
                <a:latin typeface="AngsanaUPC" panose="02020603050405020304" pitchFamily="18" charset="-34"/>
                <a:cs typeface="AngsanaUPC" panose="02020603050405020304" pitchFamily="18" charset="-34"/>
              </a:rPr>
              <a:t>หัว</a:t>
            </a:r>
            <a:r>
              <a:rPr lang="en-US" dirty="0" smtClean="0">
                <a:latin typeface="AngsanaUPC" panose="02020603050405020304" pitchFamily="18" charset="-34"/>
                <a:cs typeface="AngsanaUPC" panose="02020603050405020304" pitchFamily="18" charset="-34"/>
              </a:rPr>
              <a:t> (</a:t>
            </a:r>
            <a:r>
              <a:rPr lang="th-TH" dirty="0" smtClean="0">
                <a:latin typeface="AngsanaUPC" panose="02020603050405020304" pitchFamily="18" charset="-34"/>
                <a:cs typeface="AngsanaUPC" panose="02020603050405020304" pitchFamily="18" charset="-34"/>
              </a:rPr>
              <a:t>ความจำ</a:t>
            </a:r>
            <a:r>
              <a:rPr lang="en-US" dirty="0" smtClean="0">
                <a:latin typeface="AngsanaUPC" panose="02020603050405020304" pitchFamily="18" charset="-34"/>
                <a:cs typeface="AngsanaUPC" panose="02020603050405020304" pitchFamily="18" charset="-34"/>
              </a:rPr>
              <a:t>) </a:t>
            </a:r>
            <a:r>
              <a:rPr lang="th-TH" dirty="0" smtClean="0">
                <a:latin typeface="AngsanaUPC" panose="02020603050405020304" pitchFamily="18" charset="-34"/>
                <a:cs typeface="AngsanaUPC" panose="02020603050405020304" pitchFamily="18" charset="-34"/>
              </a:rPr>
              <a:t>ของ</a:t>
            </a:r>
            <a:r>
              <a:rPr lang="th-TH" dirty="0">
                <a:latin typeface="AngsanaUPC" panose="02020603050405020304" pitchFamily="18" charset="-34"/>
                <a:cs typeface="AngsanaUPC" panose="02020603050405020304" pitchFamily="18" charset="-34"/>
              </a:rPr>
              <a:t>เราอยู่แล้ว ด้วยเหตุ</a:t>
            </a:r>
            <a:r>
              <a:rPr lang="th-TH" dirty="0" smtClean="0">
                <a:latin typeface="AngsanaUPC" panose="02020603050405020304" pitchFamily="18" charset="-34"/>
                <a:cs typeface="AngsanaUPC" panose="02020603050405020304" pitchFamily="18" charset="-34"/>
              </a:rPr>
              <a:t>นี้ ผู้คน</a:t>
            </a:r>
            <a:r>
              <a:rPr lang="th-TH" dirty="0">
                <a:latin typeface="AngsanaUPC" panose="02020603050405020304" pitchFamily="18" charset="-34"/>
                <a:cs typeface="AngsanaUPC" panose="02020603050405020304" pitchFamily="18" charset="-34"/>
              </a:rPr>
              <a:t>มักจะมอง</a:t>
            </a:r>
            <a:r>
              <a:rPr lang="th-TH" dirty="0" smtClean="0">
                <a:latin typeface="AngsanaUPC" panose="02020603050405020304" pitchFamily="18" charset="-34"/>
                <a:cs typeface="AngsanaUPC" panose="02020603050405020304" pitchFamily="18" charset="-34"/>
              </a:rPr>
              <a:t>ว่า</a:t>
            </a:r>
            <a:r>
              <a:rPr lang="en-US" dirty="0" smtClean="0">
                <a:latin typeface="AngsanaUPC" panose="02020603050405020304" pitchFamily="18" charset="-34"/>
                <a:cs typeface="AngsanaUPC" panose="02020603050405020304" pitchFamily="18" charset="-34"/>
              </a:rPr>
              <a:t>(</a:t>
            </a:r>
            <a:r>
              <a:rPr lang="th-TH" dirty="0" smtClean="0">
                <a:latin typeface="AngsanaUPC" panose="02020603050405020304" pitchFamily="18" charset="-34"/>
                <a:cs typeface="AngsanaUPC" panose="02020603050405020304" pitchFamily="18" charset="-34"/>
              </a:rPr>
              <a:t>รับรู้จากประสบการณ์</a:t>
            </a:r>
            <a:r>
              <a:rPr lang="en-US" dirty="0" smtClean="0">
                <a:latin typeface="AngsanaUPC" panose="02020603050405020304" pitchFamily="18" charset="-34"/>
                <a:cs typeface="AngsanaUPC" panose="02020603050405020304" pitchFamily="18" charset="-34"/>
              </a:rPr>
              <a:t>) </a:t>
            </a:r>
            <a:r>
              <a:rPr lang="th-TH" dirty="0" smtClean="0">
                <a:latin typeface="AngsanaUPC" panose="02020603050405020304" pitchFamily="18" charset="-34"/>
                <a:cs typeface="AngsanaUPC" panose="02020603050405020304" pitchFamily="18" charset="-34"/>
              </a:rPr>
              <a:t>ของ</a:t>
            </a:r>
            <a:r>
              <a:rPr lang="th-TH" dirty="0">
                <a:latin typeface="AngsanaUPC" panose="02020603050405020304" pitchFamily="18" charset="-34"/>
                <a:cs typeface="AngsanaUPC" panose="02020603050405020304" pitchFamily="18" charset="-34"/>
              </a:rPr>
              <a:t>องค์ประกอบแต่ละอย่างเป็นรูปร่าง</a:t>
            </a:r>
            <a:r>
              <a:rPr lang="th-TH" dirty="0" smtClean="0">
                <a:latin typeface="AngsanaUPC" panose="02020603050405020304" pitchFamily="18" charset="-34"/>
                <a:cs typeface="AngsanaUPC" panose="02020603050405020304" pitchFamily="18" charset="-34"/>
              </a:rPr>
              <a:t>เดียว ซึ่งอยู่ในแบบที่เราจดจำมา—</a:t>
            </a:r>
            <a:r>
              <a:rPr lang="th-TH" dirty="0">
                <a:latin typeface="AngsanaUPC" panose="02020603050405020304" pitchFamily="18" charset="-34"/>
                <a:cs typeface="AngsanaUPC" panose="02020603050405020304" pitchFamily="18" charset="-34"/>
              </a:rPr>
              <a:t>เมื่อส่วนต่างๆ หายไป ดวงตาของเราจะเติมเต็มในช่องว่าง ตัวอย่างเช่น องค์ประกอบใน</a:t>
            </a:r>
            <a:r>
              <a:rPr lang="th-TH" dirty="0" smtClean="0">
                <a:latin typeface="AngsanaUPC" panose="02020603050405020304" pitchFamily="18" charset="-34"/>
                <a:cs typeface="AngsanaUPC" panose="02020603050405020304" pitchFamily="18" charset="-34"/>
              </a:rPr>
              <a:t>รูปต่อไปนี้</a:t>
            </a:r>
            <a:endParaRPr lang="en-US" dirty="0" smtClean="0">
              <a:latin typeface="AngsanaUPC" panose="02020603050405020304" pitchFamily="18" charset="-34"/>
              <a:cs typeface="AngsanaUPC" panose="02020603050405020304" pitchFamily="18" charset="-34"/>
            </a:endParaRPr>
          </a:p>
          <a:p>
            <a:pPr marL="0" indent="0">
              <a:buNone/>
            </a:pPr>
            <a:endParaRPr lang="en-US" dirty="0">
              <a:latin typeface="AngsanaUPC" panose="02020603050405020304" pitchFamily="18" charset="-34"/>
              <a:cs typeface="AngsanaUPC" panose="02020603050405020304" pitchFamily="18" charset="-34"/>
            </a:endParaRPr>
          </a:p>
        </p:txBody>
      </p:sp>
      <p:sp>
        <p:nvSpPr>
          <p:cNvPr id="7" name="Rectangle 6"/>
          <p:cNvSpPr/>
          <p:nvPr/>
        </p:nvSpPr>
        <p:spPr>
          <a:xfrm>
            <a:off x="642256" y="707886"/>
            <a:ext cx="10386528" cy="3108543"/>
          </a:xfrm>
          <a:prstGeom prst="rect">
            <a:avLst/>
          </a:prstGeom>
        </p:spPr>
        <p:txBody>
          <a:bodyPr wrap="square">
            <a:spAutoFit/>
          </a:bodyPr>
          <a:lstStyle/>
          <a:p>
            <a:r>
              <a:rPr lang="en-US" sz="2800" dirty="0" smtClean="0"/>
              <a:t>	The </a:t>
            </a:r>
            <a:r>
              <a:rPr lang="en-US" sz="2800" dirty="0"/>
              <a:t>closure concept says that people like things to be simple and to fit in the constructs that are already in our heads. Because of this, people tend to perceive a set of individual elements as a single, </a:t>
            </a:r>
            <a:r>
              <a:rPr lang="en-US" sz="2800" dirty="0" smtClean="0"/>
              <a:t>recognizable </a:t>
            </a:r>
            <a:r>
              <a:rPr lang="en-US" sz="2800" dirty="0"/>
              <a:t>shape when they can—when parts of a whole are </a:t>
            </a:r>
            <a:r>
              <a:rPr lang="en-US" sz="2800" dirty="0" smtClean="0"/>
              <a:t>missing</a:t>
            </a:r>
            <a:r>
              <a:rPr lang="en-US" sz="2800" dirty="0"/>
              <a:t>, our eyes fill in the gap. For example, the elements in </a:t>
            </a:r>
            <a:r>
              <a:rPr lang="en-US" sz="2800" dirty="0" smtClean="0"/>
              <a:t>Figure </a:t>
            </a:r>
            <a:r>
              <a:rPr lang="en-US" sz="2800" dirty="0"/>
              <a:t>will tend to be perceived as a circle first and only after that as </a:t>
            </a:r>
            <a:r>
              <a:rPr lang="en-US" sz="2800" dirty="0" smtClean="0"/>
              <a:t>individual </a:t>
            </a:r>
            <a:r>
              <a:rPr lang="en-US" sz="2800" dirty="0"/>
              <a:t>elements.</a:t>
            </a:r>
          </a:p>
        </p:txBody>
      </p:sp>
      <p:sp>
        <p:nvSpPr>
          <p:cNvPr id="9" name="Rectangle 8"/>
          <p:cNvSpPr/>
          <p:nvPr/>
        </p:nvSpPr>
        <p:spPr>
          <a:xfrm>
            <a:off x="0" y="0"/>
            <a:ext cx="12024047" cy="707886"/>
          </a:xfrm>
          <a:prstGeom prst="rect">
            <a:avLst/>
          </a:prstGeom>
          <a:solidFill>
            <a:srgbClr val="78B5CA"/>
          </a:solidFill>
        </p:spPr>
        <p:txBody>
          <a:bodyPr wrap="square">
            <a:spAutoFit/>
          </a:bodyPr>
          <a:lstStyle/>
          <a:p>
            <a:r>
              <a:rPr lang="en-US" sz="4000" dirty="0">
                <a:latin typeface="AngsanaUPC" panose="02020603050405020304" pitchFamily="18" charset="-34"/>
                <a:cs typeface="AngsanaUPC" panose="02020603050405020304" pitchFamily="18" charset="-34"/>
              </a:rPr>
              <a:t>Closure</a:t>
            </a:r>
            <a:r>
              <a:rPr lang="th-TH" sz="4000" dirty="0">
                <a:latin typeface="AngsanaUPC" panose="02020603050405020304" pitchFamily="18" charset="-34"/>
                <a:cs typeface="AngsanaUPC" panose="02020603050405020304" pitchFamily="18" charset="-34"/>
              </a:rPr>
              <a:t> </a:t>
            </a:r>
            <a:r>
              <a:rPr lang="en-US" sz="4000" dirty="0">
                <a:latin typeface="AngsanaUPC" panose="02020603050405020304" pitchFamily="18" charset="-34"/>
                <a:cs typeface="AngsanaUPC" panose="02020603050405020304" pitchFamily="18" charset="-34"/>
              </a:rPr>
              <a:t>(</a:t>
            </a:r>
            <a:r>
              <a:rPr lang="th-TH" sz="4000" dirty="0" smtClean="0">
                <a:latin typeface="AngsanaUPC" panose="02020603050405020304" pitchFamily="18" charset="-34"/>
                <a:cs typeface="AngsanaUPC" panose="02020603050405020304" pitchFamily="18" charset="-34"/>
              </a:rPr>
              <a:t>การปิด</a:t>
            </a:r>
            <a:r>
              <a:rPr lang="en-US" sz="4000" dirty="0" smtClean="0">
                <a:latin typeface="AngsanaUPC" panose="02020603050405020304" pitchFamily="18" charset="-34"/>
                <a:cs typeface="AngsanaUPC" panose="02020603050405020304" pitchFamily="18" charset="-34"/>
              </a:rPr>
              <a:t>/</a:t>
            </a:r>
            <a:r>
              <a:rPr lang="th-TH" sz="4000" dirty="0" smtClean="0">
                <a:latin typeface="AngsanaUPC" panose="02020603050405020304" pitchFamily="18" charset="-34"/>
                <a:cs typeface="AngsanaUPC" panose="02020603050405020304" pitchFamily="18" charset="-34"/>
              </a:rPr>
              <a:t>การสิ้นสุด</a:t>
            </a:r>
            <a:r>
              <a:rPr lang="en-US" sz="4000" dirty="0" smtClean="0">
                <a:latin typeface="AngsanaUPC" panose="02020603050405020304" pitchFamily="18" charset="-34"/>
                <a:cs typeface="AngsanaUPC" panose="02020603050405020304" pitchFamily="18" charset="-34"/>
              </a:rPr>
              <a:t>)</a:t>
            </a:r>
            <a:endParaRPr lang="th-TH" sz="4000" dirty="0">
              <a:latin typeface="AngsanaUPC" panose="02020603050405020304" pitchFamily="18" charset="-34"/>
              <a:cs typeface="AngsanaUPC" panose="02020603050405020304" pitchFamily="18" charset="-34"/>
            </a:endParaRPr>
          </a:p>
        </p:txBody>
      </p:sp>
      <p:sp>
        <p:nvSpPr>
          <p:cNvPr id="10" name="Rectangle 9"/>
          <p:cNvSpPr/>
          <p:nvPr/>
        </p:nvSpPr>
        <p:spPr>
          <a:xfrm>
            <a:off x="838199" y="6143232"/>
            <a:ext cx="3308919" cy="246221"/>
          </a:xfrm>
          <a:prstGeom prst="rect">
            <a:avLst/>
          </a:prstGeom>
        </p:spPr>
        <p:txBody>
          <a:bodyPr wrap="none">
            <a:spAutoFit/>
          </a:bodyPr>
          <a:lstStyle/>
          <a:p>
            <a:r>
              <a:rPr lang="en-US" sz="1000" dirty="0"/>
              <a:t>https://skilldee.com/2018/gestalt-principle-slide-and-chart/</a:t>
            </a:r>
          </a:p>
        </p:txBody>
      </p:sp>
    </p:spTree>
    <p:extLst>
      <p:ext uri="{BB962C8B-B14F-4D97-AF65-F5344CB8AC3E}">
        <p14:creationId xmlns:p14="http://schemas.microsoft.com/office/powerpoint/2010/main" val="10188065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705583" y="1077077"/>
            <a:ext cx="1410511" cy="1363351"/>
          </a:xfrm>
          <a:prstGeom prst="rect">
            <a:avLst/>
          </a:prstGeom>
        </p:spPr>
      </p:pic>
      <p:sp>
        <p:nvSpPr>
          <p:cNvPr id="7" name="Oval 6"/>
          <p:cNvSpPr/>
          <p:nvPr/>
        </p:nvSpPr>
        <p:spPr>
          <a:xfrm>
            <a:off x="7233569" y="1372037"/>
            <a:ext cx="1342860" cy="1337119"/>
          </a:xfrm>
          <a:prstGeom prst="ellipse">
            <a:avLst/>
          </a:prstGeom>
          <a:noFill/>
          <a:ln w="1270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705583" y="3227373"/>
            <a:ext cx="4390417" cy="707886"/>
          </a:xfrm>
          <a:prstGeom prst="rect">
            <a:avLst/>
          </a:prstGeom>
          <a:noFill/>
        </p:spPr>
        <p:txBody>
          <a:bodyPr wrap="square" rtlCol="0">
            <a:spAutoFit/>
          </a:bodyPr>
          <a:lstStyle/>
          <a:p>
            <a:r>
              <a:rPr lang="th-TH" sz="4000" dirty="0" smtClean="0">
                <a:solidFill>
                  <a:srgbClr val="C00000"/>
                </a:solidFill>
              </a:rPr>
              <a:t>การทำง นของนสิต</a:t>
            </a:r>
            <a:endParaRPr lang="en-US" sz="4000" dirty="0">
              <a:solidFill>
                <a:srgbClr val="C00000"/>
              </a:solidFill>
            </a:endParaRPr>
          </a:p>
        </p:txBody>
      </p:sp>
      <p:sp>
        <p:nvSpPr>
          <p:cNvPr id="9" name="TextBox 8"/>
          <p:cNvSpPr txBox="1"/>
          <p:nvPr/>
        </p:nvSpPr>
        <p:spPr>
          <a:xfrm>
            <a:off x="7216505" y="3232355"/>
            <a:ext cx="3628417" cy="707886"/>
          </a:xfrm>
          <a:prstGeom prst="rect">
            <a:avLst/>
          </a:prstGeom>
          <a:noFill/>
        </p:spPr>
        <p:txBody>
          <a:bodyPr wrap="square" rtlCol="0">
            <a:spAutoFit/>
          </a:bodyPr>
          <a:lstStyle/>
          <a:p>
            <a:r>
              <a:rPr lang="th-TH" sz="4000" dirty="0" smtClean="0">
                <a:solidFill>
                  <a:srgbClr val="134D13"/>
                </a:solidFill>
              </a:rPr>
              <a:t>การทำงานของนิสิต</a:t>
            </a:r>
            <a:endParaRPr lang="en-US" sz="4000" dirty="0">
              <a:solidFill>
                <a:srgbClr val="134D13"/>
              </a:solidFill>
            </a:endParaRPr>
          </a:p>
        </p:txBody>
      </p:sp>
      <p:pic>
        <p:nvPicPr>
          <p:cNvPr id="12" name="Picture 11"/>
          <p:cNvPicPr>
            <a:picLocks noChangeAspect="1"/>
          </p:cNvPicPr>
          <p:nvPr/>
        </p:nvPicPr>
        <p:blipFill>
          <a:blip r:embed="rId4"/>
          <a:stretch>
            <a:fillRect/>
          </a:stretch>
        </p:blipFill>
        <p:spPr>
          <a:xfrm>
            <a:off x="1851056" y="4471278"/>
            <a:ext cx="882556" cy="1432751"/>
          </a:xfrm>
          <a:prstGeom prst="rect">
            <a:avLst/>
          </a:prstGeom>
        </p:spPr>
      </p:pic>
      <p:pic>
        <p:nvPicPr>
          <p:cNvPr id="13" name="Picture 12"/>
          <p:cNvPicPr>
            <a:picLocks noChangeAspect="1"/>
          </p:cNvPicPr>
          <p:nvPr/>
        </p:nvPicPr>
        <p:blipFill>
          <a:blip r:embed="rId5"/>
          <a:stretch>
            <a:fillRect/>
          </a:stretch>
        </p:blipFill>
        <p:spPr>
          <a:xfrm>
            <a:off x="7354301" y="4471278"/>
            <a:ext cx="912451" cy="1361872"/>
          </a:xfrm>
          <a:prstGeom prst="rect">
            <a:avLst/>
          </a:prstGeom>
        </p:spPr>
      </p:pic>
      <p:sp>
        <p:nvSpPr>
          <p:cNvPr id="14" name="Right Arrow 13"/>
          <p:cNvSpPr/>
          <p:nvPr/>
        </p:nvSpPr>
        <p:spPr>
          <a:xfrm>
            <a:off x="4931923" y="3089951"/>
            <a:ext cx="1760707" cy="99222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9030714" y="6585625"/>
            <a:ext cx="2877711" cy="246221"/>
          </a:xfrm>
          <a:prstGeom prst="rect">
            <a:avLst/>
          </a:prstGeom>
        </p:spPr>
        <p:txBody>
          <a:bodyPr wrap="none">
            <a:spAutoFit/>
          </a:bodyPr>
          <a:lstStyle/>
          <a:p>
            <a:r>
              <a:rPr lang="en-US" sz="1000" dirty="0"/>
              <a:t>https://www.bbc.com/thai/international-60376631</a:t>
            </a:r>
          </a:p>
        </p:txBody>
      </p:sp>
      <p:sp>
        <p:nvSpPr>
          <p:cNvPr id="17" name="Rectangle 16"/>
          <p:cNvSpPr/>
          <p:nvPr/>
        </p:nvSpPr>
        <p:spPr>
          <a:xfrm>
            <a:off x="241570" y="6627168"/>
            <a:ext cx="6096000" cy="230832"/>
          </a:xfrm>
          <a:prstGeom prst="rect">
            <a:avLst/>
          </a:prstGeom>
        </p:spPr>
        <p:txBody>
          <a:bodyPr>
            <a:spAutoFit/>
          </a:bodyPr>
          <a:lstStyle/>
          <a:p>
            <a:r>
              <a:rPr lang="en-US" sz="900" dirty="0"/>
              <a:t>https://www.baanjomyut.com/library_2/extension-2/gestalt_theory/01.html</a:t>
            </a:r>
          </a:p>
        </p:txBody>
      </p:sp>
      <p:sp>
        <p:nvSpPr>
          <p:cNvPr id="18" name="Right Arrow 17"/>
          <p:cNvSpPr/>
          <p:nvPr/>
        </p:nvSpPr>
        <p:spPr>
          <a:xfrm>
            <a:off x="4931921" y="1367753"/>
            <a:ext cx="1760707" cy="99222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ight Arrow 18"/>
          <p:cNvSpPr/>
          <p:nvPr/>
        </p:nvSpPr>
        <p:spPr>
          <a:xfrm>
            <a:off x="4931922" y="4629555"/>
            <a:ext cx="1760707" cy="99222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0" y="0"/>
            <a:ext cx="12192000" cy="707886"/>
          </a:xfrm>
          <a:prstGeom prst="rect">
            <a:avLst/>
          </a:prstGeom>
          <a:solidFill>
            <a:srgbClr val="78B5CA"/>
          </a:solidFill>
        </p:spPr>
        <p:txBody>
          <a:bodyPr wrap="square">
            <a:spAutoFit/>
          </a:bodyPr>
          <a:lstStyle/>
          <a:p>
            <a:r>
              <a:rPr lang="en-US" sz="4000" dirty="0">
                <a:latin typeface="AngsanaUPC" panose="02020603050405020304" pitchFamily="18" charset="-34"/>
                <a:cs typeface="AngsanaUPC" panose="02020603050405020304" pitchFamily="18" charset="-34"/>
              </a:rPr>
              <a:t>Closure</a:t>
            </a:r>
            <a:r>
              <a:rPr lang="th-TH" sz="4000" dirty="0">
                <a:latin typeface="AngsanaUPC" panose="02020603050405020304" pitchFamily="18" charset="-34"/>
                <a:cs typeface="AngsanaUPC" panose="02020603050405020304" pitchFamily="18" charset="-34"/>
              </a:rPr>
              <a:t> </a:t>
            </a:r>
            <a:r>
              <a:rPr lang="en-US" sz="4000" dirty="0">
                <a:latin typeface="AngsanaUPC" panose="02020603050405020304" pitchFamily="18" charset="-34"/>
                <a:cs typeface="AngsanaUPC" panose="02020603050405020304" pitchFamily="18" charset="-34"/>
              </a:rPr>
              <a:t>(</a:t>
            </a:r>
            <a:r>
              <a:rPr lang="th-TH" sz="4000" dirty="0" smtClean="0">
                <a:latin typeface="AngsanaUPC" panose="02020603050405020304" pitchFamily="18" charset="-34"/>
                <a:cs typeface="AngsanaUPC" panose="02020603050405020304" pitchFamily="18" charset="-34"/>
              </a:rPr>
              <a:t>การปิด</a:t>
            </a:r>
            <a:r>
              <a:rPr lang="en-US" sz="4000" dirty="0" smtClean="0">
                <a:latin typeface="AngsanaUPC" panose="02020603050405020304" pitchFamily="18" charset="-34"/>
                <a:cs typeface="AngsanaUPC" panose="02020603050405020304" pitchFamily="18" charset="-34"/>
              </a:rPr>
              <a:t>/</a:t>
            </a:r>
            <a:r>
              <a:rPr lang="th-TH" sz="4000" dirty="0" smtClean="0">
                <a:latin typeface="AngsanaUPC" panose="02020603050405020304" pitchFamily="18" charset="-34"/>
                <a:cs typeface="AngsanaUPC" panose="02020603050405020304" pitchFamily="18" charset="-34"/>
              </a:rPr>
              <a:t>การสิ้นสุด</a:t>
            </a:r>
            <a:r>
              <a:rPr lang="en-US" sz="4000" dirty="0" smtClean="0">
                <a:latin typeface="AngsanaUPC" panose="02020603050405020304" pitchFamily="18" charset="-34"/>
                <a:cs typeface="AngsanaUPC" panose="02020603050405020304" pitchFamily="18" charset="-34"/>
              </a:rPr>
              <a:t>)</a:t>
            </a:r>
            <a:endParaRPr lang="th-TH" sz="4000" dirty="0">
              <a:latin typeface="AngsanaUPC" panose="02020603050405020304" pitchFamily="18" charset="-34"/>
              <a:cs typeface="AngsanaUPC" panose="02020603050405020304" pitchFamily="18" charset="-34"/>
            </a:endParaRPr>
          </a:p>
        </p:txBody>
      </p:sp>
      <p:sp>
        <p:nvSpPr>
          <p:cNvPr id="2" name="Rounded Rectangle 1"/>
          <p:cNvSpPr/>
          <p:nvPr/>
        </p:nvSpPr>
        <p:spPr>
          <a:xfrm>
            <a:off x="6819900" y="1077077"/>
            <a:ext cx="3400424" cy="178669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t>
            </a:r>
            <a:endParaRPr lang="en-US" dirty="0"/>
          </a:p>
        </p:txBody>
      </p:sp>
      <p:sp>
        <p:nvSpPr>
          <p:cNvPr id="21" name="Rounded Rectangle 20"/>
          <p:cNvSpPr/>
          <p:nvPr/>
        </p:nvSpPr>
        <p:spPr>
          <a:xfrm>
            <a:off x="6894841" y="2917825"/>
            <a:ext cx="3325483" cy="149940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t>
            </a:r>
            <a:endParaRPr lang="en-US" dirty="0"/>
          </a:p>
        </p:txBody>
      </p:sp>
      <p:sp>
        <p:nvSpPr>
          <p:cNvPr id="22" name="Rounded Rectangle 21"/>
          <p:cNvSpPr/>
          <p:nvPr/>
        </p:nvSpPr>
        <p:spPr>
          <a:xfrm>
            <a:off x="6894841" y="4437951"/>
            <a:ext cx="3325483" cy="149940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t>
            </a:r>
            <a:endParaRPr lang="en-US" dirty="0"/>
          </a:p>
        </p:txBody>
      </p:sp>
      <p:sp>
        <p:nvSpPr>
          <p:cNvPr id="20" name="Rectangle 19"/>
          <p:cNvSpPr/>
          <p:nvPr/>
        </p:nvSpPr>
        <p:spPr>
          <a:xfrm>
            <a:off x="9030713" y="6280044"/>
            <a:ext cx="1712648" cy="369332"/>
          </a:xfrm>
          <a:prstGeom prst="rect">
            <a:avLst/>
          </a:prstGeom>
        </p:spPr>
        <p:txBody>
          <a:bodyPr wrap="none">
            <a:spAutoFit/>
          </a:bodyPr>
          <a:lstStyle/>
          <a:p>
            <a:r>
              <a:rPr lang="en-US" cap="all" dirty="0">
                <a:solidFill>
                  <a:srgbClr val="3366FF"/>
                </a:solidFill>
                <a:latin typeface="ReithSans"/>
              </a:rPr>
              <a:t>GETTY IMAGES</a:t>
            </a:r>
            <a:endParaRPr lang="en-US" dirty="0">
              <a:solidFill>
                <a:srgbClr val="3366FF"/>
              </a:solidFill>
            </a:endParaRPr>
          </a:p>
        </p:txBody>
      </p:sp>
      <p:sp>
        <p:nvSpPr>
          <p:cNvPr id="23" name="Rectangle 22"/>
          <p:cNvSpPr/>
          <p:nvPr/>
        </p:nvSpPr>
        <p:spPr>
          <a:xfrm>
            <a:off x="4188050" y="6592321"/>
            <a:ext cx="3166251" cy="246221"/>
          </a:xfrm>
          <a:prstGeom prst="rect">
            <a:avLst/>
          </a:prstGeom>
        </p:spPr>
        <p:txBody>
          <a:bodyPr wrap="none">
            <a:spAutoFit/>
          </a:bodyPr>
          <a:lstStyle/>
          <a:p>
            <a:r>
              <a:rPr lang="en-US" sz="1000" dirty="0"/>
              <a:t>https://www.dreamstime.com/photos-images/dogs.html</a:t>
            </a:r>
          </a:p>
        </p:txBody>
      </p:sp>
    </p:spTree>
    <p:extLst>
      <p:ext uri="{BB962C8B-B14F-4D97-AF65-F5344CB8AC3E}">
        <p14:creationId xmlns:p14="http://schemas.microsoft.com/office/powerpoint/2010/main" val="7409607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7225" y="1130300"/>
            <a:ext cx="10515600" cy="1879600"/>
          </a:xfrm>
        </p:spPr>
        <p:txBody>
          <a:bodyPr/>
          <a:lstStyle/>
          <a:p>
            <a:pPr marL="0" indent="0">
              <a:buNone/>
            </a:pPr>
            <a:r>
              <a:rPr lang="th-TH" dirty="0" smtClean="0"/>
              <a:t>	</a:t>
            </a:r>
            <a:r>
              <a:rPr lang="th-TH" dirty="0" smtClean="0">
                <a:latin typeface="AngsanaUPC" panose="02020603050405020304" pitchFamily="18" charset="-34"/>
                <a:cs typeface="AngsanaUPC" panose="02020603050405020304" pitchFamily="18" charset="-34"/>
              </a:rPr>
              <a:t>หลักการ</a:t>
            </a:r>
            <a:r>
              <a:rPr lang="th-TH" dirty="0">
                <a:latin typeface="AngsanaUPC" panose="02020603050405020304" pitchFamily="18" charset="-34"/>
                <a:cs typeface="AngsanaUPC" panose="02020603050405020304" pitchFamily="18" charset="-34"/>
              </a:rPr>
              <a:t>ของการปิด</a:t>
            </a:r>
            <a:r>
              <a:rPr lang="en-US" dirty="0">
                <a:latin typeface="AngsanaUPC" panose="02020603050405020304" pitchFamily="18" charset="-34"/>
                <a:cs typeface="AngsanaUPC" panose="02020603050405020304" pitchFamily="18" charset="-34"/>
              </a:rPr>
              <a:t> (Closure) </a:t>
            </a:r>
            <a:r>
              <a:rPr lang="th-TH" dirty="0">
                <a:latin typeface="AngsanaUPC" panose="02020603050405020304" pitchFamily="18" charset="-34"/>
                <a:cs typeface="AngsanaUPC" panose="02020603050405020304" pitchFamily="18" charset="-34"/>
              </a:rPr>
              <a:t>ระบุว่าเมื่อเราดูการจัดเรียงองค์ประกอบภาพที่ซับซ้อน เรามักจะมองหารูปแบบเดียวที่สามารถจดจำ</a:t>
            </a:r>
            <a:r>
              <a:rPr lang="th-TH" dirty="0" smtClean="0">
                <a:latin typeface="AngsanaUPC" panose="02020603050405020304" pitchFamily="18" charset="-34"/>
                <a:cs typeface="AngsanaUPC" panose="02020603050405020304" pitchFamily="18" charset="-34"/>
              </a:rPr>
              <a:t>ได้ นั่นคือ เมื่อเราเห็น</a:t>
            </a:r>
            <a:r>
              <a:rPr lang="th-TH" dirty="0">
                <a:latin typeface="AngsanaUPC" panose="02020603050405020304" pitchFamily="18" charset="-34"/>
                <a:cs typeface="AngsanaUPC" panose="02020603050405020304" pitchFamily="18" charset="-34"/>
              </a:rPr>
              <a:t>ภาพที่มีส่วนที่ขาดหายไป สมอง</a:t>
            </a:r>
            <a:r>
              <a:rPr lang="th-TH" dirty="0" smtClean="0">
                <a:latin typeface="AngsanaUPC" panose="02020603050405020304" pitchFamily="18" charset="-34"/>
                <a:cs typeface="AngsanaUPC" panose="02020603050405020304" pitchFamily="18" charset="-34"/>
              </a:rPr>
              <a:t>ของเราจะเติมเต็มให้ และ</a:t>
            </a:r>
            <a:r>
              <a:rPr lang="th-TH" dirty="0">
                <a:latin typeface="AngsanaUPC" panose="02020603050405020304" pitchFamily="18" charset="-34"/>
                <a:cs typeface="AngsanaUPC" panose="02020603050405020304" pitchFamily="18" charset="-34"/>
              </a:rPr>
              <a:t>สร้างภาพที่</a:t>
            </a:r>
            <a:r>
              <a:rPr lang="th-TH" dirty="0" smtClean="0">
                <a:latin typeface="AngsanaUPC" panose="02020603050405020304" pitchFamily="18" charset="-34"/>
                <a:cs typeface="AngsanaUPC" panose="02020603050405020304" pitchFamily="18" charset="-34"/>
              </a:rPr>
              <a:t>สมบูรณ์ให้เรา</a:t>
            </a:r>
            <a:endParaRPr lang="en-US" dirty="0">
              <a:latin typeface="AngsanaUPC" panose="02020603050405020304" pitchFamily="18" charset="-34"/>
              <a:cs typeface="AngsanaUPC" panose="02020603050405020304" pitchFamily="18" charset="-34"/>
            </a:endParaRPr>
          </a:p>
        </p:txBody>
      </p:sp>
      <p:sp>
        <p:nvSpPr>
          <p:cNvPr id="4" name="Rectangle 3"/>
          <p:cNvSpPr/>
          <p:nvPr/>
        </p:nvSpPr>
        <p:spPr>
          <a:xfrm>
            <a:off x="0" y="0"/>
            <a:ext cx="12024047" cy="707886"/>
          </a:xfrm>
          <a:prstGeom prst="rect">
            <a:avLst/>
          </a:prstGeom>
          <a:solidFill>
            <a:srgbClr val="78B5CA"/>
          </a:solidFill>
        </p:spPr>
        <p:txBody>
          <a:bodyPr wrap="square">
            <a:spAutoFit/>
          </a:bodyPr>
          <a:lstStyle/>
          <a:p>
            <a:r>
              <a:rPr lang="en-US" sz="4000" dirty="0">
                <a:latin typeface="AngsanaUPC" panose="02020603050405020304" pitchFamily="18" charset="-34"/>
                <a:cs typeface="AngsanaUPC" panose="02020603050405020304" pitchFamily="18" charset="-34"/>
              </a:rPr>
              <a:t>Closure</a:t>
            </a:r>
            <a:r>
              <a:rPr lang="th-TH" sz="4000" dirty="0">
                <a:latin typeface="AngsanaUPC" panose="02020603050405020304" pitchFamily="18" charset="-34"/>
                <a:cs typeface="AngsanaUPC" panose="02020603050405020304" pitchFamily="18" charset="-34"/>
              </a:rPr>
              <a:t> </a:t>
            </a:r>
            <a:r>
              <a:rPr lang="en-US" sz="4000" dirty="0">
                <a:latin typeface="AngsanaUPC" panose="02020603050405020304" pitchFamily="18" charset="-34"/>
                <a:cs typeface="AngsanaUPC" panose="02020603050405020304" pitchFamily="18" charset="-34"/>
              </a:rPr>
              <a:t>(</a:t>
            </a:r>
            <a:r>
              <a:rPr lang="th-TH" sz="4000" dirty="0" smtClean="0">
                <a:latin typeface="AngsanaUPC" panose="02020603050405020304" pitchFamily="18" charset="-34"/>
                <a:cs typeface="AngsanaUPC" panose="02020603050405020304" pitchFamily="18" charset="-34"/>
              </a:rPr>
              <a:t>การปิด</a:t>
            </a:r>
            <a:r>
              <a:rPr lang="en-US" sz="4000" dirty="0" smtClean="0">
                <a:latin typeface="AngsanaUPC" panose="02020603050405020304" pitchFamily="18" charset="-34"/>
                <a:cs typeface="AngsanaUPC" panose="02020603050405020304" pitchFamily="18" charset="-34"/>
              </a:rPr>
              <a:t>/</a:t>
            </a:r>
            <a:r>
              <a:rPr lang="th-TH" sz="4000" dirty="0" smtClean="0">
                <a:latin typeface="AngsanaUPC" panose="02020603050405020304" pitchFamily="18" charset="-34"/>
                <a:cs typeface="AngsanaUPC" panose="02020603050405020304" pitchFamily="18" charset="-34"/>
              </a:rPr>
              <a:t>การสิ้นสุด</a:t>
            </a:r>
            <a:r>
              <a:rPr lang="en-US" sz="4000" dirty="0" smtClean="0">
                <a:latin typeface="AngsanaUPC" panose="02020603050405020304" pitchFamily="18" charset="-34"/>
                <a:cs typeface="AngsanaUPC" panose="02020603050405020304" pitchFamily="18" charset="-34"/>
              </a:rPr>
              <a:t>)</a:t>
            </a:r>
            <a:endParaRPr lang="th-TH" sz="4000" dirty="0">
              <a:latin typeface="AngsanaUPC" panose="02020603050405020304" pitchFamily="18" charset="-34"/>
              <a:cs typeface="AngsanaUPC" panose="02020603050405020304" pitchFamily="18" charset="-34"/>
            </a:endParaRPr>
          </a:p>
        </p:txBody>
      </p:sp>
      <p:pic>
        <p:nvPicPr>
          <p:cNvPr id="5" name="Picture 4"/>
          <p:cNvPicPr>
            <a:picLocks noChangeAspect="1"/>
          </p:cNvPicPr>
          <p:nvPr/>
        </p:nvPicPr>
        <p:blipFill>
          <a:blip r:embed="rId2"/>
          <a:stretch>
            <a:fillRect/>
          </a:stretch>
        </p:blipFill>
        <p:spPr>
          <a:xfrm>
            <a:off x="985838" y="2790825"/>
            <a:ext cx="4176712" cy="2816692"/>
          </a:xfrm>
          <a:prstGeom prst="rect">
            <a:avLst/>
          </a:prstGeom>
        </p:spPr>
      </p:pic>
      <p:sp>
        <p:nvSpPr>
          <p:cNvPr id="6" name="Rounded Rectangular Callout 5"/>
          <p:cNvSpPr/>
          <p:nvPr/>
        </p:nvSpPr>
        <p:spPr>
          <a:xfrm>
            <a:off x="6591300" y="3200400"/>
            <a:ext cx="4876800" cy="1952625"/>
          </a:xfrm>
          <a:prstGeom prst="wedgeRoundRectCallout">
            <a:avLst>
              <a:gd name="adj1" fmla="val -97480"/>
              <a:gd name="adj2" fmla="val 26530"/>
              <a:gd name="adj3" fmla="val 16667"/>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h-TH" sz="3200" b="1" dirty="0" smtClean="0">
                <a:solidFill>
                  <a:srgbClr val="002060"/>
                </a:solidFill>
                <a:latin typeface="CordiaUPC" panose="020B0304020202020204" pitchFamily="34" charset="-34"/>
              </a:rPr>
              <a:t>แม้ภาพจะเป็นเส้นขาดๆ หายๆ สมองของเราจะเพิ่มเติม </a:t>
            </a:r>
            <a:r>
              <a:rPr lang="th-TH" sz="3200" b="1" dirty="0" smtClean="0">
                <a:solidFill>
                  <a:srgbClr val="002060"/>
                </a:solidFill>
              </a:rPr>
              <a:t>ข้อมูลที่ขาดหายไปเพื่อสร้างรูปแบบที่เราจดจำได้จากประสบการณ์ของเราเอง</a:t>
            </a:r>
            <a:r>
              <a:rPr lang="th-TH" sz="3200" b="1" dirty="0" smtClean="0">
                <a:solidFill>
                  <a:srgbClr val="002060"/>
                </a:solidFill>
                <a:latin typeface="CordiaUPC" panose="020B0304020202020204" pitchFamily="34" charset="-34"/>
              </a:rPr>
              <a:t>  </a:t>
            </a:r>
            <a:endParaRPr lang="en-US" sz="3200" b="1" dirty="0">
              <a:solidFill>
                <a:srgbClr val="002060"/>
              </a:solidFill>
            </a:endParaRPr>
          </a:p>
        </p:txBody>
      </p:sp>
      <p:sp>
        <p:nvSpPr>
          <p:cNvPr id="7" name="Rectangle 6"/>
          <p:cNvSpPr/>
          <p:nvPr/>
        </p:nvSpPr>
        <p:spPr>
          <a:xfrm>
            <a:off x="657225" y="6488668"/>
            <a:ext cx="10556471" cy="261610"/>
          </a:xfrm>
          <a:prstGeom prst="rect">
            <a:avLst/>
          </a:prstGeom>
        </p:spPr>
        <p:txBody>
          <a:bodyPr wrap="square">
            <a:spAutoFit/>
          </a:bodyPr>
          <a:lstStyle/>
          <a:p>
            <a:r>
              <a:rPr lang="en-US" sz="1100" dirty="0"/>
              <a:t>https://www.usertesting.com/resources/topics/gestalt-principles</a:t>
            </a:r>
          </a:p>
        </p:txBody>
      </p:sp>
    </p:spTree>
    <p:extLst>
      <p:ext uri="{BB962C8B-B14F-4D97-AF65-F5344CB8AC3E}">
        <p14:creationId xmlns:p14="http://schemas.microsoft.com/office/powerpoint/2010/main" val="5587681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385888" y="2338568"/>
            <a:ext cx="7424738" cy="3028008"/>
          </a:xfrm>
          <a:prstGeom prst="rect">
            <a:avLst/>
          </a:prstGeom>
        </p:spPr>
      </p:pic>
      <p:sp>
        <p:nvSpPr>
          <p:cNvPr id="7" name="Rectangle 6"/>
          <p:cNvSpPr/>
          <p:nvPr/>
        </p:nvSpPr>
        <p:spPr>
          <a:xfrm>
            <a:off x="0" y="0"/>
            <a:ext cx="12192000" cy="707886"/>
          </a:xfrm>
          <a:prstGeom prst="rect">
            <a:avLst/>
          </a:prstGeom>
          <a:solidFill>
            <a:srgbClr val="78B5CA"/>
          </a:solidFill>
        </p:spPr>
        <p:txBody>
          <a:bodyPr wrap="square">
            <a:spAutoFit/>
          </a:bodyPr>
          <a:lstStyle/>
          <a:p>
            <a:r>
              <a:rPr lang="en-US" sz="4000" dirty="0">
                <a:latin typeface="AngsanaUPC" panose="02020603050405020304" pitchFamily="18" charset="-34"/>
                <a:cs typeface="AngsanaUPC" panose="02020603050405020304" pitchFamily="18" charset="-34"/>
              </a:rPr>
              <a:t>Closure</a:t>
            </a:r>
            <a:r>
              <a:rPr lang="th-TH" sz="4000" dirty="0">
                <a:latin typeface="AngsanaUPC" panose="02020603050405020304" pitchFamily="18" charset="-34"/>
                <a:cs typeface="AngsanaUPC" panose="02020603050405020304" pitchFamily="18" charset="-34"/>
              </a:rPr>
              <a:t> </a:t>
            </a:r>
            <a:r>
              <a:rPr lang="en-US" sz="4000" dirty="0">
                <a:latin typeface="AngsanaUPC" panose="02020603050405020304" pitchFamily="18" charset="-34"/>
                <a:cs typeface="AngsanaUPC" panose="02020603050405020304" pitchFamily="18" charset="-34"/>
              </a:rPr>
              <a:t>(</a:t>
            </a:r>
            <a:r>
              <a:rPr lang="th-TH" sz="4000" dirty="0" smtClean="0">
                <a:latin typeface="AngsanaUPC" panose="02020603050405020304" pitchFamily="18" charset="-34"/>
                <a:cs typeface="AngsanaUPC" panose="02020603050405020304" pitchFamily="18" charset="-34"/>
              </a:rPr>
              <a:t>การปิด</a:t>
            </a:r>
            <a:r>
              <a:rPr lang="en-US" sz="4000" dirty="0" smtClean="0">
                <a:latin typeface="AngsanaUPC" panose="02020603050405020304" pitchFamily="18" charset="-34"/>
                <a:cs typeface="AngsanaUPC" panose="02020603050405020304" pitchFamily="18" charset="-34"/>
              </a:rPr>
              <a:t>/</a:t>
            </a:r>
            <a:r>
              <a:rPr lang="th-TH" sz="4000" dirty="0" smtClean="0">
                <a:latin typeface="AngsanaUPC" panose="02020603050405020304" pitchFamily="18" charset="-34"/>
                <a:cs typeface="AngsanaUPC" panose="02020603050405020304" pitchFamily="18" charset="-34"/>
              </a:rPr>
              <a:t>การสิ้นสุด</a:t>
            </a:r>
            <a:r>
              <a:rPr lang="en-US" sz="4000" dirty="0" smtClean="0">
                <a:latin typeface="AngsanaUPC" panose="02020603050405020304" pitchFamily="18" charset="-34"/>
                <a:cs typeface="AngsanaUPC" panose="02020603050405020304" pitchFamily="18" charset="-34"/>
              </a:rPr>
              <a:t>)</a:t>
            </a:r>
            <a:endParaRPr lang="th-TH" sz="4000" dirty="0">
              <a:latin typeface="AngsanaUPC" panose="02020603050405020304" pitchFamily="18" charset="-34"/>
              <a:cs typeface="AngsanaUPC" panose="02020603050405020304" pitchFamily="18" charset="-34"/>
            </a:endParaRPr>
          </a:p>
        </p:txBody>
      </p:sp>
      <p:sp>
        <p:nvSpPr>
          <p:cNvPr id="8" name="Rectangle 7"/>
          <p:cNvSpPr/>
          <p:nvPr/>
        </p:nvSpPr>
        <p:spPr>
          <a:xfrm>
            <a:off x="1090611" y="784563"/>
            <a:ext cx="9329739" cy="1477328"/>
          </a:xfrm>
          <a:prstGeom prst="rect">
            <a:avLst/>
          </a:prstGeom>
        </p:spPr>
        <p:txBody>
          <a:bodyPr wrap="square">
            <a:spAutoFit/>
          </a:bodyPr>
          <a:lstStyle/>
          <a:p>
            <a:r>
              <a:rPr lang="th-TH" dirty="0" smtClean="0"/>
              <a:t>	</a:t>
            </a:r>
            <a:r>
              <a:rPr lang="en-US" dirty="0" smtClean="0"/>
              <a:t>It is common for graphing applications (for example, Excel) to have default settings that include elements like chart borders and background shading. The closure principle tells us that these are unnecessary—we can remove them and our graph still appears as a cohesive entity. Bonus: when we take away those unnecessary elements, our data stands out more, as shown in Figure</a:t>
            </a:r>
            <a:endParaRPr lang="en-US" dirty="0"/>
          </a:p>
        </p:txBody>
      </p:sp>
      <p:sp>
        <p:nvSpPr>
          <p:cNvPr id="9" name="Oval Callout 8"/>
          <p:cNvSpPr/>
          <p:nvPr/>
        </p:nvSpPr>
        <p:spPr>
          <a:xfrm>
            <a:off x="9363074" y="4291681"/>
            <a:ext cx="2438401" cy="1613819"/>
          </a:xfrm>
          <a:prstGeom prst="wedgeEllipseCallout">
            <a:avLst>
              <a:gd name="adj1" fmla="val -124169"/>
              <a:gd name="adj2" fmla="val -26568"/>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h-TH" sz="2400" b="1" dirty="0" smtClean="0">
                <a:solidFill>
                  <a:srgbClr val="7030A0"/>
                </a:solidFill>
              </a:rPr>
              <a:t>โดดเด่นมากขึ้น ในขณะที่สื่อสารได้เหมือนเดิม</a:t>
            </a:r>
            <a:endParaRPr lang="en-US" sz="2400" b="1" dirty="0">
              <a:solidFill>
                <a:srgbClr val="7030A0"/>
              </a:solidFill>
            </a:endParaRPr>
          </a:p>
        </p:txBody>
      </p:sp>
      <p:pic>
        <p:nvPicPr>
          <p:cNvPr id="11" name="Picture 10"/>
          <p:cNvPicPr>
            <a:picLocks noChangeAspect="1"/>
          </p:cNvPicPr>
          <p:nvPr/>
        </p:nvPicPr>
        <p:blipFill>
          <a:blip r:embed="rId3"/>
          <a:stretch>
            <a:fillRect/>
          </a:stretch>
        </p:blipFill>
        <p:spPr>
          <a:xfrm>
            <a:off x="2767368" y="5266592"/>
            <a:ext cx="816168" cy="871268"/>
          </a:xfrm>
          <a:prstGeom prst="rect">
            <a:avLst/>
          </a:prstGeom>
        </p:spPr>
      </p:pic>
      <p:pic>
        <p:nvPicPr>
          <p:cNvPr id="14" name="Picture 13"/>
          <p:cNvPicPr>
            <a:picLocks noChangeAspect="1"/>
          </p:cNvPicPr>
          <p:nvPr/>
        </p:nvPicPr>
        <p:blipFill>
          <a:blip r:embed="rId3"/>
          <a:stretch>
            <a:fillRect/>
          </a:stretch>
        </p:blipFill>
        <p:spPr>
          <a:xfrm>
            <a:off x="7101243" y="5266592"/>
            <a:ext cx="816168" cy="871268"/>
          </a:xfrm>
          <a:prstGeom prst="rect">
            <a:avLst/>
          </a:prstGeom>
        </p:spPr>
      </p:pic>
      <p:pic>
        <p:nvPicPr>
          <p:cNvPr id="15" name="Picture 14"/>
          <p:cNvPicPr>
            <a:picLocks noChangeAspect="1"/>
          </p:cNvPicPr>
          <p:nvPr/>
        </p:nvPicPr>
        <p:blipFill>
          <a:blip r:embed="rId3"/>
          <a:stretch>
            <a:fillRect/>
          </a:stretch>
        </p:blipFill>
        <p:spPr>
          <a:xfrm>
            <a:off x="6285075" y="5266592"/>
            <a:ext cx="816168" cy="871268"/>
          </a:xfrm>
          <a:prstGeom prst="rect">
            <a:avLst/>
          </a:prstGeom>
        </p:spPr>
      </p:pic>
      <p:sp>
        <p:nvSpPr>
          <p:cNvPr id="19" name="Oval Callout 18"/>
          <p:cNvSpPr/>
          <p:nvPr/>
        </p:nvSpPr>
        <p:spPr>
          <a:xfrm>
            <a:off x="8886825" y="2261891"/>
            <a:ext cx="3076576" cy="1776709"/>
          </a:xfrm>
          <a:prstGeom prst="wedgeEllipseCallout">
            <a:avLst>
              <a:gd name="adj1" fmla="val -67681"/>
              <a:gd name="adj2" fmla="val -2192"/>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rgbClr val="002060"/>
                </a:solidFill>
              </a:rPr>
              <a:t>The graph still appears complete without the border and background shading</a:t>
            </a:r>
            <a:r>
              <a:rPr lang="th-TH" dirty="0" smtClean="0">
                <a:solidFill>
                  <a:srgbClr val="002060"/>
                </a:solidFill>
              </a:rPr>
              <a:t>.</a:t>
            </a:r>
            <a:r>
              <a:rPr lang="en-US" dirty="0" smtClean="0">
                <a:solidFill>
                  <a:srgbClr val="002060"/>
                </a:solidFill>
              </a:rPr>
              <a:t> </a:t>
            </a:r>
            <a:endParaRPr lang="en-US" dirty="0">
              <a:solidFill>
                <a:srgbClr val="002060"/>
              </a:solidFill>
            </a:endParaRPr>
          </a:p>
        </p:txBody>
      </p:sp>
    </p:spTree>
    <p:extLst>
      <p:ext uri="{BB962C8B-B14F-4D97-AF65-F5344CB8AC3E}">
        <p14:creationId xmlns:p14="http://schemas.microsoft.com/office/powerpoint/2010/main" val="12218740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138"/>
            <a:ext cx="12192000" cy="702603"/>
          </a:xfrm>
          <a:solidFill>
            <a:srgbClr val="9C8EC0"/>
          </a:solidFill>
        </p:spPr>
        <p:txBody>
          <a:bodyPr/>
          <a:lstStyle/>
          <a:p>
            <a:r>
              <a:rPr lang="en-US" dirty="0" smtClean="0">
                <a:latin typeface="AngsanaUPC" panose="02020603050405020304" pitchFamily="18" charset="-34"/>
                <a:cs typeface="AngsanaUPC" panose="02020603050405020304" pitchFamily="18" charset="-34"/>
              </a:rPr>
              <a:t>Continuity (</a:t>
            </a:r>
            <a:r>
              <a:rPr lang="th-TH" dirty="0" smtClean="0">
                <a:latin typeface="AngsanaUPC" panose="02020603050405020304" pitchFamily="18" charset="-34"/>
                <a:cs typeface="AngsanaUPC" panose="02020603050405020304" pitchFamily="18" charset="-34"/>
              </a:rPr>
              <a:t>ความต่อเนื่อง</a:t>
            </a:r>
            <a:r>
              <a:rPr lang="en-US" dirty="0" smtClean="0">
                <a:latin typeface="AngsanaUPC" panose="02020603050405020304" pitchFamily="18" charset="-34"/>
                <a:cs typeface="AngsanaUPC" panose="02020603050405020304" pitchFamily="18" charset="-34"/>
              </a:rPr>
              <a:t>)</a:t>
            </a:r>
            <a:endParaRPr lang="en-US" dirty="0">
              <a:latin typeface="AngsanaUPC" panose="02020603050405020304" pitchFamily="18" charset="-34"/>
              <a:cs typeface="AngsanaUPC" panose="02020603050405020304" pitchFamily="18" charset="-34"/>
            </a:endParaRPr>
          </a:p>
        </p:txBody>
      </p:sp>
      <p:sp>
        <p:nvSpPr>
          <p:cNvPr id="3" name="Content Placeholder 2"/>
          <p:cNvSpPr>
            <a:spLocks noGrp="1"/>
          </p:cNvSpPr>
          <p:nvPr>
            <p:ph idx="1"/>
          </p:nvPr>
        </p:nvSpPr>
        <p:spPr>
          <a:xfrm>
            <a:off x="683976" y="1070359"/>
            <a:ext cx="10515600" cy="1763881"/>
          </a:xfrm>
        </p:spPr>
        <p:txBody>
          <a:bodyPr/>
          <a:lstStyle/>
          <a:p>
            <a:pPr marL="0" indent="0">
              <a:buNone/>
            </a:pPr>
            <a:r>
              <a:rPr lang="th-TH" sz="2400" dirty="0" smtClean="0"/>
              <a:t>	</a:t>
            </a:r>
            <a:r>
              <a:rPr lang="en-US" sz="2400" dirty="0" smtClean="0"/>
              <a:t>The </a:t>
            </a:r>
            <a:r>
              <a:rPr lang="en-US" sz="2400" dirty="0"/>
              <a:t>principle of continuity is similar to closure: when looking at objects, our eyes seek the smoothest path and naturally create continuity in what we see even where it may not explicitly exist. By way of example, in </a:t>
            </a:r>
            <a:r>
              <a:rPr lang="en-US" sz="2400" dirty="0" smtClean="0"/>
              <a:t>Figure, </a:t>
            </a:r>
            <a:r>
              <a:rPr lang="en-US" sz="2400" dirty="0"/>
              <a:t>if </a:t>
            </a:r>
            <a:r>
              <a:rPr lang="en-US" sz="2400" dirty="0" smtClean="0"/>
              <a:t>the </a:t>
            </a:r>
            <a:r>
              <a:rPr lang="en-US" sz="2400" dirty="0"/>
              <a:t>objects (1</a:t>
            </a:r>
            <a:r>
              <a:rPr lang="en-US" sz="2400" dirty="0" smtClean="0"/>
              <a:t>)</a:t>
            </a:r>
            <a:r>
              <a:rPr lang="th-TH" sz="2400" dirty="0" smtClean="0"/>
              <a:t> </a:t>
            </a:r>
            <a:r>
              <a:rPr lang="en-US" sz="2400" dirty="0" smtClean="0"/>
              <a:t>are taken </a:t>
            </a:r>
            <a:r>
              <a:rPr lang="en-US" sz="2400" dirty="0"/>
              <a:t>and </a:t>
            </a:r>
            <a:r>
              <a:rPr lang="en-US" sz="2400" dirty="0" smtClean="0"/>
              <a:t>pulled </a:t>
            </a:r>
            <a:r>
              <a:rPr lang="en-US" sz="2400" dirty="0"/>
              <a:t>them apart, most people will expect to see what is shown next (2), whereas it could as easily be what is shown after that </a:t>
            </a:r>
            <a:r>
              <a:rPr lang="en-US" sz="2400" dirty="0" smtClean="0"/>
              <a:t>(3).</a:t>
            </a:r>
          </a:p>
          <a:p>
            <a:pPr marL="0" indent="0">
              <a:buNone/>
            </a:pPr>
            <a:endParaRPr lang="en-US" sz="2400" dirty="0"/>
          </a:p>
        </p:txBody>
      </p:sp>
      <p:sp>
        <p:nvSpPr>
          <p:cNvPr id="5" name="Rectangle 4"/>
          <p:cNvSpPr/>
          <p:nvPr/>
        </p:nvSpPr>
        <p:spPr>
          <a:xfrm>
            <a:off x="838200" y="2942961"/>
            <a:ext cx="10515600" cy="1815882"/>
          </a:xfrm>
          <a:prstGeom prst="rect">
            <a:avLst/>
          </a:prstGeom>
        </p:spPr>
        <p:txBody>
          <a:bodyPr wrap="square">
            <a:spAutoFit/>
          </a:bodyPr>
          <a:lstStyle/>
          <a:p>
            <a:r>
              <a:rPr lang="th-TH" sz="2800" dirty="0" smtClean="0">
                <a:latin typeface="AngsanaUPC" panose="02020603050405020304" pitchFamily="18" charset="-34"/>
                <a:cs typeface="AngsanaUPC" panose="02020603050405020304" pitchFamily="18" charset="-34"/>
              </a:rPr>
              <a:t>	หลักการ</a:t>
            </a:r>
            <a:r>
              <a:rPr lang="th-TH" sz="2800" dirty="0">
                <a:latin typeface="AngsanaUPC" panose="02020603050405020304" pitchFamily="18" charset="-34"/>
                <a:cs typeface="AngsanaUPC" panose="02020603050405020304" pitchFamily="18" charset="-34"/>
              </a:rPr>
              <a:t>ของความต่อเนื่องนั้นคล้ายกับการ</a:t>
            </a:r>
            <a:r>
              <a:rPr lang="th-TH" sz="2800" dirty="0" smtClean="0">
                <a:latin typeface="AngsanaUPC" panose="02020603050405020304" pitchFamily="18" charset="-34"/>
                <a:cs typeface="AngsanaUPC" panose="02020603050405020304" pitchFamily="18" charset="-34"/>
              </a:rPr>
              <a:t>ปิด</a:t>
            </a:r>
            <a:r>
              <a:rPr lang="en-US" sz="2800" dirty="0" smtClean="0">
                <a:latin typeface="AngsanaUPC" panose="02020603050405020304" pitchFamily="18" charset="-34"/>
                <a:cs typeface="AngsanaUPC" panose="02020603050405020304" pitchFamily="18" charset="-34"/>
              </a:rPr>
              <a:t> </a:t>
            </a:r>
            <a:r>
              <a:rPr lang="en-US" sz="2800" dirty="0">
                <a:latin typeface="AngsanaUPC" panose="02020603050405020304" pitchFamily="18" charset="-34"/>
                <a:cs typeface="AngsanaUPC" panose="02020603050405020304" pitchFamily="18" charset="-34"/>
              </a:rPr>
              <a:t>(</a:t>
            </a:r>
            <a:r>
              <a:rPr lang="en-US" sz="2800" dirty="0" smtClean="0">
                <a:latin typeface="AngsanaUPC" panose="02020603050405020304" pitchFamily="18" charset="-34"/>
                <a:cs typeface="AngsanaUPC" panose="02020603050405020304" pitchFamily="18" charset="-34"/>
              </a:rPr>
              <a:t>Closure) </a:t>
            </a:r>
            <a:r>
              <a:rPr lang="th-TH" sz="2800" dirty="0" smtClean="0">
                <a:latin typeface="AngsanaUPC" panose="02020603050405020304" pitchFamily="18" charset="-34"/>
                <a:cs typeface="AngsanaUPC" panose="02020603050405020304" pitchFamily="18" charset="-34"/>
              </a:rPr>
              <a:t>: </a:t>
            </a:r>
            <a:r>
              <a:rPr lang="th-TH" sz="2800" dirty="0">
                <a:latin typeface="AngsanaUPC" panose="02020603050405020304" pitchFamily="18" charset="-34"/>
                <a:cs typeface="AngsanaUPC" panose="02020603050405020304" pitchFamily="18" charset="-34"/>
              </a:rPr>
              <a:t>เมื่อมองไปยังวัตถุ ดวงตาของเราจะมองหาเส้นทางที่</a:t>
            </a:r>
            <a:r>
              <a:rPr lang="th-TH" sz="2800" dirty="0" smtClean="0">
                <a:latin typeface="AngsanaUPC" panose="02020603050405020304" pitchFamily="18" charset="-34"/>
                <a:cs typeface="AngsanaUPC" panose="02020603050405020304" pitchFamily="18" charset="-34"/>
              </a:rPr>
              <a:t>ราบเรียบที่สุด</a:t>
            </a:r>
            <a:r>
              <a:rPr lang="th-TH" sz="2800" dirty="0">
                <a:latin typeface="AngsanaUPC" panose="02020603050405020304" pitchFamily="18" charset="-34"/>
                <a:cs typeface="AngsanaUPC" panose="02020603050405020304" pitchFamily="18" charset="-34"/>
              </a:rPr>
              <a:t>และสร้างความต่อเนื่องให้กับสิ่งที่เราเห็นโดยธรรมชาติ </a:t>
            </a:r>
            <a:r>
              <a:rPr lang="th-TH" sz="2800" dirty="0" smtClean="0">
                <a:latin typeface="AngsanaUPC" panose="02020603050405020304" pitchFamily="18" charset="-34"/>
                <a:cs typeface="AngsanaUPC" panose="02020603050405020304" pitchFamily="18" charset="-34"/>
              </a:rPr>
              <a:t>แม้ว่าสิ่งนั้นอาจไม่มีอยู่จริง </a:t>
            </a:r>
            <a:r>
              <a:rPr lang="th-TH" sz="2800" dirty="0">
                <a:latin typeface="AngsanaUPC" panose="02020603050405020304" pitchFamily="18" charset="-34"/>
                <a:cs typeface="AngsanaUPC" panose="02020603050405020304" pitchFamily="18" charset="-34"/>
              </a:rPr>
              <a:t>ตัวอย่างเช่น ในรูปที่ </a:t>
            </a:r>
            <a:r>
              <a:rPr lang="en-US" sz="2800" dirty="0" smtClean="0">
                <a:latin typeface="AngsanaUPC" panose="02020603050405020304" pitchFamily="18" charset="-34"/>
                <a:cs typeface="AngsanaUPC" panose="02020603050405020304" pitchFamily="18" charset="-34"/>
              </a:rPr>
              <a:t> </a:t>
            </a:r>
            <a:r>
              <a:rPr lang="th-TH" sz="2800" dirty="0" smtClean="0">
                <a:latin typeface="AngsanaUPC" panose="02020603050405020304" pitchFamily="18" charset="-34"/>
                <a:cs typeface="AngsanaUPC" panose="02020603050405020304" pitchFamily="18" charset="-34"/>
              </a:rPr>
              <a:t>ถ้าวัตถุรูป </a:t>
            </a:r>
            <a:r>
              <a:rPr lang="en-US" sz="2800" dirty="0" smtClean="0">
                <a:latin typeface="AngsanaUPC" panose="02020603050405020304" pitchFamily="18" charset="-34"/>
                <a:cs typeface="AngsanaUPC" panose="02020603050405020304" pitchFamily="18" charset="-34"/>
              </a:rPr>
              <a:t>(1) </a:t>
            </a:r>
            <a:r>
              <a:rPr lang="th-TH" sz="2800" dirty="0" smtClean="0">
                <a:latin typeface="AngsanaUPC" panose="02020603050405020304" pitchFamily="18" charset="-34"/>
                <a:cs typeface="AngsanaUPC" panose="02020603050405020304" pitchFamily="18" charset="-34"/>
              </a:rPr>
              <a:t>ถูกแยก และถูกดึง</a:t>
            </a:r>
            <a:r>
              <a:rPr lang="th-TH" sz="2800" dirty="0">
                <a:latin typeface="AngsanaUPC" panose="02020603050405020304" pitchFamily="18" charset="-34"/>
                <a:cs typeface="AngsanaUPC" panose="02020603050405020304" pitchFamily="18" charset="-34"/>
              </a:rPr>
              <a:t>ออกจากกัน คนส่วนใหญ่คาดหวังว่าจะได้</a:t>
            </a:r>
            <a:r>
              <a:rPr lang="th-TH" sz="2800" dirty="0" smtClean="0">
                <a:latin typeface="AngsanaUPC" panose="02020603050405020304" pitchFamily="18" charset="-34"/>
                <a:cs typeface="AngsanaUPC" panose="02020603050405020304" pitchFamily="18" charset="-34"/>
              </a:rPr>
              <a:t>เห็นรูป </a:t>
            </a:r>
            <a:r>
              <a:rPr lang="en-US" sz="2800" dirty="0">
                <a:latin typeface="AngsanaUPC" panose="02020603050405020304" pitchFamily="18" charset="-34"/>
                <a:cs typeface="AngsanaUPC" panose="02020603050405020304" pitchFamily="18" charset="-34"/>
              </a:rPr>
              <a:t>(2) </a:t>
            </a:r>
            <a:r>
              <a:rPr lang="th-TH" sz="2800" dirty="0" smtClean="0">
                <a:latin typeface="AngsanaUPC" panose="02020603050405020304" pitchFamily="18" charset="-34"/>
                <a:cs typeface="AngsanaUPC" panose="02020603050405020304" pitchFamily="18" charset="-34"/>
              </a:rPr>
              <a:t>ซึ่งความจริงมัน</a:t>
            </a:r>
            <a:r>
              <a:rPr lang="th-TH" sz="2800" dirty="0">
                <a:latin typeface="AngsanaUPC" panose="02020603050405020304" pitchFamily="18" charset="-34"/>
                <a:cs typeface="AngsanaUPC" panose="02020603050405020304" pitchFamily="18" charset="-34"/>
              </a:rPr>
              <a:t>อาจจะเป็นสิ่งที่</a:t>
            </a:r>
            <a:r>
              <a:rPr lang="th-TH" sz="2800" dirty="0" smtClean="0">
                <a:latin typeface="AngsanaUPC" panose="02020603050405020304" pitchFamily="18" charset="-34"/>
                <a:cs typeface="AngsanaUPC" panose="02020603050405020304" pitchFamily="18" charset="-34"/>
              </a:rPr>
              <a:t>แสดงดังรูป </a:t>
            </a:r>
            <a:r>
              <a:rPr lang="en-US" sz="2800" dirty="0">
                <a:latin typeface="AngsanaUPC" panose="02020603050405020304" pitchFamily="18" charset="-34"/>
                <a:cs typeface="AngsanaUPC" panose="02020603050405020304" pitchFamily="18" charset="-34"/>
              </a:rPr>
              <a:t>(3)</a:t>
            </a:r>
          </a:p>
        </p:txBody>
      </p:sp>
      <p:pic>
        <p:nvPicPr>
          <p:cNvPr id="6" name="Picture 5"/>
          <p:cNvPicPr>
            <a:picLocks noChangeAspect="1"/>
          </p:cNvPicPr>
          <p:nvPr/>
        </p:nvPicPr>
        <p:blipFill>
          <a:blip r:embed="rId2"/>
          <a:stretch>
            <a:fillRect/>
          </a:stretch>
        </p:blipFill>
        <p:spPr>
          <a:xfrm>
            <a:off x="2616741" y="4867565"/>
            <a:ext cx="5388718" cy="1856631"/>
          </a:xfrm>
          <a:prstGeom prst="rect">
            <a:avLst/>
          </a:prstGeom>
        </p:spPr>
      </p:pic>
    </p:spTree>
    <p:extLst>
      <p:ext uri="{BB962C8B-B14F-4D97-AF65-F5344CB8AC3E}">
        <p14:creationId xmlns:p14="http://schemas.microsoft.com/office/powerpoint/2010/main" val="13423725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421225" y="2105654"/>
            <a:ext cx="3607975" cy="2496163"/>
          </a:xfrm>
          <a:prstGeom prst="rect">
            <a:avLst/>
          </a:prstGeom>
        </p:spPr>
      </p:pic>
      <p:sp>
        <p:nvSpPr>
          <p:cNvPr id="5" name="Rounded Rectangular Callout 4"/>
          <p:cNvSpPr/>
          <p:nvPr/>
        </p:nvSpPr>
        <p:spPr>
          <a:xfrm>
            <a:off x="4005469" y="1903413"/>
            <a:ext cx="7215809" cy="3169746"/>
          </a:xfrm>
          <a:prstGeom prst="wedgeRoundRectCallout">
            <a:avLst>
              <a:gd name="adj1" fmla="val -56095"/>
              <a:gd name="adj2" fmla="val 36622"/>
              <a:gd name="adj3" fmla="val 1666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h-TH" sz="2400" dirty="0" smtClean="0">
                <a:solidFill>
                  <a:schemeClr val="tx1"/>
                </a:solidFill>
                <a:latin typeface="AngsanaUPC" panose="02020603050405020304" pitchFamily="18" charset="-34"/>
                <a:cs typeface="AngsanaUPC" panose="02020603050405020304" pitchFamily="18" charset="-34"/>
              </a:rPr>
              <a:t>	ใน</a:t>
            </a:r>
            <a:r>
              <a:rPr lang="th-TH" sz="2400" dirty="0">
                <a:solidFill>
                  <a:schemeClr val="tx1"/>
                </a:solidFill>
                <a:latin typeface="AngsanaUPC" panose="02020603050405020304" pitchFamily="18" charset="-34"/>
                <a:cs typeface="AngsanaUPC" panose="02020603050405020304" pitchFamily="18" charset="-34"/>
              </a:rPr>
              <a:t>การใช้หลักการ</a:t>
            </a:r>
            <a:r>
              <a:rPr lang="th-TH" sz="2400" b="1" dirty="0">
                <a:solidFill>
                  <a:srgbClr val="C00000"/>
                </a:solidFill>
                <a:latin typeface="AngsanaUPC" panose="02020603050405020304" pitchFamily="18" charset="-34"/>
                <a:cs typeface="AngsanaUPC" panose="02020603050405020304" pitchFamily="18" charset="-34"/>
              </a:rPr>
              <a:t>ความต่อเนื่อง</a:t>
            </a:r>
            <a:r>
              <a:rPr lang="th-TH" sz="2400" dirty="0">
                <a:solidFill>
                  <a:schemeClr val="tx1"/>
                </a:solidFill>
                <a:latin typeface="AngsanaUPC" panose="02020603050405020304" pitchFamily="18" charset="-34"/>
                <a:cs typeface="AngsanaUPC" panose="02020603050405020304" pitchFamily="18" charset="-34"/>
              </a:rPr>
              <a:t>นี้ หากลบแกน </a:t>
            </a:r>
            <a:r>
              <a:rPr lang="en-US" sz="2400" dirty="0">
                <a:solidFill>
                  <a:schemeClr val="tx1"/>
                </a:solidFill>
                <a:latin typeface="AngsanaUPC" panose="02020603050405020304" pitchFamily="18" charset="-34"/>
                <a:cs typeface="AngsanaUPC" panose="02020603050405020304" pitchFamily="18" charset="-34"/>
              </a:rPr>
              <a:t>y </a:t>
            </a:r>
            <a:r>
              <a:rPr lang="th-TH" sz="2400" dirty="0">
                <a:solidFill>
                  <a:schemeClr val="tx1"/>
                </a:solidFill>
                <a:latin typeface="AngsanaUPC" panose="02020603050405020304" pitchFamily="18" charset="-34"/>
                <a:cs typeface="AngsanaUPC" panose="02020603050405020304" pitchFamily="18" charset="-34"/>
              </a:rPr>
              <a:t>แนวตั้งออกจากรูป จะพบว่าสายตาเรายังคงเห็นแท่ง </a:t>
            </a:r>
            <a:r>
              <a:rPr lang="en-US" sz="2400" dirty="0">
                <a:solidFill>
                  <a:schemeClr val="tx1"/>
                </a:solidFill>
                <a:latin typeface="AngsanaUPC" panose="02020603050405020304" pitchFamily="18" charset="-34"/>
                <a:cs typeface="AngsanaUPC" panose="02020603050405020304" pitchFamily="18" charset="-34"/>
              </a:rPr>
              <a:t>Bar</a:t>
            </a:r>
            <a:r>
              <a:rPr lang="th-TH" sz="2400" dirty="0">
                <a:solidFill>
                  <a:schemeClr val="tx1"/>
                </a:solidFill>
                <a:latin typeface="AngsanaUPC" panose="02020603050405020304" pitchFamily="18" charset="-34"/>
                <a:cs typeface="AngsanaUPC" panose="02020603050405020304" pitchFamily="18" charset="-34"/>
              </a:rPr>
              <a:t> </a:t>
            </a:r>
            <a:r>
              <a:rPr lang="en-US" sz="2400" dirty="0">
                <a:solidFill>
                  <a:schemeClr val="tx1"/>
                </a:solidFill>
                <a:latin typeface="AngsanaUPC" panose="02020603050405020304" pitchFamily="18" charset="-34"/>
                <a:cs typeface="AngsanaUPC" panose="02020603050405020304" pitchFamily="18" charset="-34"/>
              </a:rPr>
              <a:t>chart </a:t>
            </a:r>
            <a:r>
              <a:rPr lang="th-TH" sz="2400" dirty="0">
                <a:solidFill>
                  <a:schemeClr val="tx1"/>
                </a:solidFill>
                <a:latin typeface="AngsanaUPC" panose="02020603050405020304" pitchFamily="18" charset="-34"/>
                <a:cs typeface="AngsanaUPC" panose="02020603050405020304" pitchFamily="18" charset="-34"/>
              </a:rPr>
              <a:t>ในตำแหน่งเดิม </a:t>
            </a:r>
            <a:r>
              <a:rPr lang="th-TH" sz="2400" dirty="0" smtClean="0">
                <a:solidFill>
                  <a:schemeClr val="tx1"/>
                </a:solidFill>
                <a:latin typeface="AngsanaUPC" panose="02020603050405020304" pitchFamily="18" charset="-34"/>
                <a:cs typeface="AngsanaUPC" panose="02020603050405020304" pitchFamily="18" charset="-34"/>
              </a:rPr>
              <a:t>เนื่องจาก</a:t>
            </a:r>
            <a:r>
              <a:rPr lang="th-TH" sz="2400" dirty="0">
                <a:solidFill>
                  <a:schemeClr val="tx1"/>
                </a:solidFill>
                <a:latin typeface="AngsanaUPC" panose="02020603050405020304" pitchFamily="18" charset="-34"/>
                <a:cs typeface="AngsanaUPC" panose="02020603050405020304" pitchFamily="18" charset="-34"/>
              </a:rPr>
              <a:t>พื้นที่สีขาวที่สอดคล้อง</a:t>
            </a:r>
            <a:r>
              <a:rPr lang="th-TH" sz="2400" dirty="0" smtClean="0">
                <a:solidFill>
                  <a:schemeClr val="tx1"/>
                </a:solidFill>
                <a:latin typeface="AngsanaUPC" panose="02020603050405020304" pitchFamily="18" charset="-34"/>
                <a:cs typeface="AngsanaUPC" panose="02020603050405020304" pitchFamily="18" charset="-34"/>
              </a:rPr>
              <a:t>กัน ระหว่าง</a:t>
            </a:r>
            <a:r>
              <a:rPr lang="th-TH" sz="2400" dirty="0">
                <a:solidFill>
                  <a:schemeClr val="tx1"/>
                </a:solidFill>
                <a:latin typeface="AngsanaUPC" panose="02020603050405020304" pitchFamily="18" charset="-34"/>
                <a:cs typeface="AngsanaUPC" panose="02020603050405020304" pitchFamily="18" charset="-34"/>
              </a:rPr>
              <a:t>ป้าย</a:t>
            </a:r>
            <a:r>
              <a:rPr lang="th-TH" sz="2400" dirty="0" smtClean="0">
                <a:solidFill>
                  <a:schemeClr val="tx1"/>
                </a:solidFill>
                <a:latin typeface="AngsanaUPC" panose="02020603050405020304" pitchFamily="18" charset="-34"/>
                <a:cs typeface="AngsanaUPC" panose="02020603050405020304" pitchFamily="18" charset="-34"/>
              </a:rPr>
              <a:t>กำกับ </a:t>
            </a:r>
            <a:r>
              <a:rPr lang="en-US" sz="2400" dirty="0" smtClean="0">
                <a:solidFill>
                  <a:schemeClr val="tx1"/>
                </a:solidFill>
                <a:latin typeface="AngsanaUPC" panose="02020603050405020304" pitchFamily="18" charset="-34"/>
                <a:cs typeface="AngsanaUPC" panose="02020603050405020304" pitchFamily="18" charset="-34"/>
              </a:rPr>
              <a:t>(labels) </a:t>
            </a:r>
            <a:r>
              <a:rPr lang="th-TH" sz="2400" dirty="0" smtClean="0">
                <a:solidFill>
                  <a:schemeClr val="tx1"/>
                </a:solidFill>
                <a:latin typeface="AngsanaUPC" panose="02020603050405020304" pitchFamily="18" charset="-34"/>
                <a:cs typeface="AngsanaUPC" panose="02020603050405020304" pitchFamily="18" charset="-34"/>
              </a:rPr>
              <a:t>ด้านซ้าย และข้อมูล</a:t>
            </a:r>
            <a:r>
              <a:rPr lang="en-US" sz="2400" dirty="0" smtClean="0">
                <a:solidFill>
                  <a:schemeClr val="tx1"/>
                </a:solidFill>
                <a:latin typeface="AngsanaUPC" panose="02020603050405020304" pitchFamily="18" charset="-34"/>
                <a:cs typeface="AngsanaUPC" panose="02020603050405020304" pitchFamily="18" charset="-34"/>
              </a:rPr>
              <a:t> (Data)</a:t>
            </a:r>
            <a:r>
              <a:rPr lang="th-TH" sz="2400" dirty="0" smtClean="0">
                <a:solidFill>
                  <a:schemeClr val="tx1"/>
                </a:solidFill>
                <a:latin typeface="AngsanaUPC" panose="02020603050405020304" pitchFamily="18" charset="-34"/>
                <a:cs typeface="AngsanaUPC" panose="02020603050405020304" pitchFamily="18" charset="-34"/>
              </a:rPr>
              <a:t> ทาง</a:t>
            </a:r>
            <a:r>
              <a:rPr lang="th-TH" sz="2400" dirty="0">
                <a:solidFill>
                  <a:schemeClr val="tx1"/>
                </a:solidFill>
                <a:latin typeface="AngsanaUPC" panose="02020603050405020304" pitchFamily="18" charset="-34"/>
                <a:cs typeface="AngsanaUPC" panose="02020603050405020304" pitchFamily="18" charset="-34"/>
              </a:rPr>
              <a:t>ด้านขวา </a:t>
            </a:r>
            <a:r>
              <a:rPr lang="th-TH" sz="2400" b="1" dirty="0">
                <a:solidFill>
                  <a:srgbClr val="C00000"/>
                </a:solidFill>
                <a:latin typeface="AngsanaUPC" panose="02020603050405020304" pitchFamily="18" charset="-34"/>
                <a:cs typeface="AngsanaUPC" panose="02020603050405020304" pitchFamily="18" charset="-34"/>
              </a:rPr>
              <a:t>	</a:t>
            </a:r>
            <a:endParaRPr lang="th-TH" sz="2400" b="1" dirty="0" smtClean="0">
              <a:solidFill>
                <a:srgbClr val="C00000"/>
              </a:solidFill>
              <a:latin typeface="AngsanaUPC" panose="02020603050405020304" pitchFamily="18" charset="-34"/>
              <a:cs typeface="AngsanaUPC" panose="02020603050405020304" pitchFamily="18" charset="-34"/>
            </a:endParaRPr>
          </a:p>
          <a:p>
            <a:r>
              <a:rPr lang="th-TH" sz="2400" b="1" dirty="0">
                <a:solidFill>
                  <a:srgbClr val="C00000"/>
                </a:solidFill>
                <a:latin typeface="AngsanaUPC" panose="02020603050405020304" pitchFamily="18" charset="-34"/>
                <a:cs typeface="AngsanaUPC" panose="02020603050405020304" pitchFamily="18" charset="-34"/>
              </a:rPr>
              <a:t>	</a:t>
            </a:r>
            <a:r>
              <a:rPr lang="th-TH" sz="2400" b="1" dirty="0" smtClean="0">
                <a:solidFill>
                  <a:srgbClr val="C00000"/>
                </a:solidFill>
                <a:latin typeface="AngsanaUPC" panose="02020603050405020304" pitchFamily="18" charset="-34"/>
                <a:cs typeface="AngsanaUPC" panose="02020603050405020304" pitchFamily="18" charset="-34"/>
              </a:rPr>
              <a:t>ดังนั้นการ</a:t>
            </a:r>
            <a:r>
              <a:rPr lang="th-TH" sz="2400" b="1" dirty="0">
                <a:solidFill>
                  <a:srgbClr val="C00000"/>
                </a:solidFill>
                <a:latin typeface="AngsanaUPC" panose="02020603050405020304" pitchFamily="18" charset="-34"/>
                <a:cs typeface="AngsanaUPC" panose="02020603050405020304" pitchFamily="18" charset="-34"/>
              </a:rPr>
              <a:t>แยกองค์ประกอบที่ไม่จำเป็นออกไปช่วยให้ข้อมูลของ</a:t>
            </a:r>
            <a:r>
              <a:rPr lang="th-TH" sz="2400" b="1" dirty="0" smtClean="0">
                <a:solidFill>
                  <a:srgbClr val="C00000"/>
                </a:solidFill>
                <a:latin typeface="AngsanaUPC" panose="02020603050405020304" pitchFamily="18" charset="-34"/>
                <a:cs typeface="AngsanaUPC" panose="02020603050405020304" pitchFamily="18" charset="-34"/>
              </a:rPr>
              <a:t>เรา แสดงได้โดด</a:t>
            </a:r>
            <a:r>
              <a:rPr lang="th-TH" sz="2400" b="1" dirty="0">
                <a:solidFill>
                  <a:srgbClr val="C00000"/>
                </a:solidFill>
                <a:latin typeface="AngsanaUPC" panose="02020603050405020304" pitchFamily="18" charset="-34"/>
                <a:cs typeface="AngsanaUPC" panose="02020603050405020304" pitchFamily="18" charset="-34"/>
              </a:rPr>
              <a:t>เด่นยิ่งขึ้น</a:t>
            </a:r>
            <a:endParaRPr lang="en" sz="2400" b="1" dirty="0">
              <a:solidFill>
                <a:srgbClr val="C00000"/>
              </a:solidFill>
              <a:latin typeface="AngsanaUPC" panose="02020603050405020304" pitchFamily="18" charset="-34"/>
              <a:cs typeface="AngsanaUPC" panose="02020603050405020304" pitchFamily="18" charset="-34"/>
            </a:endParaRPr>
          </a:p>
          <a:p>
            <a:endParaRPr lang="en" sz="2400" dirty="0">
              <a:solidFill>
                <a:schemeClr val="tx1"/>
              </a:solidFill>
              <a:latin typeface="AngsanaUPC" panose="02020603050405020304" pitchFamily="18" charset="-34"/>
              <a:cs typeface="AngsanaUPC" panose="02020603050405020304" pitchFamily="18" charset="-34"/>
            </a:endParaRPr>
          </a:p>
        </p:txBody>
      </p:sp>
      <p:sp>
        <p:nvSpPr>
          <p:cNvPr id="6" name="Title 1"/>
          <p:cNvSpPr>
            <a:spLocks noGrp="1"/>
          </p:cNvSpPr>
          <p:nvPr>
            <p:ph type="title"/>
          </p:nvPr>
        </p:nvSpPr>
        <p:spPr>
          <a:xfrm>
            <a:off x="0" y="-12138"/>
            <a:ext cx="12192000" cy="702603"/>
          </a:xfrm>
          <a:solidFill>
            <a:srgbClr val="9C8EC0"/>
          </a:solidFill>
        </p:spPr>
        <p:txBody>
          <a:bodyPr/>
          <a:lstStyle/>
          <a:p>
            <a:r>
              <a:rPr lang="en-US" dirty="0" smtClean="0">
                <a:latin typeface="AngsanaUPC" panose="02020603050405020304" pitchFamily="18" charset="-34"/>
                <a:cs typeface="AngsanaUPC" panose="02020603050405020304" pitchFamily="18" charset="-34"/>
              </a:rPr>
              <a:t>Continuity (</a:t>
            </a:r>
            <a:r>
              <a:rPr lang="th-TH" dirty="0" smtClean="0">
                <a:latin typeface="AngsanaUPC" panose="02020603050405020304" pitchFamily="18" charset="-34"/>
                <a:cs typeface="AngsanaUPC" panose="02020603050405020304" pitchFamily="18" charset="-34"/>
              </a:rPr>
              <a:t>ความต่อเนื่อง</a:t>
            </a:r>
            <a:r>
              <a:rPr lang="en-US" dirty="0" smtClean="0">
                <a:latin typeface="AngsanaUPC" panose="02020603050405020304" pitchFamily="18" charset="-34"/>
                <a:cs typeface="AngsanaUPC" panose="02020603050405020304" pitchFamily="18" charset="-34"/>
              </a:rPr>
              <a:t>)</a:t>
            </a:r>
            <a:endParaRPr lang="en-US" dirty="0">
              <a:latin typeface="AngsanaUPC" panose="02020603050405020304" pitchFamily="18" charset="-34"/>
              <a:cs typeface="AngsanaUPC" panose="02020603050405020304" pitchFamily="18" charset="-34"/>
            </a:endParaRPr>
          </a:p>
        </p:txBody>
      </p:sp>
    </p:spTree>
    <p:extLst>
      <p:ext uri="{BB962C8B-B14F-4D97-AF65-F5344CB8AC3E}">
        <p14:creationId xmlns:p14="http://schemas.microsoft.com/office/powerpoint/2010/main" val="27580395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115"/>
            <a:ext cx="12192000" cy="781919"/>
          </a:xfrm>
          <a:solidFill>
            <a:srgbClr val="EAB8A8"/>
          </a:solidFill>
        </p:spPr>
        <p:txBody>
          <a:bodyPr/>
          <a:lstStyle/>
          <a:p>
            <a:r>
              <a:rPr lang="en-US" dirty="0">
                <a:latin typeface="AngsanaUPC" panose="02020603050405020304" pitchFamily="18" charset="-34"/>
                <a:cs typeface="AngsanaUPC" panose="02020603050405020304" pitchFamily="18" charset="-34"/>
              </a:rPr>
              <a:t>Connection </a:t>
            </a:r>
            <a:r>
              <a:rPr lang="en-US" dirty="0" smtClean="0">
                <a:latin typeface="AngsanaUPC" panose="02020603050405020304" pitchFamily="18" charset="-34"/>
                <a:cs typeface="AngsanaUPC" panose="02020603050405020304" pitchFamily="18" charset="-34"/>
              </a:rPr>
              <a:t>(</a:t>
            </a:r>
            <a:r>
              <a:rPr lang="th-TH" dirty="0" smtClean="0">
                <a:latin typeface="AngsanaUPC" panose="02020603050405020304" pitchFamily="18" charset="-34"/>
                <a:cs typeface="AngsanaUPC" panose="02020603050405020304" pitchFamily="18" charset="-34"/>
              </a:rPr>
              <a:t>การเชื่อมต่อ)</a:t>
            </a:r>
            <a:endParaRPr lang="en-US" dirty="0">
              <a:latin typeface="AngsanaUPC" panose="02020603050405020304" pitchFamily="18" charset="-34"/>
              <a:cs typeface="AngsanaUPC" panose="02020603050405020304" pitchFamily="18" charset="-34"/>
            </a:endParaRPr>
          </a:p>
        </p:txBody>
      </p:sp>
      <p:pic>
        <p:nvPicPr>
          <p:cNvPr id="5" name="Content Placeholder 4"/>
          <p:cNvPicPr>
            <a:picLocks noGrp="1" noChangeAspect="1"/>
          </p:cNvPicPr>
          <p:nvPr>
            <p:ph idx="1"/>
          </p:nvPr>
        </p:nvPicPr>
        <p:blipFill>
          <a:blip r:embed="rId2"/>
          <a:stretch>
            <a:fillRect/>
          </a:stretch>
        </p:blipFill>
        <p:spPr>
          <a:xfrm>
            <a:off x="969523" y="4944876"/>
            <a:ext cx="5486400" cy="1171575"/>
          </a:xfrm>
          <a:prstGeom prst="rect">
            <a:avLst/>
          </a:prstGeom>
        </p:spPr>
      </p:pic>
      <p:sp>
        <p:nvSpPr>
          <p:cNvPr id="4" name="Rounded Rectangular Callout 3"/>
          <p:cNvSpPr/>
          <p:nvPr/>
        </p:nvSpPr>
        <p:spPr>
          <a:xfrm>
            <a:off x="6781800" y="4108285"/>
            <a:ext cx="5314949" cy="1950185"/>
          </a:xfrm>
          <a:prstGeom prst="wedgeRoundRectCallout">
            <a:avLst>
              <a:gd name="adj1" fmla="val -61768"/>
              <a:gd name="adj2" fmla="val 29784"/>
              <a:gd name="adj3" fmla="val 16667"/>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h-TH" sz="2400" dirty="0" smtClean="0">
                <a:solidFill>
                  <a:schemeClr val="tx1"/>
                </a:solidFill>
                <a:latin typeface="AngsanaUPC" panose="02020603050405020304" pitchFamily="18" charset="-34"/>
                <a:cs typeface="AngsanaUPC" panose="02020603050405020304" pitchFamily="18" charset="-34"/>
              </a:rPr>
              <a:t>ในการจับคู่ สายตาเราสามารถ</a:t>
            </a:r>
            <a:r>
              <a:rPr lang="th-TH" sz="2400" b="1" u="sng" dirty="0" smtClean="0">
                <a:solidFill>
                  <a:srgbClr val="C00000"/>
                </a:solidFill>
                <a:latin typeface="AngsanaUPC" panose="02020603050405020304" pitchFamily="18" charset="-34"/>
                <a:cs typeface="AngsanaUPC" panose="02020603050405020304" pitchFamily="18" charset="-34"/>
              </a:rPr>
              <a:t>จับคู่</a:t>
            </a:r>
            <a:r>
              <a:rPr lang="th-TH" sz="2400" b="1" dirty="0" smtClean="0">
                <a:solidFill>
                  <a:srgbClr val="C00000"/>
                </a:solidFill>
                <a:latin typeface="AngsanaUPC" panose="02020603050405020304" pitchFamily="18" charset="-34"/>
                <a:cs typeface="AngsanaUPC" panose="02020603050405020304" pitchFamily="18" charset="-34"/>
              </a:rPr>
              <a:t> วัตถุ</a:t>
            </a:r>
            <a:r>
              <a:rPr lang="en-US" sz="2400" b="1" dirty="0" smtClean="0">
                <a:solidFill>
                  <a:srgbClr val="C00000"/>
                </a:solidFill>
                <a:latin typeface="AngsanaUPC" panose="02020603050405020304" pitchFamily="18" charset="-34"/>
                <a:cs typeface="AngsanaUPC" panose="02020603050405020304" pitchFamily="18" charset="-34"/>
              </a:rPr>
              <a:t>/</a:t>
            </a:r>
            <a:r>
              <a:rPr lang="th-TH" sz="2400" b="1" dirty="0" smtClean="0">
                <a:solidFill>
                  <a:srgbClr val="C00000"/>
                </a:solidFill>
                <a:latin typeface="AngsanaUPC" panose="02020603050405020304" pitchFamily="18" charset="-34"/>
                <a:cs typeface="AngsanaUPC" panose="02020603050405020304" pitchFamily="18" charset="-34"/>
              </a:rPr>
              <a:t>รูปร่าง </a:t>
            </a:r>
            <a:r>
              <a:rPr lang="th-TH" sz="2400" dirty="0" smtClean="0">
                <a:solidFill>
                  <a:schemeClr val="tx1"/>
                </a:solidFill>
                <a:latin typeface="AngsanaUPC" panose="02020603050405020304" pitchFamily="18" charset="-34"/>
                <a:cs typeface="AngsanaUPC" panose="02020603050405020304" pitchFamily="18" charset="-34"/>
              </a:rPr>
              <a:t>ต่างๆ ที่ถูกเชื่อมต่อด้วยการใช้เส้น </a:t>
            </a:r>
            <a:r>
              <a:rPr lang="en-US" sz="2400" dirty="0" smtClean="0">
                <a:solidFill>
                  <a:schemeClr val="tx1"/>
                </a:solidFill>
                <a:latin typeface="AngsanaUPC" panose="02020603050405020304" pitchFamily="18" charset="-34"/>
                <a:cs typeface="AngsanaUPC" panose="02020603050405020304" pitchFamily="18" charset="-34"/>
              </a:rPr>
              <a:t>(Line)</a:t>
            </a:r>
            <a:r>
              <a:rPr lang="th-TH" sz="2400" dirty="0" smtClean="0">
                <a:solidFill>
                  <a:schemeClr val="tx1"/>
                </a:solidFill>
                <a:latin typeface="AngsanaUPC" panose="02020603050405020304" pitchFamily="18" charset="-34"/>
                <a:cs typeface="AngsanaUPC" panose="02020603050405020304" pitchFamily="18" charset="-34"/>
              </a:rPr>
              <a:t> ได้ดีกว่าใช้ความคล้ายทางด้าน สี ขนาด รูปร่าง และสามารถเน้นความสำคัญด้วยเส้นที่หนาและเข้มได้ เช่นการสร้างแผนภาพลำดับชั้น </a:t>
            </a:r>
            <a:endParaRPr lang="en-US" sz="2400" dirty="0">
              <a:solidFill>
                <a:schemeClr val="tx1"/>
              </a:solidFill>
              <a:latin typeface="AngsanaUPC" panose="02020603050405020304" pitchFamily="18" charset="-34"/>
              <a:cs typeface="AngsanaUPC" panose="02020603050405020304" pitchFamily="18" charset="-34"/>
            </a:endParaRPr>
          </a:p>
        </p:txBody>
      </p:sp>
      <p:sp>
        <p:nvSpPr>
          <p:cNvPr id="6" name="Rectangle 5"/>
          <p:cNvSpPr/>
          <p:nvPr/>
        </p:nvSpPr>
        <p:spPr>
          <a:xfrm>
            <a:off x="969523" y="3646620"/>
            <a:ext cx="6652783" cy="461665"/>
          </a:xfrm>
          <a:prstGeom prst="rect">
            <a:avLst/>
          </a:prstGeom>
        </p:spPr>
        <p:txBody>
          <a:bodyPr wrap="none">
            <a:spAutoFit/>
          </a:bodyPr>
          <a:lstStyle/>
          <a:p>
            <a:pPr algn="ctr"/>
            <a:r>
              <a:rPr lang="th-TH" sz="2400" b="1" dirty="0">
                <a:solidFill>
                  <a:srgbClr val="0070C0"/>
                </a:solidFill>
              </a:rPr>
              <a:t>ภาพหรือวัตถุในภาพที่มีความเชื่อมต่อกัน จะถูกมองว่าเป็นกลุ่มเดียวกัน</a:t>
            </a:r>
            <a:endParaRPr lang="en-US" sz="2400" b="1" dirty="0">
              <a:solidFill>
                <a:srgbClr val="0070C0"/>
              </a:solidFill>
            </a:endParaRPr>
          </a:p>
        </p:txBody>
      </p:sp>
      <p:sp>
        <p:nvSpPr>
          <p:cNvPr id="7" name="Rectangle 6"/>
          <p:cNvSpPr/>
          <p:nvPr/>
        </p:nvSpPr>
        <p:spPr>
          <a:xfrm>
            <a:off x="969523" y="965862"/>
            <a:ext cx="9633626" cy="1015663"/>
          </a:xfrm>
          <a:prstGeom prst="rect">
            <a:avLst/>
          </a:prstGeom>
        </p:spPr>
        <p:txBody>
          <a:bodyPr wrap="square">
            <a:spAutoFit/>
          </a:bodyPr>
          <a:lstStyle/>
          <a:p>
            <a:r>
              <a:rPr lang="en-US" sz="2000" dirty="0" smtClean="0"/>
              <a:t>	We </a:t>
            </a:r>
            <a:r>
              <a:rPr lang="en-US" sz="2000" dirty="0"/>
              <a:t>tend to think of objects that are physically connected as part of a group. The connective property typically has a stronger associative value than similar color, size, or shape.</a:t>
            </a:r>
          </a:p>
        </p:txBody>
      </p:sp>
      <p:sp>
        <p:nvSpPr>
          <p:cNvPr id="8" name="Rectangle 7"/>
          <p:cNvSpPr/>
          <p:nvPr/>
        </p:nvSpPr>
        <p:spPr>
          <a:xfrm>
            <a:off x="969523" y="2152353"/>
            <a:ext cx="9633626" cy="1323439"/>
          </a:xfrm>
          <a:prstGeom prst="rect">
            <a:avLst/>
          </a:prstGeom>
        </p:spPr>
        <p:txBody>
          <a:bodyPr wrap="square">
            <a:spAutoFit/>
          </a:bodyPr>
          <a:lstStyle/>
          <a:p>
            <a:r>
              <a:rPr lang="en-US" sz="2000" dirty="0" smtClean="0"/>
              <a:t>	When </a:t>
            </a:r>
            <a:r>
              <a:rPr lang="en-US" sz="2000" dirty="0"/>
              <a:t>looking at </a:t>
            </a:r>
            <a:r>
              <a:rPr lang="en-US" sz="2000" dirty="0" smtClean="0"/>
              <a:t>Figure, </a:t>
            </a:r>
            <a:r>
              <a:rPr lang="en-US" sz="2000" dirty="0"/>
              <a:t>your eyes probably pair the shapes connected by lines (rather than similar color, size, or shape): that’s the connection principle in action. The connective property isn’t typically stronger than enclosure, but you can impact this relationship through thickness and darkness of lines to create the desired visual </a:t>
            </a:r>
            <a:r>
              <a:rPr lang="en-US" sz="2000" dirty="0" smtClean="0"/>
              <a:t>hierarchy.</a:t>
            </a:r>
            <a:endParaRPr lang="en-US" sz="2000" dirty="0"/>
          </a:p>
        </p:txBody>
      </p:sp>
    </p:spTree>
    <p:extLst>
      <p:ext uri="{BB962C8B-B14F-4D97-AF65-F5344CB8AC3E}">
        <p14:creationId xmlns:p14="http://schemas.microsoft.com/office/powerpoint/2010/main" val="14163414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5"/>
            <a:ext cx="10515600" cy="966213"/>
          </a:xfrm>
        </p:spPr>
        <p:txBody>
          <a:bodyPr/>
          <a:lstStyle/>
          <a:p>
            <a:pPr marL="0" indent="0">
              <a:buNone/>
            </a:pPr>
            <a:r>
              <a:rPr lang="en-US" dirty="0"/>
              <a:t>One way that we frequently leverage the connection principle is in line graphs, to help our eyes see order in the </a:t>
            </a:r>
            <a:r>
              <a:rPr lang="en-US" dirty="0" smtClean="0"/>
              <a:t>data</a:t>
            </a:r>
            <a:r>
              <a:rPr lang="en-US" dirty="0"/>
              <a:t>.</a:t>
            </a:r>
          </a:p>
        </p:txBody>
      </p:sp>
      <p:pic>
        <p:nvPicPr>
          <p:cNvPr id="4" name="Picture 3"/>
          <p:cNvPicPr>
            <a:picLocks noChangeAspect="1"/>
          </p:cNvPicPr>
          <p:nvPr/>
        </p:nvPicPr>
        <p:blipFill>
          <a:blip r:embed="rId2"/>
          <a:stretch>
            <a:fillRect/>
          </a:stretch>
        </p:blipFill>
        <p:spPr>
          <a:xfrm>
            <a:off x="956250" y="3353990"/>
            <a:ext cx="5697470" cy="2277817"/>
          </a:xfrm>
          <a:prstGeom prst="rect">
            <a:avLst/>
          </a:prstGeom>
        </p:spPr>
      </p:pic>
      <p:sp>
        <p:nvSpPr>
          <p:cNvPr id="5" name="Rounded Rectangular Callout 4"/>
          <p:cNvSpPr/>
          <p:nvPr/>
        </p:nvSpPr>
        <p:spPr>
          <a:xfrm>
            <a:off x="7480967" y="3284772"/>
            <a:ext cx="3579779" cy="1964479"/>
          </a:xfrm>
          <a:prstGeom prst="wedgeRoundRectCallout">
            <a:avLst>
              <a:gd name="adj1" fmla="val -76808"/>
              <a:gd name="adj2" fmla="val 36208"/>
              <a:gd name="adj3" fmla="val 16667"/>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400" dirty="0">
              <a:solidFill>
                <a:schemeClr val="tx1"/>
              </a:solidFill>
              <a:latin typeface="AngsanaUPC" panose="02020603050405020304" pitchFamily="18" charset="-34"/>
              <a:cs typeface="AngsanaUPC" panose="02020603050405020304" pitchFamily="18" charset="-34"/>
            </a:endParaRPr>
          </a:p>
          <a:p>
            <a:r>
              <a:rPr lang="th-TH" sz="2400" dirty="0" smtClean="0">
                <a:solidFill>
                  <a:schemeClr val="tx1"/>
                </a:solidFill>
                <a:latin typeface="AngsanaUPC" panose="02020603050405020304" pitchFamily="18" charset="-34"/>
                <a:cs typeface="AngsanaUPC" panose="02020603050405020304" pitchFamily="18" charset="-34"/>
              </a:rPr>
              <a:t>ใช้</a:t>
            </a:r>
            <a:r>
              <a:rPr lang="th-TH" sz="2400" dirty="0">
                <a:solidFill>
                  <a:schemeClr val="tx1"/>
                </a:solidFill>
                <a:latin typeface="AngsanaUPC" panose="02020603050405020304" pitchFamily="18" charset="-34"/>
                <a:cs typeface="AngsanaUPC" panose="02020603050405020304" pitchFamily="18" charset="-34"/>
              </a:rPr>
              <a:t>ประโยชน์จากหลักการ</a:t>
            </a:r>
            <a:r>
              <a:rPr lang="th-TH" sz="2400" dirty="0" smtClean="0">
                <a:solidFill>
                  <a:schemeClr val="tx1"/>
                </a:solidFill>
                <a:latin typeface="AngsanaUPC" panose="02020603050405020304" pitchFamily="18" charset="-34"/>
                <a:cs typeface="AngsanaUPC" panose="02020603050405020304" pitchFamily="18" charset="-34"/>
              </a:rPr>
              <a:t>เชื่อมต่อ</a:t>
            </a:r>
            <a:r>
              <a:rPr lang="en-US" sz="2400" dirty="0" smtClean="0">
                <a:solidFill>
                  <a:schemeClr val="tx1"/>
                </a:solidFill>
                <a:latin typeface="AngsanaUPC" panose="02020603050405020304" pitchFamily="18" charset="-34"/>
                <a:cs typeface="AngsanaUPC" panose="02020603050405020304" pitchFamily="18" charset="-34"/>
              </a:rPr>
              <a:t> (Connection) </a:t>
            </a:r>
            <a:r>
              <a:rPr lang="th-TH" sz="2400" dirty="0" smtClean="0">
                <a:solidFill>
                  <a:schemeClr val="tx1"/>
                </a:solidFill>
                <a:latin typeface="AngsanaUPC" panose="02020603050405020304" pitchFamily="18" charset="-34"/>
                <a:cs typeface="AngsanaUPC" panose="02020603050405020304" pitchFamily="18" charset="-34"/>
              </a:rPr>
              <a:t>คือสามารถนำไปใช้ใน</a:t>
            </a:r>
            <a:r>
              <a:rPr lang="th-TH" sz="2400" dirty="0">
                <a:solidFill>
                  <a:schemeClr val="tx1"/>
                </a:solidFill>
                <a:latin typeface="AngsanaUPC" panose="02020603050405020304" pitchFamily="18" charset="-34"/>
                <a:cs typeface="AngsanaUPC" panose="02020603050405020304" pitchFamily="18" charset="-34"/>
              </a:rPr>
              <a:t>กราฟเส้นเพื่อช่วย</a:t>
            </a:r>
            <a:r>
              <a:rPr lang="th-TH" sz="2400" dirty="0" smtClean="0">
                <a:solidFill>
                  <a:schemeClr val="tx1"/>
                </a:solidFill>
                <a:latin typeface="AngsanaUPC" panose="02020603050405020304" pitchFamily="18" charset="-34"/>
                <a:cs typeface="AngsanaUPC" panose="02020603050405020304" pitchFamily="18" charset="-34"/>
              </a:rPr>
              <a:t>ให้สายตาของ</a:t>
            </a:r>
            <a:r>
              <a:rPr lang="th-TH" sz="2400" dirty="0">
                <a:solidFill>
                  <a:schemeClr val="tx1"/>
                </a:solidFill>
                <a:latin typeface="AngsanaUPC" panose="02020603050405020304" pitchFamily="18" charset="-34"/>
                <a:cs typeface="AngsanaUPC" panose="02020603050405020304" pitchFamily="18" charset="-34"/>
              </a:rPr>
              <a:t>เราเห็นลำดับใน</a:t>
            </a:r>
            <a:r>
              <a:rPr lang="th-TH" sz="2400" dirty="0" smtClean="0">
                <a:solidFill>
                  <a:schemeClr val="tx1"/>
                </a:solidFill>
                <a:latin typeface="AngsanaUPC" panose="02020603050405020304" pitchFamily="18" charset="-34"/>
                <a:cs typeface="AngsanaUPC" panose="02020603050405020304" pitchFamily="18" charset="-34"/>
              </a:rPr>
              <a:t>ข้อมูลที่แสดง</a:t>
            </a:r>
            <a:endParaRPr lang="en" sz="2400" dirty="0">
              <a:solidFill>
                <a:schemeClr val="tx1"/>
              </a:solidFill>
              <a:latin typeface="AngsanaUPC" panose="02020603050405020304" pitchFamily="18" charset="-34"/>
              <a:cs typeface="AngsanaUPC" panose="02020603050405020304" pitchFamily="18" charset="-34"/>
            </a:endParaRPr>
          </a:p>
        </p:txBody>
      </p:sp>
      <p:sp>
        <p:nvSpPr>
          <p:cNvPr id="7" name="Title 1"/>
          <p:cNvSpPr>
            <a:spLocks noGrp="1"/>
          </p:cNvSpPr>
          <p:nvPr>
            <p:ph type="title"/>
          </p:nvPr>
        </p:nvSpPr>
        <p:spPr>
          <a:xfrm>
            <a:off x="0" y="13115"/>
            <a:ext cx="12192000" cy="781919"/>
          </a:xfrm>
          <a:solidFill>
            <a:srgbClr val="EAB8A8"/>
          </a:solidFill>
        </p:spPr>
        <p:txBody>
          <a:bodyPr/>
          <a:lstStyle/>
          <a:p>
            <a:r>
              <a:rPr lang="en-US" dirty="0">
                <a:latin typeface="AngsanaUPC" panose="02020603050405020304" pitchFamily="18" charset="-34"/>
                <a:cs typeface="AngsanaUPC" panose="02020603050405020304" pitchFamily="18" charset="-34"/>
              </a:rPr>
              <a:t>Connection </a:t>
            </a:r>
            <a:r>
              <a:rPr lang="en-US" dirty="0" smtClean="0">
                <a:latin typeface="AngsanaUPC" panose="02020603050405020304" pitchFamily="18" charset="-34"/>
                <a:cs typeface="AngsanaUPC" panose="02020603050405020304" pitchFamily="18" charset="-34"/>
              </a:rPr>
              <a:t>(</a:t>
            </a:r>
            <a:r>
              <a:rPr lang="th-TH" dirty="0" smtClean="0">
                <a:latin typeface="AngsanaUPC" panose="02020603050405020304" pitchFamily="18" charset="-34"/>
                <a:cs typeface="AngsanaUPC" panose="02020603050405020304" pitchFamily="18" charset="-34"/>
              </a:rPr>
              <a:t>การเชื่อมต่อ)</a:t>
            </a:r>
            <a:endParaRPr lang="en-US" dirty="0">
              <a:latin typeface="AngsanaUPC" panose="02020603050405020304" pitchFamily="18" charset="-34"/>
              <a:cs typeface="AngsanaUPC" panose="02020603050405020304" pitchFamily="18" charset="-34"/>
            </a:endParaRPr>
          </a:p>
        </p:txBody>
      </p:sp>
    </p:spTree>
    <p:extLst>
      <p:ext uri="{BB962C8B-B14F-4D97-AF65-F5344CB8AC3E}">
        <p14:creationId xmlns:p14="http://schemas.microsoft.com/office/powerpoint/2010/main" val="18086123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16000"/>
          </a:xfrm>
        </p:spPr>
        <p:txBody>
          <a:bodyPr/>
          <a:lstStyle/>
          <a:p>
            <a:pPr algn="ctr"/>
            <a:r>
              <a:rPr lang="th-TH" b="1" dirty="0" smtClean="0">
                <a:solidFill>
                  <a:srgbClr val="3366FF"/>
                </a:solidFill>
              </a:rPr>
              <a:t>บทสรุป</a:t>
            </a:r>
            <a:endParaRPr lang="en-US" b="1" dirty="0">
              <a:solidFill>
                <a:srgbClr val="3366FF"/>
              </a:solidFill>
            </a:endParaRPr>
          </a:p>
        </p:txBody>
      </p:sp>
      <p:sp>
        <p:nvSpPr>
          <p:cNvPr id="3" name="Content Placeholder 2"/>
          <p:cNvSpPr>
            <a:spLocks noGrp="1"/>
          </p:cNvSpPr>
          <p:nvPr>
            <p:ph idx="1"/>
          </p:nvPr>
        </p:nvSpPr>
        <p:spPr/>
        <p:txBody>
          <a:bodyPr/>
          <a:lstStyle/>
          <a:p>
            <a:pPr marL="0" indent="0">
              <a:buNone/>
            </a:pPr>
            <a:r>
              <a:rPr lang="th-TH" b="1" dirty="0">
                <a:solidFill>
                  <a:srgbClr val="002060"/>
                </a:solidFill>
                <a:latin typeface="AngsanaUPC" panose="02020603050405020304" pitchFamily="18" charset="-34"/>
                <a:cs typeface="AngsanaUPC" panose="02020603050405020304" pitchFamily="18" charset="-34"/>
              </a:rPr>
              <a:t>จากหลักการของเกสตัลต์</a:t>
            </a:r>
            <a:r>
              <a:rPr lang="en-US" b="1" dirty="0">
                <a:solidFill>
                  <a:srgbClr val="002060"/>
                </a:solidFill>
                <a:latin typeface="AngsanaUPC" panose="02020603050405020304" pitchFamily="18" charset="-34"/>
                <a:cs typeface="AngsanaUPC" panose="02020603050405020304" pitchFamily="18" charset="-34"/>
              </a:rPr>
              <a:t> </a:t>
            </a:r>
            <a:r>
              <a:rPr lang="en-US" b="1" dirty="0" smtClean="0">
                <a:solidFill>
                  <a:srgbClr val="002060"/>
                </a:solidFill>
                <a:latin typeface="AngsanaUPC" panose="02020603050405020304" pitchFamily="18" charset="-34"/>
                <a:cs typeface="AngsanaUPC" panose="02020603050405020304" pitchFamily="18" charset="-34"/>
              </a:rPr>
              <a:t>(Gestalt principles) </a:t>
            </a:r>
            <a:r>
              <a:rPr lang="th-TH" b="1" dirty="0">
                <a:solidFill>
                  <a:srgbClr val="002060"/>
                </a:solidFill>
                <a:latin typeface="AngsanaUPC" panose="02020603050405020304" pitchFamily="18" charset="-34"/>
                <a:cs typeface="AngsanaUPC" panose="02020603050405020304" pitchFamily="18" charset="-34"/>
              </a:rPr>
              <a:t>นั้นจะช่วยให้เรานำไปออกแบบในหลายด้านเช่น </a:t>
            </a:r>
          </a:p>
          <a:p>
            <a:pPr marL="0" indent="0">
              <a:buNone/>
            </a:pPr>
            <a:r>
              <a:rPr lang="th-TH" b="1" dirty="0">
                <a:solidFill>
                  <a:srgbClr val="002060"/>
                </a:solidFill>
                <a:latin typeface="AngsanaUPC" panose="02020603050405020304" pitchFamily="18" charset="-34"/>
                <a:cs typeface="AngsanaUPC" panose="02020603050405020304" pitchFamily="18" charset="-34"/>
              </a:rPr>
              <a:t>	</a:t>
            </a:r>
            <a:r>
              <a:rPr lang="th-TH" b="1" dirty="0" smtClean="0">
                <a:solidFill>
                  <a:srgbClr val="002060"/>
                </a:solidFill>
                <a:latin typeface="AngsanaUPC" panose="02020603050405020304" pitchFamily="18" charset="-34"/>
                <a:cs typeface="AngsanaUPC" panose="02020603050405020304" pitchFamily="18" charset="-34"/>
              </a:rPr>
              <a:t>1. การออกแบบ </a:t>
            </a:r>
            <a:r>
              <a:rPr lang="en-US" b="1" dirty="0" smtClean="0">
                <a:solidFill>
                  <a:srgbClr val="002060"/>
                </a:solidFill>
                <a:latin typeface="AngsanaUPC" panose="02020603050405020304" pitchFamily="18" charset="-34"/>
                <a:cs typeface="AngsanaUPC" panose="02020603050405020304" pitchFamily="18" charset="-34"/>
              </a:rPr>
              <a:t>User Interface (UI)</a:t>
            </a:r>
          </a:p>
          <a:p>
            <a:pPr marL="0" indent="0">
              <a:buNone/>
            </a:pPr>
            <a:r>
              <a:rPr lang="th-TH" b="1" dirty="0" smtClean="0">
                <a:solidFill>
                  <a:srgbClr val="002060"/>
                </a:solidFill>
                <a:latin typeface="AngsanaUPC" panose="02020603050405020304" pitchFamily="18" charset="-34"/>
                <a:cs typeface="AngsanaUPC" panose="02020603050405020304" pitchFamily="18" charset="-34"/>
              </a:rPr>
              <a:t>	2. การขจัดความยุ่งเหยิงในการนำเสนอ</a:t>
            </a:r>
          </a:p>
          <a:p>
            <a:pPr marL="0" indent="0">
              <a:buNone/>
            </a:pPr>
            <a:r>
              <a:rPr lang="th-TH" b="1" dirty="0">
                <a:solidFill>
                  <a:srgbClr val="002060"/>
                </a:solidFill>
                <a:latin typeface="AngsanaUPC" panose="02020603050405020304" pitchFamily="18" charset="-34"/>
                <a:cs typeface="AngsanaUPC" panose="02020603050405020304" pitchFamily="18" charset="-34"/>
              </a:rPr>
              <a:t>	</a:t>
            </a:r>
            <a:r>
              <a:rPr lang="th-TH" b="1" dirty="0" smtClean="0">
                <a:solidFill>
                  <a:srgbClr val="002060"/>
                </a:solidFill>
                <a:latin typeface="AngsanaUPC" panose="02020603050405020304" pitchFamily="18" charset="-34"/>
                <a:cs typeface="AngsanaUPC" panose="02020603050405020304" pitchFamily="18" charset="-34"/>
              </a:rPr>
              <a:t>3. การทำ </a:t>
            </a:r>
            <a:r>
              <a:rPr lang="en-US" b="1" dirty="0" smtClean="0">
                <a:solidFill>
                  <a:srgbClr val="002060"/>
                </a:solidFill>
                <a:latin typeface="AngsanaUPC" panose="02020603050405020304" pitchFamily="18" charset="-34"/>
                <a:cs typeface="AngsanaUPC" panose="02020603050405020304" pitchFamily="18" charset="-34"/>
              </a:rPr>
              <a:t>Infographic</a:t>
            </a:r>
          </a:p>
          <a:p>
            <a:pPr marL="0" indent="0">
              <a:buNone/>
            </a:pPr>
            <a:r>
              <a:rPr lang="en-US" b="1" dirty="0">
                <a:solidFill>
                  <a:srgbClr val="002060"/>
                </a:solidFill>
                <a:latin typeface="AngsanaUPC" panose="02020603050405020304" pitchFamily="18" charset="-34"/>
                <a:cs typeface="AngsanaUPC" panose="02020603050405020304" pitchFamily="18" charset="-34"/>
              </a:rPr>
              <a:t>	</a:t>
            </a:r>
            <a:r>
              <a:rPr lang="en-US" b="1" dirty="0" smtClean="0">
                <a:solidFill>
                  <a:srgbClr val="002060"/>
                </a:solidFill>
                <a:latin typeface="AngsanaUPC" panose="02020603050405020304" pitchFamily="18" charset="-34"/>
                <a:cs typeface="AngsanaUPC" panose="02020603050405020304" pitchFamily="18" charset="-34"/>
              </a:rPr>
              <a:t>4. </a:t>
            </a:r>
            <a:r>
              <a:rPr lang="th-TH" b="1" dirty="0" smtClean="0">
                <a:solidFill>
                  <a:srgbClr val="002060"/>
                </a:solidFill>
                <a:latin typeface="AngsanaUPC" panose="02020603050405020304" pitchFamily="18" charset="-34"/>
                <a:cs typeface="AngsanaUPC" panose="02020603050405020304" pitchFamily="18" charset="-34"/>
              </a:rPr>
              <a:t>และอื่นๆ</a:t>
            </a:r>
            <a:endParaRPr lang="en-US" b="1" dirty="0">
              <a:solidFill>
                <a:srgbClr val="002060"/>
              </a:solidFill>
            </a:endParaRPr>
          </a:p>
        </p:txBody>
      </p:sp>
    </p:spTree>
    <p:extLst>
      <p:ext uri="{BB962C8B-B14F-4D97-AF65-F5344CB8AC3E}">
        <p14:creationId xmlns:p14="http://schemas.microsoft.com/office/powerpoint/2010/main" val="10193433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12191999" cy="564204"/>
          </a:xfrm>
          <a:solidFill>
            <a:srgbClr val="EFDBDB"/>
          </a:solidFill>
        </p:spPr>
        <p:txBody>
          <a:bodyPr>
            <a:normAutofit fontScale="90000"/>
          </a:bodyPr>
          <a:lstStyle/>
          <a:p>
            <a:pPr algn="ctr"/>
            <a:r>
              <a:rPr lang="en-US" dirty="0">
                <a:solidFill>
                  <a:srgbClr val="072BDD"/>
                </a:solidFill>
                <a:latin typeface="AngsanaUPC" panose="02020603050405020304" pitchFamily="18" charset="-34"/>
                <a:cs typeface="AngsanaUPC" panose="02020603050405020304" pitchFamily="18" charset="-34"/>
              </a:rPr>
              <a:t>Gestalt principles</a:t>
            </a:r>
            <a:endParaRPr lang="en-US" dirty="0"/>
          </a:p>
        </p:txBody>
      </p:sp>
      <p:sp>
        <p:nvSpPr>
          <p:cNvPr id="5" name="TextBox 4"/>
          <p:cNvSpPr txBox="1"/>
          <p:nvPr/>
        </p:nvSpPr>
        <p:spPr>
          <a:xfrm>
            <a:off x="387513" y="838272"/>
            <a:ext cx="10836613" cy="2246769"/>
          </a:xfrm>
          <a:prstGeom prst="rect">
            <a:avLst/>
          </a:prstGeom>
          <a:noFill/>
        </p:spPr>
        <p:txBody>
          <a:bodyPr wrap="square" rtlCol="0">
            <a:spAutoFit/>
          </a:bodyPr>
          <a:lstStyle/>
          <a:p>
            <a:r>
              <a:rPr lang="th-TH" sz="2800" dirty="0" smtClean="0">
                <a:latin typeface="AngsanaUPC" panose="02020603050405020304" pitchFamily="18" charset="-34"/>
                <a:cs typeface="AngsanaUPC" panose="02020603050405020304" pitchFamily="18" charset="-34"/>
              </a:rPr>
              <a:t>	</a:t>
            </a:r>
            <a:r>
              <a:rPr lang="en-US" sz="2800" dirty="0" smtClean="0">
                <a:latin typeface="AngsanaUPC" panose="02020603050405020304" pitchFamily="18" charset="-34"/>
                <a:cs typeface="AngsanaUPC" panose="02020603050405020304" pitchFamily="18" charset="-34"/>
              </a:rPr>
              <a:t>When </a:t>
            </a:r>
            <a:r>
              <a:rPr lang="en-US" sz="2800" dirty="0">
                <a:latin typeface="AngsanaUPC" panose="02020603050405020304" pitchFamily="18" charset="-34"/>
                <a:cs typeface="AngsanaUPC" panose="02020603050405020304" pitchFamily="18" charset="-34"/>
              </a:rPr>
              <a:t>it comes to identifying </a:t>
            </a:r>
            <a:r>
              <a:rPr lang="en-US" sz="2800" dirty="0">
                <a:solidFill>
                  <a:srgbClr val="072BDD"/>
                </a:solidFill>
                <a:latin typeface="AngsanaUPC" panose="02020603050405020304" pitchFamily="18" charset="-34"/>
                <a:cs typeface="AngsanaUPC" panose="02020603050405020304" pitchFamily="18" charset="-34"/>
              </a:rPr>
              <a:t>which</a:t>
            </a:r>
            <a:r>
              <a:rPr lang="en-US" sz="2800" dirty="0">
                <a:latin typeface="AngsanaUPC" panose="02020603050405020304" pitchFamily="18" charset="-34"/>
                <a:cs typeface="AngsanaUPC" panose="02020603050405020304" pitchFamily="18" charset="-34"/>
              </a:rPr>
              <a:t> elements in our visuals are </a:t>
            </a:r>
            <a:r>
              <a:rPr lang="en-US" sz="2800" dirty="0">
                <a:solidFill>
                  <a:srgbClr val="072BDD"/>
                </a:solidFill>
                <a:latin typeface="AngsanaUPC" panose="02020603050405020304" pitchFamily="18" charset="-34"/>
                <a:cs typeface="AngsanaUPC" panose="02020603050405020304" pitchFamily="18" charset="-34"/>
              </a:rPr>
              <a:t>signal</a:t>
            </a:r>
            <a:r>
              <a:rPr lang="en-US" sz="2800" dirty="0">
                <a:latin typeface="AngsanaUPC" panose="02020603050405020304" pitchFamily="18" charset="-34"/>
                <a:cs typeface="AngsanaUPC" panose="02020603050405020304" pitchFamily="18" charset="-34"/>
              </a:rPr>
              <a:t> (the information we want to communicate) and </a:t>
            </a:r>
            <a:r>
              <a:rPr lang="en-US" sz="2800" dirty="0">
                <a:solidFill>
                  <a:srgbClr val="072BDD"/>
                </a:solidFill>
                <a:latin typeface="AngsanaUPC" panose="02020603050405020304" pitchFamily="18" charset="-34"/>
                <a:cs typeface="AngsanaUPC" panose="02020603050405020304" pitchFamily="18" charset="-34"/>
              </a:rPr>
              <a:t>which</a:t>
            </a:r>
            <a:r>
              <a:rPr lang="en-US" sz="2800" dirty="0">
                <a:latin typeface="AngsanaUPC" panose="02020603050405020304" pitchFamily="18" charset="-34"/>
                <a:cs typeface="AngsanaUPC" panose="02020603050405020304" pitchFamily="18" charset="-34"/>
              </a:rPr>
              <a:t> might be </a:t>
            </a:r>
            <a:r>
              <a:rPr lang="en-US" sz="2800" dirty="0">
                <a:solidFill>
                  <a:srgbClr val="072BDD"/>
                </a:solidFill>
                <a:latin typeface="AngsanaUPC" panose="02020603050405020304" pitchFamily="18" charset="-34"/>
                <a:cs typeface="AngsanaUPC" panose="02020603050405020304" pitchFamily="18" charset="-34"/>
              </a:rPr>
              <a:t>noise</a:t>
            </a:r>
            <a:r>
              <a:rPr lang="en-US" sz="2800" dirty="0">
                <a:latin typeface="AngsanaUPC" panose="02020603050405020304" pitchFamily="18" charset="-34"/>
                <a:cs typeface="AngsanaUPC" panose="02020603050405020304" pitchFamily="18" charset="-34"/>
              </a:rPr>
              <a:t> (clutter), consider the Gestalt Principles of Visual Perception. The Gestalt School of Psychology set out in the early 1900s to understand how individuals perceive order in the world around them. What they came away with are the principles of visual perception still accepted today that define how people interact with and create order out of visual stimuli.</a:t>
            </a:r>
          </a:p>
        </p:txBody>
      </p:sp>
      <p:sp>
        <p:nvSpPr>
          <p:cNvPr id="6" name="TextBox 5"/>
          <p:cNvSpPr txBox="1"/>
          <p:nvPr/>
        </p:nvSpPr>
        <p:spPr>
          <a:xfrm>
            <a:off x="669617" y="3153833"/>
            <a:ext cx="10272407" cy="2308324"/>
          </a:xfrm>
          <a:prstGeom prst="rect">
            <a:avLst/>
          </a:prstGeom>
          <a:noFill/>
        </p:spPr>
        <p:txBody>
          <a:bodyPr wrap="square" rtlCol="0">
            <a:spAutoFit/>
          </a:bodyPr>
          <a:lstStyle/>
          <a:p>
            <a:r>
              <a:rPr lang="th-TH" sz="2400" dirty="0" smtClean="0">
                <a:latin typeface="AngsanaUPC" panose="02020603050405020304" pitchFamily="18" charset="-34"/>
                <a:cs typeface="AngsanaUPC" panose="02020603050405020304" pitchFamily="18" charset="-34"/>
              </a:rPr>
              <a:t>	</a:t>
            </a:r>
            <a:r>
              <a:rPr lang="en-US" sz="2400" b="1" dirty="0" smtClean="0">
                <a:solidFill>
                  <a:srgbClr val="134D13"/>
                </a:solidFill>
                <a:latin typeface="AngsanaUPC" panose="02020603050405020304" pitchFamily="18" charset="-34"/>
                <a:cs typeface="AngsanaUPC" panose="02020603050405020304" pitchFamily="18" charset="-34"/>
              </a:rPr>
              <a:t>Gestalt </a:t>
            </a:r>
            <a:r>
              <a:rPr lang="en-US" sz="2400" b="1" dirty="0">
                <a:solidFill>
                  <a:srgbClr val="134D13"/>
                </a:solidFill>
                <a:latin typeface="AngsanaUPC" panose="02020603050405020304" pitchFamily="18" charset="-34"/>
                <a:cs typeface="AngsanaUPC" panose="02020603050405020304" pitchFamily="18" charset="-34"/>
              </a:rPr>
              <a:t>Principles</a:t>
            </a:r>
            <a:r>
              <a:rPr lang="th-TH" sz="2400" b="1" dirty="0">
                <a:solidFill>
                  <a:srgbClr val="134D13"/>
                </a:solidFill>
                <a:latin typeface="AngsanaUPC" panose="02020603050405020304" pitchFamily="18" charset="-34"/>
                <a:cs typeface="AngsanaUPC" panose="02020603050405020304" pitchFamily="18" charset="-34"/>
              </a:rPr>
              <a:t> </a:t>
            </a:r>
            <a:r>
              <a:rPr lang="th-TH" sz="2400" dirty="0" smtClean="0">
                <a:latin typeface="AngsanaUPC" panose="02020603050405020304" pitchFamily="18" charset="-34"/>
                <a:cs typeface="AngsanaUPC" panose="02020603050405020304" pitchFamily="18" charset="-34"/>
              </a:rPr>
              <a:t>เหมาะกับกรณีเมื่อเราต้องการบอกว่าองค์ประกอบไหนเป็นสิ่งสำคัญที่เราต้องการแสดงเพื่อสื่อสาร หรือองค์ประกอบไหนไม่สำคัญ</a:t>
            </a:r>
            <a:r>
              <a:rPr lang="en-US" sz="2400" dirty="0" smtClean="0">
                <a:latin typeface="AngsanaUPC" panose="02020603050405020304" pitchFamily="18" charset="-34"/>
                <a:cs typeface="AngsanaUPC" panose="02020603050405020304" pitchFamily="18" charset="-34"/>
              </a:rPr>
              <a:t> (</a:t>
            </a:r>
            <a:r>
              <a:rPr lang="th-TH" sz="2400" dirty="0" smtClean="0">
                <a:latin typeface="AngsanaUPC" panose="02020603050405020304" pitchFamily="18" charset="-34"/>
                <a:cs typeface="AngsanaUPC" panose="02020603050405020304" pitchFamily="18" charset="-34"/>
              </a:rPr>
              <a:t>เป็นแค่ </a:t>
            </a:r>
            <a:r>
              <a:rPr lang="en-US" sz="2400" dirty="0" smtClean="0">
                <a:latin typeface="AngsanaUPC" panose="02020603050405020304" pitchFamily="18" charset="-34"/>
                <a:cs typeface="AngsanaUPC" panose="02020603050405020304" pitchFamily="18" charset="-34"/>
              </a:rPr>
              <a:t>noise</a:t>
            </a:r>
            <a:r>
              <a:rPr lang="th-TH" sz="2400" dirty="0" smtClean="0">
                <a:latin typeface="AngsanaUPC" panose="02020603050405020304" pitchFamily="18" charset="-34"/>
                <a:cs typeface="AngsanaUPC" panose="02020603050405020304" pitchFamily="18" charset="-34"/>
              </a:rPr>
              <a:t> เราจะไม่ควรแสดง</a:t>
            </a:r>
            <a:r>
              <a:rPr lang="en-US" sz="2400" dirty="0" smtClean="0">
                <a:latin typeface="AngsanaUPC" panose="02020603050405020304" pitchFamily="18" charset="-34"/>
                <a:cs typeface="AngsanaUPC" panose="02020603050405020304" pitchFamily="18" charset="-34"/>
              </a:rPr>
              <a:t>)</a:t>
            </a:r>
            <a:endParaRPr lang="th-TH" sz="2400" dirty="0" smtClean="0">
              <a:latin typeface="AngsanaUPC" panose="02020603050405020304" pitchFamily="18" charset="-34"/>
              <a:cs typeface="AngsanaUPC" panose="02020603050405020304" pitchFamily="18" charset="-34"/>
            </a:endParaRPr>
          </a:p>
          <a:p>
            <a:r>
              <a:rPr lang="th-TH" sz="2400" dirty="0" smtClean="0">
                <a:latin typeface="AngsanaUPC" panose="02020603050405020304" pitchFamily="18" charset="-34"/>
                <a:cs typeface="AngsanaUPC" panose="02020603050405020304" pitchFamily="18" charset="-34"/>
              </a:rPr>
              <a:t>	</a:t>
            </a:r>
            <a:r>
              <a:rPr lang="en-US" sz="2400" dirty="0">
                <a:latin typeface="AngsanaUPC" panose="02020603050405020304" pitchFamily="18" charset="-34"/>
                <a:cs typeface="AngsanaUPC" panose="02020603050405020304" pitchFamily="18" charset="-34"/>
              </a:rPr>
              <a:t> </a:t>
            </a:r>
            <a:r>
              <a:rPr lang="en-US" sz="2400" b="1" dirty="0" smtClean="0">
                <a:solidFill>
                  <a:srgbClr val="134D13"/>
                </a:solidFill>
                <a:latin typeface="AngsanaUPC" panose="02020603050405020304" pitchFamily="18" charset="-34"/>
                <a:cs typeface="AngsanaUPC" panose="02020603050405020304" pitchFamily="18" charset="-34"/>
              </a:rPr>
              <a:t>Gestalt</a:t>
            </a:r>
            <a:r>
              <a:rPr lang="th-TH" sz="2400" b="1" dirty="0" smtClean="0">
                <a:solidFill>
                  <a:srgbClr val="134D13"/>
                </a:solidFill>
                <a:latin typeface="AngsanaUPC" panose="02020603050405020304" pitchFamily="18" charset="-34"/>
                <a:cs typeface="AngsanaUPC" panose="02020603050405020304" pitchFamily="18" charset="-34"/>
              </a:rPr>
              <a:t> </a:t>
            </a:r>
            <a:r>
              <a:rPr lang="en-US" sz="2400" b="1" dirty="0">
                <a:solidFill>
                  <a:srgbClr val="134D13"/>
                </a:solidFill>
                <a:latin typeface="AngsanaUPC" panose="02020603050405020304" pitchFamily="18" charset="-34"/>
                <a:cs typeface="AngsanaUPC" panose="02020603050405020304" pitchFamily="18" charset="-34"/>
              </a:rPr>
              <a:t>Psychology</a:t>
            </a:r>
            <a:r>
              <a:rPr lang="en-US" sz="2400" b="1" dirty="0" smtClean="0">
                <a:solidFill>
                  <a:srgbClr val="134D13"/>
                </a:solidFill>
                <a:latin typeface="AngsanaUPC" panose="02020603050405020304" pitchFamily="18" charset="-34"/>
                <a:cs typeface="AngsanaUPC" panose="02020603050405020304" pitchFamily="18" charset="-34"/>
              </a:rPr>
              <a:t> </a:t>
            </a:r>
            <a:r>
              <a:rPr lang="th-TH" sz="2400" dirty="0" smtClean="0">
                <a:latin typeface="AngsanaUPC" panose="02020603050405020304" pitchFamily="18" charset="-34"/>
                <a:cs typeface="AngsanaUPC" panose="02020603050405020304" pitchFamily="18" charset="-34"/>
              </a:rPr>
              <a:t>	เป็น</a:t>
            </a:r>
            <a:r>
              <a:rPr lang="th-TH" sz="2400" dirty="0">
                <a:latin typeface="AngsanaUPC" panose="02020603050405020304" pitchFamily="18" charset="-34"/>
                <a:cs typeface="AngsanaUPC" panose="02020603050405020304" pitchFamily="18" charset="-34"/>
              </a:rPr>
              <a:t>ทฤษฎีจิตใจและสมองของสำนักจิตวิทยาเชิงทดลองกรุงเบอร์ลิน </a:t>
            </a:r>
            <a:r>
              <a:rPr lang="th-TH" sz="2400" dirty="0" smtClean="0">
                <a:latin typeface="AngsanaUPC" panose="02020603050405020304" pitchFamily="18" charset="-34"/>
                <a:cs typeface="AngsanaUPC" panose="02020603050405020304" pitchFamily="18" charset="-34"/>
              </a:rPr>
              <a:t>หลักการของ</a:t>
            </a:r>
            <a:r>
              <a:rPr lang="th-TH" sz="2400" dirty="0">
                <a:latin typeface="AngsanaUPC" panose="02020603050405020304" pitchFamily="18" charset="-34"/>
                <a:cs typeface="AngsanaUPC" panose="02020603050405020304" pitchFamily="18" charset="-34"/>
              </a:rPr>
              <a:t>จิตวิทยาเกสตัลต์ คือ สมองเป็นแบบองค์รวม ขนานและเป็นเชิงอุปมาน (</a:t>
            </a:r>
            <a:r>
              <a:rPr lang="en-US" sz="2400" dirty="0">
                <a:latin typeface="AngsanaUPC" panose="02020603050405020304" pitchFamily="18" charset="-34"/>
                <a:cs typeface="AngsanaUPC" panose="02020603050405020304" pitchFamily="18" charset="-34"/>
              </a:rPr>
              <a:t>analog) </a:t>
            </a:r>
            <a:r>
              <a:rPr lang="th-TH" sz="2400" dirty="0">
                <a:latin typeface="AngsanaUPC" panose="02020603050405020304" pitchFamily="18" charset="-34"/>
                <a:cs typeface="AngsanaUPC" panose="02020603050405020304" pitchFamily="18" charset="-34"/>
              </a:rPr>
              <a:t>โดยมีแนวโน้มจัดระเบียบตนเอง หลักการนี้มีว่า ตามนุษย์มองวัตถุทั้งหมดก่อนค่อยรับรู้</a:t>
            </a:r>
            <a:r>
              <a:rPr lang="th-TH" sz="2400" dirty="0" smtClean="0">
                <a:latin typeface="AngsanaUPC" panose="02020603050405020304" pitchFamily="18" charset="-34"/>
                <a:cs typeface="AngsanaUPC" panose="02020603050405020304" pitchFamily="18" charset="-34"/>
              </a:rPr>
              <a:t>ส่วนย่อย</a:t>
            </a:r>
            <a:r>
              <a:rPr lang="en-US" sz="2400" dirty="0">
                <a:latin typeface="AngsanaUPC" panose="02020603050405020304" pitchFamily="18" charset="-34"/>
                <a:cs typeface="AngsanaUPC" panose="02020603050405020304" pitchFamily="18" charset="-34"/>
              </a:rPr>
              <a:t> (Wikipedia</a:t>
            </a:r>
            <a:r>
              <a:rPr lang="en-US" sz="2400" dirty="0" smtClean="0">
                <a:latin typeface="AngsanaUPC" panose="02020603050405020304" pitchFamily="18" charset="-34"/>
                <a:cs typeface="AngsanaUPC" panose="02020603050405020304" pitchFamily="18" charset="-34"/>
              </a:rPr>
              <a:t>)</a:t>
            </a:r>
          </a:p>
          <a:p>
            <a:r>
              <a:rPr lang="en-US" sz="2400" b="1" dirty="0" smtClean="0">
                <a:latin typeface="AngsanaUPC" panose="02020603050405020304" pitchFamily="18" charset="-34"/>
                <a:cs typeface="AngsanaUPC" panose="02020603050405020304" pitchFamily="18" charset="-34"/>
              </a:rPr>
              <a:t>	</a:t>
            </a:r>
            <a:r>
              <a:rPr lang="en-US" sz="2400" b="1" dirty="0">
                <a:solidFill>
                  <a:srgbClr val="134D13"/>
                </a:solidFill>
                <a:latin typeface="AngsanaUPC" panose="02020603050405020304" pitchFamily="18" charset="-34"/>
                <a:cs typeface="AngsanaUPC" panose="02020603050405020304" pitchFamily="18" charset="-34"/>
              </a:rPr>
              <a:t> Analog </a:t>
            </a:r>
            <a:r>
              <a:rPr lang="en-US" sz="2400" b="1" dirty="0" smtClean="0">
                <a:solidFill>
                  <a:srgbClr val="134D13"/>
                </a:solidFill>
                <a:latin typeface="AngsanaUPC" panose="02020603050405020304" pitchFamily="18" charset="-34"/>
                <a:cs typeface="AngsanaUPC" panose="02020603050405020304" pitchFamily="18" charset="-34"/>
              </a:rPr>
              <a:t>(</a:t>
            </a:r>
            <a:r>
              <a:rPr lang="th-TH" sz="2400" dirty="0" smtClean="0">
                <a:latin typeface="AngsanaUPC" panose="02020603050405020304" pitchFamily="18" charset="-34"/>
                <a:cs typeface="AngsanaUPC" panose="02020603050405020304" pitchFamily="18" charset="-34"/>
              </a:rPr>
              <a:t>อะนาล็อก</a:t>
            </a:r>
            <a:r>
              <a:rPr lang="en-US" sz="2400" dirty="0" smtClean="0">
                <a:latin typeface="AngsanaUPC" panose="02020603050405020304" pitchFamily="18" charset="-34"/>
                <a:cs typeface="AngsanaUPC" panose="02020603050405020304" pitchFamily="18" charset="-34"/>
              </a:rPr>
              <a:t>)</a:t>
            </a:r>
            <a:r>
              <a:rPr lang="th-TH" sz="2400" dirty="0" smtClean="0">
                <a:latin typeface="AngsanaUPC" panose="02020603050405020304" pitchFamily="18" charset="-34"/>
                <a:cs typeface="AngsanaUPC" panose="02020603050405020304" pitchFamily="18" charset="-34"/>
              </a:rPr>
              <a:t> </a:t>
            </a:r>
            <a:r>
              <a:rPr lang="th-TH" sz="2400" dirty="0">
                <a:latin typeface="AngsanaUPC" panose="02020603050405020304" pitchFamily="18" charset="-34"/>
                <a:cs typeface="AngsanaUPC" panose="02020603050405020304" pitchFamily="18" charset="-34"/>
              </a:rPr>
              <a:t>เชิงอุปมานหมายถึง วิธีการเก็บข้อมูลที่ได้จากการวัดในลักษณะ</a:t>
            </a:r>
            <a:r>
              <a:rPr lang="th-TH" sz="2400" dirty="0" smtClean="0">
                <a:latin typeface="AngsanaUPC" panose="02020603050405020304" pitchFamily="18" charset="-34"/>
                <a:cs typeface="AngsanaUPC" panose="02020603050405020304" pitchFamily="18" charset="-34"/>
              </a:rPr>
              <a:t>ต่อเนื่อง	</a:t>
            </a:r>
            <a:endParaRPr lang="en-US" sz="2400" dirty="0">
              <a:latin typeface="AngsanaUPC" panose="02020603050405020304" pitchFamily="18" charset="-34"/>
              <a:cs typeface="AngsanaUPC" panose="02020603050405020304" pitchFamily="18" charset="-34"/>
            </a:endParaRPr>
          </a:p>
        </p:txBody>
      </p:sp>
    </p:spTree>
    <p:extLst>
      <p:ext uri="{BB962C8B-B14F-4D97-AF65-F5344CB8AC3E}">
        <p14:creationId xmlns:p14="http://schemas.microsoft.com/office/powerpoint/2010/main" val="6505509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Rectangle 51"/>
          <p:cNvSpPr/>
          <p:nvPr/>
        </p:nvSpPr>
        <p:spPr>
          <a:xfrm>
            <a:off x="3986367" y="3482503"/>
            <a:ext cx="1169995" cy="632782"/>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752474" y="1473887"/>
            <a:ext cx="10515600" cy="859209"/>
          </a:xfrm>
        </p:spPr>
        <p:txBody>
          <a:bodyPr>
            <a:normAutofit lnSpcReduction="10000"/>
          </a:bodyPr>
          <a:lstStyle/>
          <a:p>
            <a:pPr marL="0" indent="0">
              <a:buNone/>
            </a:pPr>
            <a:r>
              <a:rPr lang="th-TH" dirty="0" smtClean="0">
                <a:latin typeface="AngsanaUPC" panose="02020603050405020304" pitchFamily="18" charset="-34"/>
                <a:cs typeface="AngsanaUPC" panose="02020603050405020304" pitchFamily="18" charset="-34"/>
              </a:rPr>
              <a:t>ในการจัดกลุ่มของ </a:t>
            </a:r>
            <a:r>
              <a:rPr lang="en-US" dirty="0" smtClean="0">
                <a:latin typeface="AngsanaUPC" panose="02020603050405020304" pitchFamily="18" charset="-34"/>
                <a:cs typeface="AngsanaUPC" panose="02020603050405020304" pitchFamily="18" charset="-34"/>
              </a:rPr>
              <a:t>object </a:t>
            </a:r>
            <a:r>
              <a:rPr lang="th-TH" dirty="0" smtClean="0">
                <a:latin typeface="AngsanaUPC" panose="02020603050405020304" pitchFamily="18" charset="-34"/>
                <a:cs typeface="AngsanaUPC" panose="02020603050405020304" pitchFamily="18" charset="-34"/>
              </a:rPr>
              <a:t>เราสามารถใช้ เส้นคั่น </a:t>
            </a:r>
            <a:r>
              <a:rPr lang="en-US" dirty="0" smtClean="0">
                <a:latin typeface="AngsanaUPC" panose="02020603050405020304" pitchFamily="18" charset="-34"/>
                <a:cs typeface="AngsanaUPC" panose="02020603050405020304" pitchFamily="18" charset="-34"/>
              </a:rPr>
              <a:t>(Line),</a:t>
            </a:r>
            <a:r>
              <a:rPr lang="th-TH" dirty="0" smtClean="0">
                <a:latin typeface="AngsanaUPC" panose="02020603050405020304" pitchFamily="18" charset="-34"/>
                <a:cs typeface="AngsanaUPC" panose="02020603050405020304" pitchFamily="18" charset="-34"/>
              </a:rPr>
              <a:t> การใช้เฉดหรือสีพื้นหลัง</a:t>
            </a:r>
            <a:r>
              <a:rPr lang="en-US" dirty="0" smtClean="0">
                <a:latin typeface="AngsanaUPC" panose="02020603050405020304" pitchFamily="18" charset="-34"/>
                <a:cs typeface="AngsanaUPC" panose="02020603050405020304" pitchFamily="18" charset="-34"/>
              </a:rPr>
              <a:t>, </a:t>
            </a:r>
            <a:r>
              <a:rPr lang="th-TH" dirty="0" smtClean="0">
                <a:latin typeface="AngsanaUPC" panose="02020603050405020304" pitchFamily="18" charset="-34"/>
                <a:cs typeface="AngsanaUPC" panose="02020603050405020304" pitchFamily="18" charset="-34"/>
              </a:rPr>
              <a:t> การใช้พื้นที่ว่าง</a:t>
            </a:r>
            <a:r>
              <a:rPr lang="en-US" dirty="0" smtClean="0">
                <a:latin typeface="AngsanaUPC" panose="02020603050405020304" pitchFamily="18" charset="-34"/>
                <a:cs typeface="AngsanaUPC" panose="02020603050405020304" pitchFamily="18" charset="-34"/>
              </a:rPr>
              <a:t> (Space), </a:t>
            </a:r>
            <a:r>
              <a:rPr lang="th-TH" dirty="0" smtClean="0">
                <a:latin typeface="AngsanaUPC" panose="02020603050405020304" pitchFamily="18" charset="-34"/>
                <a:cs typeface="AngsanaUPC" panose="02020603050405020304" pitchFamily="18" charset="-34"/>
              </a:rPr>
              <a:t>การใช้สี</a:t>
            </a:r>
            <a:r>
              <a:rPr lang="en-US" dirty="0" smtClean="0">
                <a:latin typeface="AngsanaUPC" panose="02020603050405020304" pitchFamily="18" charset="-34"/>
                <a:cs typeface="AngsanaUPC" panose="02020603050405020304" pitchFamily="18" charset="-34"/>
              </a:rPr>
              <a:t>, </a:t>
            </a:r>
            <a:r>
              <a:rPr lang="th-TH" dirty="0" smtClean="0">
                <a:latin typeface="AngsanaUPC" panose="02020603050405020304" pitchFamily="18" charset="-34"/>
                <a:cs typeface="AngsanaUPC" panose="02020603050405020304" pitchFamily="18" charset="-34"/>
              </a:rPr>
              <a:t>การใช้ขนาด</a:t>
            </a:r>
            <a:r>
              <a:rPr lang="en-US" dirty="0" smtClean="0">
                <a:latin typeface="AngsanaUPC" panose="02020603050405020304" pitchFamily="18" charset="-34"/>
                <a:cs typeface="AngsanaUPC" panose="02020603050405020304" pitchFamily="18" charset="-34"/>
              </a:rPr>
              <a:t>, </a:t>
            </a:r>
            <a:r>
              <a:rPr lang="th-TH" dirty="0" smtClean="0">
                <a:latin typeface="AngsanaUPC" panose="02020603050405020304" pitchFamily="18" charset="-34"/>
                <a:cs typeface="AngsanaUPC" panose="02020603050405020304" pitchFamily="18" charset="-34"/>
              </a:rPr>
              <a:t>การใช้รูปร่าง</a:t>
            </a:r>
            <a:endParaRPr lang="en-US" dirty="0">
              <a:latin typeface="AngsanaUPC" panose="02020603050405020304" pitchFamily="18" charset="-34"/>
              <a:cs typeface="AngsanaUPC" panose="02020603050405020304" pitchFamily="18" charset="-34"/>
            </a:endParaRPr>
          </a:p>
        </p:txBody>
      </p:sp>
      <p:sp>
        <p:nvSpPr>
          <p:cNvPr id="7" name="Oval 6"/>
          <p:cNvSpPr/>
          <p:nvPr/>
        </p:nvSpPr>
        <p:spPr>
          <a:xfrm>
            <a:off x="1449421" y="2714017"/>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1768810" y="2714017"/>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2059020" y="2726177"/>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2404350" y="2714017"/>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1449421" y="3098260"/>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1750977" y="3098260"/>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2102794" y="3113662"/>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2404350" y="3113662"/>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1438636" y="3482503"/>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1758025" y="3482503"/>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2048235" y="3494663"/>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2393565" y="3482503"/>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1438636" y="3866746"/>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1740192" y="3866746"/>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2092009" y="3882148"/>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2393565" y="3882148"/>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p:cNvSpPr/>
          <p:nvPr/>
        </p:nvSpPr>
        <p:spPr>
          <a:xfrm>
            <a:off x="3997152" y="2723418"/>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p:cNvSpPr/>
          <p:nvPr/>
        </p:nvSpPr>
        <p:spPr>
          <a:xfrm>
            <a:off x="4316541" y="2723418"/>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p:cNvSpPr/>
          <p:nvPr/>
        </p:nvSpPr>
        <p:spPr>
          <a:xfrm>
            <a:off x="4606751" y="2735578"/>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p:cNvSpPr/>
          <p:nvPr/>
        </p:nvSpPr>
        <p:spPr>
          <a:xfrm>
            <a:off x="4952081" y="2723418"/>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Oval 39"/>
          <p:cNvSpPr/>
          <p:nvPr/>
        </p:nvSpPr>
        <p:spPr>
          <a:xfrm>
            <a:off x="3997152" y="3107661"/>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Oval 40"/>
          <p:cNvSpPr/>
          <p:nvPr/>
        </p:nvSpPr>
        <p:spPr>
          <a:xfrm>
            <a:off x="4298708" y="3107661"/>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p:cNvSpPr/>
          <p:nvPr/>
        </p:nvSpPr>
        <p:spPr>
          <a:xfrm>
            <a:off x="4650525" y="3123063"/>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4952081" y="3123063"/>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p:cNvSpPr/>
          <p:nvPr/>
        </p:nvSpPr>
        <p:spPr>
          <a:xfrm>
            <a:off x="3986367" y="3491904"/>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4305756" y="3491904"/>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4595966" y="3504064"/>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p:cNvSpPr/>
          <p:nvPr/>
        </p:nvSpPr>
        <p:spPr>
          <a:xfrm>
            <a:off x="4941296" y="3491904"/>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p:cNvSpPr/>
          <p:nvPr/>
        </p:nvSpPr>
        <p:spPr>
          <a:xfrm>
            <a:off x="3986367" y="3876147"/>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p:nvPr/>
        </p:nvSpPr>
        <p:spPr>
          <a:xfrm>
            <a:off x="4287923" y="3876147"/>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4639740" y="3891549"/>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p:cNvSpPr/>
          <p:nvPr/>
        </p:nvSpPr>
        <p:spPr>
          <a:xfrm>
            <a:off x="4941296" y="3891549"/>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p:nvPr/>
        </p:nvSpPr>
        <p:spPr>
          <a:xfrm>
            <a:off x="6740317" y="2556187"/>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a:off x="7059706" y="2556187"/>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p:cNvSpPr/>
          <p:nvPr/>
        </p:nvSpPr>
        <p:spPr>
          <a:xfrm>
            <a:off x="7349916" y="2568347"/>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p:cNvSpPr/>
          <p:nvPr/>
        </p:nvSpPr>
        <p:spPr>
          <a:xfrm>
            <a:off x="7695246" y="2555616"/>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p:cNvSpPr/>
          <p:nvPr/>
        </p:nvSpPr>
        <p:spPr>
          <a:xfrm>
            <a:off x="6740317" y="2940430"/>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p:cNvSpPr/>
          <p:nvPr/>
        </p:nvSpPr>
        <p:spPr>
          <a:xfrm>
            <a:off x="7041873" y="2940430"/>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p:cNvSpPr/>
          <p:nvPr/>
        </p:nvSpPr>
        <p:spPr>
          <a:xfrm>
            <a:off x="7393690" y="2955832"/>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p:nvPr/>
        </p:nvSpPr>
        <p:spPr>
          <a:xfrm>
            <a:off x="7695246" y="2945736"/>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p:cNvSpPr/>
          <p:nvPr/>
        </p:nvSpPr>
        <p:spPr>
          <a:xfrm>
            <a:off x="6740317" y="3556439"/>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p:cNvSpPr/>
          <p:nvPr/>
        </p:nvSpPr>
        <p:spPr>
          <a:xfrm>
            <a:off x="7047263" y="3556439"/>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p:cNvSpPr/>
          <p:nvPr/>
        </p:nvSpPr>
        <p:spPr>
          <a:xfrm>
            <a:off x="7337473" y="3533528"/>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p:cNvSpPr/>
          <p:nvPr/>
        </p:nvSpPr>
        <p:spPr>
          <a:xfrm>
            <a:off x="7682803" y="3521368"/>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p:cNvSpPr/>
          <p:nvPr/>
        </p:nvSpPr>
        <p:spPr>
          <a:xfrm>
            <a:off x="6727874" y="3940374"/>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p:nvPr/>
        </p:nvSpPr>
        <p:spPr>
          <a:xfrm>
            <a:off x="7049058" y="3914416"/>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p:cNvSpPr/>
          <p:nvPr/>
        </p:nvSpPr>
        <p:spPr>
          <a:xfrm>
            <a:off x="7333349" y="3920705"/>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p:cNvSpPr/>
          <p:nvPr/>
        </p:nvSpPr>
        <p:spPr>
          <a:xfrm>
            <a:off x="7634905" y="3920705"/>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Title 1"/>
          <p:cNvSpPr txBox="1">
            <a:spLocks/>
          </p:cNvSpPr>
          <p:nvPr/>
        </p:nvSpPr>
        <p:spPr>
          <a:xfrm>
            <a:off x="0" y="0"/>
            <a:ext cx="12192000" cy="883292"/>
          </a:xfrm>
          <a:prstGeom prst="rect">
            <a:avLst/>
          </a:prstGeom>
          <a:solidFill>
            <a:schemeClr val="accent6">
              <a:lumMod val="40000"/>
              <a:lumOff val="60000"/>
            </a:schemeClr>
          </a:solidFill>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h-TH" dirty="0" smtClean="0">
                <a:latin typeface="AngsanaUPC" panose="02020603050405020304" pitchFamily="18" charset="-34"/>
                <a:cs typeface="AngsanaUPC" panose="02020603050405020304" pitchFamily="18" charset="-34"/>
              </a:rPr>
              <a:t>ในการจัดกลุ่มกัน เพื่อให้เกิดการรับรู้ว่าเป็นกลุ่มต่างกันเราสามารถแบ่งได้หายวิธีเช่น </a:t>
            </a:r>
            <a:endParaRPr lang="en-US" dirty="0">
              <a:latin typeface="AngsanaUPC" panose="02020603050405020304" pitchFamily="18" charset="-34"/>
              <a:cs typeface="AngsanaUPC" panose="02020603050405020304" pitchFamily="18" charset="-34"/>
            </a:endParaRPr>
          </a:p>
        </p:txBody>
      </p:sp>
      <p:cxnSp>
        <p:nvCxnSpPr>
          <p:cNvPr id="18" name="Straight Connector 17"/>
          <p:cNvCxnSpPr/>
          <p:nvPr/>
        </p:nvCxnSpPr>
        <p:spPr>
          <a:xfrm>
            <a:off x="1417131" y="3425353"/>
            <a:ext cx="1262208" cy="0"/>
          </a:xfrm>
          <a:prstGeom prst="line">
            <a:avLst/>
          </a:prstGeom>
        </p:spPr>
        <p:style>
          <a:lnRef idx="1">
            <a:schemeClr val="accent1"/>
          </a:lnRef>
          <a:fillRef idx="0">
            <a:schemeClr val="accent1"/>
          </a:fillRef>
          <a:effectRef idx="0">
            <a:schemeClr val="accent1"/>
          </a:effectRef>
          <a:fontRef idx="minor">
            <a:schemeClr val="tx1"/>
          </a:fontRef>
        </p:style>
      </p:cxnSp>
      <p:sp>
        <p:nvSpPr>
          <p:cNvPr id="70" name="Oval 69"/>
          <p:cNvSpPr/>
          <p:nvPr/>
        </p:nvSpPr>
        <p:spPr>
          <a:xfrm>
            <a:off x="1411397" y="4747277"/>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val 70"/>
          <p:cNvSpPr/>
          <p:nvPr/>
        </p:nvSpPr>
        <p:spPr>
          <a:xfrm>
            <a:off x="1730786" y="4747277"/>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p:cNvSpPr/>
          <p:nvPr/>
        </p:nvSpPr>
        <p:spPr>
          <a:xfrm>
            <a:off x="2020996" y="4759437"/>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p:cNvSpPr/>
          <p:nvPr/>
        </p:nvSpPr>
        <p:spPr>
          <a:xfrm>
            <a:off x="2366326" y="4747277"/>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p:cNvSpPr/>
          <p:nvPr/>
        </p:nvSpPr>
        <p:spPr>
          <a:xfrm>
            <a:off x="1411397" y="5131520"/>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p:cNvSpPr/>
          <p:nvPr/>
        </p:nvSpPr>
        <p:spPr>
          <a:xfrm>
            <a:off x="1712953" y="5131520"/>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Oval 75"/>
          <p:cNvSpPr/>
          <p:nvPr/>
        </p:nvSpPr>
        <p:spPr>
          <a:xfrm>
            <a:off x="2004429" y="5109204"/>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Oval 76"/>
          <p:cNvSpPr/>
          <p:nvPr/>
        </p:nvSpPr>
        <p:spPr>
          <a:xfrm>
            <a:off x="2337770" y="5146922"/>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p:cNvSpPr/>
          <p:nvPr/>
        </p:nvSpPr>
        <p:spPr>
          <a:xfrm>
            <a:off x="1411397" y="5436804"/>
            <a:ext cx="204281" cy="223736"/>
          </a:xfrm>
          <a:prstGeom prst="ellipse">
            <a:avLst/>
          </a:prstGeom>
          <a:solidFill>
            <a:srgbClr val="9C8EC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val 78"/>
          <p:cNvSpPr/>
          <p:nvPr/>
        </p:nvSpPr>
        <p:spPr>
          <a:xfrm>
            <a:off x="1718343" y="5436804"/>
            <a:ext cx="204281" cy="223736"/>
          </a:xfrm>
          <a:prstGeom prst="ellipse">
            <a:avLst/>
          </a:prstGeom>
          <a:solidFill>
            <a:srgbClr val="9C8EC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p:cNvSpPr/>
          <p:nvPr/>
        </p:nvSpPr>
        <p:spPr>
          <a:xfrm>
            <a:off x="2008553" y="5448964"/>
            <a:ext cx="204281" cy="223736"/>
          </a:xfrm>
          <a:prstGeom prst="ellipse">
            <a:avLst/>
          </a:prstGeom>
          <a:solidFill>
            <a:srgbClr val="9C8EC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p:cNvSpPr/>
          <p:nvPr/>
        </p:nvSpPr>
        <p:spPr>
          <a:xfrm>
            <a:off x="2353883" y="5436804"/>
            <a:ext cx="204281" cy="223736"/>
          </a:xfrm>
          <a:prstGeom prst="ellipse">
            <a:avLst/>
          </a:prstGeom>
          <a:solidFill>
            <a:srgbClr val="9C8EC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Oval 81"/>
          <p:cNvSpPr/>
          <p:nvPr/>
        </p:nvSpPr>
        <p:spPr>
          <a:xfrm>
            <a:off x="1398954" y="5820739"/>
            <a:ext cx="204281" cy="223736"/>
          </a:xfrm>
          <a:prstGeom prst="ellipse">
            <a:avLst/>
          </a:prstGeom>
          <a:solidFill>
            <a:srgbClr val="9C8EC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Oval 82"/>
          <p:cNvSpPr/>
          <p:nvPr/>
        </p:nvSpPr>
        <p:spPr>
          <a:xfrm>
            <a:off x="1671662" y="5820739"/>
            <a:ext cx="204281" cy="223736"/>
          </a:xfrm>
          <a:prstGeom prst="ellipse">
            <a:avLst/>
          </a:prstGeom>
          <a:solidFill>
            <a:srgbClr val="9C8EC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p:cNvSpPr/>
          <p:nvPr/>
        </p:nvSpPr>
        <p:spPr>
          <a:xfrm>
            <a:off x="2004429" y="5836141"/>
            <a:ext cx="204281" cy="223736"/>
          </a:xfrm>
          <a:prstGeom prst="ellipse">
            <a:avLst/>
          </a:prstGeom>
          <a:solidFill>
            <a:srgbClr val="9C8EC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Oval 84"/>
          <p:cNvSpPr/>
          <p:nvPr/>
        </p:nvSpPr>
        <p:spPr>
          <a:xfrm>
            <a:off x="2315510" y="5836141"/>
            <a:ext cx="204281" cy="223736"/>
          </a:xfrm>
          <a:prstGeom prst="ellipse">
            <a:avLst/>
          </a:prstGeom>
          <a:solidFill>
            <a:srgbClr val="9C8EC0"/>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p:nvPr/>
        </p:nvSpPr>
        <p:spPr>
          <a:xfrm>
            <a:off x="3907454" y="4650634"/>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Oval 86"/>
          <p:cNvSpPr/>
          <p:nvPr/>
        </p:nvSpPr>
        <p:spPr>
          <a:xfrm>
            <a:off x="4226843" y="4650634"/>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Oval 87"/>
          <p:cNvSpPr/>
          <p:nvPr/>
        </p:nvSpPr>
        <p:spPr>
          <a:xfrm>
            <a:off x="4517053" y="4662794"/>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Oval 88"/>
          <p:cNvSpPr/>
          <p:nvPr/>
        </p:nvSpPr>
        <p:spPr>
          <a:xfrm>
            <a:off x="4862383" y="4650634"/>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Oval 89"/>
          <p:cNvSpPr/>
          <p:nvPr/>
        </p:nvSpPr>
        <p:spPr>
          <a:xfrm>
            <a:off x="3907454" y="5034877"/>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Oval 90"/>
          <p:cNvSpPr/>
          <p:nvPr/>
        </p:nvSpPr>
        <p:spPr>
          <a:xfrm>
            <a:off x="4209010" y="5034877"/>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p:nvPr/>
        </p:nvSpPr>
        <p:spPr>
          <a:xfrm>
            <a:off x="4532252" y="5050279"/>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val 92"/>
          <p:cNvSpPr/>
          <p:nvPr/>
        </p:nvSpPr>
        <p:spPr>
          <a:xfrm>
            <a:off x="4862383" y="5050279"/>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Oval 93"/>
          <p:cNvSpPr/>
          <p:nvPr/>
        </p:nvSpPr>
        <p:spPr>
          <a:xfrm>
            <a:off x="3841750" y="5456334"/>
            <a:ext cx="276425" cy="2589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Oval 94"/>
          <p:cNvSpPr/>
          <p:nvPr/>
        </p:nvSpPr>
        <p:spPr>
          <a:xfrm>
            <a:off x="4204104" y="5456335"/>
            <a:ext cx="269517" cy="2589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95"/>
          <p:cNvSpPr/>
          <p:nvPr/>
        </p:nvSpPr>
        <p:spPr>
          <a:xfrm>
            <a:off x="4494315" y="5448964"/>
            <a:ext cx="270794" cy="27845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Oval 96"/>
          <p:cNvSpPr/>
          <p:nvPr/>
        </p:nvSpPr>
        <p:spPr>
          <a:xfrm>
            <a:off x="4892669" y="5456334"/>
            <a:ext cx="271039" cy="27845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Oval 97"/>
          <p:cNvSpPr/>
          <p:nvPr/>
        </p:nvSpPr>
        <p:spPr>
          <a:xfrm>
            <a:off x="3846343" y="5793963"/>
            <a:ext cx="301556" cy="26591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Oval 98"/>
          <p:cNvSpPr/>
          <p:nvPr/>
        </p:nvSpPr>
        <p:spPr>
          <a:xfrm>
            <a:off x="4200691" y="5779321"/>
            <a:ext cx="272930" cy="2676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Oval 99"/>
          <p:cNvSpPr/>
          <p:nvPr/>
        </p:nvSpPr>
        <p:spPr>
          <a:xfrm>
            <a:off x="4546528" y="5779322"/>
            <a:ext cx="263525" cy="2805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Oval 100"/>
          <p:cNvSpPr/>
          <p:nvPr/>
        </p:nvSpPr>
        <p:spPr>
          <a:xfrm>
            <a:off x="4909777" y="5792709"/>
            <a:ext cx="265393" cy="26716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Oval 101"/>
          <p:cNvSpPr/>
          <p:nvPr/>
        </p:nvSpPr>
        <p:spPr>
          <a:xfrm>
            <a:off x="6728148" y="4687695"/>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p:cNvSpPr/>
          <p:nvPr/>
        </p:nvSpPr>
        <p:spPr>
          <a:xfrm>
            <a:off x="7047537" y="4687695"/>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p:cNvSpPr/>
          <p:nvPr/>
        </p:nvSpPr>
        <p:spPr>
          <a:xfrm>
            <a:off x="7337747" y="4699855"/>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p:cNvSpPr/>
          <p:nvPr/>
        </p:nvSpPr>
        <p:spPr>
          <a:xfrm>
            <a:off x="7683077" y="4687695"/>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Oval 105"/>
          <p:cNvSpPr/>
          <p:nvPr/>
        </p:nvSpPr>
        <p:spPr>
          <a:xfrm>
            <a:off x="6728148" y="5071938"/>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Oval 106"/>
          <p:cNvSpPr/>
          <p:nvPr/>
        </p:nvSpPr>
        <p:spPr>
          <a:xfrm>
            <a:off x="7029704" y="5071938"/>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Oval 107"/>
          <p:cNvSpPr/>
          <p:nvPr/>
        </p:nvSpPr>
        <p:spPr>
          <a:xfrm>
            <a:off x="7381521" y="5087340"/>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Oval 108"/>
          <p:cNvSpPr/>
          <p:nvPr/>
        </p:nvSpPr>
        <p:spPr>
          <a:xfrm>
            <a:off x="7683077" y="5087340"/>
            <a:ext cx="204281" cy="2237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Isosceles Triangle 1"/>
          <p:cNvSpPr/>
          <p:nvPr/>
        </p:nvSpPr>
        <p:spPr>
          <a:xfrm>
            <a:off x="6675720" y="5474904"/>
            <a:ext cx="286339" cy="216366"/>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Isosceles Triangle 133"/>
          <p:cNvSpPr/>
          <p:nvPr/>
        </p:nvSpPr>
        <p:spPr>
          <a:xfrm>
            <a:off x="6977648" y="5465635"/>
            <a:ext cx="286339" cy="216366"/>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Isosceles Triangle 134"/>
          <p:cNvSpPr/>
          <p:nvPr/>
        </p:nvSpPr>
        <p:spPr>
          <a:xfrm>
            <a:off x="7322578" y="5474904"/>
            <a:ext cx="286339" cy="216366"/>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Isosceles Triangle 135"/>
          <p:cNvSpPr/>
          <p:nvPr/>
        </p:nvSpPr>
        <p:spPr>
          <a:xfrm>
            <a:off x="7590312" y="5483711"/>
            <a:ext cx="286339" cy="216366"/>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Isosceles Triangle 138"/>
          <p:cNvSpPr/>
          <p:nvPr/>
        </p:nvSpPr>
        <p:spPr>
          <a:xfrm>
            <a:off x="6665072" y="5771000"/>
            <a:ext cx="286339" cy="216366"/>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Isosceles Triangle 139"/>
          <p:cNvSpPr/>
          <p:nvPr/>
        </p:nvSpPr>
        <p:spPr>
          <a:xfrm>
            <a:off x="6967000" y="5761731"/>
            <a:ext cx="286339" cy="216366"/>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Isosceles Triangle 140"/>
          <p:cNvSpPr/>
          <p:nvPr/>
        </p:nvSpPr>
        <p:spPr>
          <a:xfrm>
            <a:off x="7316589" y="5771000"/>
            <a:ext cx="286339" cy="216366"/>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Isosceles Triangle 141"/>
          <p:cNvSpPr/>
          <p:nvPr/>
        </p:nvSpPr>
        <p:spPr>
          <a:xfrm>
            <a:off x="7634905" y="5785827"/>
            <a:ext cx="286339" cy="216366"/>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469921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a:xfrm>
            <a:off x="838200" y="1825626"/>
            <a:ext cx="10515600" cy="788786"/>
          </a:xfrm>
        </p:spPr>
        <p:txBody>
          <a:bodyPr>
            <a:normAutofit/>
          </a:bodyPr>
          <a:lstStyle/>
          <a:p>
            <a:pPr marL="0" indent="0">
              <a:buNone/>
            </a:pPr>
            <a:r>
              <a:rPr lang="en-US" sz="2000" dirty="0" smtClean="0"/>
              <a:t>Cole </a:t>
            </a:r>
            <a:r>
              <a:rPr lang="en-US" sz="2000" dirty="0" err="1"/>
              <a:t>nussbaumer</a:t>
            </a:r>
            <a:r>
              <a:rPr lang="en-US" sz="2000" dirty="0"/>
              <a:t> </a:t>
            </a:r>
            <a:r>
              <a:rPr lang="en-US" sz="2000" dirty="0" err="1" smtClean="0"/>
              <a:t>knaflic</a:t>
            </a:r>
            <a:r>
              <a:rPr lang="en-US" sz="2000" dirty="0" smtClean="0"/>
              <a:t> (2015), “Storytelling </a:t>
            </a:r>
            <a:r>
              <a:rPr lang="en-US" sz="2000" dirty="0"/>
              <a:t>with Data_ A Data Visualization Guide for Business </a:t>
            </a:r>
            <a:r>
              <a:rPr lang="en-US" sz="2000" dirty="0" smtClean="0"/>
              <a:t>Professionals”, Wiley.</a:t>
            </a:r>
            <a:endParaRPr lang="en-US" sz="2000" dirty="0"/>
          </a:p>
        </p:txBody>
      </p:sp>
      <p:pic>
        <p:nvPicPr>
          <p:cNvPr id="4" name="Picture 3"/>
          <p:cNvPicPr>
            <a:picLocks noChangeAspect="1"/>
          </p:cNvPicPr>
          <p:nvPr/>
        </p:nvPicPr>
        <p:blipFill>
          <a:blip r:embed="rId2"/>
          <a:stretch>
            <a:fillRect/>
          </a:stretch>
        </p:blipFill>
        <p:spPr>
          <a:xfrm>
            <a:off x="986643" y="2739990"/>
            <a:ext cx="3083082" cy="3837290"/>
          </a:xfrm>
          <a:prstGeom prst="rect">
            <a:avLst/>
          </a:prstGeom>
        </p:spPr>
      </p:pic>
    </p:spTree>
    <p:extLst>
      <p:ext uri="{BB962C8B-B14F-4D97-AF65-F5344CB8AC3E}">
        <p14:creationId xmlns:p14="http://schemas.microsoft.com/office/powerpoint/2010/main" val="3332819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0" y="1"/>
            <a:ext cx="12192000" cy="886408"/>
          </a:xfrm>
          <a:solidFill>
            <a:srgbClr val="EFDBDB"/>
          </a:solidFill>
        </p:spPr>
        <p:txBody>
          <a:bodyPr>
            <a:normAutofit/>
          </a:bodyPr>
          <a:lstStyle/>
          <a:p>
            <a:pPr algn="ctr"/>
            <a:r>
              <a:rPr lang="en-US" dirty="0">
                <a:solidFill>
                  <a:srgbClr val="072BDD"/>
                </a:solidFill>
                <a:latin typeface="AngsanaUPC" panose="02020603050405020304" pitchFamily="18" charset="-34"/>
                <a:cs typeface="AngsanaUPC" panose="02020603050405020304" pitchFamily="18" charset="-34"/>
              </a:rPr>
              <a:t>Gestalt </a:t>
            </a:r>
            <a:r>
              <a:rPr lang="en-US" dirty="0" smtClean="0">
                <a:solidFill>
                  <a:srgbClr val="072BDD"/>
                </a:solidFill>
                <a:latin typeface="AngsanaUPC" panose="02020603050405020304" pitchFamily="18" charset="-34"/>
                <a:cs typeface="AngsanaUPC" panose="02020603050405020304" pitchFamily="18" charset="-34"/>
              </a:rPr>
              <a:t>principles </a:t>
            </a:r>
            <a:r>
              <a:rPr lang="th-TH" dirty="0" smtClean="0">
                <a:solidFill>
                  <a:srgbClr val="072BDD"/>
                </a:solidFill>
                <a:latin typeface="AngsanaUPC" panose="02020603050405020304" pitchFamily="18" charset="-34"/>
                <a:cs typeface="AngsanaUPC" panose="02020603050405020304" pitchFamily="18" charset="-34"/>
              </a:rPr>
              <a:t>มีองค์ประกอบดังนี้</a:t>
            </a:r>
            <a:endParaRPr lang="en-US" dirty="0"/>
          </a:p>
        </p:txBody>
      </p:sp>
      <p:sp>
        <p:nvSpPr>
          <p:cNvPr id="6" name="Rectangle 5"/>
          <p:cNvSpPr/>
          <p:nvPr/>
        </p:nvSpPr>
        <p:spPr>
          <a:xfrm>
            <a:off x="725893" y="1110493"/>
            <a:ext cx="10627907" cy="523220"/>
          </a:xfrm>
          <a:prstGeom prst="rect">
            <a:avLst/>
          </a:prstGeom>
        </p:spPr>
        <p:txBody>
          <a:bodyPr wrap="square">
            <a:spAutoFit/>
          </a:bodyPr>
          <a:lstStyle/>
          <a:p>
            <a:r>
              <a:rPr lang="th-TH" sz="2800" dirty="0">
                <a:latin typeface="AngsanaUPC" panose="02020603050405020304" pitchFamily="18" charset="-34"/>
                <a:cs typeface="AngsanaUPC" panose="02020603050405020304" pitchFamily="18" charset="-34"/>
              </a:rPr>
              <a:t> </a:t>
            </a:r>
            <a:r>
              <a:rPr lang="en-US" sz="2800" i="1" dirty="0" smtClean="0">
                <a:latin typeface="AngsanaUPC" panose="02020603050405020304" pitchFamily="18" charset="-34"/>
                <a:cs typeface="AngsanaUPC" panose="02020603050405020304" pitchFamily="18" charset="-34"/>
              </a:rPr>
              <a:t>Gestalt (</a:t>
            </a:r>
            <a:r>
              <a:rPr lang="th-TH" sz="2800" dirty="0" smtClean="0">
                <a:latin typeface="AngsanaUPC" panose="02020603050405020304" pitchFamily="18" charset="-34"/>
                <a:cs typeface="AngsanaUPC" panose="02020603050405020304" pitchFamily="18" charset="-34"/>
                <a:hlinkClick r:id="rId2" tooltip="ภาษาเยอรมัน"/>
              </a:rPr>
              <a:t>เยอรมัน</a:t>
            </a:r>
            <a:r>
              <a:rPr lang="en-US" sz="2800" dirty="0" smtClean="0">
                <a:latin typeface="AngsanaUPC" panose="02020603050405020304" pitchFamily="18" charset="-34"/>
                <a:cs typeface="AngsanaUPC" panose="02020603050405020304" pitchFamily="18" charset="-34"/>
              </a:rPr>
              <a:t> : </a:t>
            </a:r>
            <a:r>
              <a:rPr lang="th-TH" sz="2800" dirty="0" smtClean="0">
                <a:latin typeface="AngsanaUPC" panose="02020603050405020304" pitchFamily="18" charset="-34"/>
                <a:cs typeface="AngsanaUPC" panose="02020603050405020304" pitchFamily="18" charset="-34"/>
              </a:rPr>
              <a:t>กุสไต</a:t>
            </a:r>
            <a:r>
              <a:rPr lang="en-US" sz="2800" dirty="0" smtClean="0">
                <a:latin typeface="AngsanaUPC" panose="02020603050405020304" pitchFamily="18" charset="-34"/>
                <a:cs typeface="AngsanaUPC" panose="02020603050405020304" pitchFamily="18" charset="-34"/>
              </a:rPr>
              <a:t>)</a:t>
            </a:r>
            <a:r>
              <a:rPr lang="th-TH" sz="2800" dirty="0" smtClean="0">
                <a:latin typeface="AngsanaUPC" panose="02020603050405020304" pitchFamily="18" charset="-34"/>
                <a:cs typeface="AngsanaUPC" panose="02020603050405020304" pitchFamily="18" charset="-34"/>
              </a:rPr>
              <a:t> แก่น</a:t>
            </a:r>
            <a:r>
              <a:rPr lang="th-TH" sz="2800" dirty="0">
                <a:latin typeface="AngsanaUPC" panose="02020603050405020304" pitchFamily="18" charset="-34"/>
                <a:cs typeface="AngsanaUPC" panose="02020603050405020304" pitchFamily="18" charset="-34"/>
              </a:rPr>
              <a:t>หรือรูปทรงแห่งรูปแบบสมบูรณ์ของสิ่ง ๆ หนึ่ง</a:t>
            </a:r>
            <a:endParaRPr lang="en-US" sz="2800" dirty="0">
              <a:latin typeface="AngsanaUPC" panose="02020603050405020304" pitchFamily="18" charset="-34"/>
              <a:cs typeface="AngsanaUPC" panose="02020603050405020304" pitchFamily="18" charset="-34"/>
            </a:endParaRPr>
          </a:p>
        </p:txBody>
      </p:sp>
      <p:sp>
        <p:nvSpPr>
          <p:cNvPr id="3" name="Rounded Rectangle 2"/>
          <p:cNvSpPr/>
          <p:nvPr/>
        </p:nvSpPr>
        <p:spPr>
          <a:xfrm>
            <a:off x="1473373" y="1857797"/>
            <a:ext cx="8874275" cy="3750906"/>
          </a:xfrm>
          <a:prstGeom prst="roundRect">
            <a:avLst/>
          </a:prstGeom>
          <a:solidFill>
            <a:srgbClr val="EFDBD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14350" indent="-514350">
              <a:buFont typeface="Arial" panose="020B0604020202020204" pitchFamily="34" charset="0"/>
              <a:buAutoNum type="arabicPeriod"/>
            </a:pPr>
            <a:r>
              <a:rPr lang="en-US" sz="3200" dirty="0" smtClean="0">
                <a:solidFill>
                  <a:schemeClr val="tx1"/>
                </a:solidFill>
                <a:latin typeface="AngsanaUPC" panose="02020603050405020304" pitchFamily="18" charset="-34"/>
                <a:cs typeface="AngsanaUPC" panose="02020603050405020304" pitchFamily="18" charset="-34"/>
              </a:rPr>
              <a:t>Proximity</a:t>
            </a:r>
            <a:r>
              <a:rPr lang="th-TH" sz="3200" dirty="0" smtClean="0">
                <a:solidFill>
                  <a:schemeClr val="tx1"/>
                </a:solidFill>
                <a:latin typeface="AngsanaUPC" panose="02020603050405020304" pitchFamily="18" charset="-34"/>
                <a:cs typeface="AngsanaUPC" panose="02020603050405020304" pitchFamily="18" charset="-34"/>
              </a:rPr>
              <a:t> </a:t>
            </a:r>
            <a:r>
              <a:rPr lang="en-US" sz="3200" dirty="0" smtClean="0">
                <a:solidFill>
                  <a:schemeClr val="tx1"/>
                </a:solidFill>
                <a:latin typeface="AngsanaUPC" panose="02020603050405020304" pitchFamily="18" charset="-34"/>
                <a:cs typeface="AngsanaUPC" panose="02020603050405020304" pitchFamily="18" charset="-34"/>
              </a:rPr>
              <a:t>(</a:t>
            </a:r>
            <a:r>
              <a:rPr lang="th-TH" sz="3200" b="1" dirty="0" smtClean="0">
                <a:solidFill>
                  <a:schemeClr val="tx1"/>
                </a:solidFill>
                <a:latin typeface="AngsanaUPC" panose="02020603050405020304" pitchFamily="18" charset="-34"/>
                <a:cs typeface="AngsanaUPC" panose="02020603050405020304" pitchFamily="18" charset="-34"/>
              </a:rPr>
              <a:t>ความใกล้ชิด</a:t>
            </a:r>
            <a:r>
              <a:rPr lang="en-US" sz="3200" b="1" dirty="0" smtClean="0">
                <a:solidFill>
                  <a:schemeClr val="tx1"/>
                </a:solidFill>
                <a:latin typeface="AngsanaUPC" panose="02020603050405020304" pitchFamily="18" charset="-34"/>
                <a:cs typeface="AngsanaUPC" panose="02020603050405020304" pitchFamily="18" charset="-34"/>
              </a:rPr>
              <a:t>)</a:t>
            </a:r>
            <a:endParaRPr lang="th-TH" sz="3200" dirty="0" smtClean="0">
              <a:solidFill>
                <a:schemeClr val="tx1"/>
              </a:solidFill>
              <a:latin typeface="AngsanaUPC" panose="02020603050405020304" pitchFamily="18" charset="-34"/>
              <a:cs typeface="AngsanaUPC" panose="02020603050405020304" pitchFamily="18" charset="-34"/>
            </a:endParaRPr>
          </a:p>
          <a:p>
            <a:pPr marL="514350" indent="-514350">
              <a:buFont typeface="Arial" panose="020B0604020202020204" pitchFamily="34" charset="0"/>
              <a:buAutoNum type="arabicPeriod"/>
            </a:pPr>
            <a:r>
              <a:rPr lang="en-US" sz="3200" dirty="0" smtClean="0">
                <a:solidFill>
                  <a:schemeClr val="tx1"/>
                </a:solidFill>
                <a:latin typeface="AngsanaUPC" panose="02020603050405020304" pitchFamily="18" charset="-34"/>
                <a:cs typeface="AngsanaUPC" panose="02020603050405020304" pitchFamily="18" charset="-34"/>
              </a:rPr>
              <a:t>Similarity</a:t>
            </a:r>
            <a:r>
              <a:rPr lang="th-TH" sz="3200" dirty="0" smtClean="0">
                <a:solidFill>
                  <a:schemeClr val="tx1"/>
                </a:solidFill>
                <a:latin typeface="AngsanaUPC" panose="02020603050405020304" pitchFamily="18" charset="-34"/>
                <a:cs typeface="AngsanaUPC" panose="02020603050405020304" pitchFamily="18" charset="-34"/>
              </a:rPr>
              <a:t> </a:t>
            </a:r>
            <a:r>
              <a:rPr lang="en-US" sz="3200" dirty="0" smtClean="0">
                <a:solidFill>
                  <a:schemeClr val="tx1"/>
                </a:solidFill>
                <a:latin typeface="AngsanaUPC" panose="02020603050405020304" pitchFamily="18" charset="-34"/>
                <a:cs typeface="AngsanaUPC" panose="02020603050405020304" pitchFamily="18" charset="-34"/>
              </a:rPr>
              <a:t>(</a:t>
            </a:r>
            <a:r>
              <a:rPr lang="th-TH" sz="3200" b="1" dirty="0" smtClean="0">
                <a:solidFill>
                  <a:schemeClr val="tx1"/>
                </a:solidFill>
                <a:latin typeface="AngsanaUPC" panose="02020603050405020304" pitchFamily="18" charset="-34"/>
                <a:cs typeface="AngsanaUPC" panose="02020603050405020304" pitchFamily="18" charset="-34"/>
              </a:rPr>
              <a:t>ความคล้าย</a:t>
            </a:r>
            <a:r>
              <a:rPr lang="en-US" sz="3200" b="1" dirty="0" smtClean="0">
                <a:solidFill>
                  <a:schemeClr val="tx1"/>
                </a:solidFill>
                <a:latin typeface="AngsanaUPC" panose="02020603050405020304" pitchFamily="18" charset="-34"/>
                <a:cs typeface="AngsanaUPC" panose="02020603050405020304" pitchFamily="18" charset="-34"/>
              </a:rPr>
              <a:t>/</a:t>
            </a:r>
            <a:r>
              <a:rPr lang="th-TH" sz="3200" b="1" dirty="0" smtClean="0">
                <a:solidFill>
                  <a:schemeClr val="tx1"/>
                </a:solidFill>
                <a:latin typeface="AngsanaUPC" panose="02020603050405020304" pitchFamily="18" charset="-34"/>
                <a:cs typeface="AngsanaUPC" panose="02020603050405020304" pitchFamily="18" charset="-34"/>
              </a:rPr>
              <a:t>เหมือนกัน</a:t>
            </a:r>
            <a:r>
              <a:rPr lang="en-US" sz="3200" b="1" dirty="0" smtClean="0">
                <a:solidFill>
                  <a:schemeClr val="tx1"/>
                </a:solidFill>
                <a:latin typeface="AngsanaUPC" panose="02020603050405020304" pitchFamily="18" charset="-34"/>
                <a:cs typeface="AngsanaUPC" panose="02020603050405020304" pitchFamily="18" charset="-34"/>
              </a:rPr>
              <a:t>)</a:t>
            </a:r>
            <a:endParaRPr lang="th-TH" sz="3200" dirty="0" smtClean="0">
              <a:solidFill>
                <a:schemeClr val="tx1"/>
              </a:solidFill>
              <a:latin typeface="AngsanaUPC" panose="02020603050405020304" pitchFamily="18" charset="-34"/>
              <a:cs typeface="AngsanaUPC" panose="02020603050405020304" pitchFamily="18" charset="-34"/>
            </a:endParaRPr>
          </a:p>
          <a:p>
            <a:pPr marL="514350" indent="-514350">
              <a:buAutoNum type="arabicPeriod"/>
            </a:pPr>
            <a:r>
              <a:rPr lang="en-US" sz="3200" dirty="0" smtClean="0">
                <a:solidFill>
                  <a:schemeClr val="tx1"/>
                </a:solidFill>
                <a:latin typeface="AngsanaUPC" panose="02020603050405020304" pitchFamily="18" charset="-34"/>
                <a:cs typeface="AngsanaUPC" panose="02020603050405020304" pitchFamily="18" charset="-34"/>
              </a:rPr>
              <a:t>Enclosure </a:t>
            </a:r>
            <a:r>
              <a:rPr lang="en-US" sz="3200" b="1" dirty="0" smtClean="0">
                <a:solidFill>
                  <a:schemeClr val="tx1"/>
                </a:solidFill>
                <a:latin typeface="AngsanaUPC" panose="02020603050405020304" pitchFamily="18" charset="-34"/>
                <a:cs typeface="AngsanaUPC" panose="02020603050405020304" pitchFamily="18" charset="-34"/>
              </a:rPr>
              <a:t>(</a:t>
            </a:r>
            <a:r>
              <a:rPr lang="th-TH" sz="3200" b="1" dirty="0" smtClean="0">
                <a:solidFill>
                  <a:schemeClr val="tx1"/>
                </a:solidFill>
                <a:latin typeface="AngsanaUPC" panose="02020603050405020304" pitchFamily="18" charset="-34"/>
                <a:cs typeface="AngsanaUPC" panose="02020603050405020304" pitchFamily="18" charset="-34"/>
              </a:rPr>
              <a:t>การตีกรอบ </a:t>
            </a:r>
            <a:r>
              <a:rPr lang="en-US" sz="3200" b="1" dirty="0" smtClean="0">
                <a:solidFill>
                  <a:schemeClr val="tx1"/>
                </a:solidFill>
                <a:latin typeface="AngsanaUPC" panose="02020603050405020304" pitchFamily="18" charset="-34"/>
                <a:cs typeface="AngsanaUPC" panose="02020603050405020304" pitchFamily="18" charset="-34"/>
              </a:rPr>
              <a:t>/</a:t>
            </a:r>
            <a:r>
              <a:rPr lang="th-TH" sz="3200" b="1" dirty="0" smtClean="0">
                <a:solidFill>
                  <a:schemeClr val="tx1"/>
                </a:solidFill>
                <a:latin typeface="AngsanaUPC" panose="02020603050405020304" pitchFamily="18" charset="-34"/>
                <a:cs typeface="AngsanaUPC" panose="02020603050405020304" pitchFamily="18" charset="-34"/>
              </a:rPr>
              <a:t>การล้อมกรอบ</a:t>
            </a:r>
            <a:r>
              <a:rPr lang="en-US" sz="3200" b="1" dirty="0" smtClean="0">
                <a:solidFill>
                  <a:schemeClr val="tx1"/>
                </a:solidFill>
                <a:latin typeface="AngsanaUPC" panose="02020603050405020304" pitchFamily="18" charset="-34"/>
                <a:cs typeface="AngsanaUPC" panose="02020603050405020304" pitchFamily="18" charset="-34"/>
              </a:rPr>
              <a:t>)</a:t>
            </a:r>
            <a:endParaRPr lang="th-TH" sz="3200" b="1" dirty="0" smtClean="0">
              <a:solidFill>
                <a:schemeClr val="tx1"/>
              </a:solidFill>
              <a:latin typeface="AngsanaUPC" panose="02020603050405020304" pitchFamily="18" charset="-34"/>
              <a:cs typeface="AngsanaUPC" panose="02020603050405020304" pitchFamily="18" charset="-34"/>
            </a:endParaRPr>
          </a:p>
          <a:p>
            <a:pPr marL="514350" indent="-514350">
              <a:buAutoNum type="arabicPeriod"/>
            </a:pPr>
            <a:r>
              <a:rPr lang="en-US" sz="3200" dirty="0" smtClean="0">
                <a:solidFill>
                  <a:schemeClr val="tx1"/>
                </a:solidFill>
                <a:latin typeface="AngsanaUPC" panose="02020603050405020304" pitchFamily="18" charset="-34"/>
                <a:cs typeface="AngsanaUPC" panose="02020603050405020304" pitchFamily="18" charset="-34"/>
              </a:rPr>
              <a:t>Closure</a:t>
            </a:r>
            <a:r>
              <a:rPr lang="th-TH" sz="3200" dirty="0" smtClean="0">
                <a:solidFill>
                  <a:schemeClr val="tx1"/>
                </a:solidFill>
                <a:latin typeface="AngsanaUPC" panose="02020603050405020304" pitchFamily="18" charset="-34"/>
                <a:cs typeface="AngsanaUPC" panose="02020603050405020304" pitchFamily="18" charset="-34"/>
              </a:rPr>
              <a:t> </a:t>
            </a:r>
            <a:r>
              <a:rPr lang="en-US" sz="3200" b="1" dirty="0" smtClean="0">
                <a:solidFill>
                  <a:schemeClr val="tx1"/>
                </a:solidFill>
                <a:latin typeface="AngsanaUPC" panose="02020603050405020304" pitchFamily="18" charset="-34"/>
                <a:cs typeface="AngsanaUPC" panose="02020603050405020304" pitchFamily="18" charset="-34"/>
              </a:rPr>
              <a:t>(</a:t>
            </a:r>
            <a:r>
              <a:rPr lang="th-TH" sz="3200" b="1" dirty="0" smtClean="0">
                <a:solidFill>
                  <a:schemeClr val="tx1"/>
                </a:solidFill>
                <a:latin typeface="AngsanaUPC" panose="02020603050405020304" pitchFamily="18" charset="-34"/>
                <a:cs typeface="AngsanaUPC" panose="02020603050405020304" pitchFamily="18" charset="-34"/>
              </a:rPr>
              <a:t>ก</a:t>
            </a:r>
            <a:r>
              <a:rPr lang="th-TH" sz="3200" b="1" dirty="0">
                <a:solidFill>
                  <a:schemeClr val="tx1"/>
                </a:solidFill>
                <a:latin typeface="AngsanaUPC" panose="02020603050405020304" pitchFamily="18" charset="-34"/>
                <a:cs typeface="AngsanaUPC" panose="02020603050405020304" pitchFamily="18" charset="-34"/>
              </a:rPr>
              <a:t>ารปิด</a:t>
            </a:r>
            <a:r>
              <a:rPr lang="en-US" sz="3200" b="1" dirty="0" smtClean="0">
                <a:solidFill>
                  <a:schemeClr val="tx1"/>
                </a:solidFill>
                <a:latin typeface="AngsanaUPC" panose="02020603050405020304" pitchFamily="18" charset="-34"/>
                <a:cs typeface="AngsanaUPC" panose="02020603050405020304" pitchFamily="18" charset="-34"/>
              </a:rPr>
              <a:t>/</a:t>
            </a:r>
            <a:r>
              <a:rPr lang="th-TH" sz="3200" b="1" dirty="0" smtClean="0">
                <a:solidFill>
                  <a:schemeClr val="tx1"/>
                </a:solidFill>
                <a:latin typeface="AngsanaUPC" panose="02020603050405020304" pitchFamily="18" charset="-34"/>
                <a:cs typeface="AngsanaUPC" panose="02020603050405020304" pitchFamily="18" charset="-34"/>
              </a:rPr>
              <a:t>การสิ้นสุด</a:t>
            </a:r>
            <a:r>
              <a:rPr lang="en-US" sz="3200" b="1" dirty="0" smtClean="0">
                <a:solidFill>
                  <a:schemeClr val="tx1"/>
                </a:solidFill>
                <a:latin typeface="AngsanaUPC" panose="02020603050405020304" pitchFamily="18" charset="-34"/>
                <a:cs typeface="AngsanaUPC" panose="02020603050405020304" pitchFamily="18" charset="-34"/>
              </a:rPr>
              <a:t>/</a:t>
            </a:r>
            <a:r>
              <a:rPr lang="th-TH" sz="3200" b="1" dirty="0" smtClean="0">
                <a:solidFill>
                  <a:schemeClr val="tx1"/>
                </a:solidFill>
                <a:latin typeface="AngsanaUPC" panose="02020603050405020304" pitchFamily="18" charset="-34"/>
                <a:cs typeface="AngsanaUPC" panose="02020603050405020304" pitchFamily="18" charset="-34"/>
              </a:rPr>
              <a:t>การยุติ</a:t>
            </a:r>
            <a:r>
              <a:rPr lang="en-US" sz="3200" b="1" dirty="0" smtClean="0">
                <a:solidFill>
                  <a:schemeClr val="tx1"/>
                </a:solidFill>
                <a:latin typeface="AngsanaUPC" panose="02020603050405020304" pitchFamily="18" charset="-34"/>
                <a:cs typeface="AngsanaUPC" panose="02020603050405020304" pitchFamily="18" charset="-34"/>
              </a:rPr>
              <a:t>) </a:t>
            </a:r>
            <a:endParaRPr lang="th-TH" sz="3200" b="1" dirty="0" smtClean="0">
              <a:solidFill>
                <a:schemeClr val="tx1"/>
              </a:solidFill>
              <a:latin typeface="AngsanaUPC" panose="02020603050405020304" pitchFamily="18" charset="-34"/>
              <a:cs typeface="AngsanaUPC" panose="02020603050405020304" pitchFamily="18" charset="-34"/>
            </a:endParaRPr>
          </a:p>
          <a:p>
            <a:pPr marL="514350" indent="-514350">
              <a:buAutoNum type="arabicPeriod"/>
            </a:pPr>
            <a:r>
              <a:rPr lang="en-US" sz="3200" dirty="0" smtClean="0">
                <a:solidFill>
                  <a:schemeClr val="tx1"/>
                </a:solidFill>
                <a:latin typeface="AngsanaUPC" panose="02020603050405020304" pitchFamily="18" charset="-34"/>
                <a:cs typeface="AngsanaUPC" panose="02020603050405020304" pitchFamily="18" charset="-34"/>
              </a:rPr>
              <a:t>Continuity</a:t>
            </a:r>
            <a:r>
              <a:rPr lang="en-US" sz="3200" dirty="0">
                <a:solidFill>
                  <a:schemeClr val="tx1"/>
                </a:solidFill>
                <a:latin typeface="AngsanaUPC" panose="02020603050405020304" pitchFamily="18" charset="-34"/>
                <a:cs typeface="AngsanaUPC" panose="02020603050405020304" pitchFamily="18" charset="-34"/>
              </a:rPr>
              <a:t> </a:t>
            </a:r>
            <a:r>
              <a:rPr lang="en-US" sz="3200" dirty="0" smtClean="0">
                <a:solidFill>
                  <a:schemeClr val="tx1"/>
                </a:solidFill>
                <a:latin typeface="AngsanaUPC" panose="02020603050405020304" pitchFamily="18" charset="-34"/>
                <a:cs typeface="AngsanaUPC" panose="02020603050405020304" pitchFamily="18" charset="-34"/>
              </a:rPr>
              <a:t>(</a:t>
            </a:r>
            <a:r>
              <a:rPr lang="th-TH" sz="3200" dirty="0" smtClean="0">
                <a:solidFill>
                  <a:schemeClr val="tx1"/>
                </a:solidFill>
                <a:latin typeface="AngsanaUPC" panose="02020603050405020304" pitchFamily="18" charset="-34"/>
                <a:cs typeface="AngsanaUPC" panose="02020603050405020304" pitchFamily="18" charset="-34"/>
              </a:rPr>
              <a:t>ความต่อเนื่อง</a:t>
            </a:r>
            <a:r>
              <a:rPr lang="en-US" sz="3200" dirty="0" smtClean="0">
                <a:solidFill>
                  <a:schemeClr val="tx1"/>
                </a:solidFill>
                <a:latin typeface="AngsanaUPC" panose="02020603050405020304" pitchFamily="18" charset="-34"/>
                <a:cs typeface="AngsanaUPC" panose="02020603050405020304" pitchFamily="18" charset="-34"/>
              </a:rPr>
              <a:t>)</a:t>
            </a:r>
            <a:r>
              <a:rPr lang="th-TH" sz="3200" dirty="0" smtClean="0">
                <a:solidFill>
                  <a:schemeClr val="tx1"/>
                </a:solidFill>
                <a:latin typeface="AngsanaUPC" panose="02020603050405020304" pitchFamily="18" charset="-34"/>
                <a:cs typeface="AngsanaUPC" panose="02020603050405020304" pitchFamily="18" charset="-34"/>
              </a:rPr>
              <a:t> </a:t>
            </a:r>
          </a:p>
          <a:p>
            <a:pPr marL="514350" indent="-514350">
              <a:buAutoNum type="arabicPeriod"/>
            </a:pPr>
            <a:r>
              <a:rPr lang="en-US" sz="3200" dirty="0" smtClean="0">
                <a:solidFill>
                  <a:schemeClr val="tx1"/>
                </a:solidFill>
                <a:latin typeface="AngsanaUPC" panose="02020603050405020304" pitchFamily="18" charset="-34"/>
                <a:cs typeface="AngsanaUPC" panose="02020603050405020304" pitchFamily="18" charset="-34"/>
              </a:rPr>
              <a:t>Connection (</a:t>
            </a:r>
            <a:r>
              <a:rPr lang="th-TH" sz="3200" dirty="0" smtClean="0">
                <a:solidFill>
                  <a:schemeClr val="tx1"/>
                </a:solidFill>
                <a:latin typeface="AngsanaUPC" panose="02020603050405020304" pitchFamily="18" charset="-34"/>
                <a:cs typeface="AngsanaUPC" panose="02020603050405020304" pitchFamily="18" charset="-34"/>
              </a:rPr>
              <a:t>การเชื่อมต่อ</a:t>
            </a:r>
            <a:r>
              <a:rPr lang="en-US" sz="3200" dirty="0" smtClean="0">
                <a:solidFill>
                  <a:schemeClr val="tx1"/>
                </a:solidFill>
                <a:latin typeface="AngsanaUPC" panose="02020603050405020304" pitchFamily="18" charset="-34"/>
                <a:cs typeface="AngsanaUPC" panose="02020603050405020304" pitchFamily="18" charset="-34"/>
              </a:rPr>
              <a:t>)</a:t>
            </a:r>
            <a:endParaRPr lang="en-US" sz="3200" dirty="0">
              <a:solidFill>
                <a:schemeClr val="tx1"/>
              </a:solidFill>
              <a:latin typeface="AngsanaUPC" panose="02020603050405020304" pitchFamily="18" charset="-34"/>
              <a:cs typeface="AngsanaUPC" panose="02020603050405020304" pitchFamily="18" charset="-34"/>
            </a:endParaRPr>
          </a:p>
        </p:txBody>
      </p:sp>
    </p:spTree>
    <p:extLst>
      <p:ext uri="{BB962C8B-B14F-4D97-AF65-F5344CB8AC3E}">
        <p14:creationId xmlns:p14="http://schemas.microsoft.com/office/powerpoint/2010/main" val="14459676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883292"/>
          </a:xfrm>
          <a:solidFill>
            <a:schemeClr val="accent6">
              <a:lumMod val="40000"/>
              <a:lumOff val="60000"/>
            </a:schemeClr>
          </a:solidFill>
        </p:spPr>
        <p:txBody>
          <a:bodyPr/>
          <a:lstStyle/>
          <a:p>
            <a:r>
              <a:rPr lang="en-US" dirty="0">
                <a:latin typeface="AngsanaUPC" panose="02020603050405020304" pitchFamily="18" charset="-34"/>
                <a:cs typeface="AngsanaUPC" panose="02020603050405020304" pitchFamily="18" charset="-34"/>
              </a:rPr>
              <a:t>Proximity</a:t>
            </a:r>
            <a:r>
              <a:rPr lang="th-TH" dirty="0">
                <a:latin typeface="AngsanaUPC" panose="02020603050405020304" pitchFamily="18" charset="-34"/>
                <a:cs typeface="AngsanaUPC" panose="02020603050405020304" pitchFamily="18" charset="-34"/>
              </a:rPr>
              <a:t> </a:t>
            </a:r>
            <a:r>
              <a:rPr lang="en-US" dirty="0">
                <a:latin typeface="AngsanaUPC" panose="02020603050405020304" pitchFamily="18" charset="-34"/>
                <a:cs typeface="AngsanaUPC" panose="02020603050405020304" pitchFamily="18" charset="-34"/>
              </a:rPr>
              <a:t>(</a:t>
            </a:r>
            <a:r>
              <a:rPr lang="th-TH" b="1" dirty="0">
                <a:latin typeface="AngsanaUPC" panose="02020603050405020304" pitchFamily="18" charset="-34"/>
                <a:cs typeface="AngsanaUPC" panose="02020603050405020304" pitchFamily="18" charset="-34"/>
              </a:rPr>
              <a:t>ความใกล้ชิด</a:t>
            </a:r>
            <a:r>
              <a:rPr lang="en-US" b="1" dirty="0" smtClean="0">
                <a:latin typeface="AngsanaUPC" panose="02020603050405020304" pitchFamily="18" charset="-34"/>
                <a:cs typeface="AngsanaUPC" panose="02020603050405020304" pitchFamily="18" charset="-34"/>
              </a:rPr>
              <a:t>)</a:t>
            </a:r>
            <a:endParaRPr lang="en-US" dirty="0">
              <a:latin typeface="AngsanaUPC" panose="02020603050405020304" pitchFamily="18" charset="-34"/>
              <a:cs typeface="AngsanaUPC" panose="02020603050405020304" pitchFamily="18" charset="-34"/>
            </a:endParaRPr>
          </a:p>
        </p:txBody>
      </p:sp>
      <p:sp>
        <p:nvSpPr>
          <p:cNvPr id="3" name="Content Placeholder 2"/>
          <p:cNvSpPr>
            <a:spLocks noGrp="1"/>
          </p:cNvSpPr>
          <p:nvPr>
            <p:ph idx="1"/>
          </p:nvPr>
        </p:nvSpPr>
        <p:spPr>
          <a:xfrm>
            <a:off x="447675" y="1289409"/>
            <a:ext cx="10515600" cy="5102060"/>
          </a:xfrm>
        </p:spPr>
        <p:txBody>
          <a:bodyPr/>
          <a:lstStyle/>
          <a:p>
            <a:pPr marL="0" indent="0">
              <a:buNone/>
            </a:pPr>
            <a:r>
              <a:rPr lang="en-US" dirty="0"/>
              <a:t>We tend to think of objects that are physically close together as belonging to part of a group. </a:t>
            </a:r>
            <a:endParaRPr lang="en-US" dirty="0" smtClean="0"/>
          </a:p>
          <a:p>
            <a:pPr marL="0" indent="0">
              <a:buNone/>
            </a:pPr>
            <a:r>
              <a:rPr lang="th-TH" b="1" dirty="0" smtClean="0">
                <a:solidFill>
                  <a:srgbClr val="305178"/>
                </a:solidFill>
              </a:rPr>
              <a:t>ปกติแล้วมนุษย์เราจะคิดว่าวัตถุอะไรที่นำเสนอในตำแหน่งที่ใกล้กัน จะเป็นวัตถุกลุ่มเดียวกัน</a:t>
            </a:r>
            <a:endParaRPr lang="en-US" b="1" dirty="0">
              <a:solidFill>
                <a:srgbClr val="305178"/>
              </a:solidFill>
            </a:endParaRPr>
          </a:p>
        </p:txBody>
      </p:sp>
      <p:pic>
        <p:nvPicPr>
          <p:cNvPr id="4" name="Picture 3"/>
          <p:cNvPicPr>
            <a:picLocks noChangeAspect="1"/>
          </p:cNvPicPr>
          <p:nvPr/>
        </p:nvPicPr>
        <p:blipFill>
          <a:blip r:embed="rId2"/>
          <a:stretch>
            <a:fillRect/>
          </a:stretch>
        </p:blipFill>
        <p:spPr>
          <a:xfrm>
            <a:off x="3243262" y="3014370"/>
            <a:ext cx="2852738" cy="2618496"/>
          </a:xfrm>
          <a:prstGeom prst="rect">
            <a:avLst/>
          </a:prstGeom>
        </p:spPr>
      </p:pic>
      <p:sp>
        <p:nvSpPr>
          <p:cNvPr id="6" name="Rounded Rectangular Callout 5"/>
          <p:cNvSpPr/>
          <p:nvPr/>
        </p:nvSpPr>
        <p:spPr>
          <a:xfrm>
            <a:off x="7324725" y="3686175"/>
            <a:ext cx="3638550" cy="1762125"/>
          </a:xfrm>
          <a:prstGeom prst="wedgeRoundRectCallout">
            <a:avLst>
              <a:gd name="adj1" fmla="val -74236"/>
              <a:gd name="adj2" fmla="val 27365"/>
              <a:gd name="adj3" fmla="val 16667"/>
            </a:avLst>
          </a:prstGeom>
          <a:solidFill>
            <a:schemeClr val="accent1">
              <a:lumMod val="40000"/>
              <a:lumOff val="6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h-TH" sz="2800" b="1" dirty="0" smtClean="0">
                <a:solidFill>
                  <a:schemeClr val="tx1"/>
                </a:solidFill>
              </a:rPr>
              <a:t>จากรูปจะเห็นว่ามี 3 กลุ่มโดยพิจารณาจากความใกล้ชิดกันของวัตถุ</a:t>
            </a:r>
            <a:endParaRPr lang="en-US" sz="2800" b="1" dirty="0">
              <a:solidFill>
                <a:schemeClr val="tx1"/>
              </a:solidFill>
            </a:endParaRPr>
          </a:p>
        </p:txBody>
      </p:sp>
    </p:spTree>
    <p:extLst>
      <p:ext uri="{BB962C8B-B14F-4D97-AF65-F5344CB8AC3E}">
        <p14:creationId xmlns:p14="http://schemas.microsoft.com/office/powerpoint/2010/main" val="38432897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1533684" y="1857375"/>
            <a:ext cx="7119778" cy="2571750"/>
          </a:xfrm>
          <a:prstGeom prst="rect">
            <a:avLst/>
          </a:prstGeom>
        </p:spPr>
      </p:pic>
      <p:sp>
        <p:nvSpPr>
          <p:cNvPr id="8" name="Rounded Rectangular Callout 7"/>
          <p:cNvSpPr/>
          <p:nvPr/>
        </p:nvSpPr>
        <p:spPr>
          <a:xfrm>
            <a:off x="9168765" y="4526908"/>
            <a:ext cx="2194560" cy="1394460"/>
          </a:xfrm>
          <a:prstGeom prst="wedgeRoundRectCallout">
            <a:avLst>
              <a:gd name="adj1" fmla="val -85416"/>
              <a:gd name="adj2" fmla="val -47336"/>
              <a:gd name="adj3" fmla="val 1666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h-TH" sz="2400" dirty="0" smtClean="0">
                <a:solidFill>
                  <a:schemeClr val="tx1"/>
                </a:solidFill>
                <a:latin typeface="AngsanaUPC" panose="02020603050405020304" pitchFamily="18" charset="-34"/>
                <a:cs typeface="AngsanaUPC" panose="02020603050405020304" pitchFamily="18" charset="-34"/>
              </a:rPr>
              <a:t>สายตาและสมองเราจะมองในแนว </a:t>
            </a:r>
            <a:r>
              <a:rPr lang="en-US" sz="2400" dirty="0" smtClean="0">
                <a:solidFill>
                  <a:schemeClr val="tx1"/>
                </a:solidFill>
                <a:latin typeface="AngsanaUPC" panose="02020603050405020304" pitchFamily="18" charset="-34"/>
                <a:cs typeface="AngsanaUPC" panose="02020603050405020304" pitchFamily="18" charset="-34"/>
              </a:rPr>
              <a:t>Row</a:t>
            </a:r>
            <a:endParaRPr lang="en-US" sz="2400" dirty="0">
              <a:solidFill>
                <a:schemeClr val="tx1"/>
              </a:solidFill>
              <a:latin typeface="AngsanaUPC" panose="02020603050405020304" pitchFamily="18" charset="-34"/>
              <a:cs typeface="AngsanaUPC" panose="02020603050405020304" pitchFamily="18" charset="-34"/>
            </a:endParaRPr>
          </a:p>
        </p:txBody>
      </p:sp>
      <p:sp>
        <p:nvSpPr>
          <p:cNvPr id="9" name="Rounded Rectangular Callout 8"/>
          <p:cNvSpPr/>
          <p:nvPr/>
        </p:nvSpPr>
        <p:spPr>
          <a:xfrm>
            <a:off x="3502809" y="4918345"/>
            <a:ext cx="2194560" cy="1394460"/>
          </a:xfrm>
          <a:prstGeom prst="wedgeRoundRectCallout">
            <a:avLst>
              <a:gd name="adj1" fmla="val -78767"/>
              <a:gd name="adj2" fmla="val -78728"/>
              <a:gd name="adj3" fmla="val 1666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h-TH" sz="2400" dirty="0" smtClean="0">
                <a:solidFill>
                  <a:schemeClr val="tx1"/>
                </a:solidFill>
                <a:latin typeface="AngsanaUPC" panose="02020603050405020304" pitchFamily="18" charset="-34"/>
                <a:cs typeface="AngsanaUPC" panose="02020603050405020304" pitchFamily="18" charset="-34"/>
              </a:rPr>
              <a:t>สายตาและสมองเราจะมองในแนว </a:t>
            </a:r>
            <a:r>
              <a:rPr lang="en-US" sz="2400" dirty="0" smtClean="0">
                <a:solidFill>
                  <a:schemeClr val="tx1"/>
                </a:solidFill>
                <a:latin typeface="AngsanaUPC" panose="02020603050405020304" pitchFamily="18" charset="-34"/>
                <a:cs typeface="AngsanaUPC" panose="02020603050405020304" pitchFamily="18" charset="-34"/>
              </a:rPr>
              <a:t>Column</a:t>
            </a:r>
            <a:endParaRPr lang="en-US" sz="2400" dirty="0">
              <a:solidFill>
                <a:schemeClr val="tx1"/>
              </a:solidFill>
              <a:latin typeface="AngsanaUPC" panose="02020603050405020304" pitchFamily="18" charset="-34"/>
              <a:cs typeface="AngsanaUPC" panose="02020603050405020304" pitchFamily="18" charset="-34"/>
            </a:endParaRPr>
          </a:p>
        </p:txBody>
      </p:sp>
      <p:sp>
        <p:nvSpPr>
          <p:cNvPr id="10" name="Title 1"/>
          <p:cNvSpPr txBox="1">
            <a:spLocks/>
          </p:cNvSpPr>
          <p:nvPr/>
        </p:nvSpPr>
        <p:spPr>
          <a:xfrm>
            <a:off x="0" y="0"/>
            <a:ext cx="12192000" cy="883292"/>
          </a:xfrm>
          <a:prstGeom prst="rect">
            <a:avLst/>
          </a:prstGeom>
          <a:solidFill>
            <a:schemeClr val="accent6">
              <a:lumMod val="40000"/>
              <a:lumOff val="6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mtClean="0">
                <a:latin typeface="AngsanaUPC" panose="02020603050405020304" pitchFamily="18" charset="-34"/>
                <a:cs typeface="AngsanaUPC" panose="02020603050405020304" pitchFamily="18" charset="-34"/>
              </a:rPr>
              <a:t>Proximity</a:t>
            </a:r>
            <a:r>
              <a:rPr lang="th-TH" smtClean="0">
                <a:latin typeface="AngsanaUPC" panose="02020603050405020304" pitchFamily="18" charset="-34"/>
                <a:cs typeface="AngsanaUPC" panose="02020603050405020304" pitchFamily="18" charset="-34"/>
              </a:rPr>
              <a:t> </a:t>
            </a:r>
            <a:r>
              <a:rPr lang="en-US" smtClean="0">
                <a:latin typeface="AngsanaUPC" panose="02020603050405020304" pitchFamily="18" charset="-34"/>
                <a:cs typeface="AngsanaUPC" panose="02020603050405020304" pitchFamily="18" charset="-34"/>
              </a:rPr>
              <a:t>(</a:t>
            </a:r>
            <a:r>
              <a:rPr lang="th-TH" b="1" smtClean="0">
                <a:latin typeface="AngsanaUPC" panose="02020603050405020304" pitchFamily="18" charset="-34"/>
                <a:cs typeface="AngsanaUPC" panose="02020603050405020304" pitchFamily="18" charset="-34"/>
              </a:rPr>
              <a:t>ความใกล้ชิด</a:t>
            </a:r>
            <a:r>
              <a:rPr lang="en-US" b="1" smtClean="0">
                <a:latin typeface="AngsanaUPC" panose="02020603050405020304" pitchFamily="18" charset="-34"/>
                <a:cs typeface="AngsanaUPC" panose="02020603050405020304" pitchFamily="18" charset="-34"/>
              </a:rPr>
              <a:t>)</a:t>
            </a:r>
            <a:endParaRPr lang="en-US" dirty="0">
              <a:latin typeface="AngsanaUPC" panose="02020603050405020304" pitchFamily="18" charset="-34"/>
              <a:cs typeface="AngsanaUPC" panose="02020603050405020304" pitchFamily="18" charset="-34"/>
            </a:endParaRPr>
          </a:p>
        </p:txBody>
      </p:sp>
    </p:spTree>
    <p:extLst>
      <p:ext uri="{BB962C8B-B14F-4D97-AF65-F5344CB8AC3E}">
        <p14:creationId xmlns:p14="http://schemas.microsoft.com/office/powerpoint/2010/main" val="351706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307078" cy="849086"/>
          </a:xfrm>
          <a:solidFill>
            <a:schemeClr val="accent5">
              <a:lumMod val="20000"/>
              <a:lumOff val="80000"/>
            </a:schemeClr>
          </a:solidFill>
        </p:spPr>
        <p:txBody>
          <a:bodyPr/>
          <a:lstStyle/>
          <a:p>
            <a:r>
              <a:rPr lang="en-US" dirty="0" smtClean="0">
                <a:latin typeface="AngsanaUPC" panose="02020603050405020304" pitchFamily="18" charset="-34"/>
                <a:cs typeface="AngsanaUPC" panose="02020603050405020304" pitchFamily="18" charset="-34"/>
              </a:rPr>
              <a:t>Similarity </a:t>
            </a:r>
            <a:r>
              <a:rPr lang="en-US" dirty="0">
                <a:latin typeface="AngsanaUPC" panose="02020603050405020304" pitchFamily="18" charset="-34"/>
                <a:cs typeface="AngsanaUPC" panose="02020603050405020304" pitchFamily="18" charset="-34"/>
              </a:rPr>
              <a:t>(</a:t>
            </a:r>
            <a:r>
              <a:rPr lang="th-TH" b="1" dirty="0">
                <a:latin typeface="AngsanaUPC" panose="02020603050405020304" pitchFamily="18" charset="-34"/>
                <a:cs typeface="AngsanaUPC" panose="02020603050405020304" pitchFamily="18" charset="-34"/>
              </a:rPr>
              <a:t>ความเหมือน</a:t>
            </a:r>
            <a:r>
              <a:rPr lang="en-US" b="1" dirty="0">
                <a:latin typeface="AngsanaUPC" panose="02020603050405020304" pitchFamily="18" charset="-34"/>
                <a:cs typeface="AngsanaUPC" panose="02020603050405020304" pitchFamily="18" charset="-34"/>
              </a:rPr>
              <a:t>)</a:t>
            </a:r>
            <a:endParaRPr lang="en-US" dirty="0">
              <a:latin typeface="AngsanaUPC" panose="02020603050405020304" pitchFamily="18" charset="-34"/>
              <a:cs typeface="AngsanaUPC" panose="02020603050405020304" pitchFamily="18" charset="-34"/>
            </a:endParaRPr>
          </a:p>
        </p:txBody>
      </p:sp>
      <p:sp>
        <p:nvSpPr>
          <p:cNvPr id="3" name="Content Placeholder 2"/>
          <p:cNvSpPr>
            <a:spLocks noGrp="1"/>
          </p:cNvSpPr>
          <p:nvPr>
            <p:ph idx="1"/>
          </p:nvPr>
        </p:nvSpPr>
        <p:spPr>
          <a:xfrm>
            <a:off x="742950" y="942975"/>
            <a:ext cx="10610850" cy="2857500"/>
          </a:xfrm>
        </p:spPr>
        <p:txBody>
          <a:bodyPr>
            <a:normAutofit/>
          </a:bodyPr>
          <a:lstStyle/>
          <a:p>
            <a:pPr marL="0" indent="0">
              <a:buNone/>
            </a:pPr>
            <a:r>
              <a:rPr lang="en-US" dirty="0" smtClean="0"/>
              <a:t>	Objects </a:t>
            </a:r>
            <a:r>
              <a:rPr lang="en-US" dirty="0"/>
              <a:t>that are of similar color, shape, size, or </a:t>
            </a:r>
            <a:r>
              <a:rPr lang="en-US" dirty="0" smtClean="0"/>
              <a:t>orientation </a:t>
            </a:r>
            <a:r>
              <a:rPr lang="en-US" dirty="0" smtClean="0">
                <a:solidFill>
                  <a:srgbClr val="C00000"/>
                </a:solidFill>
                <a:latin typeface="AngsanaUPC" panose="02020603050405020304" pitchFamily="18" charset="-34"/>
                <a:cs typeface="AngsanaUPC" panose="02020603050405020304" pitchFamily="18" charset="-34"/>
              </a:rPr>
              <a:t>(</a:t>
            </a:r>
            <a:r>
              <a:rPr lang="th-TH" altLang="en-US" b="1" dirty="0" smtClean="0">
                <a:solidFill>
                  <a:srgbClr val="C00000"/>
                </a:solidFill>
                <a:latin typeface="AngsanaUPC" panose="02020603050405020304" pitchFamily="18" charset="-34"/>
                <a:cs typeface="AngsanaUPC" panose="02020603050405020304" pitchFamily="18" charset="-34"/>
              </a:rPr>
              <a:t>ตำแหน่งการวาง</a:t>
            </a:r>
            <a:r>
              <a:rPr lang="en-US" altLang="en-US" b="1" dirty="0" smtClean="0">
                <a:solidFill>
                  <a:srgbClr val="C00000"/>
                </a:solidFill>
                <a:latin typeface="AngsanaUPC" panose="02020603050405020304" pitchFamily="18" charset="-34"/>
                <a:cs typeface="AngsanaUPC" panose="02020603050405020304" pitchFamily="18" charset="-34"/>
              </a:rPr>
              <a:t>)</a:t>
            </a:r>
            <a:r>
              <a:rPr lang="th-TH" altLang="en-US" b="1" dirty="0" smtClean="0">
                <a:solidFill>
                  <a:srgbClr val="C00000"/>
                </a:solidFill>
                <a:latin typeface="AngsanaUPC" panose="02020603050405020304" pitchFamily="18" charset="-34"/>
                <a:cs typeface="AngsanaUPC" panose="02020603050405020304" pitchFamily="18" charset="-34"/>
              </a:rPr>
              <a:t> </a:t>
            </a:r>
            <a:r>
              <a:rPr lang="en-US" dirty="0" smtClean="0"/>
              <a:t>are perceived as </a:t>
            </a:r>
            <a:r>
              <a:rPr lang="en-US" dirty="0"/>
              <a:t>related or belonging to part of a group. </a:t>
            </a:r>
            <a:endParaRPr lang="en-US" dirty="0" smtClean="0"/>
          </a:p>
          <a:p>
            <a:pPr marL="0" indent="0">
              <a:buNone/>
            </a:pPr>
            <a:r>
              <a:rPr lang="en-US" altLang="en-US" dirty="0" smtClean="0">
                <a:solidFill>
                  <a:srgbClr val="202124"/>
                </a:solidFill>
                <a:latin typeface="inherit"/>
                <a:cs typeface="Angsana New" panose="02020603050405020304" pitchFamily="18" charset="-34"/>
              </a:rPr>
              <a:t>	</a:t>
            </a:r>
            <a:r>
              <a:rPr lang="th-TH" altLang="en-US" dirty="0" smtClean="0">
                <a:solidFill>
                  <a:srgbClr val="202124"/>
                </a:solidFill>
                <a:latin typeface="inherit"/>
                <a:cs typeface="Angsana New" panose="02020603050405020304" pitchFamily="18" charset="-34"/>
              </a:rPr>
              <a:t>วัตถุที่มี </a:t>
            </a:r>
            <a:r>
              <a:rPr lang="th-TH" altLang="en-US" b="1" dirty="0" smtClean="0">
                <a:solidFill>
                  <a:srgbClr val="C00000"/>
                </a:solidFill>
                <a:latin typeface="inherit"/>
                <a:cs typeface="Angsana New" panose="02020603050405020304" pitchFamily="18" charset="-34"/>
              </a:rPr>
              <a:t>สี รูปร่าง ขนาด หรือตำแหน่งการวาง </a:t>
            </a:r>
            <a:r>
              <a:rPr lang="th-TH" altLang="en-US" dirty="0" smtClean="0">
                <a:solidFill>
                  <a:srgbClr val="202124"/>
                </a:solidFill>
                <a:latin typeface="inherit"/>
                <a:cs typeface="Angsana New" panose="02020603050405020304" pitchFamily="18" charset="-34"/>
              </a:rPr>
              <a:t>ที่เหมือนกัน จะถูกมองว่าเกี่ยวข้องกันหรือเป็นวัตถุกลุ่มเดียวกัน</a:t>
            </a:r>
            <a:endParaRPr lang="en-US" dirty="0"/>
          </a:p>
          <a:p>
            <a:pPr marL="0" indent="0">
              <a:buNone/>
            </a:pPr>
            <a:endParaRPr lang="en-US" dirty="0"/>
          </a:p>
          <a:p>
            <a:pPr marL="0" indent="0">
              <a:buNone/>
            </a:pPr>
            <a:r>
              <a:rPr lang="en-US" dirty="0" smtClean="0"/>
              <a:t>	</a:t>
            </a:r>
            <a:endParaRPr lang="en-US" dirty="0"/>
          </a:p>
        </p:txBody>
      </p:sp>
      <p:pic>
        <p:nvPicPr>
          <p:cNvPr id="6" name="Picture 5"/>
          <p:cNvPicPr>
            <a:picLocks noChangeAspect="1"/>
          </p:cNvPicPr>
          <p:nvPr/>
        </p:nvPicPr>
        <p:blipFill>
          <a:blip r:embed="rId2"/>
          <a:stretch>
            <a:fillRect/>
          </a:stretch>
        </p:blipFill>
        <p:spPr>
          <a:xfrm>
            <a:off x="1844383" y="3478849"/>
            <a:ext cx="4296541" cy="2120077"/>
          </a:xfrm>
          <a:prstGeom prst="rect">
            <a:avLst/>
          </a:prstGeom>
        </p:spPr>
      </p:pic>
      <p:sp>
        <p:nvSpPr>
          <p:cNvPr id="7" name="TextBox 6"/>
          <p:cNvSpPr txBox="1"/>
          <p:nvPr/>
        </p:nvSpPr>
        <p:spPr>
          <a:xfrm>
            <a:off x="2923053" y="5914510"/>
            <a:ext cx="1624083" cy="369332"/>
          </a:xfrm>
          <a:prstGeom prst="rect">
            <a:avLst/>
          </a:prstGeom>
          <a:noFill/>
        </p:spPr>
        <p:txBody>
          <a:bodyPr wrap="square" rtlCol="0">
            <a:spAutoFit/>
          </a:bodyPr>
          <a:lstStyle/>
          <a:p>
            <a:pPr algn="ctr"/>
            <a:r>
              <a:rPr lang="th-TH" dirty="0" smtClean="0"/>
              <a:t>รูป 1</a:t>
            </a:r>
            <a:endParaRPr lang="en-US" dirty="0"/>
          </a:p>
        </p:txBody>
      </p:sp>
    </p:spTree>
    <p:extLst>
      <p:ext uri="{BB962C8B-B14F-4D97-AF65-F5344CB8AC3E}">
        <p14:creationId xmlns:p14="http://schemas.microsoft.com/office/powerpoint/2010/main" val="29705867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8665" y="2833651"/>
            <a:ext cx="10515600" cy="1121167"/>
          </a:xfrm>
        </p:spPr>
        <p:txBody>
          <a:bodyPr>
            <a:normAutofit/>
          </a:bodyPr>
          <a:lstStyle/>
          <a:p>
            <a:pPr marL="0" indent="0" eaLnBrk="0" fontAlgn="base" hangingPunct="0">
              <a:lnSpc>
                <a:spcPct val="100000"/>
              </a:lnSpc>
              <a:spcBef>
                <a:spcPct val="0"/>
              </a:spcBef>
              <a:spcAft>
                <a:spcPct val="0"/>
              </a:spcAft>
              <a:buNone/>
            </a:pPr>
            <a:r>
              <a:rPr lang="th-TH" altLang="en-US" dirty="0" smtClean="0">
                <a:solidFill>
                  <a:srgbClr val="202124"/>
                </a:solidFill>
                <a:latin typeface="inherit"/>
                <a:cs typeface="Angsana New" panose="02020603050405020304" pitchFamily="18" charset="-34"/>
              </a:rPr>
              <a:t>การนำเสนอในรูป 2 พบว่าจากตำแหน่งการวางของวัตถุนั้นทำให้เราสามารถแยกกลุ่มได้ โดยเราไม่จำเป็นต้องมีเส้นขอบ</a:t>
            </a:r>
            <a:endParaRPr lang="en-US" altLang="en-US" dirty="0">
              <a:latin typeface="Arial" panose="020B0604020202020204" pitchFamily="34" charset="0"/>
            </a:endParaRPr>
          </a:p>
          <a:p>
            <a:pPr marL="0" lvl="0" indent="0" eaLnBrk="0" fontAlgn="base" hangingPunct="0">
              <a:lnSpc>
                <a:spcPct val="100000"/>
              </a:lnSpc>
              <a:spcBef>
                <a:spcPct val="0"/>
              </a:spcBef>
              <a:spcAft>
                <a:spcPct val="0"/>
              </a:spcAft>
              <a:buNone/>
            </a:pPr>
            <a:endParaRPr lang="en-US" altLang="en-US" dirty="0">
              <a:latin typeface="Arial" panose="020B0604020202020204" pitchFamily="34" charset="0"/>
            </a:endParaRPr>
          </a:p>
        </p:txBody>
      </p:sp>
      <p:pic>
        <p:nvPicPr>
          <p:cNvPr id="9" name="Picture 8"/>
          <p:cNvPicPr>
            <a:picLocks noChangeAspect="1"/>
          </p:cNvPicPr>
          <p:nvPr/>
        </p:nvPicPr>
        <p:blipFill>
          <a:blip r:embed="rId3"/>
          <a:stretch>
            <a:fillRect/>
          </a:stretch>
        </p:blipFill>
        <p:spPr>
          <a:xfrm>
            <a:off x="3287121" y="3886927"/>
            <a:ext cx="2889344" cy="2124626"/>
          </a:xfrm>
          <a:prstGeom prst="rect">
            <a:avLst/>
          </a:prstGeom>
        </p:spPr>
      </p:pic>
      <p:sp>
        <p:nvSpPr>
          <p:cNvPr id="11" name="TextBox 10"/>
          <p:cNvSpPr txBox="1"/>
          <p:nvPr/>
        </p:nvSpPr>
        <p:spPr>
          <a:xfrm>
            <a:off x="3817393" y="6142471"/>
            <a:ext cx="1624083" cy="369332"/>
          </a:xfrm>
          <a:prstGeom prst="rect">
            <a:avLst/>
          </a:prstGeom>
          <a:noFill/>
        </p:spPr>
        <p:txBody>
          <a:bodyPr wrap="square" rtlCol="0">
            <a:spAutoFit/>
          </a:bodyPr>
          <a:lstStyle/>
          <a:p>
            <a:pPr algn="ctr"/>
            <a:r>
              <a:rPr lang="th-TH" dirty="0" smtClean="0"/>
              <a:t>รูป 2</a:t>
            </a:r>
            <a:endParaRPr lang="en-US" dirty="0"/>
          </a:p>
        </p:txBody>
      </p:sp>
      <p:sp>
        <p:nvSpPr>
          <p:cNvPr id="12" name="Title 1"/>
          <p:cNvSpPr>
            <a:spLocks noGrp="1"/>
          </p:cNvSpPr>
          <p:nvPr>
            <p:ph type="title"/>
          </p:nvPr>
        </p:nvSpPr>
        <p:spPr>
          <a:xfrm>
            <a:off x="0" y="1"/>
            <a:ext cx="12307078" cy="849086"/>
          </a:xfrm>
          <a:solidFill>
            <a:schemeClr val="accent5">
              <a:lumMod val="20000"/>
              <a:lumOff val="80000"/>
            </a:schemeClr>
          </a:solidFill>
        </p:spPr>
        <p:txBody>
          <a:bodyPr/>
          <a:lstStyle/>
          <a:p>
            <a:r>
              <a:rPr lang="en-US" dirty="0" smtClean="0">
                <a:latin typeface="AngsanaUPC" panose="02020603050405020304" pitchFamily="18" charset="-34"/>
                <a:cs typeface="AngsanaUPC" panose="02020603050405020304" pitchFamily="18" charset="-34"/>
              </a:rPr>
              <a:t>Similarity </a:t>
            </a:r>
            <a:r>
              <a:rPr lang="en-US" dirty="0">
                <a:latin typeface="AngsanaUPC" panose="02020603050405020304" pitchFamily="18" charset="-34"/>
                <a:cs typeface="AngsanaUPC" panose="02020603050405020304" pitchFamily="18" charset="-34"/>
              </a:rPr>
              <a:t>(</a:t>
            </a:r>
            <a:r>
              <a:rPr lang="th-TH" b="1" dirty="0">
                <a:latin typeface="AngsanaUPC" panose="02020603050405020304" pitchFamily="18" charset="-34"/>
                <a:cs typeface="AngsanaUPC" panose="02020603050405020304" pitchFamily="18" charset="-34"/>
              </a:rPr>
              <a:t>ความเหมือน</a:t>
            </a:r>
            <a:r>
              <a:rPr lang="en-US" b="1" dirty="0">
                <a:latin typeface="AngsanaUPC" panose="02020603050405020304" pitchFamily="18" charset="-34"/>
                <a:cs typeface="AngsanaUPC" panose="02020603050405020304" pitchFamily="18" charset="-34"/>
              </a:rPr>
              <a:t>)</a:t>
            </a:r>
            <a:endParaRPr lang="en-US" dirty="0">
              <a:latin typeface="AngsanaUPC" panose="02020603050405020304" pitchFamily="18" charset="-34"/>
              <a:cs typeface="AngsanaUPC" panose="02020603050405020304" pitchFamily="18" charset="-34"/>
            </a:endParaRPr>
          </a:p>
        </p:txBody>
      </p:sp>
      <p:sp>
        <p:nvSpPr>
          <p:cNvPr id="5" name="Rectangle 4"/>
          <p:cNvSpPr/>
          <p:nvPr/>
        </p:nvSpPr>
        <p:spPr>
          <a:xfrm>
            <a:off x="918665" y="932867"/>
            <a:ext cx="9563100" cy="1938992"/>
          </a:xfrm>
          <a:prstGeom prst="rect">
            <a:avLst/>
          </a:prstGeom>
        </p:spPr>
        <p:txBody>
          <a:bodyPr wrap="square">
            <a:spAutoFit/>
          </a:bodyPr>
          <a:lstStyle/>
          <a:p>
            <a:r>
              <a:rPr lang="en-US" sz="2400" dirty="0" smtClean="0"/>
              <a:t>This can be leveraged (</a:t>
            </a:r>
            <a:r>
              <a:rPr lang="th-TH" sz="2400" dirty="0" smtClean="0"/>
              <a:t>ใช้ประโยชน์</a:t>
            </a:r>
            <a:r>
              <a:rPr lang="en-US" sz="2400" dirty="0" smtClean="0"/>
              <a:t>) in tables to help draw our audience’s eyes in the direction we want them to focus. In Figure, the similarity of color is a cue for our eyes to read across the rows (rather than down the columns). This eliminates the need for additional elements such as borders to help direct our attention.</a:t>
            </a:r>
            <a:endParaRPr lang="en-US" sz="2400" dirty="0"/>
          </a:p>
        </p:txBody>
      </p:sp>
    </p:spTree>
    <p:extLst>
      <p:ext uri="{BB962C8B-B14F-4D97-AF65-F5344CB8AC3E}">
        <p14:creationId xmlns:p14="http://schemas.microsoft.com/office/powerpoint/2010/main" val="38799775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2054983" y="2306831"/>
            <a:ext cx="2889344" cy="2124626"/>
          </a:xfrm>
          <a:prstGeom prst="rect">
            <a:avLst/>
          </a:prstGeom>
        </p:spPr>
      </p:pic>
      <p:sp>
        <p:nvSpPr>
          <p:cNvPr id="5" name="TextBox 4"/>
          <p:cNvSpPr txBox="1"/>
          <p:nvPr/>
        </p:nvSpPr>
        <p:spPr>
          <a:xfrm>
            <a:off x="2526827" y="4736041"/>
            <a:ext cx="1624083" cy="369332"/>
          </a:xfrm>
          <a:prstGeom prst="rect">
            <a:avLst/>
          </a:prstGeom>
          <a:noFill/>
        </p:spPr>
        <p:txBody>
          <a:bodyPr wrap="square" rtlCol="0">
            <a:spAutoFit/>
          </a:bodyPr>
          <a:lstStyle/>
          <a:p>
            <a:pPr algn="ctr"/>
            <a:r>
              <a:rPr lang="th-TH" dirty="0" smtClean="0"/>
              <a:t>รูป 2</a:t>
            </a:r>
            <a:endParaRPr lang="en-US" dirty="0"/>
          </a:p>
        </p:txBody>
      </p:sp>
      <p:pic>
        <p:nvPicPr>
          <p:cNvPr id="6" name="Picture 5"/>
          <p:cNvPicPr>
            <a:picLocks noChangeAspect="1"/>
          </p:cNvPicPr>
          <p:nvPr/>
        </p:nvPicPr>
        <p:blipFill>
          <a:blip r:embed="rId2"/>
          <a:stretch>
            <a:fillRect/>
          </a:stretch>
        </p:blipFill>
        <p:spPr>
          <a:xfrm>
            <a:off x="6773271" y="2204272"/>
            <a:ext cx="2889344" cy="2124626"/>
          </a:xfrm>
          <a:prstGeom prst="rect">
            <a:avLst/>
          </a:prstGeom>
        </p:spPr>
      </p:pic>
      <p:sp>
        <p:nvSpPr>
          <p:cNvPr id="7" name="TextBox 6"/>
          <p:cNvSpPr txBox="1"/>
          <p:nvPr/>
        </p:nvSpPr>
        <p:spPr>
          <a:xfrm>
            <a:off x="7615288" y="4547977"/>
            <a:ext cx="1624083" cy="369332"/>
          </a:xfrm>
          <a:prstGeom prst="rect">
            <a:avLst/>
          </a:prstGeom>
          <a:noFill/>
        </p:spPr>
        <p:txBody>
          <a:bodyPr wrap="square" rtlCol="0">
            <a:spAutoFit/>
          </a:bodyPr>
          <a:lstStyle/>
          <a:p>
            <a:pPr algn="ctr"/>
            <a:r>
              <a:rPr lang="th-TH" dirty="0" smtClean="0"/>
              <a:t>รูป 2</a:t>
            </a:r>
            <a:endParaRPr lang="en-US" dirty="0"/>
          </a:p>
        </p:txBody>
      </p:sp>
      <p:cxnSp>
        <p:nvCxnSpPr>
          <p:cNvPr id="9" name="Straight Connector 8"/>
          <p:cNvCxnSpPr/>
          <p:nvPr/>
        </p:nvCxnSpPr>
        <p:spPr>
          <a:xfrm>
            <a:off x="7303543" y="2204272"/>
            <a:ext cx="0" cy="20017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7797137" y="2204272"/>
            <a:ext cx="0" cy="20017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8288457" y="2204272"/>
            <a:ext cx="0" cy="20017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8725184" y="2204272"/>
            <a:ext cx="0" cy="20017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9216505" y="2204272"/>
            <a:ext cx="0" cy="20017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9692280" y="2204272"/>
            <a:ext cx="0" cy="20017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773271" y="2204272"/>
            <a:ext cx="0" cy="2001797"/>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10608576" y="4271748"/>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6747065" y="2640170"/>
            <a:ext cx="2924081" cy="822"/>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V="1">
            <a:off x="6755902" y="3047053"/>
            <a:ext cx="2924081" cy="822"/>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V="1">
            <a:off x="6760049" y="3448483"/>
            <a:ext cx="2924081" cy="822"/>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V="1">
            <a:off x="6777537" y="3849091"/>
            <a:ext cx="2924081" cy="822"/>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V="1">
            <a:off x="6777537" y="4236247"/>
            <a:ext cx="2924081" cy="822"/>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V="1">
            <a:off x="6755902" y="2183736"/>
            <a:ext cx="2924081" cy="822"/>
          </a:xfrm>
          <a:prstGeom prst="line">
            <a:avLst/>
          </a:prstGeom>
        </p:spPr>
        <p:style>
          <a:lnRef idx="1">
            <a:schemeClr val="accent1"/>
          </a:lnRef>
          <a:fillRef idx="0">
            <a:schemeClr val="accent1"/>
          </a:fillRef>
          <a:effectRef idx="0">
            <a:schemeClr val="accent1"/>
          </a:effectRef>
          <a:fontRef idx="minor">
            <a:schemeClr val="tx1"/>
          </a:fontRef>
        </p:style>
      </p:cxnSp>
      <p:sp>
        <p:nvSpPr>
          <p:cNvPr id="30" name="Oval Callout 29"/>
          <p:cNvSpPr/>
          <p:nvPr/>
        </p:nvSpPr>
        <p:spPr>
          <a:xfrm>
            <a:off x="2124075" y="5124450"/>
            <a:ext cx="1123950" cy="847725"/>
          </a:xfrm>
          <a:prstGeom prst="wedgeEllipseCallout">
            <a:avLst>
              <a:gd name="adj1" fmla="val 39873"/>
              <a:gd name="adj2" fmla="val -159903"/>
            </a:avLst>
          </a:prstGeom>
          <a:solidFill>
            <a:schemeClr val="accent6">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ok</a:t>
            </a:r>
            <a:endParaRPr lang="en-US" dirty="0">
              <a:solidFill>
                <a:schemeClr val="tx1"/>
              </a:solidFill>
            </a:endParaRPr>
          </a:p>
        </p:txBody>
      </p:sp>
      <p:sp>
        <p:nvSpPr>
          <p:cNvPr id="31" name="Oval Callout 30"/>
          <p:cNvSpPr/>
          <p:nvPr/>
        </p:nvSpPr>
        <p:spPr>
          <a:xfrm>
            <a:off x="6747065" y="5217133"/>
            <a:ext cx="1680265" cy="847725"/>
          </a:xfrm>
          <a:prstGeom prst="wedgeEllipseCallout">
            <a:avLst>
              <a:gd name="adj1" fmla="val 24930"/>
              <a:gd name="adj2" fmla="val -156601"/>
            </a:avLst>
          </a:prstGeom>
          <a:solidFill>
            <a:srgbClr val="FDADAD"/>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h-TH" dirty="0" smtClean="0">
                <a:solidFill>
                  <a:schemeClr val="tx1"/>
                </a:solidFill>
              </a:rPr>
              <a:t>เกินความจำเป็น</a:t>
            </a:r>
            <a:endParaRPr lang="en-US" dirty="0">
              <a:solidFill>
                <a:schemeClr val="tx1"/>
              </a:solidFill>
            </a:endParaRPr>
          </a:p>
        </p:txBody>
      </p:sp>
      <p:sp>
        <p:nvSpPr>
          <p:cNvPr id="23" name="Title 1"/>
          <p:cNvSpPr txBox="1">
            <a:spLocks/>
          </p:cNvSpPr>
          <p:nvPr/>
        </p:nvSpPr>
        <p:spPr>
          <a:xfrm>
            <a:off x="0" y="1"/>
            <a:ext cx="12307078" cy="629588"/>
          </a:xfrm>
          <a:prstGeom prst="rect">
            <a:avLst/>
          </a:prstGeom>
          <a:solidFill>
            <a:schemeClr val="accent5">
              <a:lumMod val="20000"/>
              <a:lumOff val="80000"/>
            </a:schemeClr>
          </a:solidFill>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mtClean="0">
                <a:latin typeface="AngsanaUPC" panose="02020603050405020304" pitchFamily="18" charset="-34"/>
                <a:cs typeface="AngsanaUPC" panose="02020603050405020304" pitchFamily="18" charset="-34"/>
              </a:rPr>
              <a:t>Similarity (</a:t>
            </a:r>
            <a:r>
              <a:rPr lang="th-TH" b="1" smtClean="0">
                <a:latin typeface="AngsanaUPC" panose="02020603050405020304" pitchFamily="18" charset="-34"/>
                <a:cs typeface="AngsanaUPC" panose="02020603050405020304" pitchFamily="18" charset="-34"/>
              </a:rPr>
              <a:t>ความเหมือน</a:t>
            </a:r>
            <a:r>
              <a:rPr lang="en-US" b="1" smtClean="0">
                <a:latin typeface="AngsanaUPC" panose="02020603050405020304" pitchFamily="18" charset="-34"/>
                <a:cs typeface="AngsanaUPC" panose="02020603050405020304" pitchFamily="18" charset="-34"/>
              </a:rPr>
              <a:t>)</a:t>
            </a:r>
            <a:endParaRPr lang="en-US" dirty="0">
              <a:latin typeface="AngsanaUPC" panose="02020603050405020304" pitchFamily="18" charset="-34"/>
              <a:cs typeface="AngsanaUPC" panose="02020603050405020304" pitchFamily="18" charset="-34"/>
            </a:endParaRPr>
          </a:p>
        </p:txBody>
      </p:sp>
      <p:pic>
        <p:nvPicPr>
          <p:cNvPr id="17" name="Picture 16"/>
          <p:cNvPicPr>
            <a:picLocks noChangeAspect="1"/>
          </p:cNvPicPr>
          <p:nvPr/>
        </p:nvPicPr>
        <p:blipFill>
          <a:blip r:embed="rId3"/>
          <a:stretch>
            <a:fillRect/>
          </a:stretch>
        </p:blipFill>
        <p:spPr>
          <a:xfrm>
            <a:off x="3338868" y="5134149"/>
            <a:ext cx="816168" cy="871268"/>
          </a:xfrm>
          <a:prstGeom prst="rect">
            <a:avLst/>
          </a:prstGeom>
        </p:spPr>
      </p:pic>
      <p:pic>
        <p:nvPicPr>
          <p:cNvPr id="18" name="Picture 17"/>
          <p:cNvPicPr>
            <a:picLocks noChangeAspect="1"/>
          </p:cNvPicPr>
          <p:nvPr/>
        </p:nvPicPr>
        <p:blipFill>
          <a:blip r:embed="rId4"/>
          <a:stretch>
            <a:fillRect/>
          </a:stretch>
        </p:blipFill>
        <p:spPr>
          <a:xfrm>
            <a:off x="8556366" y="5170204"/>
            <a:ext cx="876119" cy="847276"/>
          </a:xfrm>
          <a:prstGeom prst="rect">
            <a:avLst/>
          </a:prstGeom>
        </p:spPr>
      </p:pic>
      <p:sp>
        <p:nvSpPr>
          <p:cNvPr id="19" name="Rounded Rectangular Callout 18"/>
          <p:cNvSpPr/>
          <p:nvPr/>
        </p:nvSpPr>
        <p:spPr>
          <a:xfrm>
            <a:off x="3338868" y="705536"/>
            <a:ext cx="2390350" cy="1333500"/>
          </a:xfrm>
          <a:prstGeom prst="wedgeRoundRectCallout">
            <a:avLst>
              <a:gd name="adj1" fmla="val -27312"/>
              <a:gd name="adj2" fmla="val 73928"/>
              <a:gd name="adj3" fmla="val 16667"/>
            </a:avLst>
          </a:prstGeom>
          <a:solidFill>
            <a:srgbClr val="EFDBD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0" fontAlgn="base" hangingPunct="0">
              <a:spcBef>
                <a:spcPct val="0"/>
              </a:spcBef>
              <a:spcAft>
                <a:spcPct val="0"/>
              </a:spcAft>
            </a:pPr>
            <a:r>
              <a:rPr lang="th-TH" altLang="en-US" dirty="0" smtClean="0">
                <a:solidFill>
                  <a:srgbClr val="202124"/>
                </a:solidFill>
                <a:latin typeface="inherit"/>
                <a:cs typeface="Angsana New" panose="02020603050405020304" pitchFamily="18" charset="-34"/>
              </a:rPr>
              <a:t>พบว่าจากตำแหน่งการวางของวัตถุนั้นทำให้เราสามารถแยกกลุ่มได้ โดยเราไม่จำเป็นต้องมีเส้นขอบ</a:t>
            </a:r>
            <a:endParaRPr lang="en-US" altLang="en-US" dirty="0">
              <a:latin typeface="Arial" panose="020B0604020202020204" pitchFamily="34" charset="0"/>
            </a:endParaRPr>
          </a:p>
        </p:txBody>
      </p:sp>
      <p:sp>
        <p:nvSpPr>
          <p:cNvPr id="32" name="Rectangle 31"/>
          <p:cNvSpPr/>
          <p:nvPr/>
        </p:nvSpPr>
        <p:spPr>
          <a:xfrm>
            <a:off x="172617" y="6542057"/>
            <a:ext cx="3166251" cy="246221"/>
          </a:xfrm>
          <a:prstGeom prst="rect">
            <a:avLst/>
          </a:prstGeom>
        </p:spPr>
        <p:txBody>
          <a:bodyPr wrap="none">
            <a:spAutoFit/>
          </a:bodyPr>
          <a:lstStyle/>
          <a:p>
            <a:r>
              <a:rPr lang="en-US" sz="1000" dirty="0"/>
              <a:t>https://www.dreamstime.com/photos-images/dogs.html</a:t>
            </a:r>
          </a:p>
        </p:txBody>
      </p:sp>
    </p:spTree>
    <p:extLst>
      <p:ext uri="{BB962C8B-B14F-4D97-AF65-F5344CB8AC3E}">
        <p14:creationId xmlns:p14="http://schemas.microsoft.com/office/powerpoint/2010/main" val="351969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802181"/>
          </a:xfrm>
          <a:solidFill>
            <a:srgbClr val="A49E7C"/>
          </a:solidFill>
        </p:spPr>
        <p:txBody>
          <a:bodyPr/>
          <a:lstStyle/>
          <a:p>
            <a:r>
              <a:rPr lang="en-US" dirty="0" smtClean="0">
                <a:latin typeface="AngsanaUPC" panose="02020603050405020304" pitchFamily="18" charset="-34"/>
                <a:cs typeface="AngsanaUPC" panose="02020603050405020304" pitchFamily="18" charset="-34"/>
              </a:rPr>
              <a:t>Enclosure</a:t>
            </a:r>
            <a:r>
              <a:rPr lang="th-TH" dirty="0" smtClean="0">
                <a:latin typeface="AngsanaUPC" panose="02020603050405020304" pitchFamily="18" charset="-34"/>
                <a:cs typeface="AngsanaUPC" panose="02020603050405020304" pitchFamily="18" charset="-34"/>
              </a:rPr>
              <a:t> </a:t>
            </a:r>
            <a:r>
              <a:rPr lang="en-US" dirty="0" smtClean="0">
                <a:latin typeface="AngsanaUPC" panose="02020603050405020304" pitchFamily="18" charset="-34"/>
                <a:cs typeface="AngsanaUPC" panose="02020603050405020304" pitchFamily="18" charset="-34"/>
              </a:rPr>
              <a:t>(</a:t>
            </a:r>
            <a:r>
              <a:rPr lang="th-TH" dirty="0" smtClean="0">
                <a:latin typeface="AngsanaUPC" panose="02020603050405020304" pitchFamily="18" charset="-34"/>
                <a:cs typeface="AngsanaUPC" panose="02020603050405020304" pitchFamily="18" charset="-34"/>
              </a:rPr>
              <a:t>การ</a:t>
            </a:r>
            <a:r>
              <a:rPr lang="th-TH" dirty="0">
                <a:latin typeface="AngsanaUPC" panose="02020603050405020304" pitchFamily="18" charset="-34"/>
                <a:cs typeface="AngsanaUPC" panose="02020603050405020304" pitchFamily="18" charset="-34"/>
              </a:rPr>
              <a:t>ตี</a:t>
            </a:r>
            <a:r>
              <a:rPr lang="th-TH" dirty="0" smtClean="0">
                <a:latin typeface="AngsanaUPC" panose="02020603050405020304" pitchFamily="18" charset="-34"/>
                <a:cs typeface="AngsanaUPC" panose="02020603050405020304" pitchFamily="18" charset="-34"/>
              </a:rPr>
              <a:t>กรอบ</a:t>
            </a:r>
            <a:r>
              <a:rPr lang="en-US" dirty="0" smtClean="0">
                <a:latin typeface="AngsanaUPC" panose="02020603050405020304" pitchFamily="18" charset="-34"/>
                <a:cs typeface="AngsanaUPC" panose="02020603050405020304" pitchFamily="18" charset="-34"/>
              </a:rPr>
              <a:t>)</a:t>
            </a:r>
            <a:endParaRPr lang="en-US" dirty="0">
              <a:latin typeface="AngsanaUPC" panose="02020603050405020304" pitchFamily="18" charset="-34"/>
              <a:cs typeface="AngsanaUPC" panose="02020603050405020304" pitchFamily="18" charset="-34"/>
            </a:endParaRPr>
          </a:p>
        </p:txBody>
      </p:sp>
      <p:pic>
        <p:nvPicPr>
          <p:cNvPr id="4" name="Picture 3"/>
          <p:cNvPicPr>
            <a:picLocks noChangeAspect="1"/>
          </p:cNvPicPr>
          <p:nvPr/>
        </p:nvPicPr>
        <p:blipFill>
          <a:blip r:embed="rId2"/>
          <a:stretch>
            <a:fillRect/>
          </a:stretch>
        </p:blipFill>
        <p:spPr>
          <a:xfrm>
            <a:off x="1700212" y="3379166"/>
            <a:ext cx="5819775" cy="2447925"/>
          </a:xfrm>
          <a:prstGeom prst="rect">
            <a:avLst/>
          </a:prstGeom>
        </p:spPr>
      </p:pic>
      <p:sp>
        <p:nvSpPr>
          <p:cNvPr id="5" name="Rectangle 4"/>
          <p:cNvSpPr/>
          <p:nvPr/>
        </p:nvSpPr>
        <p:spPr>
          <a:xfrm>
            <a:off x="662940" y="1122352"/>
            <a:ext cx="10690860" cy="954107"/>
          </a:xfrm>
          <a:prstGeom prst="rect">
            <a:avLst/>
          </a:prstGeom>
        </p:spPr>
        <p:txBody>
          <a:bodyPr wrap="square">
            <a:spAutoFit/>
          </a:bodyPr>
          <a:lstStyle/>
          <a:p>
            <a:r>
              <a:rPr lang="en-US" sz="2800" dirty="0">
                <a:latin typeface="AngsanaUPC" panose="02020603050405020304" pitchFamily="18" charset="-34"/>
                <a:cs typeface="AngsanaUPC" panose="02020603050405020304" pitchFamily="18" charset="-34"/>
              </a:rPr>
              <a:t>We think of objects that are physically enclosed together as </a:t>
            </a:r>
            <a:r>
              <a:rPr lang="en-US" sz="2800" dirty="0" smtClean="0">
                <a:latin typeface="AngsanaUPC" panose="02020603050405020304" pitchFamily="18" charset="-34"/>
                <a:cs typeface="AngsanaUPC" panose="02020603050405020304" pitchFamily="18" charset="-34"/>
              </a:rPr>
              <a:t>belonging </a:t>
            </a:r>
            <a:r>
              <a:rPr lang="en-US" sz="2800" dirty="0">
                <a:latin typeface="AngsanaUPC" panose="02020603050405020304" pitchFamily="18" charset="-34"/>
                <a:cs typeface="AngsanaUPC" panose="02020603050405020304" pitchFamily="18" charset="-34"/>
              </a:rPr>
              <a:t>to part of a group. It doesn’t take a very strong enclosure to do this: light background shading is often enough, as demonstrated </a:t>
            </a:r>
            <a:r>
              <a:rPr lang="en-US" sz="2800" dirty="0" smtClean="0">
                <a:latin typeface="AngsanaUPC" panose="02020603050405020304" pitchFamily="18" charset="-34"/>
                <a:cs typeface="AngsanaUPC" panose="02020603050405020304" pitchFamily="18" charset="-34"/>
              </a:rPr>
              <a:t>in the following Figure.</a:t>
            </a:r>
            <a:endParaRPr lang="en-US" sz="2800" dirty="0">
              <a:latin typeface="AngsanaUPC" panose="02020603050405020304" pitchFamily="18" charset="-34"/>
              <a:cs typeface="AngsanaUPC" panose="02020603050405020304" pitchFamily="18" charset="-34"/>
            </a:endParaRPr>
          </a:p>
        </p:txBody>
      </p:sp>
      <p:sp>
        <p:nvSpPr>
          <p:cNvPr id="6" name="Rectangle 5"/>
          <p:cNvSpPr/>
          <p:nvPr/>
        </p:nvSpPr>
        <p:spPr>
          <a:xfrm>
            <a:off x="4935166" y="2650023"/>
            <a:ext cx="6096000" cy="646331"/>
          </a:xfrm>
          <a:prstGeom prst="rect">
            <a:avLst/>
          </a:prstGeom>
        </p:spPr>
        <p:txBody>
          <a:bodyPr>
            <a:spAutoFit/>
          </a:bodyPr>
          <a:lstStyle/>
          <a:p>
            <a:r>
              <a:rPr lang="th-TH" dirty="0"/>
              <a:t/>
            </a:r>
            <a:br>
              <a:rPr lang="th-TH" dirty="0"/>
            </a:br>
            <a:endParaRPr lang="en-US" dirty="0"/>
          </a:p>
        </p:txBody>
      </p:sp>
      <p:sp>
        <p:nvSpPr>
          <p:cNvPr id="7" name="Rounded Rectangular Callout 6"/>
          <p:cNvSpPr/>
          <p:nvPr/>
        </p:nvSpPr>
        <p:spPr>
          <a:xfrm>
            <a:off x="8133945" y="4328809"/>
            <a:ext cx="3219855" cy="1141804"/>
          </a:xfrm>
          <a:prstGeom prst="wedgeRoundRectCallout">
            <a:avLst>
              <a:gd name="adj1" fmla="val -77027"/>
              <a:gd name="adj2" fmla="val 432"/>
              <a:gd name="adj3" fmla="val 1666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h-TH" dirty="0" smtClean="0">
                <a:solidFill>
                  <a:srgbClr val="202124"/>
                </a:solidFill>
                <a:latin typeface="arial" panose="020B0604020202020204" pitchFamily="34" charset="0"/>
              </a:rPr>
              <a:t>เรา</a:t>
            </a:r>
            <a:r>
              <a:rPr lang="th-TH" dirty="0">
                <a:solidFill>
                  <a:srgbClr val="202124"/>
                </a:solidFill>
                <a:latin typeface="arial" panose="020B0604020202020204" pitchFamily="34" charset="0"/>
              </a:rPr>
              <a:t>สามารถใช้การแรเงาพื้นหลังของชุดข้อมูลนั้นก็</a:t>
            </a:r>
            <a:r>
              <a:rPr lang="th-TH" dirty="0" smtClean="0">
                <a:solidFill>
                  <a:srgbClr val="202124"/>
                </a:solidFill>
                <a:latin typeface="arial" panose="020B0604020202020204" pitchFamily="34" charset="0"/>
              </a:rPr>
              <a:t>เพียงพอสำหรับการแสดงข้อมูลคนละกลุ่ม</a:t>
            </a:r>
            <a:endParaRPr lang="en-US" dirty="0"/>
          </a:p>
        </p:txBody>
      </p:sp>
      <p:sp>
        <p:nvSpPr>
          <p:cNvPr id="8" name="Rectangle 7"/>
          <p:cNvSpPr/>
          <p:nvPr/>
        </p:nvSpPr>
        <p:spPr>
          <a:xfrm>
            <a:off x="662940" y="2457002"/>
            <a:ext cx="10368226" cy="830997"/>
          </a:xfrm>
          <a:prstGeom prst="rect">
            <a:avLst/>
          </a:prstGeom>
        </p:spPr>
        <p:txBody>
          <a:bodyPr wrap="square">
            <a:spAutoFit/>
          </a:bodyPr>
          <a:lstStyle/>
          <a:p>
            <a:r>
              <a:rPr lang="th-TH" sz="2400" dirty="0" smtClean="0">
                <a:solidFill>
                  <a:srgbClr val="072BDD"/>
                </a:solidFill>
                <a:latin typeface="arial" panose="020B0604020202020204" pitchFamily="34" charset="0"/>
              </a:rPr>
              <a:t>	เรา</a:t>
            </a:r>
            <a:r>
              <a:rPr lang="th-TH" sz="2400" dirty="0">
                <a:solidFill>
                  <a:srgbClr val="072BDD"/>
                </a:solidFill>
                <a:latin typeface="arial" panose="020B0604020202020204" pitchFamily="34" charset="0"/>
              </a:rPr>
              <a:t>มักจะคิดว่านึกถึงวัตถุ</a:t>
            </a:r>
            <a:r>
              <a:rPr lang="th-TH" sz="2400" dirty="0" smtClean="0">
                <a:solidFill>
                  <a:srgbClr val="072BDD"/>
                </a:solidFill>
                <a:latin typeface="arial" panose="020B0604020202020204" pitchFamily="34" charset="0"/>
              </a:rPr>
              <a:t>ที่ถูกล้อม</a:t>
            </a:r>
            <a:r>
              <a:rPr lang="th-TH" sz="2400" dirty="0">
                <a:solidFill>
                  <a:srgbClr val="072BDD"/>
                </a:solidFill>
                <a:latin typeface="arial" panose="020B0604020202020204" pitchFamily="34" charset="0"/>
              </a:rPr>
              <a:t>กรอบไว้ด้วยกันจะเป็นกลุ่มเดียวกัน แต่เราไม่จำเป็นจะต้องตีกรอบเสมอ เราสามารถใช้การแรเงาพื้นหลังของชุดข้อมูลนั้นก็เพียงพอ</a:t>
            </a:r>
            <a:endParaRPr lang="en-US" sz="2400" dirty="0">
              <a:solidFill>
                <a:srgbClr val="072BDD"/>
              </a:solidFill>
            </a:endParaRPr>
          </a:p>
        </p:txBody>
      </p:sp>
    </p:spTree>
    <p:extLst>
      <p:ext uri="{BB962C8B-B14F-4D97-AF65-F5344CB8AC3E}">
        <p14:creationId xmlns:p14="http://schemas.microsoft.com/office/powerpoint/2010/main" val="10947928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235</TotalTime>
  <Words>747</Words>
  <Application>Microsoft Office PowerPoint</Application>
  <PresentationFormat>Widescreen</PresentationFormat>
  <Paragraphs>100</Paragraphs>
  <Slides>21</Slides>
  <Notes>4</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21</vt:i4>
      </vt:variant>
    </vt:vector>
  </HeadingPairs>
  <TitlesOfParts>
    <vt:vector size="32" baseType="lpstr">
      <vt:lpstr>Angsana New</vt:lpstr>
      <vt:lpstr>AngsanaUPC</vt:lpstr>
      <vt:lpstr>Arial</vt:lpstr>
      <vt:lpstr>Arial</vt:lpstr>
      <vt:lpstr>Calibri</vt:lpstr>
      <vt:lpstr>Calibri Light</vt:lpstr>
      <vt:lpstr>Cordia New</vt:lpstr>
      <vt:lpstr>CordiaUPC</vt:lpstr>
      <vt:lpstr>inherit</vt:lpstr>
      <vt:lpstr>ReithSans</vt:lpstr>
      <vt:lpstr>Office Theme</vt:lpstr>
      <vt:lpstr>Gestalt principles หลักการของเกสตัลต์ หลักการของรูปทรง </vt:lpstr>
      <vt:lpstr>Gestalt principles</vt:lpstr>
      <vt:lpstr>Gestalt principles มีองค์ประกอบดังนี้</vt:lpstr>
      <vt:lpstr>Proximity (ความใกล้ชิด)</vt:lpstr>
      <vt:lpstr>PowerPoint Presentation</vt:lpstr>
      <vt:lpstr>Similarity (ความเหมือน)</vt:lpstr>
      <vt:lpstr>Similarity (ความเหมือน)</vt:lpstr>
      <vt:lpstr>PowerPoint Presentation</vt:lpstr>
      <vt:lpstr>Enclosure (การตีกรอบ)</vt:lpstr>
      <vt:lpstr>PowerPoint Presentation</vt:lpstr>
      <vt:lpstr>PowerPoint Presentation</vt:lpstr>
      <vt:lpstr>PowerPoint Presentation</vt:lpstr>
      <vt:lpstr>PowerPoint Presentation</vt:lpstr>
      <vt:lpstr>PowerPoint Presentation</vt:lpstr>
      <vt:lpstr>Continuity (ความต่อเนื่อง)</vt:lpstr>
      <vt:lpstr>Continuity (ความต่อเนื่อง)</vt:lpstr>
      <vt:lpstr>Connection (การเชื่อมต่อ)</vt:lpstr>
      <vt:lpstr>Connection (การเชื่อมต่อ)</vt:lpstr>
      <vt:lpstr>บทสรุป</vt:lpstr>
      <vt:lpstr>PowerPoint Presentation</vt:lpstr>
      <vt:lpstr>Reference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Gestalt principles หลักการของรูปทรง</dc:title>
  <dc:creator>Employee</dc:creator>
  <cp:lastModifiedBy>Employee</cp:lastModifiedBy>
  <cp:revision>30</cp:revision>
  <dcterms:created xsi:type="dcterms:W3CDTF">2022-07-11T11:59:58Z</dcterms:created>
  <dcterms:modified xsi:type="dcterms:W3CDTF">2022-08-05T17:53:34Z</dcterms:modified>
</cp:coreProperties>
</file>