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1" r:id="rId4"/>
    <p:sldId id="257" r:id="rId5"/>
    <p:sldId id="258" r:id="rId6"/>
    <p:sldId id="259" r:id="rId7"/>
    <p:sldId id="290" r:id="rId8"/>
    <p:sldId id="260" r:id="rId9"/>
    <p:sldId id="261" r:id="rId10"/>
    <p:sldId id="274" r:id="rId11"/>
    <p:sldId id="263" r:id="rId12"/>
    <p:sldId id="264" r:id="rId13"/>
    <p:sldId id="266" r:id="rId14"/>
    <p:sldId id="267" r:id="rId15"/>
    <p:sldId id="268" r:id="rId16"/>
    <p:sldId id="269" r:id="rId17"/>
    <p:sldId id="271" r:id="rId18"/>
    <p:sldId id="292" r:id="rId19"/>
    <p:sldId id="270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93" r:id="rId30"/>
    <p:sldId id="286" r:id="rId31"/>
    <p:sldId id="287" r:id="rId32"/>
    <p:sldId id="288" r:id="rId33"/>
    <p:sldId id="289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BE"/>
    <a:srgbClr val="FBF1A7"/>
    <a:srgbClr val="FBF5A7"/>
    <a:srgbClr val="FCF7BA"/>
    <a:srgbClr val="FFDA65"/>
    <a:srgbClr val="FDD9B1"/>
    <a:srgbClr val="FEC9A8"/>
    <a:srgbClr val="FEF194"/>
    <a:srgbClr val="FDEC6F"/>
    <a:srgbClr val="D1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7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6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D9C6-202A-401C-84DA-D406D25BE2D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497D-4792-4E46-B484-CA068A1E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Storytelling with Data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4.5 Think like a designer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Color </a:t>
            </a:r>
            <a:r>
              <a:rPr lang="th-TH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การเน้นโดยใช้สี </a:t>
            </a:r>
            <a:r>
              <a:rPr lang="th-TH" altLang="en-US" sz="4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4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เทคนิคการ</a:t>
            </a:r>
            <a:r>
              <a:rPr lang="th-TH" altLang="en-US" sz="4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เน้นที่</a:t>
            </a:r>
            <a:r>
              <a:rPr lang="th-TH" altLang="en-US" sz="4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มีประสิทธิภาพเมื่อใช้เพียงเล็กน้อย และ</a:t>
            </a:r>
            <a:r>
              <a:rPr lang="th-TH" altLang="en-US" sz="4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โดยทั่วไปสามารถเน้นการนำเสนอ ร่วมกับ</a:t>
            </a:r>
            <a:r>
              <a:rPr lang="th-TH" altLang="en-US" sz="4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เทคนิคการ</a:t>
            </a:r>
            <a:r>
              <a:rPr lang="th-TH" altLang="en-US" sz="4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เน้นอื่นๆได้ เช่น ใช้สี</a:t>
            </a:r>
            <a:r>
              <a:rPr lang="en-US" altLang="en-US" sz="4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 Bold + </a:t>
            </a:r>
            <a:r>
              <a:rPr lang="th-TH" altLang="en-US" sz="4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ขนาดที่ใหญ่ขึ้น</a:t>
            </a:r>
            <a:r>
              <a:rPr lang="th-TH" alt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alt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Highlight the important stuff</a:t>
            </a:r>
          </a:p>
        </p:txBody>
      </p:sp>
    </p:spTree>
    <p:extLst>
      <p:ext uri="{BB962C8B-B14F-4D97-AF65-F5344CB8AC3E}">
        <p14:creationId xmlns:p14="http://schemas.microsoft.com/office/powerpoint/2010/main" val="26493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36975"/>
            <a:ext cx="10515600" cy="2939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 smtClean="0">
                <a:solidFill>
                  <a:srgbClr val="0070C0"/>
                </a:solidFill>
              </a:rPr>
              <a:t>ไม่แนะนำให้ใช้ตัวหนังสือ หรือกราฟ </a:t>
            </a:r>
          </a:p>
          <a:p>
            <a:pPr marL="0" indent="0" algn="ctr">
              <a:buNone/>
            </a:pPr>
            <a:r>
              <a:rPr lang="th-TH" sz="4800" b="1" dirty="0" smtClean="0">
                <a:solidFill>
                  <a:srgbClr val="0070C0"/>
                </a:solidFill>
              </a:rPr>
              <a:t>ที่เป็นการกระพริบ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68096"/>
            <a:ext cx="10515600" cy="922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Highlight the important </a:t>
            </a:r>
            <a:r>
              <a:rPr lang="en-US" dirty="0" smtClean="0"/>
              <a:t>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440758"/>
            <a:ext cx="4989022" cy="4155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1275" y="1473051"/>
            <a:ext cx="6657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กราฟที่ไม่ใช้การ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เพื่อดึงดูดสายตาผู้ฟัง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90488" y="2057826"/>
            <a:ext cx="5055801" cy="2391146"/>
          </a:xfrm>
          <a:prstGeom prst="wedgeRoundRectCallout">
            <a:avLst>
              <a:gd name="adj1" fmla="val -54719"/>
              <a:gd name="adj2" fmla="val 589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กราฟรายงานอัตราการแต่งงาน ตามระดับการศึกษา</a:t>
            </a:r>
          </a:p>
          <a:p>
            <a:pPr lvl="0"/>
            <a:r>
              <a:rPr lang="th-TH" sz="2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แสดง </a:t>
            </a:r>
            <a:r>
              <a:rPr lang="th-TH" altLang="en-US" sz="2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จำนวนผู้ใหญ่ที่แต่งงานใหม่ต่อ</a:t>
            </a:r>
            <a:r>
              <a:rPr lang="th-TH" altLang="en-US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ผู้ใหญ่ที่สมรส </a:t>
            </a:r>
            <a:r>
              <a:rPr lang="th-TH" altLang="en-US" sz="2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1,000 </a:t>
            </a:r>
            <a:r>
              <a:rPr lang="th-TH" altLang="en-US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คน</a:t>
            </a:r>
          </a:p>
          <a:p>
            <a:r>
              <a:rPr lang="th-TH" altLang="en-US" sz="2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altLang="en-US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สมรสรวมถึง</a:t>
            </a:r>
            <a:r>
              <a:rPr lang="th-TH" altLang="en-US" sz="2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ผู้ที่แต่งงานใหม่รวมทั้งผู้ที่เป็นม่าย, หย่าร้าง, หรือไม่เคย</a:t>
            </a:r>
            <a:r>
              <a:rPr lang="th-TH" altLang="en-US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แต่งงานขณะตอน</a:t>
            </a:r>
            <a:r>
              <a:rPr lang="th-TH" altLang="en-US" sz="2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สัมภาษณ์</a:t>
            </a:r>
            <a:r>
              <a:rPr lang="th-TH" altLang="en-US" sz="7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altLang="en-US" sz="7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altLang="en-US" sz="2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จากกราฟเป็นการแสดงผลการรายงาน</a:t>
            </a:r>
            <a:r>
              <a:rPr lang="th-TH" altLang="en-US" sz="20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ธรรมดาไม่มีการ </a:t>
            </a:r>
            <a:r>
              <a:rPr lang="en-US" altLang="en-US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</a:t>
            </a:r>
            <a:r>
              <a:rPr lang="en-US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ighlight</a:t>
            </a:r>
            <a:r>
              <a:rPr lang="th-TH" sz="20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ใดๆ</a:t>
            </a:r>
            <a:endParaRPr lang="en-US" altLang="en-US" sz="20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/>
            <a:endParaRPr lang="th-TH" altLang="en-US" sz="2000" dirty="0">
              <a:solidFill>
                <a:srgbClr val="202124"/>
              </a:solidFill>
              <a:latin typeface="inherit"/>
              <a:cs typeface="Angsana New" panose="02020603050405020304" pitchFamily="18" charset="-34"/>
            </a:endParaRPr>
          </a:p>
          <a:p>
            <a:pPr lvl="0"/>
            <a:r>
              <a:rPr lang="th-TH" altLang="en-US" sz="2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9423" y="167527"/>
            <a:ext cx="10515600" cy="922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Highlight the important </a:t>
            </a:r>
            <a:r>
              <a:rPr lang="en-US" dirty="0" smtClean="0"/>
              <a:t>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1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403" y="2002962"/>
            <a:ext cx="3962232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241108"/>
            <a:ext cx="6657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ใช้เทคนิค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เพื่อดึงดูดสายตาผู้ฟัง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22976" y="2057826"/>
            <a:ext cx="5723313" cy="2391146"/>
          </a:xfrm>
          <a:prstGeom prst="wedgeRoundRectCallout">
            <a:avLst>
              <a:gd name="adj1" fmla="val -64201"/>
              <a:gd name="adj2" fmla="val 348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/>
            <a:r>
              <a:rPr lang="th-TH" altLang="en-US" sz="28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เน้นส่วนสำคัญที่ต้องการอธิบายให้ใส่สีที่สะดุดตา </a:t>
            </a:r>
          </a:p>
          <a:p>
            <a:pPr lvl="0"/>
            <a:r>
              <a:rPr lang="th-TH" altLang="en-US" sz="28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ส่วนอื่นที่เหลือเป็นสีเทา</a:t>
            </a:r>
            <a:endParaRPr lang="th-TH" altLang="en-US" sz="28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/>
            <a:r>
              <a:rPr lang="th-TH" altLang="en-US" sz="2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689" y="86573"/>
            <a:ext cx="10515600" cy="922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Highlight the important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  <a:solidFill>
            <a:srgbClr val="E5D5D1"/>
          </a:solidFill>
        </p:spPr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Eliminate distractions 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ขจัดสิ่งรบกวน หรือ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สิ่ง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ที่ทำให้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ไขว้เขว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Eliminate distractions 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ขจัดสิ่งรบกวน</a:t>
            </a:r>
          </a:p>
          <a:p>
            <a:pPr marL="0" indent="0">
              <a:buNone/>
            </a:pPr>
            <a:r>
              <a:rPr lang="th-TH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1. ข้อมูลทั้งหมดไม่ได้มีความสำคัญเท่าเทียมกัน</a:t>
            </a:r>
          </a:p>
          <a:p>
            <a:pPr marL="0" lvl="0" indent="0">
              <a:buNone/>
            </a:pPr>
            <a:r>
              <a:rPr lang="th-TH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2. หากการนำเสนอ</a:t>
            </a:r>
            <a:r>
              <a:rPr lang="th-TH" altLang="en-US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ไม่ต้องการรายละเอียด ให้สรุปข้อมูลแทน </a:t>
            </a:r>
          </a:p>
          <a:p>
            <a:pPr marL="0" lvl="0" indent="0">
              <a:buNone/>
            </a:pPr>
            <a:r>
              <a:rPr lang="th-TH" altLang="en-US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	ทั้งนี้ขึ้นกับความเหมาะสม การนำเสนอบางโอกาสเป็นข้อมูลรายละเอียด บางครั้งเป็นรายงานสรุป </a:t>
            </a:r>
          </a:p>
          <a:p>
            <a:pPr marL="0" lvl="0" indent="0">
              <a:buNone/>
            </a:pPr>
            <a:r>
              <a:rPr lang="th-TH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3. </a:t>
            </a:r>
            <a:r>
              <a:rPr lang="th-TH" altLang="en-US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หลังจากทำนำเสนอแล้วให้พิจารณา ว่าหากขจัดสิ่งนี้จะเปลี่ยนแปลงอะไรไหม</a:t>
            </a:r>
          </a:p>
          <a:p>
            <a:pPr marL="0" lvl="0" indent="0">
              <a:buNone/>
            </a:pPr>
            <a:r>
              <a:rPr lang="th-TH" altLang="en-US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                       การนำเสนอบางครั้งอาจมีข้อมูล หรือการแสดงที่เกินความจำเป็น เพราะความสวยงาม </a:t>
            </a:r>
            <a:r>
              <a:rPr lang="th-TH" altLang="en-US" dirty="0" smtClean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น่ารัก หรืออุตส่าห์คำนวณมาแล้ว ก็นำมาใส่ในการนำเสนอเผื่อไว้</a:t>
            </a:r>
            <a:endParaRPr lang="en-US" altLang="en-US" dirty="0">
              <a:solidFill>
                <a:srgbClr val="202124"/>
              </a:solidFill>
              <a:latin typeface="inherit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  <a:solidFill>
            <a:srgbClr val="F1E7E5"/>
          </a:solidFill>
        </p:spPr>
        <p:txBody>
          <a:bodyPr/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Eliminate 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distractions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ขจัดสิ่งรบกวน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" y="2809701"/>
            <a:ext cx="6551295" cy="3854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97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ตัวอย่างที่ ใช้หลัก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Highlight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และ </a:t>
            </a:r>
            <a:r>
              <a:rPr 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Eliminate </a:t>
            </a:r>
            <a:r>
              <a:rPr 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distractions</a:t>
            </a:r>
            <a:r>
              <a:rPr lang="th-TH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</a:t>
            </a:r>
            <a:r>
              <a:rPr lang="th-TH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สิ่งรบกวน</a:t>
            </a:r>
            <a:r>
              <a:rPr 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445730" y="3408218"/>
            <a:ext cx="3505477" cy="2061557"/>
          </a:xfrm>
          <a:prstGeom prst="wedgeRoundRectCallout">
            <a:avLst>
              <a:gd name="adj1" fmla="val -76481"/>
              <a:gd name="adj2" fmla="val 838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มองเป็นการนำเสนอข้อมูลแบบ </a:t>
            </a:r>
            <a:r>
              <a:rPr lang="en-US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Time Series</a:t>
            </a:r>
          </a:p>
          <a:p>
            <a:r>
              <a:rPr lang="en-US" sz="24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Line graphs typically make it easier to see trends over </a:t>
            </a:r>
            <a:r>
              <a:rPr lang="en-US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time. </a:t>
            </a:r>
            <a:endParaRPr lang="en-US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78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780"/>
            <a:ext cx="10515600" cy="104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By </a:t>
            </a:r>
            <a:r>
              <a:rPr lang="en-US" sz="2400" dirty="0">
                <a:solidFill>
                  <a:srgbClr val="0070C0"/>
                </a:solidFill>
              </a:rPr>
              <a:t>highlighting the important stuff and eliminating distractions, we’ve markedly improved this visual.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8751"/>
            <a:ext cx="9505950" cy="38796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solidFill>
            <a:srgbClr val="E5D5D1"/>
          </a:solidFill>
        </p:spPr>
        <p:txBody>
          <a:bodyPr/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Eliminate 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distractions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ขจัดสิ่งรบกวน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6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829"/>
            <a:ext cx="10515600" cy="815975"/>
          </a:xfrm>
          <a:solidFill>
            <a:srgbClr val="B6DCD5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Create a clear visual hierarchy of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825"/>
            <a:ext cx="10515600" cy="60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Create a clear visual hierarchy of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information</a:t>
            </a:r>
            <a:endParaRPr lang="en-US" sz="32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7840"/>
            <a:ext cx="5626100" cy="419298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772400" y="2832100"/>
            <a:ext cx="2425700" cy="2438400"/>
          </a:xfrm>
          <a:prstGeom prst="wedgeRoundRectCallout">
            <a:avLst>
              <a:gd name="adj1" fmla="val -107744"/>
              <a:gd name="adj2" fmla="val 750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จากกราฟจะแสดงและเน้นปัญหา และใช้คำอธิบายในส่วนที่ต้องการนำเสนอจริงๆ เท่านั้น</a:t>
            </a:r>
            <a:endParaRPr lang="en-US" sz="28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398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8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h-TH" sz="4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Accessibility</a:t>
            </a:r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4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การใช้งานง่าย การเข้าถึงง่าย</a:t>
            </a:r>
            <a:r>
              <a:rPr lang="en-US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904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rgbClr val="D8C6D4"/>
          </a:solidFill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Accessibility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การใช้งานง่าย การเข้าถึงง่าย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6251"/>
            <a:ext cx="10515600" cy="3136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การออกแบบต้องคำนึงถึงความสามารถทางร่างกายของผู้ใช้งาน รวมถึงผู้พิการทางด้านต่างๆ เช่นผู้ใช้งานที่ตาบอดสี</a:t>
            </a:r>
          </a:p>
          <a:p>
            <a:pPr marL="0" indent="0"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การออกแบบควรออกแบบให้เหมาะสมกับผู้ใช้งานที่มีหลากหลาย เพราะผู้ใช้งานที่หลากหลายอาจมีทักษะที่แตกต่างกัน การออกแบบไม่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จำเป็นจะต้องซับซ้อน ใช้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ยากเกินไป แต่ก็ไม่ควรที่จะง่ายจนไม่สามารถใช้ประโยชน์ได้มากนัก </a:t>
            </a:r>
          </a:p>
          <a:p>
            <a:pPr marL="0" indent="0">
              <a:buNone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นั่นคือไม่ควรออกแบบมาสำหรับผู้ใช้ที่มีทักษะทางคอมพิวเตอร์ที่สูงเท่านั้น ควรออกแบบมาให้เหมาะกับผู้ใช้ที่มีทักษะระดับทั่วไป สามารถใช้งานได้ด้วย</a:t>
            </a:r>
          </a:p>
          <a:p>
            <a:pPr marL="0" indent="0">
              <a:buNone/>
            </a:pP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690688"/>
            <a:ext cx="10648950" cy="1243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Designs </a:t>
            </a:r>
            <a:r>
              <a:rPr 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should be usable by people of diverse </a:t>
            </a:r>
            <a:r>
              <a:rPr 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abilities</a:t>
            </a:r>
          </a:p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การออกแบบที่ดีต้องรองรับความสามารถของผู้ใช้งานที่หลากหลาย</a:t>
            </a:r>
            <a:endParaRPr lang="en-US" sz="36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56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365125"/>
            <a:ext cx="10658856" cy="1325563"/>
          </a:xfrm>
          <a:solidFill>
            <a:srgbClr val="FCF7BA"/>
          </a:solidFill>
        </p:spPr>
        <p:txBody>
          <a:bodyPr/>
          <a:lstStyle/>
          <a:p>
            <a:r>
              <a:rPr lang="en-US" dirty="0"/>
              <a:t>Think like a </a:t>
            </a:r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Affordances: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การบอกเป็นนัย</a:t>
            </a:r>
            <a:r>
              <a:rPr lang="th-TH" altLang="en-US" b="1" dirty="0">
                <a:solidFill>
                  <a:srgbClr val="0070C0"/>
                </a:solidFill>
                <a:latin typeface="inherit"/>
                <a:cs typeface="Angsana New" panose="02020603050405020304" pitchFamily="18" charset="-34"/>
              </a:rPr>
              <a:t>เกี่ยวกับการทำงานของวัตถุ</a:t>
            </a:r>
            <a:r>
              <a:rPr lang="th-TH" altLang="en-US" sz="900" b="1" dirty="0">
                <a:solidFill>
                  <a:srgbClr val="0070C0"/>
                </a:solidFill>
                <a:cs typeface="Angsana New" panose="02020603050405020304" pitchFamily="18" charset="-34"/>
              </a:rPr>
              <a:t> 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เป็น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คุณสมบัติการออกแบบที่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ทำให้ผู้ใช้</a:t>
            </a: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เข้าใจการใช้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งานได้ง่าย</a:t>
            </a: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เห็น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Hyperlink 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คนจะรู้เลยว่าให้ 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Click 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ต่อเพื่อหารายละเอียด หรือลูกบิดประตู คนเห็นก็จะหมุนเพื่อ เปิดประตู </a:t>
            </a:r>
            <a:endParaRPr lang="th-TH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Accessibility: 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เข้าถึงได้ง่าย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ที่ทำให้ผู้ใช้งานที่หลากหลาย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สามารถเข้าถึงได้ง่าย หรือสามารถใช้งานได้ง่าย 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คนมีปัญหาทางด้านร่างกาย 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คนตาบอดสี</a:t>
            </a:r>
            <a:r>
              <a:rPr 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), </a:t>
            </a:r>
            <a:r>
              <a:rPr lang="th-TH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ผู้ใช้งานที่มีทักษะไม่สูง รวมถึงผู้ที่มีทักษะสูงทางด้านคอมพิวเตอร์สามารถใช้งานได้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Aesthetics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สุนทรียศาสตร์</a:t>
            </a:r>
            <a:r>
              <a:rPr 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ความสวยงาม ดูดี </a:t>
            </a:r>
            <a:endParaRPr lang="th-TH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901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088771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Well‐designed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th-TH" b="1" dirty="0" smtClean="0">
                <a:solidFill>
                  <a:srgbClr val="0070C0"/>
                </a:solidFill>
              </a:rPr>
              <a:t>การออกแบบที่ดี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3721"/>
            <a:ext cx="10515600" cy="37156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Well‐designed </a:t>
            </a:r>
            <a:r>
              <a:rPr lang="en-US" dirty="0">
                <a:solidFill>
                  <a:srgbClr val="0070C0"/>
                </a:solidFill>
              </a:rPr>
              <a:t>data visualization—like a well‐designed object—is </a:t>
            </a:r>
            <a:r>
              <a:rPr lang="en-US" b="1" dirty="0">
                <a:solidFill>
                  <a:srgbClr val="0070C0"/>
                </a:solidFill>
              </a:rPr>
              <a:t>easy to interpret and understand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การออกแบบที่ดีต้องเข้าใจง่าย</a:t>
            </a:r>
            <a:r>
              <a:rPr lang="en-US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/>
              <a:t>When </a:t>
            </a:r>
            <a:r>
              <a:rPr lang="en-US" dirty="0"/>
              <a:t>people have trouble understanding something, such as interpreting a graph, they tend to blame themselves. </a:t>
            </a:r>
            <a:r>
              <a:rPr lang="en-US" dirty="0">
                <a:solidFill>
                  <a:srgbClr val="0070C0"/>
                </a:solidFill>
              </a:rPr>
              <a:t>In most cases, however, this lack of understanding is not the user’s fault; rather, it points to fault in the design</a:t>
            </a:r>
            <a:r>
              <a:rPr lang="en-US" dirty="0"/>
              <a:t>. </a:t>
            </a:r>
            <a:r>
              <a:rPr lang="en-US" b="1" dirty="0">
                <a:solidFill>
                  <a:srgbClr val="0070C0"/>
                </a:solidFill>
              </a:rPr>
              <a:t>Good design takes planning and thought</a:t>
            </a:r>
            <a:r>
              <a:rPr lang="en-US" dirty="0"/>
              <a:t>. Above all else, good design takes into account the needs of the user. This is another reminder to keep your user—your audience—top‐of‐mind when designing your communications with data.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777875"/>
          </a:xfrm>
          <a:prstGeom prst="rect">
            <a:avLst/>
          </a:prstGeom>
          <a:solidFill>
            <a:srgbClr val="D8C6D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Accessibility</a:t>
            </a:r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การใช้งานง่าย การเข้าถึงง่าย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0665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0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Well‐designed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3247"/>
            <a:ext cx="6477000" cy="357081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84406" y="2583247"/>
            <a:ext cx="4278994" cy="2674553"/>
          </a:xfrm>
          <a:prstGeom prst="wedgeRoundRectCallout">
            <a:avLst>
              <a:gd name="adj1" fmla="val -61866"/>
              <a:gd name="adj2" fmla="val 670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th-TH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แผน</a:t>
            </a:r>
            <a:r>
              <a:rPr lang="th-TH" sz="24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ที่ท่อใต้</a:t>
            </a:r>
            <a:r>
              <a:rPr lang="th-TH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ดินใน </a:t>
            </a:r>
            <a:r>
              <a:rPr lang="en-US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London</a:t>
            </a:r>
            <a:endParaRPr lang="en-US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Designed by Harry Beck :</a:t>
            </a:r>
          </a:p>
          <a:p>
            <a:endParaRPr lang="en-US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Harry Beck produced </a:t>
            </a:r>
            <a:r>
              <a:rPr lang="en-US" sz="24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beautifully simple </a:t>
            </a:r>
            <a:r>
              <a:rPr lang="en-US" sz="24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design in 1933</a:t>
            </a:r>
            <a:r>
              <a:rPr lang="en-US" sz="24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777875"/>
          </a:xfrm>
          <a:prstGeom prst="rect">
            <a:avLst/>
          </a:prstGeom>
          <a:solidFill>
            <a:srgbClr val="D8C6D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Accessibility</a:t>
            </a:r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การใช้งานง่าย การเข้าถึงง่าย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393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6" y="0"/>
            <a:ext cx="12080234" cy="1034473"/>
          </a:xfrm>
          <a:solidFill>
            <a:srgbClr val="D8C6D4"/>
          </a:solidFill>
        </p:spPr>
        <p:txBody>
          <a:bodyPr>
            <a:norm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trategies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related to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accessibility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กลยุทธ์ในการทำให้ใช้งานง่าย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2068946"/>
            <a:ext cx="9587484" cy="31614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Don’t overcomplicate </a:t>
            </a:r>
            <a:endParaRPr lang="th-TH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ไม่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ซับซ้อนจนเกินไป</a:t>
            </a:r>
            <a:endParaRPr lang="en-US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Text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is your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friend </a:t>
            </a:r>
            <a:endParaRPr lang="th-TH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ใช้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ข้อความอธิบายให้เป็นประโยชน์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856" y="1259322"/>
            <a:ext cx="9409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วิธีการที่ช่วยให้การออกแบบสามารถทำให้ ใช้ง่าย และเข้าถึงง่ายสำหรับ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ผู้ใช้งานมีดังนี้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1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  <a:solidFill>
            <a:srgbClr val="D8C6D4"/>
          </a:solidFill>
        </p:spPr>
        <p:txBody>
          <a:bodyPr/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Don’t overcomplicate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</a:t>
            </a:r>
            <a:r>
              <a:rPr lang="th-TH" alt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ให้อ่าน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ง่าย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ใช้แบบอักษรที่สอดคล้องกันและอ่านง่าย (พิจารณาทั้งสองอย่าง แบบอักษรและขนาด) </a:t>
            </a:r>
            <a:endParaRPr lang="th-TH" altLang="en-US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ทำให้ดูสะอาด </a:t>
            </a: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สบายตาสำหรับผู้ใช้งาน</a:t>
            </a:r>
            <a:endParaRPr lang="en-US" altLang="en-US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ใช้ภาษาที่ตรงไปตรงมา </a:t>
            </a:r>
          </a:p>
          <a:p>
            <a:pPr marL="0" lvl="0" indent="0">
              <a:buNone/>
            </a:pPr>
            <a:r>
              <a:rPr lang="th-TH" alt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เลือกภาษาที่เรียบ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ง่าย มากกว่า ใช้ภาษาที่ซับซ้อน </a:t>
            </a:r>
          </a:p>
          <a:p>
            <a:pPr marL="0" lvl="0" indent="0">
              <a:buNone/>
            </a:pP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เลือกใช้คำสั้นๆอธิบาย ดีกว่า ใช้คำที่ยาว แต่ความหมายเหมือนกัน</a:t>
            </a:r>
          </a:p>
          <a:p>
            <a:pPr marL="0" lvl="0" indent="0">
              <a:buNone/>
            </a:pP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หากจะใช้คำ</a:t>
            </a:r>
            <a:r>
              <a:rPr lang="th-TH" alt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ย่อ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เช่น 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CRM (Customer Relationship </a:t>
            </a:r>
            <a:r>
              <a:rPr lang="en-US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anagement)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ก่อนหน้านั้นจะต้องอธิบายมาก่อนใน 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Slide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แรกๆ จากนั้น 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Slide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หลังๆ จะสามารถใช้คำย่อได้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และไม่ควรใช้เยอะ</a:t>
            </a:r>
            <a:endParaRPr lang="en-US" altLang="en-US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หากเป็นศัพท์เฉพาะให้ แสดงคำอธิบายไว้บริเวณด้านล่าง 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(Footnote) </a:t>
            </a:r>
          </a:p>
          <a:p>
            <a:pPr marL="0" lvl="0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ขจัดความซับซ้อนที่ไม่จำเป็น</a:t>
            </a: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โดยเน้นความเรียบง่าย</a:t>
            </a:r>
            <a:endParaRPr lang="en-US" altLang="en-US" sz="20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6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872"/>
            <a:ext cx="10515600" cy="853718"/>
          </a:xfrm>
          <a:solidFill>
            <a:srgbClr val="D8C6D4"/>
          </a:solidFill>
        </p:spPr>
        <p:txBody>
          <a:bodyPr>
            <a:normAutofit/>
          </a:bodyPr>
          <a:lstStyle/>
          <a:p>
            <a:r>
              <a:rPr lang="en-US" dirty="0"/>
              <a:t>Text is your friend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590"/>
            <a:ext cx="10515600" cy="5390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การ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ใช้ข้อความ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อย่างเหมาะสมจะทำให้สามารถเข้าใจการแสดงของแผนภาพข้อมูล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(Data visualization)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ได้ดีมากขึ้น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สามารถใช้ข้อความหลายกรณีในการสื่อสารกับข้อมูล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ใช้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ติด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ป้าย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label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เกริ่นนำ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introduce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 อธิบาย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explain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เสริม</a:t>
            </a:r>
            <a:r>
              <a:rPr lang="en-US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reinforce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5. เน้น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ย้ำ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แนะนำ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recommend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และเล่า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เรื่อง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tell a story</a:t>
            </a:r>
          </a:p>
        </p:txBody>
      </p:sp>
    </p:spTree>
    <p:extLst>
      <p:ext uri="{BB962C8B-B14F-4D97-AF65-F5344CB8AC3E}">
        <p14:creationId xmlns:p14="http://schemas.microsoft.com/office/powerpoint/2010/main" val="853911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3" y="1955865"/>
            <a:ext cx="7812024" cy="437178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220457" y="2918599"/>
            <a:ext cx="3063240" cy="2103120"/>
          </a:xfrm>
          <a:prstGeom prst="wedgeRoundRectCallout">
            <a:avLst>
              <a:gd name="adj1" fmla="val -59679"/>
              <a:gd name="adj2" fmla="val 692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0000"/>
                </a:solidFill>
              </a:rPr>
              <a:t>อธิบายสื่งที่สำคัญ สิ่งที่น่าสนใจ อธิบายความแตกต่างของแต่ละกลุ่มข้อมูล เช่น จะชี้สิ่งที่สูงสุด หรือต่ำของแต่ละช่วงเวลา หรือวันสำคัญของประชาชน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5276" y="3244334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1C1E21"/>
                </a:solidFill>
                <a:latin typeface="Helvetica" panose="020B0604020202020204" pitchFamily="34" charset="0"/>
              </a:rPr>
              <a:t>กระทิง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8872"/>
            <a:ext cx="10515600" cy="853718"/>
          </a:xfrm>
          <a:solidFill>
            <a:srgbClr val="D8C6D4"/>
          </a:solidFill>
        </p:spPr>
        <p:txBody>
          <a:bodyPr>
            <a:normAutofit/>
          </a:bodyPr>
          <a:lstStyle/>
          <a:p>
            <a:r>
              <a:rPr lang="en-US" dirty="0"/>
              <a:t>Text is your friend</a:t>
            </a:r>
          </a:p>
        </p:txBody>
      </p:sp>
    </p:spTree>
    <p:extLst>
      <p:ext uri="{BB962C8B-B14F-4D97-AF65-F5344CB8AC3E}">
        <p14:creationId xmlns:p14="http://schemas.microsoft.com/office/powerpoint/2010/main" val="109712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85" y="804585"/>
            <a:ext cx="10515600" cy="1013732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การปรับปรุงการนำเสนอโดยใช้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Text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1/3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5" y="2137632"/>
            <a:ext cx="5969001" cy="403093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21715" y="1658303"/>
            <a:ext cx="5050972" cy="3381827"/>
          </a:xfrm>
          <a:prstGeom prst="wedgeRoundRectCallout">
            <a:avLst>
              <a:gd name="adj1" fmla="val -64816"/>
              <a:gd name="adj2" fmla="val 332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8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8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กราฟที่ผ่านกระบวนการ 3 ขั้นตอนมาแล้วคือ</a:t>
            </a:r>
          </a:p>
          <a:p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en-US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Understand </a:t>
            </a:r>
            <a:r>
              <a:rPr lang="en-US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the context </a:t>
            </a:r>
            <a:endParaRPr lang="th-TH" sz="28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Choose an appropriate visual display </a:t>
            </a:r>
            <a:endParaRPr lang="th-TH" sz="28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Eliminate clutter</a:t>
            </a:r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28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Focus </a:t>
            </a:r>
            <a:r>
              <a:rPr lang="en-US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attention where you want it</a:t>
            </a:r>
            <a:endParaRPr lang="th-TH" sz="28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</a:t>
            </a:r>
            <a:r>
              <a:rPr lang="th-TH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ยังไม่รวมการพิจารณาในระดับ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Think like a designer</a:t>
            </a:r>
            <a:r>
              <a:rPr lang="th-TH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(Text is your friend</a:t>
            </a:r>
            <a:r>
              <a:rPr lang="en-US" sz="28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28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AutoNum type="arabicPeriod"/>
            </a:pP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+mj-cs"/>
            </a:endParaRPr>
          </a:p>
          <a:p>
            <a:pPr marL="457200" indent="-457200">
              <a:buAutoNum type="arabicPeriod"/>
            </a:pPr>
            <a:endParaRPr lang="th-TH" sz="2400" dirty="0" smtClean="0">
              <a:solidFill>
                <a:srgbClr val="000000"/>
              </a:solidFill>
              <a:latin typeface="AngsanaUPC" panose="02020603050405020304" pitchFamily="18" charset="-34"/>
              <a:cs typeface="+mj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21715" y="5055080"/>
            <a:ext cx="4905828" cy="1476348"/>
          </a:xfrm>
          <a:prstGeom prst="wedgeRoundRectCallout">
            <a:avLst>
              <a:gd name="adj1" fmla="val -63681"/>
              <a:gd name="adj2" fmla="val -34399"/>
              <a:gd name="adj3" fmla="val 16667"/>
            </a:avLst>
          </a:prstGeom>
          <a:solidFill>
            <a:srgbClr val="D8C6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86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เป็นกราฟที่ดีระดับหนึ่งแต่ยังไม่สื่อความหมายดีพอเพราะขาดการอธิบาย</a:t>
            </a:r>
            <a:endParaRPr lang="en-US" sz="3200" b="1" dirty="0">
              <a:solidFill>
                <a:srgbClr val="86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7285" y="27547"/>
            <a:ext cx="10515600" cy="853718"/>
          </a:xfrm>
          <a:prstGeom prst="rect">
            <a:avLst/>
          </a:prstGeom>
          <a:solidFill>
            <a:srgbClr val="D8C6D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Text is your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9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" y="1900041"/>
            <a:ext cx="6732134" cy="45821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186057" y="2351314"/>
            <a:ext cx="3526972" cy="2380343"/>
          </a:xfrm>
          <a:prstGeom prst="wedgeRoundRectCallout">
            <a:avLst>
              <a:gd name="adj1" fmla="val -66924"/>
              <a:gd name="adj2" fmla="val 423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we’ve added the words that have to be there: graph title, axis titles, and a footnote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861" y="886309"/>
            <a:ext cx="10515600" cy="10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การปรับปรุงการนำเสนอโดยใช้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Text : 2/3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7285" y="27547"/>
            <a:ext cx="10515600" cy="853718"/>
          </a:xfrm>
          <a:prstGeom prst="rect">
            <a:avLst/>
          </a:prstGeom>
          <a:solidFill>
            <a:srgbClr val="D8C6D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Text is your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2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9" y="1690688"/>
            <a:ext cx="6152469" cy="484285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315200" y="1944914"/>
            <a:ext cx="4441371" cy="3773715"/>
          </a:xfrm>
          <a:prstGeom prst="wedgeRoundRectCallout">
            <a:avLst>
              <a:gd name="adj1" fmla="val -60389"/>
              <a:gd name="adj2" fmla="val 77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 </a:t>
            </a:r>
            <a:r>
              <a:rPr lang="en-US" sz="32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this picture, </a:t>
            </a:r>
            <a:r>
              <a:rPr lang="en-US" sz="32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thoughtful use of text makes the </a:t>
            </a:r>
            <a:r>
              <a:rPr lang="en-US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design accessible</a:t>
            </a:r>
            <a:r>
              <a:rPr lang="en-US" sz="32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It’s clear to the audience </a:t>
            </a: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what they are looking at as well as what they should pay attention to and </a:t>
            </a:r>
            <a:r>
              <a:rPr lang="en-US" sz="32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why.</a:t>
            </a:r>
            <a:endParaRPr lang="en-US" sz="32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38200" y="822099"/>
            <a:ext cx="10515600" cy="86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การปรับปรุงการนำเสนอโดยใช้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Text : 3/3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7285" y="27547"/>
            <a:ext cx="10515600" cy="853718"/>
          </a:xfrm>
          <a:prstGeom prst="rect">
            <a:avLst/>
          </a:prstGeom>
          <a:solidFill>
            <a:srgbClr val="D8C6D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Text is your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9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193"/>
            <a:ext cx="10515600" cy="3048127"/>
          </a:xfrm>
          <a:solidFill>
            <a:srgbClr val="B7CADB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48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4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Aesthetics</a:t>
            </a:r>
            <a:r>
              <a:rPr lang="th-TH" sz="4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endParaRPr lang="th-TH" sz="48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th-TH" sz="48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สุนทรียศาสตร์</a:t>
            </a:r>
            <a:r>
              <a:rPr lang="en-US" sz="48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8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ความสวยงาม ดูดี </a:t>
            </a:r>
            <a:endParaRPr lang="en-US" sz="48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682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7008" y="2816352"/>
            <a:ext cx="8546592" cy="2139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Affordances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การบอกเป็นนัย</a:t>
            </a:r>
            <a:r>
              <a:rPr lang="th-TH" alt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เกี่ยวกับการทำงานของวัตถุ </a:t>
            </a:r>
            <a:r>
              <a:rPr lang="en-US" alt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2376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1380744"/>
            <a:ext cx="11353800" cy="5237769"/>
          </a:xfrm>
        </p:spPr>
        <p:txBody>
          <a:bodyPr>
            <a:noAutofit/>
          </a:bodyPr>
          <a:lstStyle/>
          <a:p>
            <a:pPr marL="0" lvl="0" indent="0" fontAlgn="t">
              <a:buNone/>
            </a:pP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Be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smart with color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ใช้สีอย่างถูกต้อง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)The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use of color should always be an intentional decision; use color sparingly and strategically to highlight the important parts of your visual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6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ใช้สีเท่าที่จำเป็นและอย่างมีกลยุทธ์เพื่อเน้น ส่วนสำคัญของภาพ</a:t>
            </a:r>
            <a:r>
              <a:rPr lang="th-TH" alt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fontAlgn="t">
              <a:buNone/>
            </a:pP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Pay attention to alignment.</a:t>
            </a: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ให้ใส่ใจในการจัดตำแหน่ง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Organize elements on the page to create clean vertical and horizontal lines to establish a sense of unity and cohesion.</a:t>
            </a:r>
          </a:p>
          <a:p>
            <a:pPr marL="0" indent="0" fontAlgn="t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Leverage white space. </a:t>
            </a:r>
            <a:r>
              <a:rPr lang="en-US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ใช้พื้นที่ว่างให้เป็นประโยชน์</a:t>
            </a:r>
            <a:r>
              <a:rPr lang="en-US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Preserve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margins; don’t stretch your graphics to fill the space, or add things simply because you have extra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space.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ไม่ควรแสดง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graphics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จนเต็มพื้นที่นำเสนอ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714" y="210457"/>
            <a:ext cx="11505909" cy="897618"/>
          </a:xfrm>
          <a:solidFill>
            <a:srgbClr val="B7CADB"/>
          </a:solidFill>
        </p:spPr>
        <p:txBody>
          <a:bodyPr>
            <a:normAutofit/>
          </a:bodyPr>
          <a:lstStyle/>
          <a:p>
            <a:pPr fontAlgn="t"/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Aesthetics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สุนทรียศาสตร์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ความสวยงาม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8367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ตัวอย่างการทำ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 visualization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850571"/>
            <a:ext cx="4005943" cy="468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8" y="1850571"/>
            <a:ext cx="3698240" cy="46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80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1213008"/>
            <a:ext cx="10515600" cy="703136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การออกแบบที่ยังมีข้อเสียด้านความงาม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975104"/>
            <a:ext cx="5793607" cy="43018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693969" y="2560320"/>
            <a:ext cx="2882335" cy="1565719"/>
          </a:xfrm>
          <a:prstGeom prst="wedgeRoundRectCallout">
            <a:avLst>
              <a:gd name="adj1" fmla="val -59026"/>
              <a:gd name="adj2" fmla="val 91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สีเยอะเกินไป ดูไม่สบายตา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การจัดเรียง </a:t>
            </a: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Label</a:t>
            </a:r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ไม่เป็นระเบียบ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ไม่สามารถบอกได้ว่าเน้นเนื้อหาตรงไหน </a:t>
            </a: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(Focus </a:t>
            </a:r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ยาก</a:t>
            </a: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ใช้ช่องว่างระหว่าง  </a:t>
            </a: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Graph </a:t>
            </a:r>
            <a:r>
              <a:rPr lang="th-TH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น้อยไป</a:t>
            </a:r>
            <a:endParaRPr lang="en-US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714" y="210457"/>
            <a:ext cx="11505909" cy="897618"/>
          </a:xfrm>
          <a:prstGeom prst="rect">
            <a:avLst/>
          </a:prstGeom>
          <a:solidFill>
            <a:srgbClr val="B7CAD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Aesthetics (</a:t>
            </a:r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สุนทรียศาสตร์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ความสวยงาม</a:t>
            </a:r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0177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68" y="1108074"/>
            <a:ext cx="10515600" cy="839597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การออกแบบที่ปรับปรุงจุดอ่อนด้านความงามแล้ว 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144" y="2017649"/>
            <a:ext cx="5387189" cy="44928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94576" y="1947672"/>
            <a:ext cx="4782312" cy="3063240"/>
          </a:xfrm>
          <a:prstGeom prst="wedgeRoundRectCallout">
            <a:avLst>
              <a:gd name="adj1" fmla="val -56041"/>
              <a:gd name="adj2" fmla="val 62500"/>
              <a:gd name="adj3" fmla="val 16667"/>
            </a:avLst>
          </a:prstGeom>
          <a:solidFill>
            <a:srgbClr val="D1D6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th-TH" sz="2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กราฟนี้มีคุณสมบัติทั้ง 3 ที่เหมาะสม</a:t>
            </a:r>
          </a:p>
          <a:p>
            <a:pPr lvl="0" fontAlgn="t"/>
            <a:endParaRPr lang="th-TH" sz="1600" b="1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 fontAlgn="t"/>
            <a:r>
              <a:rPr lang="en-US" sz="2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Be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smart with color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(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ใช้สีอย่าง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ถูกต้อง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24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 fontAlgn="t"/>
            <a:r>
              <a:rPr lang="en-US" sz="2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Pay attention to alignment.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ให้ใส่ใจในการจัดตำแหน่ง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th-TH" sz="2400" b="1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 fontAlgn="t"/>
            <a:r>
              <a:rPr lang="en-US" sz="2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Leverage white space. (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ใช้พื้นที่ว่างให้เป็น</a:t>
            </a:r>
            <a:r>
              <a:rPr lang="th-TH" sz="2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 และเหมาะสม</a:t>
            </a:r>
            <a:r>
              <a:rPr lang="en-US" sz="2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714" y="210457"/>
            <a:ext cx="11505909" cy="897618"/>
          </a:xfrm>
          <a:prstGeom prst="rect">
            <a:avLst/>
          </a:prstGeom>
          <a:solidFill>
            <a:srgbClr val="B7CAD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Aesthetics 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สุนทรียศาสตร์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ความสวยงาม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855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4079"/>
          </a:xfrm>
          <a:solidFill>
            <a:srgbClr val="FEF6BE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4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Acceptance</a:t>
            </a:r>
          </a:p>
          <a:p>
            <a:pPr marL="0" indent="0" algn="ctr">
              <a:buNone/>
            </a:pPr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การยอมรับ</a:t>
            </a:r>
            <a:endParaRPr lang="en-US" sz="4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4570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rgbClr val="FEC9A8"/>
          </a:solidFill>
        </p:spPr>
        <p:txBody>
          <a:bodyPr>
            <a:normAutofit/>
          </a:bodyPr>
          <a:lstStyle/>
          <a:p>
            <a:pPr marL="0" indent="0"/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Acceptance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การยอมรับการออกแบบของเรา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There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are a few strategies you can leverage for gaining acceptance in the design of your data visualization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วิธีที่เราจะได้รับการยอมรับในการออกแบบการนำเสนอแผนภาพของเรา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0" lvl="0" indent="0">
              <a:buNone/>
            </a:pP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Articulate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the benefits of the new or different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approach</a:t>
            </a:r>
          </a:p>
          <a:p>
            <a:pPr marL="0" lvl="0" indent="0">
              <a:buNone/>
            </a:pPr>
            <a:r>
              <a:rPr lang="th-TH" alt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ระบุ</a:t>
            </a:r>
            <a:r>
              <a:rPr lang="th-TH" alt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ประโยชน์ของแนวทางใหม่หรือแนวทางที่แตกต่างออกไป </a:t>
            </a:r>
            <a:endParaRPr lang="en-US" alt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Show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the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side‐by‐side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หากวิธีการ หรือข้อเสนอใหม่ที่เราต้องการนำเสนอได้รับการยอมรับแล้ว เราควรแสดงข้อมูลให้ละเอียด แสดงข้อมูลให้เห็นชัดขึ้น อาจจะเปรียบเทียบกับวิธีการเดิม ก่อนหลัง ข้อดี ข้อเสีย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เพื่อให้เห็นว่าทำไมเราต้องปรับเปลี่ยน และใช้วิธีการใหม่</a:t>
            </a:r>
            <a:endParaRPr lang="th-TH" alt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Provide multiple options and seek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input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นำเสนอหลายตัวเลือก และให้ผู้ร่วมงาน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หรืออาจเป็นกลุ่มผู้ฟังงานของเรา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ติชมการออกแบบนำเสนอ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Get a vocal member of your audience on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board</a:t>
            </a:r>
          </a:p>
          <a:p>
            <a:pPr marL="0" indent="0">
              <a:buNone/>
            </a:pP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สอบถาม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การออกแบบของการนำเสนอของเรา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กับสมาชิกของกลุ่มผู้ฟังที่มีความสำคัญ หรือ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มีอิทธิพล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ต่อกลุ่มผู้ฟัง เพื่อจะสามารถออกแบบงานให้ได้รับการยอมรับจากผู้ฟัง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41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02337"/>
            <a:ext cx="10829544" cy="96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Affordances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การบอกเป็นนัย</a:t>
            </a:r>
            <a:r>
              <a:rPr lang="th-TH" alt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เกี่ยวกับการทำงานของวัตถุ </a:t>
            </a:r>
            <a:r>
              <a:rPr lang="en-US" alt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956816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Affordances 	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</a:t>
            </a:r>
            <a:r>
              <a:rPr lang="th-TH" sz="36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การออกแบบที่ทำให้ผู้ใช้</a:t>
            </a:r>
            <a:r>
              <a:rPr lang="th-TH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เข้าใจการใช้งานได้ง่าย</a:t>
            </a:r>
            <a:r>
              <a:rPr 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th-TH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</a:t>
            </a:r>
            <a:r>
              <a:rPr lang="th-TH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คุณสมบัตินี้ 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6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ลักษณะเฉพาะของการออกแบบที่ทำ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ให้ผู้ใช้งานรู้ชัดเจนว่า ผลิตภัณฑ์นั้นเราควรใช้งานอย่างไร </a:t>
            </a:r>
          </a:p>
          <a:p>
            <a:pPr marL="0" indent="0">
              <a:buNone/>
            </a:pP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การออกแบบลูกบิด ผู้ใช้เห็นแล้วก็จะใช้มือบิดหมุน</a:t>
            </a:r>
            <a:endParaRPr lang="en-US" altLang="en-US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		       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การออกแบบปุ่มกดลิฟต์ ผู้ใช้เห็นแล้วทราบทันทีว่าต้องใช้มือกด</a:t>
            </a:r>
            <a:endParaRPr lang="en-US" altLang="en-US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</a:t>
            </a:r>
            <a:endParaRPr lang="th-TH" altLang="en-US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altLang="en-US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en-US" altLang="en-US" sz="36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607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792224"/>
            <a:ext cx="10515600" cy="533571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ในการออกแบบการนำเสนอนั้นเราสามารถนำหลักการ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Visual affordances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มาปรับใช้ได้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</a:t>
            </a: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เข้าใจการใช้งานง่าย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โด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ยมีหลักดังนี้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Highlight </a:t>
            </a:r>
            <a:r>
              <a:rPr 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the important </a:t>
            </a: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stuff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ไฮไลต์</a:t>
            </a: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เน้นย้ำ </a:t>
            </a:r>
            <a:r>
              <a:rPr lang="th-TH" alt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สิ่ง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สำคัญ</a:t>
            </a: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altLang="en-US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Eliminate </a:t>
            </a:r>
            <a:r>
              <a:rPr 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distractions </a:t>
            </a:r>
            <a:r>
              <a:rPr 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ขจัดสิ่งรบกวน หรือสิ่งที่ทำให้ไขว้เขว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Create </a:t>
            </a:r>
            <a:r>
              <a:rPr 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 clear visual hierarchy of </a:t>
            </a:r>
            <a:r>
              <a:rPr 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information</a:t>
            </a:r>
            <a:r>
              <a:rPr lang="th-TH" altLang="en-US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สร้างลำดับ</a:t>
            </a:r>
            <a:r>
              <a:rPr lang="th-TH" alt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ชั้นของข้อมูล </a:t>
            </a:r>
            <a:r>
              <a:rPr lang="th-TH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ให้ชัดเจน</a:t>
            </a:r>
            <a:r>
              <a:rPr lang="en-US" alt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alt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" y="402337"/>
            <a:ext cx="11195303" cy="96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Affordances (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การบอกเป็นนัย</a:t>
            </a:r>
            <a:r>
              <a:rPr lang="th-TH" alt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เกี่ยวกับการทำงานของวัตถุ </a:t>
            </a:r>
            <a:r>
              <a:rPr lang="en-US" alt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975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096"/>
            <a:ext cx="10515600" cy="922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Highlight the important </a:t>
            </a: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247"/>
            <a:ext cx="10515600" cy="4192715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Highlight the important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stuff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ไฮไลต์</a:t>
            </a:r>
            <a:r>
              <a:rPr lang="th-TH" alt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ตรงสิ่งสำคัญ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  <a:p>
            <a:pPr marL="0" lvl="0" indent="0">
              <a:buNone/>
            </a:pP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จากบทเรียนที่ผ่านมาเราใช้คุณสมบัติการมองที่เราจะเห็นก่อนคิด 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en-US" dirty="0" err="1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reattentive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นำมาช่วยในการออกแบบให้สะดุดตา และทำให้ผู้ฟังสนใจการนำเสนอ เช่น </a:t>
            </a:r>
            <a:r>
              <a:rPr lang="th-TH" alt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 </a:t>
            </a: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Highlight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ข้อมูลที่ต้องการเน้น แต่การ </a:t>
            </a: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นั้นควรเน้นสิ่ง</a:t>
            </a:r>
            <a:r>
              <a:rPr lang="th-TH" alt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สำคัญเท่านั้น </a:t>
            </a:r>
          </a:p>
          <a:p>
            <a:pPr marL="0" indent="0">
              <a:buNone/>
            </a:pPr>
            <a:r>
              <a:rPr lang="th-TH" altLang="en-US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Highlight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เราไม่ควรทำการ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Highlight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ทั้งหมดของภาพที่นำเสนอ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เราควร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เน้น</a:t>
            </a: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เพียงเศษเสี้ยวของภาพรวมเท่านั้น </a:t>
            </a:r>
            <a:endParaRPr lang="th-TH" altLang="en-US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ในหลักการออกแบบ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สากลนั้น</a:t>
            </a:r>
            <a:r>
              <a:rPr lang="en-US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Lidwell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Holden, and Butler,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2003)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แ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นะนำให้การทำ </a:t>
            </a:r>
            <a:r>
              <a:rPr lang="en-US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Highlight </a:t>
            </a:r>
            <a:r>
              <a:rPr lang="th-TH" alt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</a:t>
            </a:r>
            <a:r>
              <a:rPr lang="th-TH" altLang="en-US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เกิน 10% </a:t>
            </a:r>
            <a:r>
              <a:rPr lang="th-TH" alt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ของภาพที่เราออกแบบ</a:t>
            </a:r>
            <a:endParaRPr lang="en-US" altLang="en-US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9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altLang="en-US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</a:t>
            </a:r>
            <a:r>
              <a:rPr lang="th-TH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เน้น </a:t>
            </a:r>
            <a:r>
              <a:rPr lang="en-US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Highlight) </a:t>
            </a:r>
            <a:r>
              <a:rPr lang="th-TH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ด้วย</a:t>
            </a:r>
            <a:r>
              <a:rPr 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ตัวหนา</a:t>
            </a:r>
            <a:r>
              <a:rPr lang="th-TH" alt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i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ตัวเอียง </a:t>
            </a:r>
            <a:r>
              <a:rPr lang="th-TH" altLang="en-US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altLang="en-US" u="sng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ขีดเส้น</a:t>
            </a:r>
            <a:r>
              <a:rPr lang="th-TH" altLang="en-US" u="sng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ใต้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CASE and </a:t>
            </a:r>
            <a:r>
              <a:rPr lang="en-US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typeface</a:t>
            </a:r>
            <a:endParaRPr lang="th-TH" b="1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en-US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Color</a:t>
            </a:r>
            <a:endParaRPr lang="th-TH" b="1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Size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68096"/>
            <a:ext cx="10515600" cy="922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Highlight the important </a:t>
            </a:r>
            <a:r>
              <a:rPr lang="en-US" dirty="0" smtClean="0"/>
              <a:t>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355982"/>
            <a:ext cx="10515600" cy="8105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Highlight the important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647"/>
            <a:ext cx="10515600" cy="4202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altLang="en-US" sz="36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การเน้น </a:t>
            </a:r>
            <a:r>
              <a:rPr lang="en-US" altLang="en-US" sz="36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Highlight)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ด้วย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ตัวหนา</a:t>
            </a:r>
            <a:r>
              <a:rPr lang="th-TH" alt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600" i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ตัวเอียง </a:t>
            </a:r>
            <a:r>
              <a:rPr lang="th-TH" alt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altLang="en-US" sz="3600" u="sng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ขีดเส้นใต้</a:t>
            </a:r>
            <a:endParaRPr lang="en-US" sz="3600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endParaRPr lang="th-TH" altLang="en-US" sz="3200" b="1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th-TH" alt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ตัวหนา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i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ตัวเอียง </a:t>
            </a:r>
            <a:r>
              <a:rPr lang="th-TH" alt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altLang="en-US" sz="3200" u="sng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ขีดเส้นใต้</a:t>
            </a:r>
            <a:r>
              <a:rPr lang="th-TH" alt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ใช้สำหรับ</a:t>
            </a:r>
            <a:r>
              <a:rPr lang="th-TH" alt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ชื่อเรื่อง ป้ายกำกับ คำอธิบายภาพ และ ลำดับคำสั้น ๆ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เพื่อแยกความแตกต่างขององค์ประกอบ </a:t>
            </a:r>
            <a:r>
              <a:rPr lang="th-TH" alt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โดยทั่วไปนิยม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ใช้ตัวหนามากกว่าตัวเอียงและขีดเส้นใต้ </a:t>
            </a:r>
          </a:p>
          <a:p>
            <a:pPr marL="0" lvl="0" indent="0">
              <a:buNone/>
            </a:pPr>
            <a:r>
              <a:rPr lang="th-TH" alt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ตัวหนา </a:t>
            </a:r>
            <a:r>
              <a:rPr lang="th-TH" altLang="en-US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	</a:t>
            </a:r>
            <a:r>
              <a:rPr lang="en-US" altLang="en-US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จะรบกวนสายตาน้อยสุดในการออกแบบแต่เน้นองค์ประกอบที่เลือกได้ชัดเจน </a:t>
            </a:r>
          </a:p>
          <a:p>
            <a:pPr marL="0" lvl="0" indent="0">
              <a:buNone/>
            </a:pPr>
            <a:r>
              <a:rPr lang="th-TH" altLang="en-US" sz="3200" i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ตัวเอียง </a:t>
            </a:r>
            <a:r>
              <a:rPr lang="th-TH" altLang="en-US" sz="3200" i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</a:t>
            </a:r>
            <a:r>
              <a:rPr lang="en-US" alt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en-US" altLang="en-US" sz="3200" i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รบกวนสายตาเล็กน้อย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แต่ก็ไม่โดดเด่นมาก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นัก</a:t>
            </a:r>
          </a:p>
          <a:p>
            <a:pPr marL="0" lvl="0" indent="0">
              <a:buNone/>
            </a:pPr>
            <a:r>
              <a:rPr lang="th-TH" altLang="en-US" sz="3200" u="sng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altLang="en-US" sz="3200" u="sng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ขีดเส้น</a:t>
            </a:r>
            <a:r>
              <a:rPr lang="th-TH" altLang="en-US" sz="3200" u="sng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ใต้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จะเพิ่มการรบกวน และ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ทำให้ความชัดเจนในการอ่านลดลง ดังนั้นควรใช้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เท่าที่			จำเป็น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(ถ้ามี)</a:t>
            </a:r>
            <a:r>
              <a:rPr lang="th-TH" alt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789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CASE and typeface: </a:t>
            </a:r>
            <a:r>
              <a:rPr lang="th-TH" alt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การเน้นโดยใช้ ข้อความตัวพิมพ์ใหญ่ เช่น </a:t>
            </a:r>
            <a:r>
              <a:rPr lang="en-US" alt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BIRD, ROSE, FIGURE, TABLE</a:t>
            </a:r>
            <a:r>
              <a:rPr lang="th-TH" alt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ทำให้สามารถเราสามารถสแกนด้วยสายตาได้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ง่าย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เหมาะกับ 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ชื่อเรื่อง </a:t>
            </a:r>
            <a:r>
              <a:rPr lang="en-US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(T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itles), 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ป้าย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กำกับ</a:t>
            </a:r>
            <a:r>
              <a:rPr lang="en-US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(Label)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และคีย์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เวิร์ด</a:t>
            </a:r>
            <a:r>
              <a:rPr lang="en-US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(K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eywords)</a:t>
            </a:r>
            <a:r>
              <a:rPr lang="th-TH" alt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หลีกเลี่ยงการใช้แบบอักษรที่แตกต่าง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กัน</a:t>
            </a:r>
            <a:r>
              <a:rPr lang="en-US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เนื่องจากจะดูยาก ไม่สวย </a:t>
            </a:r>
          </a:p>
          <a:p>
            <a:pPr marL="0" indent="0">
              <a:buNone/>
            </a:pPr>
            <a:r>
              <a:rPr lang="th-TH" alt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Color </a:t>
            </a:r>
            <a:r>
              <a:rPr 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การเน้นโดยใช้สี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เป็นเทคนิคการเน้นที่มีประสิทธิภาพเมื่อใช้เพียงเล็กน้อย และโดยทั่วไปสามารถเน้นการนำเสนอ ร่วมกับเทคนิคการเน้นอื่นๆได้ เช่น </a:t>
            </a:r>
            <a:r>
              <a:rPr lang="th-TH" alt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ใช้สี</a:t>
            </a:r>
            <a:r>
              <a:rPr lang="en-US" alt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 Bold + </a:t>
            </a:r>
            <a:r>
              <a:rPr lang="th-TH" alt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ขนาดที่ใหญ่ขึ้น </a:t>
            </a:r>
            <a:endParaRPr lang="en-US" altLang="en-US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altLang="en-US" sz="36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en-US" sz="36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Size : </a:t>
            </a:r>
            <a:r>
              <a:rPr lang="th-TH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ขนาดของสิ่งนี่นำเสนอ เช่น คำที่ </a:t>
            </a:r>
            <a:r>
              <a:rPr 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Font </a:t>
            </a:r>
            <a:r>
              <a:rPr lang="th-TH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ใหญ่ขึ้นสามารถดึงดูดใจได้</a:t>
            </a:r>
            <a:endParaRPr lang="en-US" sz="32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9496"/>
            <a:ext cx="10515600" cy="922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Highlight the important </a:t>
            </a:r>
            <a:r>
              <a:rPr lang="en-US" dirty="0" smtClean="0"/>
              <a:t>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F4F0CD8D817A418EB7AB39AFF3EE4D" ma:contentTypeVersion="4" ma:contentTypeDescription="Create a new document." ma:contentTypeScope="" ma:versionID="1bd42f56be4d2f67c9d7eef4a13ce842">
  <xsd:schema xmlns:xsd="http://www.w3.org/2001/XMLSchema" xmlns:xs="http://www.w3.org/2001/XMLSchema" xmlns:p="http://schemas.microsoft.com/office/2006/metadata/properties" xmlns:ns2="3dcf0dbb-26dd-475a-91e0-464211e383c6" targetNamespace="http://schemas.microsoft.com/office/2006/metadata/properties" ma:root="true" ma:fieldsID="8fb78356a8c5243bd912e0f37dadd745" ns2:_="">
    <xsd:import namespace="3dcf0dbb-26dd-475a-91e0-464211e38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f0dbb-26dd-475a-91e0-464211e38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C3236-7E8A-4BD4-AA1C-D30314F6D143}"/>
</file>

<file path=customXml/itemProps2.xml><?xml version="1.0" encoding="utf-8"?>
<ds:datastoreItem xmlns:ds="http://schemas.openxmlformats.org/officeDocument/2006/customXml" ds:itemID="{1D290736-C99A-49C5-9903-B9702CCF65D1}"/>
</file>

<file path=customXml/itemProps3.xml><?xml version="1.0" encoding="utf-8"?>
<ds:datastoreItem xmlns:ds="http://schemas.openxmlformats.org/officeDocument/2006/customXml" ds:itemID="{47AF7EBC-96BB-48C7-9423-9E2EA3023F96}"/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1310</Words>
  <Application>Microsoft Office PowerPoint</Application>
  <PresentationFormat>Widescreen</PresentationFormat>
  <Paragraphs>186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Angsana New</vt:lpstr>
      <vt:lpstr>AngsanaUPC</vt:lpstr>
      <vt:lpstr>Arial</vt:lpstr>
      <vt:lpstr>Calibri</vt:lpstr>
      <vt:lpstr>Calibri Light</vt:lpstr>
      <vt:lpstr>Cordia New</vt:lpstr>
      <vt:lpstr>Helvetica</vt:lpstr>
      <vt:lpstr>inherit</vt:lpstr>
      <vt:lpstr>Office Theme</vt:lpstr>
      <vt:lpstr>Storytelling with Data </vt:lpstr>
      <vt:lpstr>Think like a designer</vt:lpstr>
      <vt:lpstr>PowerPoint Presentation</vt:lpstr>
      <vt:lpstr>1. Affordances (การบอกเป็นนัยเกี่ยวกับการทำงานของวัตถุ )</vt:lpstr>
      <vt:lpstr>PowerPoint Presentation</vt:lpstr>
      <vt:lpstr>Highlight the important stuff</vt:lpstr>
      <vt:lpstr>Highlight the important stuff</vt:lpstr>
      <vt:lpstr>Highlight the important stuff</vt:lpstr>
      <vt:lpstr>Highlight the important stuff</vt:lpstr>
      <vt:lpstr>Highlight the important stuff</vt:lpstr>
      <vt:lpstr>Highlight the important stuff</vt:lpstr>
      <vt:lpstr>Highlight the important stuff</vt:lpstr>
      <vt:lpstr>PowerPoint Presentation</vt:lpstr>
      <vt:lpstr>Eliminate distractions (ขจัดสิ่งรบกวน หรือสิ่งที่ทำให้ไขว้เขว)</vt:lpstr>
      <vt:lpstr>Highlight และ Eliminate distractions (ขจัดสิ่งรบกวน) </vt:lpstr>
      <vt:lpstr>Highlight และ Eliminate distractions (ขจัดสิ่งรบกวน) </vt:lpstr>
      <vt:lpstr>Create a clear visual hierarchy of information</vt:lpstr>
      <vt:lpstr>PowerPoint Presentation</vt:lpstr>
      <vt:lpstr>2. Accessibility (การใช้งานง่าย การเข้าถึงง่าย)</vt:lpstr>
      <vt:lpstr>Well‐designed (การออกแบบที่ดี)</vt:lpstr>
      <vt:lpstr>Well‐designed</vt:lpstr>
      <vt:lpstr>Strategies related to accessibility (กลยุทธ์ในการทำให้ใช้งานง่าย)</vt:lpstr>
      <vt:lpstr>Don’t overcomplicate</vt:lpstr>
      <vt:lpstr>Text is your friend</vt:lpstr>
      <vt:lpstr>Text is your friend</vt:lpstr>
      <vt:lpstr>การปรับปรุงการนำเสนอโดยใช้ Text : 1/3</vt:lpstr>
      <vt:lpstr>PowerPoint Presentation</vt:lpstr>
      <vt:lpstr>การปรับปรุงการนำเสนอโดยใช้ Text : 3/3</vt:lpstr>
      <vt:lpstr>PowerPoint Presentation</vt:lpstr>
      <vt:lpstr>Aesthetics (สุนทรียศาสตร์ ความสวยงาม)</vt:lpstr>
      <vt:lpstr>ตัวอย่างการทำ Data visualization</vt:lpstr>
      <vt:lpstr>การออกแบบที่ยังมีข้อเสียด้านความงาม</vt:lpstr>
      <vt:lpstr>การออกแบบที่ปรับปรุงจุดอ่อนด้านความงามแล้ว </vt:lpstr>
      <vt:lpstr>PowerPoint Presentation</vt:lpstr>
      <vt:lpstr>Acceptance (การยอมรับการออกแบบของเรา)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Employee</dc:creator>
  <cp:lastModifiedBy>Employee</cp:lastModifiedBy>
  <cp:revision>97</cp:revision>
  <dcterms:created xsi:type="dcterms:W3CDTF">2022-09-06T10:35:55Z</dcterms:created>
  <dcterms:modified xsi:type="dcterms:W3CDTF">2022-09-15T05:10:06Z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0x01010033F4F0CD8D817A418EB7AB39AFF3EE4D</vt:lpwstr>
  </property>
</Properties>
</file>