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2" r:id="rId3"/>
    <p:sldId id="261" r:id="rId4"/>
    <p:sldId id="258" r:id="rId5"/>
    <p:sldId id="257" r:id="rId6"/>
    <p:sldId id="259" r:id="rId7"/>
    <p:sldId id="260"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A0BD"/>
    <a:srgbClr val="A4B7C0"/>
    <a:srgbClr val="74A3B8"/>
    <a:srgbClr val="5F95AD"/>
    <a:srgbClr val="589B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79" d="100"/>
          <a:sy n="79" d="100"/>
        </p:scale>
        <p:origin x="96" y="5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1C2264-3C15-4D56-99F3-05AB3E660AB2}" type="datetimeFigureOut">
              <a:rPr lang="en-US" smtClean="0"/>
              <a:t>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4CA5-3077-4EF3-A2F5-5EAE348BA4A4}" type="slidenum">
              <a:rPr lang="en-US" smtClean="0"/>
              <a:t>‹#›</a:t>
            </a:fld>
            <a:endParaRPr lang="en-US"/>
          </a:p>
        </p:txBody>
      </p:sp>
    </p:spTree>
    <p:extLst>
      <p:ext uri="{BB962C8B-B14F-4D97-AF65-F5344CB8AC3E}">
        <p14:creationId xmlns:p14="http://schemas.microsoft.com/office/powerpoint/2010/main" val="2737521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C2264-3C15-4D56-99F3-05AB3E660AB2}" type="datetimeFigureOut">
              <a:rPr lang="en-US" smtClean="0"/>
              <a:t>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4CA5-3077-4EF3-A2F5-5EAE348BA4A4}" type="slidenum">
              <a:rPr lang="en-US" smtClean="0"/>
              <a:t>‹#›</a:t>
            </a:fld>
            <a:endParaRPr lang="en-US"/>
          </a:p>
        </p:txBody>
      </p:sp>
    </p:spTree>
    <p:extLst>
      <p:ext uri="{BB962C8B-B14F-4D97-AF65-F5344CB8AC3E}">
        <p14:creationId xmlns:p14="http://schemas.microsoft.com/office/powerpoint/2010/main" val="3935282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C2264-3C15-4D56-99F3-05AB3E660AB2}" type="datetimeFigureOut">
              <a:rPr lang="en-US" smtClean="0"/>
              <a:t>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4CA5-3077-4EF3-A2F5-5EAE348BA4A4}" type="slidenum">
              <a:rPr lang="en-US" smtClean="0"/>
              <a:t>‹#›</a:t>
            </a:fld>
            <a:endParaRPr lang="en-US"/>
          </a:p>
        </p:txBody>
      </p:sp>
    </p:spTree>
    <p:extLst>
      <p:ext uri="{BB962C8B-B14F-4D97-AF65-F5344CB8AC3E}">
        <p14:creationId xmlns:p14="http://schemas.microsoft.com/office/powerpoint/2010/main" val="4157231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C2264-3C15-4D56-99F3-05AB3E660AB2}" type="datetimeFigureOut">
              <a:rPr lang="en-US" smtClean="0"/>
              <a:t>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4CA5-3077-4EF3-A2F5-5EAE348BA4A4}" type="slidenum">
              <a:rPr lang="en-US" smtClean="0"/>
              <a:t>‹#›</a:t>
            </a:fld>
            <a:endParaRPr lang="en-US"/>
          </a:p>
        </p:txBody>
      </p:sp>
    </p:spTree>
    <p:extLst>
      <p:ext uri="{BB962C8B-B14F-4D97-AF65-F5344CB8AC3E}">
        <p14:creationId xmlns:p14="http://schemas.microsoft.com/office/powerpoint/2010/main" val="3087137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51C2264-3C15-4D56-99F3-05AB3E660AB2}" type="datetimeFigureOut">
              <a:rPr lang="en-US" smtClean="0"/>
              <a:t>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4CA5-3077-4EF3-A2F5-5EAE348BA4A4}" type="slidenum">
              <a:rPr lang="en-US" smtClean="0"/>
              <a:t>‹#›</a:t>
            </a:fld>
            <a:endParaRPr lang="en-US"/>
          </a:p>
        </p:txBody>
      </p:sp>
    </p:spTree>
    <p:extLst>
      <p:ext uri="{BB962C8B-B14F-4D97-AF65-F5344CB8AC3E}">
        <p14:creationId xmlns:p14="http://schemas.microsoft.com/office/powerpoint/2010/main" val="219037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1C2264-3C15-4D56-99F3-05AB3E660AB2}" type="datetimeFigureOut">
              <a:rPr lang="en-US" smtClean="0"/>
              <a:t>9/26/2022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4CA5-3077-4EF3-A2F5-5EAE348BA4A4}" type="slidenum">
              <a:rPr lang="en-US" smtClean="0"/>
              <a:t>‹#›</a:t>
            </a:fld>
            <a:endParaRPr lang="en-US"/>
          </a:p>
        </p:txBody>
      </p:sp>
    </p:spTree>
    <p:extLst>
      <p:ext uri="{BB962C8B-B14F-4D97-AF65-F5344CB8AC3E}">
        <p14:creationId xmlns:p14="http://schemas.microsoft.com/office/powerpoint/2010/main" val="950994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1C2264-3C15-4D56-99F3-05AB3E660AB2}" type="datetimeFigureOut">
              <a:rPr lang="en-US" smtClean="0"/>
              <a:t>9/26/2022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8E4CA5-3077-4EF3-A2F5-5EAE348BA4A4}" type="slidenum">
              <a:rPr lang="en-US" smtClean="0"/>
              <a:t>‹#›</a:t>
            </a:fld>
            <a:endParaRPr lang="en-US"/>
          </a:p>
        </p:txBody>
      </p:sp>
    </p:spTree>
    <p:extLst>
      <p:ext uri="{BB962C8B-B14F-4D97-AF65-F5344CB8AC3E}">
        <p14:creationId xmlns:p14="http://schemas.microsoft.com/office/powerpoint/2010/main" val="3760920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1C2264-3C15-4D56-99F3-05AB3E660AB2}" type="datetimeFigureOut">
              <a:rPr lang="en-US" smtClean="0"/>
              <a:t>9/26/2022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E4CA5-3077-4EF3-A2F5-5EAE348BA4A4}" type="slidenum">
              <a:rPr lang="en-US" smtClean="0"/>
              <a:t>‹#›</a:t>
            </a:fld>
            <a:endParaRPr lang="en-US"/>
          </a:p>
        </p:txBody>
      </p:sp>
    </p:spTree>
    <p:extLst>
      <p:ext uri="{BB962C8B-B14F-4D97-AF65-F5344CB8AC3E}">
        <p14:creationId xmlns:p14="http://schemas.microsoft.com/office/powerpoint/2010/main" val="2408288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C2264-3C15-4D56-99F3-05AB3E660AB2}" type="datetimeFigureOut">
              <a:rPr lang="en-US" smtClean="0"/>
              <a:t>9/26/2022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8E4CA5-3077-4EF3-A2F5-5EAE348BA4A4}" type="slidenum">
              <a:rPr lang="en-US" smtClean="0"/>
              <a:t>‹#›</a:t>
            </a:fld>
            <a:endParaRPr lang="en-US"/>
          </a:p>
        </p:txBody>
      </p:sp>
    </p:spTree>
    <p:extLst>
      <p:ext uri="{BB962C8B-B14F-4D97-AF65-F5344CB8AC3E}">
        <p14:creationId xmlns:p14="http://schemas.microsoft.com/office/powerpoint/2010/main" val="290956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1C2264-3C15-4D56-99F3-05AB3E660AB2}" type="datetimeFigureOut">
              <a:rPr lang="en-US" smtClean="0"/>
              <a:t>9/26/2022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4CA5-3077-4EF3-A2F5-5EAE348BA4A4}" type="slidenum">
              <a:rPr lang="en-US" smtClean="0"/>
              <a:t>‹#›</a:t>
            </a:fld>
            <a:endParaRPr lang="en-US"/>
          </a:p>
        </p:txBody>
      </p:sp>
    </p:spTree>
    <p:extLst>
      <p:ext uri="{BB962C8B-B14F-4D97-AF65-F5344CB8AC3E}">
        <p14:creationId xmlns:p14="http://schemas.microsoft.com/office/powerpoint/2010/main" val="422861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1C2264-3C15-4D56-99F3-05AB3E660AB2}" type="datetimeFigureOut">
              <a:rPr lang="en-US" smtClean="0"/>
              <a:t>9/26/2022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4CA5-3077-4EF3-A2F5-5EAE348BA4A4}" type="slidenum">
              <a:rPr lang="en-US" smtClean="0"/>
              <a:t>‹#›</a:t>
            </a:fld>
            <a:endParaRPr lang="en-US"/>
          </a:p>
        </p:txBody>
      </p:sp>
    </p:spTree>
    <p:extLst>
      <p:ext uri="{BB962C8B-B14F-4D97-AF65-F5344CB8AC3E}">
        <p14:creationId xmlns:p14="http://schemas.microsoft.com/office/powerpoint/2010/main" val="813605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C2264-3C15-4D56-99F3-05AB3E660AB2}" type="datetimeFigureOut">
              <a:rPr lang="en-US" smtClean="0"/>
              <a:t>9/26/2022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E4CA5-3077-4EF3-A2F5-5EAE348BA4A4}" type="slidenum">
              <a:rPr lang="en-US" smtClean="0"/>
              <a:t>‹#›</a:t>
            </a:fld>
            <a:endParaRPr lang="en-US"/>
          </a:p>
        </p:txBody>
      </p:sp>
    </p:spTree>
    <p:extLst>
      <p:ext uri="{BB962C8B-B14F-4D97-AF65-F5344CB8AC3E}">
        <p14:creationId xmlns:p14="http://schemas.microsoft.com/office/powerpoint/2010/main" val="3181104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217863"/>
            <a:ext cx="12192000" cy="1655762"/>
          </a:xfrm>
          <a:noFill/>
        </p:spPr>
        <p:txBody>
          <a:bodyPr>
            <a:normAutofit/>
          </a:bodyPr>
          <a:lstStyle/>
          <a:p>
            <a:pPr>
              <a:spcBef>
                <a:spcPct val="0"/>
              </a:spcBef>
            </a:pPr>
            <a:r>
              <a:rPr lang="en-US" sz="4400" b="1" dirty="0">
                <a:solidFill>
                  <a:srgbClr val="0070C0"/>
                </a:solidFill>
                <a:latin typeface="+mj-lt"/>
                <a:ea typeface="+mj-ea"/>
                <a:cs typeface="+mj-cs"/>
              </a:rPr>
              <a:t>4.6 </a:t>
            </a:r>
            <a:r>
              <a:rPr lang="en-US" sz="4400" b="1" dirty="0">
                <a:solidFill>
                  <a:srgbClr val="0070C0"/>
                </a:solidFill>
                <a:latin typeface="+mj-lt"/>
                <a:ea typeface="+mj-ea"/>
                <a:cs typeface="+mj-cs"/>
              </a:rPr>
              <a:t>Tell a story </a:t>
            </a:r>
          </a:p>
        </p:txBody>
      </p:sp>
      <p:sp>
        <p:nvSpPr>
          <p:cNvPr id="4" name="Title 1"/>
          <p:cNvSpPr txBox="1">
            <a:spLocks noGrp="1"/>
          </p:cNvSpPr>
          <p:nvPr>
            <p:ph type="ctrTitle"/>
          </p:nvPr>
        </p:nvSpPr>
        <p:spPr>
          <a:xfrm>
            <a:off x="0" y="1122363"/>
            <a:ext cx="12192000" cy="1812030"/>
          </a:xfrm>
          <a:prstGeom prst="rect">
            <a:avLst/>
          </a:prstGeom>
          <a:noFill/>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dirty="0" smtClean="0">
                <a:solidFill>
                  <a:srgbClr val="0070C0"/>
                </a:solidFill>
              </a:rPr>
              <a:t/>
            </a:r>
            <a:br>
              <a:rPr lang="en-US" b="1" dirty="0" smtClean="0">
                <a:solidFill>
                  <a:srgbClr val="0070C0"/>
                </a:solidFill>
              </a:rPr>
            </a:br>
            <a:r>
              <a:rPr lang="en-US" b="1" dirty="0" smtClean="0">
                <a:solidFill>
                  <a:srgbClr val="0070C0"/>
                </a:solidFill>
              </a:rPr>
              <a:t>Storytelling with Data</a:t>
            </a:r>
            <a:br>
              <a:rPr lang="en-US" b="1" dirty="0" smtClean="0">
                <a:solidFill>
                  <a:srgbClr val="0070C0"/>
                </a:solidFill>
              </a:rPr>
            </a:br>
            <a:endParaRPr lang="en-US" b="1" dirty="0">
              <a:solidFill>
                <a:srgbClr val="0070C0"/>
              </a:solidFill>
            </a:endParaRPr>
          </a:p>
        </p:txBody>
      </p:sp>
      <p:sp>
        <p:nvSpPr>
          <p:cNvPr id="5" name="TextBox 4"/>
          <p:cNvSpPr txBox="1"/>
          <p:nvPr/>
        </p:nvSpPr>
        <p:spPr>
          <a:xfrm>
            <a:off x="7797800" y="5016500"/>
            <a:ext cx="3924300" cy="584775"/>
          </a:xfrm>
          <a:prstGeom prst="rect">
            <a:avLst/>
          </a:prstGeom>
          <a:noFill/>
        </p:spPr>
        <p:txBody>
          <a:bodyPr wrap="square" rtlCol="0">
            <a:spAutoFit/>
          </a:bodyPr>
          <a:lstStyle/>
          <a:p>
            <a:r>
              <a:rPr lang="th-TH" sz="3200" dirty="0" smtClean="0"/>
              <a:t>โดย สุรินทร์ทิพ ศักดิ์ภูวดล</a:t>
            </a:r>
            <a:endParaRPr lang="en-US" sz="3200" dirty="0"/>
          </a:p>
        </p:txBody>
      </p:sp>
    </p:spTree>
    <p:extLst>
      <p:ext uri="{BB962C8B-B14F-4D97-AF65-F5344CB8AC3E}">
        <p14:creationId xmlns:p14="http://schemas.microsoft.com/office/powerpoint/2010/main" val="2815781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6551"/>
            <a:ext cx="10515600" cy="958850"/>
          </a:xfrm>
          <a:solidFill>
            <a:srgbClr val="67A0BD"/>
          </a:solidFill>
        </p:spPr>
        <p:txBody>
          <a:bodyPr/>
          <a:lstStyle/>
          <a:p>
            <a:r>
              <a:rPr lang="th-TH" dirty="0" smtClean="0"/>
              <a:t>การเพิ่มประสิทธิภาพในการนำเสนอ</a:t>
            </a:r>
            <a:endParaRPr lang="en-US" dirty="0"/>
          </a:p>
        </p:txBody>
      </p:sp>
      <p:sp>
        <p:nvSpPr>
          <p:cNvPr id="3" name="Content Placeholder 2"/>
          <p:cNvSpPr>
            <a:spLocks noGrp="1"/>
          </p:cNvSpPr>
          <p:nvPr>
            <p:ph idx="1"/>
          </p:nvPr>
        </p:nvSpPr>
        <p:spPr/>
        <p:txBody>
          <a:bodyPr/>
          <a:lstStyle/>
          <a:p>
            <a:pPr marL="0" indent="0">
              <a:buNone/>
            </a:pPr>
            <a:r>
              <a:rPr lang="th-TH" dirty="0" smtClean="0">
                <a:latin typeface="AngsanaUPC" panose="02020603050405020304" pitchFamily="18" charset="-34"/>
                <a:cs typeface="AngsanaUPC" panose="02020603050405020304" pitchFamily="18" charset="-34"/>
              </a:rPr>
              <a:t>1. การทำ </a:t>
            </a:r>
            <a:r>
              <a:rPr lang="en-US" dirty="0" smtClean="0">
                <a:latin typeface="AngsanaUPC" panose="02020603050405020304" pitchFamily="18" charset="-34"/>
                <a:cs typeface="AngsanaUPC" panose="02020603050405020304" pitchFamily="18" charset="-34"/>
              </a:rPr>
              <a:t>Visual </a:t>
            </a:r>
            <a:r>
              <a:rPr lang="th-TH" dirty="0" smtClean="0">
                <a:latin typeface="AngsanaUPC" panose="02020603050405020304" pitchFamily="18" charset="-34"/>
                <a:cs typeface="AngsanaUPC" panose="02020603050405020304" pitchFamily="18" charset="-34"/>
              </a:rPr>
              <a:t>ต้องแสดงข้อมูลที่ต้องการสื่อสาร ให้สะดุดตา เพราะสายตาของเราจะ </a:t>
            </a:r>
            <a:r>
              <a:rPr lang="en-US" dirty="0" smtClean="0">
                <a:latin typeface="AngsanaUPC" panose="02020603050405020304" pitchFamily="18" charset="-34"/>
                <a:cs typeface="AngsanaUPC" panose="02020603050405020304" pitchFamily="18" charset="-34"/>
              </a:rPr>
              <a:t>Focus </a:t>
            </a:r>
            <a:r>
              <a:rPr lang="th-TH" dirty="0" smtClean="0">
                <a:latin typeface="AngsanaUPC" panose="02020603050405020304" pitchFamily="18" charset="-34"/>
                <a:cs typeface="AngsanaUPC" panose="02020603050405020304" pitchFamily="18" charset="-34"/>
              </a:rPr>
              <a:t>ไปที่สิ่งที่โดดเด่น</a:t>
            </a:r>
          </a:p>
          <a:p>
            <a:pPr marL="0" indent="0">
              <a:buNone/>
            </a:pPr>
            <a:r>
              <a:rPr lang="th-TH" dirty="0" smtClean="0">
                <a:latin typeface="AngsanaUPC" panose="02020603050405020304" pitchFamily="18" charset="-34"/>
                <a:cs typeface="AngsanaUPC" panose="02020603050405020304" pitchFamily="18" charset="-34"/>
              </a:rPr>
              <a:t>2. สายตา และสมองของเราจะสามารถจดจำในระยะสั้นได้ ในขณะหนึ่งได้ไม่มากนัก ดังนั้นไม่ควรสร้าง </a:t>
            </a:r>
            <a:r>
              <a:rPr lang="en-US" dirty="0" smtClean="0">
                <a:latin typeface="AngsanaUPC" panose="02020603050405020304" pitchFamily="18" charset="-34"/>
                <a:cs typeface="AngsanaUPC" panose="02020603050405020304" pitchFamily="18" charset="-34"/>
              </a:rPr>
              <a:t>Visual </a:t>
            </a:r>
            <a:r>
              <a:rPr lang="th-TH" dirty="0" smtClean="0">
                <a:latin typeface="AngsanaUPC" panose="02020603050405020304" pitchFamily="18" charset="-34"/>
                <a:cs typeface="AngsanaUPC" panose="02020603050405020304" pitchFamily="18" charset="-34"/>
              </a:rPr>
              <a:t>ให้รกตา</a:t>
            </a:r>
          </a:p>
          <a:p>
            <a:pPr marL="0" indent="0">
              <a:buNone/>
            </a:pPr>
            <a:r>
              <a:rPr lang="th-TH" dirty="0" smtClean="0">
                <a:latin typeface="AngsanaUPC" panose="02020603050405020304" pitchFamily="18" charset="-34"/>
                <a:cs typeface="AngsanaUPC" panose="02020603050405020304" pitchFamily="18" charset="-34"/>
              </a:rPr>
              <a:t>3. ผู้ฟัง </a:t>
            </a:r>
            <a:r>
              <a:rPr lang="en-US" dirty="0" smtClean="0">
                <a:latin typeface="AngsanaUPC" panose="02020603050405020304" pitchFamily="18" charset="-34"/>
                <a:cs typeface="AngsanaUPC" panose="02020603050405020304" pitchFamily="18" charset="-34"/>
              </a:rPr>
              <a:t>Audience </a:t>
            </a:r>
            <a:r>
              <a:rPr lang="th-TH" dirty="0" smtClean="0">
                <a:latin typeface="AngsanaUPC" panose="02020603050405020304" pitchFamily="18" charset="-34"/>
                <a:cs typeface="AngsanaUPC" panose="02020603050405020304" pitchFamily="18" charset="-34"/>
              </a:rPr>
              <a:t>พยายามจะหาความหมายจากภาพที่นำเสนอ ดังนั้นผู้นำเสนอจะต้องชัดเจนในการนำเสนอว่าเราต้องการสื่อสารอะไร</a:t>
            </a:r>
          </a:p>
          <a:p>
            <a:pPr marL="0" indent="0">
              <a:buNone/>
            </a:pPr>
            <a:endParaRPr lang="en-US" dirty="0"/>
          </a:p>
        </p:txBody>
      </p:sp>
    </p:spTree>
    <p:extLst>
      <p:ext uri="{BB962C8B-B14F-4D97-AF65-F5344CB8AC3E}">
        <p14:creationId xmlns:p14="http://schemas.microsoft.com/office/powerpoint/2010/main" val="3770988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67A0BD"/>
          </a:solidFill>
        </p:spPr>
        <p:txBody>
          <a:bodyPr/>
          <a:lstStyle/>
          <a:p>
            <a:r>
              <a:rPr lang="en-US" dirty="0" smtClean="0"/>
              <a:t>Story telling</a:t>
            </a:r>
            <a:endParaRPr lang="en-US" dirty="0"/>
          </a:p>
        </p:txBody>
      </p:sp>
      <p:sp>
        <p:nvSpPr>
          <p:cNvPr id="3" name="Content Placeholder 2"/>
          <p:cNvSpPr>
            <a:spLocks noGrp="1"/>
          </p:cNvSpPr>
          <p:nvPr>
            <p:ph idx="1"/>
          </p:nvPr>
        </p:nvSpPr>
        <p:spPr/>
        <p:txBody>
          <a:bodyPr/>
          <a:lstStyle/>
          <a:p>
            <a:pPr marL="0" indent="0">
              <a:buNone/>
            </a:pPr>
            <a:r>
              <a:rPr lang="th-TH" dirty="0" smtClean="0">
                <a:latin typeface="AngsanaUPC" panose="02020603050405020304" pitchFamily="18" charset="-34"/>
                <a:cs typeface="AngsanaUPC" panose="02020603050405020304" pitchFamily="18" charset="-34"/>
              </a:rPr>
              <a:t>	วิธีการเล่าเรื่องมีหลายรูปแบบ เพื่อบรรลุวัตถุประสงค์ของผู้นำเสนอ</a:t>
            </a:r>
          </a:p>
          <a:p>
            <a:pPr marL="0" indent="0">
              <a:buNone/>
            </a:pPr>
            <a:r>
              <a:rPr lang="th-TH" dirty="0" smtClean="0">
                <a:latin typeface="AngsanaUPC" panose="02020603050405020304" pitchFamily="18" charset="-34"/>
                <a:cs typeface="AngsanaUPC" panose="02020603050405020304" pitchFamily="18" charset="-34"/>
              </a:rPr>
              <a:t>การเล่าเรื่องจะใช้ทางการตลาด </a:t>
            </a:r>
            <a:r>
              <a:rPr lang="en-US" dirty="0" smtClean="0">
                <a:latin typeface="AngsanaUPC" panose="02020603050405020304" pitchFamily="18" charset="-34"/>
                <a:cs typeface="AngsanaUPC" panose="02020603050405020304" pitchFamily="18" charset="-34"/>
              </a:rPr>
              <a:t>(Marketing) </a:t>
            </a:r>
            <a:r>
              <a:rPr lang="th-TH" dirty="0" smtClean="0">
                <a:latin typeface="AngsanaUPC" panose="02020603050405020304" pitchFamily="18" charset="-34"/>
                <a:cs typeface="AngsanaUPC" panose="02020603050405020304" pitchFamily="18" charset="-34"/>
              </a:rPr>
              <a:t>เช่นภาพยนต์โฆษณา สามารถสื่อสารได้ในเวลาที่จำกัด มีจุดเริ่ม เหตุการณ์ และบทสรุป </a:t>
            </a:r>
          </a:p>
          <a:p>
            <a:pPr marL="0" indent="0">
              <a:buNone/>
            </a:pPr>
            <a:r>
              <a:rPr lang="th-TH" dirty="0">
                <a:latin typeface="AngsanaUPC" panose="02020603050405020304" pitchFamily="18" charset="-34"/>
                <a:cs typeface="AngsanaUPC" panose="02020603050405020304" pitchFamily="18" charset="-34"/>
              </a:rPr>
              <a:t>	</a:t>
            </a:r>
            <a:r>
              <a:rPr lang="th-TH" dirty="0" smtClean="0">
                <a:latin typeface="AngsanaUPC" panose="02020603050405020304" pitchFamily="18" charset="-34"/>
                <a:cs typeface="AngsanaUPC" panose="02020603050405020304" pitchFamily="18" charset="-34"/>
              </a:rPr>
              <a:t>สำหรับ การเล่าเรื่องของข้อมูล </a:t>
            </a:r>
            <a:r>
              <a:rPr lang="en-US" dirty="0" smtClean="0">
                <a:latin typeface="AngsanaUPC" panose="02020603050405020304" pitchFamily="18" charset="-34"/>
                <a:cs typeface="AngsanaUPC" panose="02020603050405020304" pitchFamily="18" charset="-34"/>
              </a:rPr>
              <a:t>Story telling with data </a:t>
            </a:r>
            <a:r>
              <a:rPr lang="th-TH" dirty="0" smtClean="0">
                <a:latin typeface="AngsanaUPC" panose="02020603050405020304" pitchFamily="18" charset="-34"/>
                <a:cs typeface="AngsanaUPC" panose="02020603050405020304" pitchFamily="18" charset="-34"/>
              </a:rPr>
              <a:t>ก็มีลำดับขั้นตอนเช่นเดียวกัน</a:t>
            </a:r>
          </a:p>
          <a:p>
            <a:pPr marL="0" indent="0">
              <a:buNone/>
            </a:pPr>
            <a:endParaRPr lang="en-US" dirty="0">
              <a:latin typeface="AngsanaUPC" panose="02020603050405020304" pitchFamily="18" charset="-34"/>
              <a:cs typeface="AngsanaUPC" panose="02020603050405020304" pitchFamily="18" charset="-34"/>
            </a:endParaRPr>
          </a:p>
        </p:txBody>
      </p:sp>
    </p:spTree>
    <p:extLst>
      <p:ext uri="{BB962C8B-B14F-4D97-AF65-F5344CB8AC3E}">
        <p14:creationId xmlns:p14="http://schemas.microsoft.com/office/powerpoint/2010/main" val="3225922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sz="3600" dirty="0">
              <a:latin typeface="AngsanaUPC" panose="02020603050405020304" pitchFamily="18" charset="-34"/>
              <a:cs typeface="AngsanaUPC" panose="02020603050405020304" pitchFamily="18" charset="-34"/>
            </a:endParaRPr>
          </a:p>
          <a:p>
            <a:pPr marL="0" indent="0">
              <a:buNone/>
            </a:pPr>
            <a:r>
              <a:rPr lang="en-US" sz="3600" dirty="0" smtClean="0">
                <a:latin typeface="AngsanaUPC" panose="02020603050405020304" pitchFamily="18" charset="-34"/>
                <a:cs typeface="AngsanaUPC" panose="02020603050405020304" pitchFamily="18" charset="-34"/>
              </a:rPr>
              <a:t>	</a:t>
            </a:r>
            <a:r>
              <a:rPr lang="th-TH" sz="3600" dirty="0" smtClean="0">
                <a:latin typeface="AngsanaUPC" panose="02020603050405020304" pitchFamily="18" charset="-34"/>
                <a:cs typeface="AngsanaUPC" panose="02020603050405020304" pitchFamily="18" charset="-34"/>
              </a:rPr>
              <a:t>1. </a:t>
            </a:r>
            <a:r>
              <a:rPr lang="en-US" sz="3600" dirty="0" smtClean="0">
                <a:latin typeface="AngsanaUPC" panose="02020603050405020304" pitchFamily="18" charset="-34"/>
                <a:cs typeface="AngsanaUPC" panose="02020603050405020304" pitchFamily="18" charset="-34"/>
              </a:rPr>
              <a:t>Using PowerPoint to tell stories  (***)</a:t>
            </a:r>
            <a:endParaRPr lang="th-TH" sz="3600" dirty="0" smtClean="0">
              <a:latin typeface="AngsanaUPC" panose="02020603050405020304" pitchFamily="18" charset="-34"/>
              <a:cs typeface="AngsanaUPC" panose="02020603050405020304" pitchFamily="18" charset="-34"/>
            </a:endParaRPr>
          </a:p>
          <a:p>
            <a:pPr marL="0" indent="0">
              <a:buNone/>
            </a:pPr>
            <a:r>
              <a:rPr lang="th-TH" sz="3600" dirty="0">
                <a:latin typeface="AngsanaUPC" panose="02020603050405020304" pitchFamily="18" charset="-34"/>
                <a:cs typeface="AngsanaUPC" panose="02020603050405020304" pitchFamily="18" charset="-34"/>
              </a:rPr>
              <a:t>	</a:t>
            </a:r>
            <a:r>
              <a:rPr lang="th-TH" sz="3600" dirty="0" smtClean="0">
                <a:latin typeface="AngsanaUPC" panose="02020603050405020304" pitchFamily="18" charset="-34"/>
                <a:cs typeface="AngsanaUPC" panose="02020603050405020304" pitchFamily="18" charset="-34"/>
              </a:rPr>
              <a:t>2. </a:t>
            </a:r>
            <a:r>
              <a:rPr lang="en-US" sz="3600" dirty="0" smtClean="0">
                <a:latin typeface="AngsanaUPC" panose="02020603050405020304" pitchFamily="18" charset="-34"/>
                <a:cs typeface="AngsanaUPC" panose="02020603050405020304" pitchFamily="18" charset="-34"/>
              </a:rPr>
              <a:t>Using application program </a:t>
            </a:r>
            <a:r>
              <a:rPr lang="en-US" sz="3600" dirty="0">
                <a:latin typeface="AngsanaUPC" panose="02020603050405020304" pitchFamily="18" charset="-34"/>
                <a:cs typeface="AngsanaUPC" panose="02020603050405020304" pitchFamily="18" charset="-34"/>
              </a:rPr>
              <a:t>to tell stories</a:t>
            </a:r>
            <a:r>
              <a:rPr lang="en-US" sz="3600" dirty="0" smtClean="0">
                <a:latin typeface="AngsanaUPC" panose="02020603050405020304" pitchFamily="18" charset="-34"/>
                <a:cs typeface="AngsanaUPC" panose="02020603050405020304" pitchFamily="18" charset="-34"/>
              </a:rPr>
              <a:t>  </a:t>
            </a:r>
          </a:p>
          <a:p>
            <a:pPr marL="0" indent="0">
              <a:buNone/>
            </a:pPr>
            <a:r>
              <a:rPr lang="en-US" sz="3600" dirty="0">
                <a:latin typeface="AngsanaUPC" panose="02020603050405020304" pitchFamily="18" charset="-34"/>
                <a:cs typeface="AngsanaUPC" panose="02020603050405020304" pitchFamily="18" charset="-34"/>
              </a:rPr>
              <a:t>	</a:t>
            </a:r>
            <a:r>
              <a:rPr lang="en-US" sz="3600" dirty="0" smtClean="0">
                <a:latin typeface="AngsanaUPC" panose="02020603050405020304" pitchFamily="18" charset="-34"/>
                <a:cs typeface="AngsanaUPC" panose="02020603050405020304" pitchFamily="18" charset="-34"/>
              </a:rPr>
              <a:t>3. Others</a:t>
            </a:r>
            <a:endParaRPr lang="en-US" sz="3600" dirty="0">
              <a:latin typeface="AngsanaUPC" panose="02020603050405020304" pitchFamily="18" charset="-34"/>
              <a:cs typeface="AngsanaUPC" panose="02020603050405020304" pitchFamily="18" charset="-34"/>
            </a:endParaRPr>
          </a:p>
        </p:txBody>
      </p:sp>
      <p:sp>
        <p:nvSpPr>
          <p:cNvPr id="4" name="Title 1"/>
          <p:cNvSpPr>
            <a:spLocks noGrp="1"/>
          </p:cNvSpPr>
          <p:nvPr>
            <p:ph type="title"/>
          </p:nvPr>
        </p:nvSpPr>
        <p:spPr>
          <a:xfrm>
            <a:off x="0" y="1"/>
            <a:ext cx="12192000" cy="792480"/>
          </a:xfrm>
          <a:solidFill>
            <a:srgbClr val="589BC8"/>
          </a:solidFill>
        </p:spPr>
        <p:txBody>
          <a:bodyPr>
            <a:normAutofit/>
          </a:bodyPr>
          <a:lstStyle/>
          <a:p>
            <a:r>
              <a:rPr lang="en-US" dirty="0" smtClean="0"/>
              <a:t>Constructing the story</a:t>
            </a:r>
            <a:endParaRPr lang="en-US" dirty="0"/>
          </a:p>
        </p:txBody>
      </p:sp>
    </p:spTree>
    <p:extLst>
      <p:ext uri="{BB962C8B-B14F-4D97-AF65-F5344CB8AC3E}">
        <p14:creationId xmlns:p14="http://schemas.microsoft.com/office/powerpoint/2010/main" val="413958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792480"/>
          </a:xfrm>
          <a:solidFill>
            <a:srgbClr val="589BC8"/>
          </a:solidFill>
        </p:spPr>
        <p:txBody>
          <a:bodyPr>
            <a:normAutofit/>
          </a:bodyPr>
          <a:lstStyle/>
          <a:p>
            <a:r>
              <a:rPr lang="en-US" dirty="0" smtClean="0"/>
              <a:t>Constructing the story</a:t>
            </a:r>
            <a:endParaRPr lang="en-US" dirty="0"/>
          </a:p>
        </p:txBody>
      </p:sp>
      <p:sp>
        <p:nvSpPr>
          <p:cNvPr id="3" name="Content Placeholder 2"/>
          <p:cNvSpPr>
            <a:spLocks noGrp="1"/>
          </p:cNvSpPr>
          <p:nvPr>
            <p:ph idx="1"/>
          </p:nvPr>
        </p:nvSpPr>
        <p:spPr>
          <a:xfrm>
            <a:off x="838200" y="1057276"/>
            <a:ext cx="10515600" cy="5119688"/>
          </a:xfrm>
        </p:spPr>
        <p:txBody>
          <a:bodyPr>
            <a:normAutofit fontScale="92500" lnSpcReduction="10000"/>
          </a:bodyPr>
          <a:lstStyle/>
          <a:p>
            <a:pPr marL="0" indent="0">
              <a:buNone/>
            </a:pPr>
            <a:r>
              <a:rPr lang="en-US" sz="4000" b="1" dirty="0" smtClean="0">
                <a:solidFill>
                  <a:srgbClr val="0070C0"/>
                </a:solidFill>
                <a:latin typeface="AngsanaUPC" panose="02020603050405020304" pitchFamily="18" charset="-34"/>
                <a:cs typeface="AngsanaUPC" panose="02020603050405020304" pitchFamily="18" charset="-34"/>
              </a:rPr>
              <a:t>1. </a:t>
            </a:r>
            <a:r>
              <a:rPr lang="th-TH" sz="4000" b="1" dirty="0" smtClean="0">
                <a:solidFill>
                  <a:srgbClr val="0070C0"/>
                </a:solidFill>
                <a:latin typeface="AngsanaUPC" panose="02020603050405020304" pitchFamily="18" charset="-34"/>
                <a:cs typeface="AngsanaUPC" panose="02020603050405020304" pitchFamily="18" charset="-34"/>
              </a:rPr>
              <a:t>ขั้นตอน</a:t>
            </a:r>
            <a:r>
              <a:rPr lang="th-TH" sz="4000" b="1" dirty="0">
                <a:solidFill>
                  <a:srgbClr val="0070C0"/>
                </a:solidFill>
                <a:latin typeface="AngsanaUPC" panose="02020603050405020304" pitchFamily="18" charset="-34"/>
                <a:cs typeface="AngsanaUPC" panose="02020603050405020304" pitchFamily="18" charset="-34"/>
              </a:rPr>
              <a:t>เริ่มต้น </a:t>
            </a:r>
            <a:r>
              <a:rPr lang="en-US" sz="4000" b="1" dirty="0" smtClean="0">
                <a:solidFill>
                  <a:srgbClr val="0070C0"/>
                </a:solidFill>
                <a:latin typeface="AngsanaUPC" panose="02020603050405020304" pitchFamily="18" charset="-34"/>
                <a:cs typeface="AngsanaUPC" panose="02020603050405020304" pitchFamily="18" charset="-34"/>
              </a:rPr>
              <a:t>(The beginning)</a:t>
            </a:r>
            <a:endParaRPr lang="en-US" b="1" dirty="0" smtClean="0">
              <a:solidFill>
                <a:srgbClr val="0070C0"/>
              </a:solidFill>
              <a:latin typeface="AngsanaUPC" panose="02020603050405020304" pitchFamily="18" charset="-34"/>
              <a:cs typeface="AngsanaUPC" panose="02020603050405020304" pitchFamily="18" charset="-34"/>
            </a:endParaRPr>
          </a:p>
          <a:p>
            <a:pPr marL="0" lvl="0" indent="0">
              <a:buNone/>
            </a:pPr>
            <a:r>
              <a:rPr lang="th-TH" altLang="en-US" dirty="0" smtClean="0">
                <a:solidFill>
                  <a:srgbClr val="202124"/>
                </a:solidFill>
                <a:latin typeface="AngsanaUPC" panose="02020603050405020304" pitchFamily="18" charset="-34"/>
                <a:cs typeface="AngsanaUPC" panose="02020603050405020304" pitchFamily="18" charset="-34"/>
              </a:rPr>
              <a:t>	</a:t>
            </a:r>
            <a:r>
              <a:rPr lang="en-US" altLang="en-US" dirty="0" smtClean="0">
                <a:solidFill>
                  <a:srgbClr val="202124"/>
                </a:solidFill>
                <a:latin typeface="AngsanaUPC" panose="02020603050405020304" pitchFamily="18" charset="-34"/>
                <a:cs typeface="AngsanaUPC" panose="02020603050405020304" pitchFamily="18" charset="-34"/>
              </a:rPr>
              <a:t>Story</a:t>
            </a:r>
            <a:r>
              <a:rPr lang="th-TH" altLang="en-US" dirty="0" smtClean="0">
                <a:solidFill>
                  <a:srgbClr val="202124"/>
                </a:solidFill>
                <a:latin typeface="AngsanaUPC" panose="02020603050405020304" pitchFamily="18" charset="-34"/>
                <a:cs typeface="AngsanaUPC" panose="02020603050405020304" pitchFamily="18" charset="-34"/>
              </a:rPr>
              <a:t> ที่ดีจะต้องน่าสนใจ มีสาระ มีประเด็น กระตุ้น</a:t>
            </a:r>
            <a:r>
              <a:rPr lang="th-TH" altLang="en-US" dirty="0">
                <a:solidFill>
                  <a:srgbClr val="202124"/>
                </a:solidFill>
                <a:latin typeface="AngsanaUPC" panose="02020603050405020304" pitchFamily="18" charset="-34"/>
                <a:cs typeface="AngsanaUPC" panose="02020603050405020304" pitchFamily="18" charset="-34"/>
              </a:rPr>
              <a:t>ความ</a:t>
            </a:r>
            <a:r>
              <a:rPr lang="th-TH" altLang="en-US" dirty="0" smtClean="0">
                <a:solidFill>
                  <a:srgbClr val="202124"/>
                </a:solidFill>
                <a:latin typeface="AngsanaUPC" panose="02020603050405020304" pitchFamily="18" charset="-34"/>
                <a:cs typeface="AngsanaUPC" panose="02020603050405020304" pitchFamily="18" charset="-34"/>
              </a:rPr>
              <a:t>สนใจ</a:t>
            </a:r>
            <a:endParaRPr lang="en-US" dirty="0" smtClean="0">
              <a:latin typeface="AngsanaUPC" panose="02020603050405020304" pitchFamily="18" charset="-34"/>
              <a:cs typeface="AngsanaUPC" panose="02020603050405020304" pitchFamily="18" charset="-34"/>
            </a:endParaRPr>
          </a:p>
          <a:p>
            <a:pPr marL="0" indent="0">
              <a:buNone/>
            </a:pPr>
            <a:r>
              <a:rPr lang="th-TH" dirty="0" smtClean="0">
                <a:latin typeface="AngsanaUPC" panose="02020603050405020304" pitchFamily="18" charset="-34"/>
                <a:cs typeface="AngsanaUPC" panose="02020603050405020304" pitchFamily="18" charset="-34"/>
              </a:rPr>
              <a:t>	</a:t>
            </a:r>
            <a:r>
              <a:rPr lang="en-US" dirty="0" smtClean="0">
                <a:latin typeface="AngsanaUPC" panose="02020603050405020304" pitchFamily="18" charset="-34"/>
                <a:cs typeface="AngsanaUPC" panose="02020603050405020304" pitchFamily="18" charset="-34"/>
              </a:rPr>
              <a:t>Cliff Atkinson outlines the following questions to consider and address when it comes to setting up the story:</a:t>
            </a:r>
          </a:p>
          <a:p>
            <a:pPr marL="0" indent="0">
              <a:buNone/>
            </a:pPr>
            <a:r>
              <a:rPr lang="th-TH" b="1" dirty="0" smtClean="0">
                <a:latin typeface="AngsanaUPC" panose="02020603050405020304" pitchFamily="18" charset="-34"/>
                <a:cs typeface="AngsanaUPC" panose="02020603050405020304" pitchFamily="18" charset="-34"/>
              </a:rPr>
              <a:t>เริ่มแรกเราต้องกำหนดและวางรูปแบบการสร้าง  </a:t>
            </a:r>
            <a:r>
              <a:rPr lang="en-US" b="1" dirty="0" smtClean="0">
                <a:latin typeface="AngsanaUPC" panose="02020603050405020304" pitchFamily="18" charset="-34"/>
                <a:cs typeface="AngsanaUPC" panose="02020603050405020304" pitchFamily="18" charset="-34"/>
              </a:rPr>
              <a:t>Visualization </a:t>
            </a:r>
            <a:r>
              <a:rPr lang="th-TH" b="1" dirty="0" smtClean="0">
                <a:latin typeface="AngsanaUPC" panose="02020603050405020304" pitchFamily="18" charset="-34"/>
                <a:cs typeface="AngsanaUPC" panose="02020603050405020304" pitchFamily="18" charset="-34"/>
              </a:rPr>
              <a:t>ดังนี้</a:t>
            </a:r>
          </a:p>
          <a:p>
            <a:pPr marL="0" indent="0">
              <a:buNone/>
            </a:pPr>
            <a:r>
              <a:rPr lang="en-US" dirty="0" smtClean="0">
                <a:latin typeface="AngsanaUPC" panose="02020603050405020304" pitchFamily="18" charset="-34"/>
                <a:cs typeface="AngsanaUPC" panose="02020603050405020304" pitchFamily="18" charset="-34"/>
              </a:rPr>
              <a:t>1. The setting: When and where does the story take place?</a:t>
            </a:r>
            <a:r>
              <a:rPr lang="th-TH" dirty="0" smtClean="0">
                <a:latin typeface="AngsanaUPC" panose="02020603050405020304" pitchFamily="18" charset="-34"/>
                <a:cs typeface="AngsanaUPC" panose="02020603050405020304" pitchFamily="18" charset="-34"/>
              </a:rPr>
              <a:t> เรื่องราวเกิดขึ้นที่ไหน เมื่อไหร่</a:t>
            </a:r>
            <a:r>
              <a:rPr lang="en-US" dirty="0" smtClean="0">
                <a:latin typeface="AngsanaUPC" panose="02020603050405020304" pitchFamily="18" charset="-34"/>
                <a:cs typeface="AngsanaUPC" panose="02020603050405020304" pitchFamily="18" charset="-34"/>
              </a:rPr>
              <a:t> </a:t>
            </a:r>
            <a:endParaRPr lang="th-TH" dirty="0" smtClean="0">
              <a:latin typeface="AngsanaUPC" panose="02020603050405020304" pitchFamily="18" charset="-34"/>
              <a:cs typeface="AngsanaUPC" panose="02020603050405020304" pitchFamily="18" charset="-34"/>
            </a:endParaRPr>
          </a:p>
          <a:p>
            <a:pPr marL="0" lvl="0" indent="0">
              <a:buNone/>
            </a:pPr>
            <a:r>
              <a:rPr lang="en-US" dirty="0" smtClean="0">
                <a:latin typeface="AngsanaUPC" panose="02020603050405020304" pitchFamily="18" charset="-34"/>
                <a:cs typeface="AngsanaUPC" panose="02020603050405020304" pitchFamily="18" charset="-34"/>
              </a:rPr>
              <a:t>2. The main character: Who is driving the action? (This should be framed in terms of your audience!)</a:t>
            </a:r>
            <a:r>
              <a:rPr lang="th-TH" dirty="0" smtClean="0">
                <a:latin typeface="AngsanaUPC" panose="02020603050405020304" pitchFamily="18" charset="-34"/>
                <a:cs typeface="AngsanaUPC" panose="02020603050405020304" pitchFamily="18" charset="-34"/>
              </a:rPr>
              <a:t> </a:t>
            </a:r>
            <a:r>
              <a:rPr lang="th-TH" altLang="en-US" dirty="0">
                <a:solidFill>
                  <a:srgbClr val="202124"/>
                </a:solidFill>
                <a:latin typeface="inherit"/>
                <a:cs typeface="Angsana New" panose="02020603050405020304" pitchFamily="18" charset="-34"/>
              </a:rPr>
              <a:t>ใครเป็นผู้ขับเคลื่อนแอ็คชั่น</a:t>
            </a:r>
            <a:r>
              <a:rPr lang="th-TH" altLang="en-US" sz="900" dirty="0">
                <a:cs typeface="Angsana New" panose="02020603050405020304" pitchFamily="18" charset="-34"/>
              </a:rPr>
              <a:t> </a:t>
            </a:r>
            <a:endParaRPr lang="th-TH" dirty="0" smtClean="0">
              <a:latin typeface="AngsanaUPC" panose="02020603050405020304" pitchFamily="18" charset="-34"/>
              <a:cs typeface="AngsanaUPC" panose="02020603050405020304" pitchFamily="18" charset="-34"/>
            </a:endParaRPr>
          </a:p>
          <a:p>
            <a:pPr marL="0" lvl="0" indent="0">
              <a:buNone/>
            </a:pPr>
            <a:r>
              <a:rPr lang="en-US" dirty="0" smtClean="0">
                <a:latin typeface="AngsanaUPC" panose="02020603050405020304" pitchFamily="18" charset="-34"/>
                <a:cs typeface="AngsanaUPC" panose="02020603050405020304" pitchFamily="18" charset="-34"/>
              </a:rPr>
              <a:t>3. The imbalance: Why is it necessary, what has changed? </a:t>
            </a:r>
            <a:r>
              <a:rPr lang="th-TH" dirty="0" smtClean="0">
                <a:latin typeface="AngsanaUPC" panose="02020603050405020304" pitchFamily="18" charset="-34"/>
                <a:cs typeface="AngsanaUPC" panose="02020603050405020304" pitchFamily="18" charset="-34"/>
              </a:rPr>
              <a:t>เ</a:t>
            </a:r>
            <a:r>
              <a:rPr lang="th-TH" altLang="en-US" dirty="0" smtClean="0">
                <a:solidFill>
                  <a:srgbClr val="202124"/>
                </a:solidFill>
                <a:latin typeface="inherit"/>
                <a:cs typeface="Angsana New" panose="02020603050405020304" pitchFamily="18" charset="-34"/>
              </a:rPr>
              <a:t>หตุ</a:t>
            </a:r>
            <a:r>
              <a:rPr lang="th-TH" altLang="en-US" dirty="0">
                <a:solidFill>
                  <a:srgbClr val="202124"/>
                </a:solidFill>
                <a:latin typeface="inherit"/>
                <a:cs typeface="Angsana New" panose="02020603050405020304" pitchFamily="18" charset="-34"/>
              </a:rPr>
              <a:t>ใดจึงจำเป็น </a:t>
            </a:r>
            <a:r>
              <a:rPr lang="th-TH" altLang="en-US" dirty="0" smtClean="0">
                <a:solidFill>
                  <a:srgbClr val="202124"/>
                </a:solidFill>
                <a:latin typeface="inherit"/>
                <a:cs typeface="Angsana New" panose="02020603050405020304" pitchFamily="18" charset="-34"/>
              </a:rPr>
              <a:t>อะไรได้เกิดการเปลี่ยนแปลงไปบ้าง</a:t>
            </a:r>
            <a:endParaRPr lang="th-TH" dirty="0" smtClean="0">
              <a:latin typeface="AngsanaUPC" panose="02020603050405020304" pitchFamily="18" charset="-34"/>
              <a:cs typeface="AngsanaUPC" panose="02020603050405020304" pitchFamily="18" charset="-34"/>
            </a:endParaRPr>
          </a:p>
          <a:p>
            <a:pPr marL="0" lvl="0" indent="0">
              <a:buNone/>
            </a:pPr>
            <a:r>
              <a:rPr lang="en-US" dirty="0" smtClean="0">
                <a:latin typeface="AngsanaUPC" panose="02020603050405020304" pitchFamily="18" charset="-34"/>
                <a:cs typeface="AngsanaUPC" panose="02020603050405020304" pitchFamily="18" charset="-34"/>
              </a:rPr>
              <a:t>4. The balance: What do you want to see happen?</a:t>
            </a:r>
            <a:r>
              <a:rPr lang="th-TH" dirty="0" smtClean="0">
                <a:latin typeface="AngsanaUPC" panose="02020603050405020304" pitchFamily="18" charset="-34"/>
                <a:cs typeface="AngsanaUPC" panose="02020603050405020304" pitchFamily="18" charset="-34"/>
              </a:rPr>
              <a:t> </a:t>
            </a:r>
            <a:r>
              <a:rPr lang="th-TH" altLang="en-US" dirty="0">
                <a:solidFill>
                  <a:srgbClr val="202124"/>
                </a:solidFill>
                <a:latin typeface="inherit"/>
                <a:cs typeface="Angsana New" panose="02020603050405020304" pitchFamily="18" charset="-34"/>
              </a:rPr>
              <a:t>คุณต้องการเห็นอะไรเกิดขึ้น</a:t>
            </a:r>
            <a:r>
              <a:rPr lang="th-TH" altLang="en-US" sz="900" dirty="0">
                <a:cs typeface="Angsana New" panose="02020603050405020304" pitchFamily="18" charset="-34"/>
              </a:rPr>
              <a:t> </a:t>
            </a:r>
            <a:endParaRPr lang="th-TH" dirty="0" smtClean="0">
              <a:latin typeface="AngsanaUPC" panose="02020603050405020304" pitchFamily="18" charset="-34"/>
              <a:cs typeface="AngsanaUPC" panose="02020603050405020304" pitchFamily="18" charset="-34"/>
            </a:endParaRPr>
          </a:p>
          <a:p>
            <a:pPr marL="0" lvl="0" indent="0">
              <a:buNone/>
            </a:pPr>
            <a:r>
              <a:rPr lang="en-US" dirty="0" smtClean="0">
                <a:latin typeface="AngsanaUPC" panose="02020603050405020304" pitchFamily="18" charset="-34"/>
                <a:cs typeface="AngsanaUPC" panose="02020603050405020304" pitchFamily="18" charset="-34"/>
              </a:rPr>
              <a:t>5. The solution: How will you bring about the changes?</a:t>
            </a:r>
            <a:r>
              <a:rPr lang="th-TH" dirty="0" smtClean="0">
                <a:latin typeface="AngsanaUPC" panose="02020603050405020304" pitchFamily="18" charset="-34"/>
                <a:cs typeface="AngsanaUPC" panose="02020603050405020304" pitchFamily="18" charset="-34"/>
              </a:rPr>
              <a:t> </a:t>
            </a:r>
            <a:r>
              <a:rPr lang="th-TH" altLang="en-US" dirty="0">
                <a:solidFill>
                  <a:srgbClr val="202124"/>
                </a:solidFill>
                <a:latin typeface="inherit"/>
                <a:cs typeface="Angsana New" panose="02020603050405020304" pitchFamily="18" charset="-34"/>
              </a:rPr>
              <a:t>คุณ</a:t>
            </a:r>
            <a:r>
              <a:rPr lang="th-TH" altLang="en-US" dirty="0" smtClean="0">
                <a:solidFill>
                  <a:srgbClr val="202124"/>
                </a:solidFill>
                <a:latin typeface="inherit"/>
                <a:cs typeface="Angsana New" panose="02020603050405020304" pitchFamily="18" charset="-34"/>
              </a:rPr>
              <a:t>จะทำให้ซึ่ง</a:t>
            </a:r>
            <a:r>
              <a:rPr lang="th-TH" altLang="en-US" dirty="0">
                <a:solidFill>
                  <a:srgbClr val="202124"/>
                </a:solidFill>
                <a:latin typeface="inherit"/>
                <a:cs typeface="Angsana New" panose="02020603050405020304" pitchFamily="18" charset="-34"/>
              </a:rPr>
              <a:t>การเปลี่ยนแปลงอย่างไร</a:t>
            </a:r>
            <a:r>
              <a:rPr lang="th-TH" altLang="en-US" sz="900" dirty="0">
                <a:cs typeface="Angsana New" panose="02020603050405020304" pitchFamily="18" charset="-34"/>
              </a:rPr>
              <a:t> </a:t>
            </a:r>
            <a:endParaRPr lang="en-US" altLang="en-US" sz="2000" dirty="0">
              <a:latin typeface="Arial" panose="020B0604020202020204" pitchFamily="34" charset="0"/>
            </a:endParaRPr>
          </a:p>
          <a:p>
            <a:pPr marL="0" indent="0">
              <a:buNone/>
            </a:pPr>
            <a:endParaRPr lang="en-US" dirty="0">
              <a:latin typeface="AngsanaUPC" panose="02020603050405020304" pitchFamily="18" charset="-34"/>
              <a:cs typeface="AngsanaUPC" panose="02020603050405020304" pitchFamily="18" charset="-34"/>
            </a:endParaRPr>
          </a:p>
        </p:txBody>
      </p:sp>
    </p:spTree>
    <p:extLst>
      <p:ext uri="{BB962C8B-B14F-4D97-AF65-F5344CB8AC3E}">
        <p14:creationId xmlns:p14="http://schemas.microsoft.com/office/powerpoint/2010/main" val="3266173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6948" y="1028700"/>
            <a:ext cx="10515600" cy="5572125"/>
          </a:xfrm>
        </p:spPr>
        <p:txBody>
          <a:bodyPr>
            <a:normAutofit fontScale="55000" lnSpcReduction="20000"/>
          </a:bodyPr>
          <a:lstStyle/>
          <a:p>
            <a:pPr marL="0" indent="0">
              <a:buNone/>
            </a:pPr>
            <a:r>
              <a:rPr lang="en-US" sz="6900" b="1" dirty="0" smtClean="0">
                <a:solidFill>
                  <a:srgbClr val="0070C0"/>
                </a:solidFill>
                <a:latin typeface="AngsanaUPC" panose="02020603050405020304" pitchFamily="18" charset="-34"/>
                <a:cs typeface="AngsanaUPC" panose="02020603050405020304" pitchFamily="18" charset="-34"/>
              </a:rPr>
              <a:t>2. </a:t>
            </a:r>
            <a:r>
              <a:rPr lang="th-TH" sz="6900" b="1" dirty="0" smtClean="0">
                <a:solidFill>
                  <a:srgbClr val="0070C0"/>
                </a:solidFill>
                <a:latin typeface="AngsanaUPC" panose="02020603050405020304" pitchFamily="18" charset="-34"/>
                <a:cs typeface="AngsanaUPC" panose="02020603050405020304" pitchFamily="18" charset="-34"/>
              </a:rPr>
              <a:t>ขั้นตอนกลาง </a:t>
            </a:r>
            <a:r>
              <a:rPr lang="en-US" sz="6900" b="1" dirty="0" smtClean="0">
                <a:solidFill>
                  <a:srgbClr val="0070C0"/>
                </a:solidFill>
                <a:latin typeface="AngsanaUPC" panose="02020603050405020304" pitchFamily="18" charset="-34"/>
                <a:cs typeface="AngsanaUPC" panose="02020603050405020304" pitchFamily="18" charset="-34"/>
              </a:rPr>
              <a:t>(The middle)</a:t>
            </a:r>
            <a:r>
              <a:rPr lang="th-TH" b="1" dirty="0" smtClean="0">
                <a:solidFill>
                  <a:srgbClr val="0070C0"/>
                </a:solidFill>
                <a:latin typeface="AngsanaUPC" panose="02020603050405020304" pitchFamily="18" charset="-34"/>
                <a:cs typeface="AngsanaUPC" panose="02020603050405020304" pitchFamily="18" charset="-34"/>
              </a:rPr>
              <a:t>	</a:t>
            </a:r>
          </a:p>
          <a:p>
            <a:pPr marL="0" lvl="0" indent="0">
              <a:lnSpc>
                <a:spcPct val="110000"/>
              </a:lnSpc>
              <a:buNone/>
            </a:pPr>
            <a:r>
              <a:rPr lang="th-TH" sz="3600" b="1" dirty="0">
                <a:solidFill>
                  <a:srgbClr val="C00000"/>
                </a:solidFill>
                <a:latin typeface="AngsanaUPC" panose="02020603050405020304" pitchFamily="18" charset="-34"/>
                <a:cs typeface="AngsanaUPC" panose="02020603050405020304" pitchFamily="18" charset="-34"/>
              </a:rPr>
              <a:t>ขั้นกลาง </a:t>
            </a:r>
            <a:r>
              <a:rPr lang="th-TH" sz="3600" dirty="0">
                <a:latin typeface="AngsanaUPC" panose="02020603050405020304" pitchFamily="18" charset="-34"/>
                <a:cs typeface="AngsanaUPC" panose="02020603050405020304" pitchFamily="18" charset="-34"/>
              </a:rPr>
              <a:t>เป็นขั้นตอนที่มีเป้าหมาย</a:t>
            </a:r>
            <a:r>
              <a:rPr lang="en-US" sz="3600" dirty="0">
                <a:latin typeface="AngsanaUPC" panose="02020603050405020304" pitchFamily="18" charset="-34"/>
                <a:cs typeface="AngsanaUPC" panose="02020603050405020304" pitchFamily="18" charset="-34"/>
              </a:rPr>
              <a:t> </a:t>
            </a:r>
            <a:r>
              <a:rPr lang="th-TH" sz="3600" dirty="0">
                <a:latin typeface="AngsanaUPC" panose="02020603050405020304" pitchFamily="18" charset="-34"/>
                <a:cs typeface="AngsanaUPC" panose="02020603050405020304" pitchFamily="18" charset="-34"/>
              </a:rPr>
              <a:t>คือเราต้องการโน้มน้าวใจ และต้องการให้ผู้ฟังสนใจในการนำเสนอของเรา และชี้ให้เห็นปัญหา ชี้ให้เห็นวิธีแก้ปัญหา</a:t>
            </a:r>
            <a:r>
              <a:rPr lang="en-US" sz="3600" dirty="0">
                <a:latin typeface="AngsanaUPC" panose="02020603050405020304" pitchFamily="18" charset="-34"/>
                <a:cs typeface="AngsanaUPC" panose="02020603050405020304" pitchFamily="18" charset="-34"/>
              </a:rPr>
              <a:t> </a:t>
            </a:r>
            <a:r>
              <a:rPr lang="th-TH" sz="3600" dirty="0">
                <a:latin typeface="AngsanaUPC" panose="02020603050405020304" pitchFamily="18" charset="-34"/>
                <a:cs typeface="AngsanaUPC" panose="02020603050405020304" pitchFamily="18" charset="-34"/>
              </a:rPr>
              <a:t>เพื่อต้องการให้เกิด </a:t>
            </a:r>
            <a:r>
              <a:rPr lang="en-US" sz="3600" dirty="0">
                <a:latin typeface="AngsanaUPC" panose="02020603050405020304" pitchFamily="18" charset="-34"/>
                <a:cs typeface="AngsanaUPC" panose="02020603050405020304" pitchFamily="18" charset="-34"/>
              </a:rPr>
              <a:t>Action </a:t>
            </a:r>
            <a:r>
              <a:rPr lang="th-TH" sz="3600" dirty="0">
                <a:latin typeface="AngsanaUPC" panose="02020603050405020304" pitchFamily="18" charset="-34"/>
                <a:cs typeface="AngsanaUPC" panose="02020603050405020304" pitchFamily="18" charset="-34"/>
              </a:rPr>
              <a:t>ต่อไป</a:t>
            </a:r>
            <a:r>
              <a:rPr lang="en-US" sz="3600" dirty="0">
                <a:latin typeface="AngsanaUPC" panose="02020603050405020304" pitchFamily="18" charset="-34"/>
                <a:cs typeface="AngsanaUPC" panose="02020603050405020304" pitchFamily="18" charset="-34"/>
              </a:rPr>
              <a:t> </a:t>
            </a:r>
            <a:endParaRPr lang="th-TH" sz="3600" dirty="0">
              <a:latin typeface="AngsanaUPC" panose="02020603050405020304" pitchFamily="18" charset="-34"/>
              <a:cs typeface="AngsanaUPC" panose="02020603050405020304" pitchFamily="18" charset="-34"/>
            </a:endParaRPr>
          </a:p>
          <a:p>
            <a:pPr marL="0" lvl="0" indent="0">
              <a:lnSpc>
                <a:spcPct val="110000"/>
              </a:lnSpc>
              <a:buNone/>
            </a:pPr>
            <a:r>
              <a:rPr lang="th-TH" sz="3600" dirty="0">
                <a:latin typeface="AngsanaUPC" panose="02020603050405020304" pitchFamily="18" charset="-34"/>
                <a:cs typeface="AngsanaUPC" panose="02020603050405020304" pitchFamily="18" charset="-34"/>
              </a:rPr>
              <a:t>	การโน้มน้าวนั้น เราจะ</a:t>
            </a:r>
            <a:r>
              <a:rPr lang="th-TH" altLang="en-US" sz="3600" dirty="0">
                <a:latin typeface="AngsanaUPC" panose="02020603050405020304" pitchFamily="18" charset="-34"/>
                <a:cs typeface="AngsanaUPC" panose="02020603050405020304" pitchFamily="18" charset="-34"/>
              </a:rPr>
              <a:t>พยายาม</a:t>
            </a:r>
            <a:r>
              <a:rPr lang="th-TH" sz="3600" dirty="0">
                <a:latin typeface="AngsanaUPC" panose="02020603050405020304" pitchFamily="18" charset="-34"/>
                <a:cs typeface="AngsanaUPC" panose="02020603050405020304" pitchFamily="18" charset="-34"/>
              </a:rPr>
              <a:t>โน้มน้าวผู้ฟังว่า </a:t>
            </a:r>
            <a:r>
              <a:rPr lang="en-US" sz="3600" dirty="0">
                <a:latin typeface="AngsanaUPC" panose="02020603050405020304" pitchFamily="18" charset="-34"/>
                <a:cs typeface="AngsanaUPC" panose="02020603050405020304" pitchFamily="18" charset="-34"/>
              </a:rPr>
              <a:t>: </a:t>
            </a:r>
            <a:r>
              <a:rPr lang="th-TH" sz="3600" dirty="0">
                <a:latin typeface="AngsanaUPC" panose="02020603050405020304" pitchFamily="18" charset="-34"/>
                <a:cs typeface="AngsanaUPC" panose="02020603050405020304" pitchFamily="18" charset="-34"/>
              </a:rPr>
              <a:t>ทำไม</a:t>
            </a:r>
            <a:r>
              <a:rPr lang="th-TH" altLang="en-US" sz="3600" dirty="0">
                <a:latin typeface="AngsanaUPC" panose="02020603050405020304" pitchFamily="18" charset="-34"/>
                <a:cs typeface="AngsanaUPC" panose="02020603050405020304" pitchFamily="18" charset="-34"/>
              </a:rPr>
              <a:t>พวกเขาควรยอมรับวิธีแก้ปัญหาที่ เราเสนอให้ หรือควรดำเนินการตามที่เราเสนอ</a:t>
            </a:r>
            <a:endParaRPr lang="en-US" altLang="en-US" sz="3600" dirty="0">
              <a:latin typeface="AngsanaUPC" panose="02020603050405020304" pitchFamily="18" charset="-34"/>
              <a:cs typeface="AngsanaUPC" panose="02020603050405020304" pitchFamily="18" charset="-34"/>
            </a:endParaRPr>
          </a:p>
          <a:p>
            <a:pPr marL="0" indent="0">
              <a:buNone/>
            </a:pPr>
            <a:r>
              <a:rPr lang="en-US" sz="3600" dirty="0" smtClean="0">
                <a:latin typeface="AngsanaUPC" panose="02020603050405020304" pitchFamily="18" charset="-34"/>
                <a:cs typeface="AngsanaUPC" panose="02020603050405020304" pitchFamily="18" charset="-34"/>
              </a:rPr>
              <a:t>You retain your audience’s attention through this part of the story by addressing how they can solve the problem you introduced.</a:t>
            </a:r>
            <a:endParaRPr lang="th-TH" sz="3600" dirty="0" smtClean="0">
              <a:latin typeface="AngsanaUPC" panose="02020603050405020304" pitchFamily="18" charset="-34"/>
              <a:cs typeface="AngsanaUPC" panose="02020603050405020304" pitchFamily="18" charset="-34"/>
            </a:endParaRPr>
          </a:p>
          <a:p>
            <a:pPr marL="0" indent="0">
              <a:buNone/>
            </a:pPr>
            <a:r>
              <a:rPr lang="en-US" sz="3600" dirty="0" smtClean="0">
                <a:latin typeface="AngsanaUPC" panose="02020603050405020304" pitchFamily="18" charset="-34"/>
                <a:cs typeface="AngsanaUPC" panose="02020603050405020304" pitchFamily="18" charset="-34"/>
              </a:rPr>
              <a:t>The following are some ideas for content that might make sense to include as you build out your story and convince your audience to buy in:</a:t>
            </a:r>
            <a:endParaRPr lang="th-TH" sz="3600" dirty="0">
              <a:latin typeface="AngsanaUPC" panose="02020603050405020304" pitchFamily="18" charset="-34"/>
              <a:cs typeface="AngsanaUPC" panose="02020603050405020304" pitchFamily="18" charset="-34"/>
            </a:endParaRPr>
          </a:p>
          <a:p>
            <a:pPr marL="0" indent="0">
              <a:buNone/>
            </a:pPr>
            <a:r>
              <a:rPr lang="th-TH" sz="3600" dirty="0" smtClean="0">
                <a:latin typeface="AngsanaUPC" panose="02020603050405020304" pitchFamily="18" charset="-34"/>
                <a:cs typeface="AngsanaUPC" panose="02020603050405020304" pitchFamily="18" charset="-34"/>
              </a:rPr>
              <a:t>1. </a:t>
            </a:r>
            <a:r>
              <a:rPr lang="en-US" sz="3600" dirty="0" smtClean="0">
                <a:latin typeface="AngsanaUPC" panose="02020603050405020304" pitchFamily="18" charset="-34"/>
                <a:cs typeface="AngsanaUPC" panose="02020603050405020304" pitchFamily="18" charset="-34"/>
              </a:rPr>
              <a:t>Further develop the situation or problem by covering relevant background</a:t>
            </a:r>
            <a:r>
              <a:rPr lang="en-US" sz="3600" dirty="0" smtClean="0">
                <a:solidFill>
                  <a:srgbClr val="0070C0"/>
                </a:solidFill>
                <a:latin typeface="AngsanaUPC" panose="02020603050405020304" pitchFamily="18" charset="-34"/>
                <a:cs typeface="AngsanaUPC" panose="02020603050405020304" pitchFamily="18" charset="-34"/>
              </a:rPr>
              <a:t>. </a:t>
            </a:r>
            <a:r>
              <a:rPr lang="th-TH" altLang="en-US" sz="3600" dirty="0" smtClean="0">
                <a:solidFill>
                  <a:srgbClr val="0070C0"/>
                </a:solidFill>
                <a:latin typeface="AngsanaUPC" panose="02020603050405020304" pitchFamily="18" charset="-34"/>
                <a:cs typeface="AngsanaUPC" panose="02020603050405020304" pitchFamily="18" charset="-34"/>
              </a:rPr>
              <a:t>พัฒนา</a:t>
            </a:r>
            <a:r>
              <a:rPr lang="th-TH" altLang="en-US" sz="3600" dirty="0">
                <a:solidFill>
                  <a:srgbClr val="0070C0"/>
                </a:solidFill>
                <a:latin typeface="AngsanaUPC" panose="02020603050405020304" pitchFamily="18" charset="-34"/>
                <a:cs typeface="AngsanaUPC" panose="02020603050405020304" pitchFamily="18" charset="-34"/>
              </a:rPr>
              <a:t>สถานการณ์หรือปัญหาต่อไปโดยครอบคลุมภูมิหลังที่เกี่ยวข้อง </a:t>
            </a:r>
            <a:endParaRPr lang="th-TH" sz="3600" dirty="0" smtClean="0">
              <a:solidFill>
                <a:srgbClr val="0070C0"/>
              </a:solidFill>
              <a:latin typeface="AngsanaUPC" panose="02020603050405020304" pitchFamily="18" charset="-34"/>
              <a:cs typeface="AngsanaUPC" panose="02020603050405020304" pitchFamily="18" charset="-34"/>
            </a:endParaRPr>
          </a:p>
          <a:p>
            <a:pPr marL="0" indent="0">
              <a:buNone/>
            </a:pPr>
            <a:r>
              <a:rPr lang="th-TH" sz="3600" dirty="0" smtClean="0">
                <a:latin typeface="AngsanaUPC" panose="02020603050405020304" pitchFamily="18" charset="-34"/>
                <a:cs typeface="AngsanaUPC" panose="02020603050405020304" pitchFamily="18" charset="-34"/>
              </a:rPr>
              <a:t>2. </a:t>
            </a:r>
            <a:r>
              <a:rPr lang="en-US" sz="3600" dirty="0" smtClean="0">
                <a:latin typeface="AngsanaUPC" panose="02020603050405020304" pitchFamily="18" charset="-34"/>
                <a:cs typeface="AngsanaUPC" panose="02020603050405020304" pitchFamily="18" charset="-34"/>
              </a:rPr>
              <a:t>Incorporate external context or comparison points. </a:t>
            </a:r>
            <a:r>
              <a:rPr lang="th-TH" altLang="en-US" sz="3600" dirty="0">
                <a:solidFill>
                  <a:srgbClr val="0070C0"/>
                </a:solidFill>
                <a:latin typeface="AngsanaUPC" panose="02020603050405020304" pitchFamily="18" charset="-34"/>
                <a:cs typeface="AngsanaUPC" panose="02020603050405020304" pitchFamily="18" charset="-34"/>
              </a:rPr>
              <a:t>รวมบริบทภายนอก</a:t>
            </a:r>
            <a:r>
              <a:rPr lang="th-TH" altLang="en-US" sz="3600" dirty="0" smtClean="0">
                <a:solidFill>
                  <a:srgbClr val="0070C0"/>
                </a:solidFill>
                <a:latin typeface="AngsanaUPC" panose="02020603050405020304" pitchFamily="18" charset="-34"/>
                <a:cs typeface="AngsanaUPC" panose="02020603050405020304" pitchFamily="18" charset="-34"/>
              </a:rPr>
              <a:t>หรือข้อเปรียบเทียบ </a:t>
            </a:r>
            <a:endParaRPr lang="th-TH" sz="3600" dirty="0" smtClean="0">
              <a:solidFill>
                <a:srgbClr val="0070C0"/>
              </a:solidFill>
              <a:latin typeface="AngsanaUPC" panose="02020603050405020304" pitchFamily="18" charset="-34"/>
              <a:cs typeface="AngsanaUPC" panose="02020603050405020304" pitchFamily="18" charset="-34"/>
            </a:endParaRPr>
          </a:p>
          <a:p>
            <a:pPr marL="0" indent="0">
              <a:buNone/>
            </a:pPr>
            <a:r>
              <a:rPr lang="th-TH" sz="3600" dirty="0" smtClean="0">
                <a:latin typeface="AngsanaUPC" panose="02020603050405020304" pitchFamily="18" charset="-34"/>
                <a:cs typeface="AngsanaUPC" panose="02020603050405020304" pitchFamily="18" charset="-34"/>
              </a:rPr>
              <a:t>3. </a:t>
            </a:r>
            <a:r>
              <a:rPr lang="en-US" sz="3600" dirty="0" smtClean="0">
                <a:latin typeface="AngsanaUPC" panose="02020603050405020304" pitchFamily="18" charset="-34"/>
                <a:cs typeface="AngsanaUPC" panose="02020603050405020304" pitchFamily="18" charset="-34"/>
              </a:rPr>
              <a:t>Give examples that illustrate the issue. </a:t>
            </a:r>
            <a:r>
              <a:rPr lang="th-TH" altLang="en-US" sz="3600" dirty="0">
                <a:solidFill>
                  <a:srgbClr val="0070C0"/>
                </a:solidFill>
                <a:latin typeface="AngsanaUPC" panose="02020603050405020304" pitchFamily="18" charset="-34"/>
                <a:cs typeface="AngsanaUPC" panose="02020603050405020304" pitchFamily="18" charset="-34"/>
              </a:rPr>
              <a:t>ยกตัวอย่างที่แสดง</a:t>
            </a:r>
            <a:r>
              <a:rPr lang="th-TH" altLang="en-US" sz="3600" dirty="0" smtClean="0">
                <a:solidFill>
                  <a:srgbClr val="0070C0"/>
                </a:solidFill>
                <a:latin typeface="AngsanaUPC" panose="02020603050405020304" pitchFamily="18" charset="-34"/>
                <a:cs typeface="AngsanaUPC" panose="02020603050405020304" pitchFamily="18" charset="-34"/>
              </a:rPr>
              <a:t>ปัญหาที่เกิดขึ้น </a:t>
            </a:r>
            <a:endParaRPr lang="th-TH" sz="3600" dirty="0" smtClean="0">
              <a:solidFill>
                <a:srgbClr val="0070C0"/>
              </a:solidFill>
              <a:latin typeface="AngsanaUPC" panose="02020603050405020304" pitchFamily="18" charset="-34"/>
              <a:cs typeface="AngsanaUPC" panose="02020603050405020304" pitchFamily="18" charset="-34"/>
            </a:endParaRPr>
          </a:p>
          <a:p>
            <a:pPr marL="0" indent="0">
              <a:buNone/>
            </a:pPr>
            <a:r>
              <a:rPr lang="th-TH" sz="3600" dirty="0" smtClean="0">
                <a:latin typeface="AngsanaUPC" panose="02020603050405020304" pitchFamily="18" charset="-34"/>
                <a:cs typeface="AngsanaUPC" panose="02020603050405020304" pitchFamily="18" charset="-34"/>
              </a:rPr>
              <a:t>4. </a:t>
            </a:r>
            <a:r>
              <a:rPr lang="en-US" sz="3600" dirty="0" smtClean="0">
                <a:latin typeface="AngsanaUPC" panose="02020603050405020304" pitchFamily="18" charset="-34"/>
                <a:cs typeface="AngsanaUPC" panose="02020603050405020304" pitchFamily="18" charset="-34"/>
              </a:rPr>
              <a:t>Include data that demonstrates the problem. </a:t>
            </a:r>
            <a:r>
              <a:rPr lang="th-TH" altLang="en-US" sz="3600" dirty="0">
                <a:solidFill>
                  <a:srgbClr val="0070C0"/>
                </a:solidFill>
                <a:latin typeface="AngsanaUPC" panose="02020603050405020304" pitchFamily="18" charset="-34"/>
                <a:cs typeface="AngsanaUPC" panose="02020603050405020304" pitchFamily="18" charset="-34"/>
              </a:rPr>
              <a:t>รวมข้อมูลที่แสดงให้เห็นถึงปัญหา </a:t>
            </a:r>
            <a:endParaRPr lang="th-TH" sz="3600" dirty="0" smtClean="0">
              <a:solidFill>
                <a:srgbClr val="0070C0"/>
              </a:solidFill>
              <a:latin typeface="AngsanaUPC" panose="02020603050405020304" pitchFamily="18" charset="-34"/>
              <a:cs typeface="AngsanaUPC" panose="02020603050405020304" pitchFamily="18" charset="-34"/>
            </a:endParaRPr>
          </a:p>
          <a:p>
            <a:pPr marL="0" indent="0">
              <a:buNone/>
            </a:pPr>
            <a:r>
              <a:rPr lang="th-TH" sz="3600" dirty="0" smtClean="0">
                <a:latin typeface="AngsanaUPC" panose="02020603050405020304" pitchFamily="18" charset="-34"/>
                <a:cs typeface="AngsanaUPC" panose="02020603050405020304" pitchFamily="18" charset="-34"/>
              </a:rPr>
              <a:t>5. </a:t>
            </a:r>
            <a:r>
              <a:rPr lang="en-US" sz="3600" dirty="0" smtClean="0">
                <a:latin typeface="AngsanaUPC" panose="02020603050405020304" pitchFamily="18" charset="-34"/>
                <a:cs typeface="AngsanaUPC" panose="02020603050405020304" pitchFamily="18" charset="-34"/>
              </a:rPr>
              <a:t>Articulate what will happen if no action is taken or no change is made.</a:t>
            </a:r>
            <a:r>
              <a:rPr lang="en-US" sz="3600" dirty="0" smtClean="0">
                <a:solidFill>
                  <a:srgbClr val="0070C0"/>
                </a:solidFill>
                <a:latin typeface="AngsanaUPC" panose="02020603050405020304" pitchFamily="18" charset="-34"/>
                <a:cs typeface="AngsanaUPC" panose="02020603050405020304" pitchFamily="18" charset="-34"/>
              </a:rPr>
              <a:t> </a:t>
            </a:r>
            <a:r>
              <a:rPr lang="th-TH" altLang="en-US" sz="3600" dirty="0">
                <a:solidFill>
                  <a:srgbClr val="0070C0"/>
                </a:solidFill>
                <a:latin typeface="AngsanaUPC" panose="02020603050405020304" pitchFamily="18" charset="-34"/>
                <a:cs typeface="AngsanaUPC" panose="02020603050405020304" pitchFamily="18" charset="-34"/>
              </a:rPr>
              <a:t>อธิบายสิ่งที่จะเกิดขึ้นหากไม่มีการดำเนินการหรือไม่มี</a:t>
            </a:r>
            <a:r>
              <a:rPr lang="th-TH" altLang="en-US" sz="3600" dirty="0" smtClean="0">
                <a:solidFill>
                  <a:srgbClr val="0070C0"/>
                </a:solidFill>
                <a:latin typeface="AngsanaUPC" panose="02020603050405020304" pitchFamily="18" charset="-34"/>
                <a:cs typeface="AngsanaUPC" panose="02020603050405020304" pitchFamily="18" charset="-34"/>
              </a:rPr>
              <a:t>การกระทำเพื่อเปลี่ยนแปลง</a:t>
            </a:r>
            <a:r>
              <a:rPr lang="th-TH" altLang="en-US" sz="3600" dirty="0">
                <a:solidFill>
                  <a:srgbClr val="0070C0"/>
                </a:solidFill>
                <a:latin typeface="AngsanaUPC" panose="02020603050405020304" pitchFamily="18" charset="-34"/>
                <a:cs typeface="AngsanaUPC" panose="02020603050405020304" pitchFamily="18" charset="-34"/>
              </a:rPr>
              <a:t>ใดๆ </a:t>
            </a:r>
            <a:endParaRPr lang="th-TH" sz="3600" dirty="0" smtClean="0">
              <a:solidFill>
                <a:srgbClr val="0070C0"/>
              </a:solidFill>
              <a:latin typeface="AngsanaUPC" panose="02020603050405020304" pitchFamily="18" charset="-34"/>
              <a:cs typeface="AngsanaUPC" panose="02020603050405020304" pitchFamily="18" charset="-34"/>
            </a:endParaRPr>
          </a:p>
          <a:p>
            <a:pPr marL="0" indent="0">
              <a:buNone/>
            </a:pPr>
            <a:r>
              <a:rPr lang="th-TH" sz="3600" dirty="0" smtClean="0">
                <a:latin typeface="AngsanaUPC" panose="02020603050405020304" pitchFamily="18" charset="-34"/>
                <a:cs typeface="AngsanaUPC" panose="02020603050405020304" pitchFamily="18" charset="-34"/>
              </a:rPr>
              <a:t>6. </a:t>
            </a:r>
            <a:r>
              <a:rPr lang="en-US" sz="3600" dirty="0" smtClean="0">
                <a:latin typeface="AngsanaUPC" panose="02020603050405020304" pitchFamily="18" charset="-34"/>
                <a:cs typeface="AngsanaUPC" panose="02020603050405020304" pitchFamily="18" charset="-34"/>
              </a:rPr>
              <a:t>Discuss potential options for addressing the problem. </a:t>
            </a:r>
            <a:r>
              <a:rPr lang="th-TH" altLang="en-US" sz="3600" dirty="0">
                <a:solidFill>
                  <a:srgbClr val="0070C0"/>
                </a:solidFill>
                <a:latin typeface="AngsanaUPC" panose="02020603050405020304" pitchFamily="18" charset="-34"/>
                <a:cs typeface="AngsanaUPC" panose="02020603050405020304" pitchFamily="18" charset="-34"/>
              </a:rPr>
              <a:t>หารือเกี่ยวกับทางเลือกที่เป็นไปได้ในการแก้ไขปัญหา </a:t>
            </a:r>
            <a:endParaRPr lang="th-TH" sz="3600" dirty="0" smtClean="0">
              <a:solidFill>
                <a:srgbClr val="0070C0"/>
              </a:solidFill>
              <a:latin typeface="AngsanaUPC" panose="02020603050405020304" pitchFamily="18" charset="-34"/>
              <a:cs typeface="AngsanaUPC" panose="02020603050405020304" pitchFamily="18" charset="-34"/>
            </a:endParaRPr>
          </a:p>
          <a:p>
            <a:pPr marL="0" indent="0">
              <a:buNone/>
            </a:pPr>
            <a:r>
              <a:rPr lang="th-TH" sz="3600" dirty="0" smtClean="0">
                <a:latin typeface="AngsanaUPC" panose="02020603050405020304" pitchFamily="18" charset="-34"/>
                <a:cs typeface="AngsanaUPC" panose="02020603050405020304" pitchFamily="18" charset="-34"/>
              </a:rPr>
              <a:t>7. </a:t>
            </a:r>
            <a:r>
              <a:rPr lang="en-US" sz="3600" dirty="0" smtClean="0">
                <a:latin typeface="AngsanaUPC" panose="02020603050405020304" pitchFamily="18" charset="-34"/>
                <a:cs typeface="AngsanaUPC" panose="02020603050405020304" pitchFamily="18" charset="-34"/>
              </a:rPr>
              <a:t>Illustrate the benefits of your recommended solution. </a:t>
            </a:r>
            <a:r>
              <a:rPr lang="th-TH" altLang="en-US" sz="3600" dirty="0">
                <a:solidFill>
                  <a:srgbClr val="0070C0"/>
                </a:solidFill>
                <a:latin typeface="AngsanaUPC" panose="02020603050405020304" pitchFamily="18" charset="-34"/>
                <a:cs typeface="AngsanaUPC" panose="02020603050405020304" pitchFamily="18" charset="-34"/>
              </a:rPr>
              <a:t>อธิบายประโยชน์</a:t>
            </a:r>
            <a:r>
              <a:rPr lang="th-TH" altLang="en-US" sz="3600" dirty="0" smtClean="0">
                <a:solidFill>
                  <a:srgbClr val="0070C0"/>
                </a:solidFill>
                <a:latin typeface="AngsanaUPC" panose="02020603050405020304" pitchFamily="18" charset="-34"/>
                <a:cs typeface="AngsanaUPC" panose="02020603050405020304" pitchFamily="18" charset="-34"/>
              </a:rPr>
              <a:t>ของวิธีการแก้ปัญหาที่เราแนะนำ </a:t>
            </a:r>
            <a:endParaRPr lang="th-TH" sz="3600" dirty="0" smtClean="0">
              <a:solidFill>
                <a:srgbClr val="0070C0"/>
              </a:solidFill>
              <a:latin typeface="AngsanaUPC" panose="02020603050405020304" pitchFamily="18" charset="-34"/>
              <a:cs typeface="AngsanaUPC" panose="02020603050405020304" pitchFamily="18" charset="-34"/>
            </a:endParaRPr>
          </a:p>
          <a:p>
            <a:pPr marL="0" indent="0">
              <a:lnSpc>
                <a:spcPct val="110000"/>
              </a:lnSpc>
              <a:buNone/>
            </a:pPr>
            <a:r>
              <a:rPr lang="th-TH" sz="3600" dirty="0">
                <a:latin typeface="AngsanaUPC" panose="02020603050405020304" pitchFamily="18" charset="-34"/>
                <a:cs typeface="AngsanaUPC" panose="02020603050405020304" pitchFamily="18" charset="-34"/>
              </a:rPr>
              <a:t>8. </a:t>
            </a:r>
            <a:r>
              <a:rPr lang="en-US" sz="3600" dirty="0">
                <a:latin typeface="AngsanaUPC" panose="02020603050405020304" pitchFamily="18" charset="-34"/>
                <a:cs typeface="AngsanaUPC" panose="02020603050405020304" pitchFamily="18" charset="-34"/>
              </a:rPr>
              <a:t>Make it clear to your audience why they are in a unique position to make a decision or drive action.</a:t>
            </a:r>
            <a:r>
              <a:rPr lang="th-TH" sz="3600" dirty="0">
                <a:latin typeface="AngsanaUPC" panose="02020603050405020304" pitchFamily="18" charset="-34"/>
                <a:cs typeface="AngsanaUPC" panose="02020603050405020304" pitchFamily="18" charset="-34"/>
              </a:rPr>
              <a:t> </a:t>
            </a:r>
            <a:r>
              <a:rPr lang="th-TH" altLang="en-US" sz="3600" dirty="0">
                <a:solidFill>
                  <a:srgbClr val="0070C0"/>
                </a:solidFill>
                <a:latin typeface="AngsanaUPC" panose="02020603050405020304" pitchFamily="18" charset="-34"/>
                <a:cs typeface="AngsanaUPC" panose="02020603050405020304" pitchFamily="18" charset="-34"/>
              </a:rPr>
              <a:t>ทำให้ผู้ฟังเข้าใจอย่างชัดเจนว่าทำไมพวกเขาถึงอยู่ในตำแหน่งที่ไม่เหมือนใครในการตัดสินใจหรือขับเคลื่อนการดำเนินการ </a:t>
            </a:r>
            <a:endParaRPr lang="en-US" altLang="en-US" sz="3600" dirty="0">
              <a:solidFill>
                <a:srgbClr val="0070C0"/>
              </a:solidFill>
              <a:latin typeface="AngsanaUPC" panose="02020603050405020304" pitchFamily="18" charset="-34"/>
              <a:cs typeface="AngsanaUPC" panose="02020603050405020304" pitchFamily="18" charset="-34"/>
            </a:endParaRPr>
          </a:p>
          <a:p>
            <a:pPr marL="0" indent="0">
              <a:buNone/>
            </a:pPr>
            <a:endParaRPr lang="th-TH" sz="3200" dirty="0" smtClean="0">
              <a:latin typeface="AngsanaUPC" panose="02020603050405020304" pitchFamily="18" charset="-34"/>
              <a:cs typeface="AngsanaUPC" panose="02020603050405020304" pitchFamily="18" charset="-34"/>
            </a:endParaRPr>
          </a:p>
          <a:p>
            <a:pPr marL="0" indent="0">
              <a:buNone/>
            </a:pPr>
            <a:endParaRPr lang="th-TH" sz="3200" dirty="0">
              <a:latin typeface="AngsanaUPC" panose="02020603050405020304" pitchFamily="18" charset="-34"/>
              <a:cs typeface="AngsanaUPC" panose="02020603050405020304" pitchFamily="18" charset="-34"/>
            </a:endParaRPr>
          </a:p>
          <a:p>
            <a:pPr marL="0" indent="0">
              <a:buNone/>
            </a:pPr>
            <a:endParaRPr lang="en-US" sz="3200" dirty="0">
              <a:latin typeface="AngsanaUPC" panose="02020603050405020304" pitchFamily="18" charset="-34"/>
              <a:cs typeface="AngsanaUPC" panose="02020603050405020304" pitchFamily="18" charset="-34"/>
            </a:endParaRPr>
          </a:p>
        </p:txBody>
      </p:sp>
      <p:sp>
        <p:nvSpPr>
          <p:cNvPr id="8" name="Title 1"/>
          <p:cNvSpPr>
            <a:spLocks noGrp="1"/>
          </p:cNvSpPr>
          <p:nvPr>
            <p:ph type="title"/>
          </p:nvPr>
        </p:nvSpPr>
        <p:spPr>
          <a:xfrm>
            <a:off x="0" y="1"/>
            <a:ext cx="12192000" cy="792480"/>
          </a:xfrm>
          <a:solidFill>
            <a:srgbClr val="589BC8"/>
          </a:solidFill>
        </p:spPr>
        <p:txBody>
          <a:bodyPr>
            <a:normAutofit/>
          </a:bodyPr>
          <a:lstStyle/>
          <a:p>
            <a:r>
              <a:rPr lang="en-US" dirty="0" smtClean="0"/>
              <a:t>Constructing the story</a:t>
            </a:r>
            <a:endParaRPr lang="en-US" dirty="0"/>
          </a:p>
        </p:txBody>
      </p:sp>
    </p:spTree>
    <p:extLst>
      <p:ext uri="{BB962C8B-B14F-4D97-AF65-F5344CB8AC3E}">
        <p14:creationId xmlns:p14="http://schemas.microsoft.com/office/powerpoint/2010/main" val="912518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39825"/>
            <a:ext cx="10515600" cy="4351338"/>
          </a:xfrm>
        </p:spPr>
        <p:txBody>
          <a:bodyPr>
            <a:normAutofit fontScale="92500" lnSpcReduction="10000"/>
          </a:bodyPr>
          <a:lstStyle/>
          <a:p>
            <a:pPr marL="0" indent="0">
              <a:buNone/>
            </a:pPr>
            <a:r>
              <a:rPr lang="en-US" sz="3500" dirty="0" smtClean="0">
                <a:solidFill>
                  <a:srgbClr val="0070C0"/>
                </a:solidFill>
                <a:latin typeface="AngsanaUPC" panose="02020603050405020304" pitchFamily="18" charset="-34"/>
                <a:cs typeface="AngsanaUPC" panose="02020603050405020304" pitchFamily="18" charset="-34"/>
              </a:rPr>
              <a:t>3. </a:t>
            </a:r>
            <a:r>
              <a:rPr lang="th-TH" sz="3500" dirty="0" smtClean="0">
                <a:solidFill>
                  <a:srgbClr val="0070C0"/>
                </a:solidFill>
                <a:latin typeface="AngsanaUPC" panose="02020603050405020304" pitchFamily="18" charset="-34"/>
                <a:cs typeface="AngsanaUPC" panose="02020603050405020304" pitchFamily="18" charset="-34"/>
              </a:rPr>
              <a:t>ขั้นตอนลำดับสุดท้าย</a:t>
            </a:r>
            <a:r>
              <a:rPr lang="th-TH" sz="3500" dirty="0">
                <a:solidFill>
                  <a:srgbClr val="0070C0"/>
                </a:solidFill>
                <a:latin typeface="AngsanaUPC" panose="02020603050405020304" pitchFamily="18" charset="-34"/>
                <a:cs typeface="AngsanaUPC" panose="02020603050405020304" pitchFamily="18" charset="-34"/>
              </a:rPr>
              <a:t> </a:t>
            </a:r>
            <a:r>
              <a:rPr lang="en-US" sz="3500" dirty="0" smtClean="0">
                <a:solidFill>
                  <a:srgbClr val="0070C0"/>
                </a:solidFill>
                <a:latin typeface="AngsanaUPC" panose="02020603050405020304" pitchFamily="18" charset="-34"/>
                <a:cs typeface="AngsanaUPC" panose="02020603050405020304" pitchFamily="18" charset="-34"/>
              </a:rPr>
              <a:t>(The end)</a:t>
            </a:r>
            <a:endParaRPr lang="th-TH" sz="3500" dirty="0" smtClean="0">
              <a:solidFill>
                <a:srgbClr val="0070C0"/>
              </a:solidFill>
              <a:latin typeface="AngsanaUPC" panose="02020603050405020304" pitchFamily="18" charset="-34"/>
              <a:cs typeface="AngsanaUPC" panose="02020603050405020304" pitchFamily="18" charset="-34"/>
            </a:endParaRPr>
          </a:p>
          <a:p>
            <a:pPr marL="0" indent="0">
              <a:buNone/>
            </a:pPr>
            <a:r>
              <a:rPr lang="th-TH" dirty="0" smtClean="0">
                <a:latin typeface="AngsanaUPC" panose="02020603050405020304" pitchFamily="18" charset="-34"/>
                <a:cs typeface="AngsanaUPC" panose="02020603050405020304" pitchFamily="18" charset="-34"/>
              </a:rPr>
              <a:t>	</a:t>
            </a:r>
            <a:r>
              <a:rPr lang="en-US" dirty="0" smtClean="0">
                <a:latin typeface="AngsanaUPC" panose="02020603050405020304" pitchFamily="18" charset="-34"/>
                <a:cs typeface="AngsanaUPC" panose="02020603050405020304" pitchFamily="18" charset="-34"/>
              </a:rPr>
              <a:t>Finally, the story must have an end. End with a call to action: </a:t>
            </a:r>
            <a:r>
              <a:rPr lang="en-US" dirty="0" smtClean="0">
                <a:solidFill>
                  <a:srgbClr val="0070C0"/>
                </a:solidFill>
                <a:latin typeface="AngsanaUPC" panose="02020603050405020304" pitchFamily="18" charset="-34"/>
                <a:cs typeface="AngsanaUPC" panose="02020603050405020304" pitchFamily="18" charset="-34"/>
              </a:rPr>
              <a:t>make it totally clear to your audience what you want them to do with the new understanding or knowledge </a:t>
            </a:r>
            <a:r>
              <a:rPr lang="en-US" dirty="0" smtClean="0">
                <a:latin typeface="AngsanaUPC" panose="02020603050405020304" pitchFamily="18" charset="-34"/>
                <a:cs typeface="AngsanaUPC" panose="02020603050405020304" pitchFamily="18" charset="-34"/>
              </a:rPr>
              <a:t>that you’ve imparted to them. One classic way to end a story is to tie it back to the beginning. At the beginning of our story, we set up the plot and introduced the dramatic tension. To wrap up, you can think about recapping this problem and the resulting need for action, reiterating any sense of urgency and sending your audience off ready to act</a:t>
            </a:r>
            <a:r>
              <a:rPr lang="th-TH" dirty="0" smtClean="0">
                <a:latin typeface="AngsanaUPC" panose="02020603050405020304" pitchFamily="18" charset="-34"/>
                <a:cs typeface="AngsanaUPC" panose="02020603050405020304" pitchFamily="18" charset="-34"/>
              </a:rPr>
              <a:t>.</a:t>
            </a:r>
          </a:p>
          <a:p>
            <a:pPr marL="0" lvl="0" indent="0">
              <a:buNone/>
            </a:pPr>
            <a:r>
              <a:rPr lang="th-TH" altLang="en-US" sz="2600" dirty="0" smtClean="0">
                <a:solidFill>
                  <a:srgbClr val="202124"/>
                </a:solidFill>
                <a:latin typeface="AngsanaUPC" panose="02020603050405020304" pitchFamily="18" charset="-34"/>
                <a:cs typeface="AngsanaUPC" panose="02020603050405020304" pitchFamily="18" charset="-34"/>
              </a:rPr>
              <a:t>ขั้นสุดท้ายของการนำเสนอ </a:t>
            </a:r>
            <a:r>
              <a:rPr lang="en-US" altLang="en-US" sz="2600" dirty="0" smtClean="0">
                <a:solidFill>
                  <a:srgbClr val="202124"/>
                </a:solidFill>
                <a:latin typeface="AngsanaUPC" panose="02020603050405020304" pitchFamily="18" charset="-34"/>
                <a:cs typeface="AngsanaUPC" panose="02020603050405020304" pitchFamily="18" charset="-34"/>
              </a:rPr>
              <a:t>Visualization </a:t>
            </a:r>
            <a:r>
              <a:rPr lang="th-TH" altLang="en-US" sz="3500" b="1" dirty="0" smtClean="0">
                <a:solidFill>
                  <a:srgbClr val="0070C0"/>
                </a:solidFill>
                <a:latin typeface="AngsanaUPC" panose="02020603050405020304" pitchFamily="18" charset="-34"/>
                <a:cs typeface="AngsanaUPC" panose="02020603050405020304" pitchFamily="18" charset="-34"/>
              </a:rPr>
              <a:t>คือ คำ</a:t>
            </a:r>
            <a:r>
              <a:rPr lang="th-TH" altLang="en-US" sz="3500" b="1" dirty="0">
                <a:solidFill>
                  <a:srgbClr val="0070C0"/>
                </a:solidFill>
                <a:latin typeface="AngsanaUPC" panose="02020603050405020304" pitchFamily="18" charset="-34"/>
                <a:cs typeface="AngsanaUPC" panose="02020603050405020304" pitchFamily="18" charset="-34"/>
              </a:rPr>
              <a:t>กระตุ้นการตัดสินใจ</a:t>
            </a:r>
            <a:r>
              <a:rPr lang="th-TH" altLang="en-US" sz="2600" dirty="0">
                <a:solidFill>
                  <a:srgbClr val="202124"/>
                </a:solidFill>
                <a:latin typeface="AngsanaUPC" panose="02020603050405020304" pitchFamily="18" charset="-34"/>
                <a:cs typeface="AngsanaUPC" panose="02020603050405020304" pitchFamily="18" charset="-34"/>
              </a:rPr>
              <a:t>: </a:t>
            </a:r>
            <a:r>
              <a:rPr lang="th-TH" altLang="en-US" sz="2600" dirty="0" smtClean="0">
                <a:solidFill>
                  <a:srgbClr val="202124"/>
                </a:solidFill>
                <a:latin typeface="AngsanaUPC" panose="02020603050405020304" pitchFamily="18" charset="-34"/>
                <a:cs typeface="AngsanaUPC" panose="02020603050405020304" pitchFamily="18" charset="-34"/>
              </a:rPr>
              <a:t>ชี้ให้เห็นชัดเจนว่าเราต้องการ</a:t>
            </a:r>
            <a:r>
              <a:rPr lang="th-TH" altLang="en-US" sz="2600" dirty="0">
                <a:solidFill>
                  <a:srgbClr val="202124"/>
                </a:solidFill>
                <a:latin typeface="AngsanaUPC" panose="02020603050405020304" pitchFamily="18" charset="-34"/>
                <a:cs typeface="AngsanaUPC" panose="02020603050405020304" pitchFamily="18" charset="-34"/>
              </a:rPr>
              <a:t>ให้</a:t>
            </a:r>
            <a:r>
              <a:rPr lang="th-TH" altLang="en-US" sz="2600" dirty="0" smtClean="0">
                <a:solidFill>
                  <a:srgbClr val="202124"/>
                </a:solidFill>
                <a:latin typeface="AngsanaUPC" panose="02020603050405020304" pitchFamily="18" charset="-34"/>
                <a:cs typeface="AngsanaUPC" panose="02020603050405020304" pitchFamily="18" charset="-34"/>
              </a:rPr>
              <a:t>พวกผู้ฟังทำ</a:t>
            </a:r>
            <a:r>
              <a:rPr lang="th-TH" altLang="en-US" sz="2600" dirty="0">
                <a:solidFill>
                  <a:srgbClr val="202124"/>
                </a:solidFill>
                <a:latin typeface="AngsanaUPC" panose="02020603050405020304" pitchFamily="18" charset="-34"/>
                <a:cs typeface="AngsanaUPC" panose="02020603050405020304" pitchFamily="18" charset="-34"/>
              </a:rPr>
              <a:t>อะไรกับ ความเข้าใจใหม่หรือ</a:t>
            </a:r>
            <a:r>
              <a:rPr lang="th-TH" altLang="en-US" sz="2600" dirty="0" smtClean="0">
                <a:solidFill>
                  <a:srgbClr val="202124"/>
                </a:solidFill>
                <a:latin typeface="AngsanaUPC" panose="02020603050405020304" pitchFamily="18" charset="-34"/>
                <a:cs typeface="AngsanaUPC" panose="02020603050405020304" pitchFamily="18" charset="-34"/>
              </a:rPr>
              <a:t>ความรู้ใหม่ที่เราเสนอให้ผู้ฟัง </a:t>
            </a:r>
          </a:p>
          <a:p>
            <a:pPr marL="0" lvl="0" indent="0">
              <a:buNone/>
            </a:pPr>
            <a:r>
              <a:rPr lang="th-TH" altLang="en-US" sz="2600" dirty="0">
                <a:solidFill>
                  <a:srgbClr val="202124"/>
                </a:solidFill>
                <a:latin typeface="AngsanaUPC" panose="02020603050405020304" pitchFamily="18" charset="-34"/>
                <a:cs typeface="AngsanaUPC" panose="02020603050405020304" pitchFamily="18" charset="-34"/>
              </a:rPr>
              <a:t>	</a:t>
            </a:r>
            <a:r>
              <a:rPr lang="th-TH" altLang="en-US" sz="2600" dirty="0" smtClean="0">
                <a:solidFill>
                  <a:srgbClr val="202124"/>
                </a:solidFill>
                <a:latin typeface="AngsanaUPC" panose="02020603050405020304" pitchFamily="18" charset="-34"/>
                <a:cs typeface="AngsanaUPC" panose="02020603050405020304" pitchFamily="18" charset="-34"/>
              </a:rPr>
              <a:t>วิธี</a:t>
            </a:r>
            <a:r>
              <a:rPr lang="th-TH" altLang="en-US" sz="2600" dirty="0">
                <a:solidFill>
                  <a:srgbClr val="202124"/>
                </a:solidFill>
                <a:latin typeface="AngsanaUPC" panose="02020603050405020304" pitchFamily="18" charset="-34"/>
                <a:cs typeface="AngsanaUPC" panose="02020603050405020304" pitchFamily="18" charset="-34"/>
              </a:rPr>
              <a:t>คลาสสิกวิธีหนึ่งในการจบเรื่องราวคือการ</a:t>
            </a:r>
            <a:r>
              <a:rPr lang="th-TH" altLang="en-US" sz="2600" dirty="0" smtClean="0">
                <a:solidFill>
                  <a:srgbClr val="202124"/>
                </a:solidFill>
                <a:latin typeface="AngsanaUPC" panose="02020603050405020304" pitchFamily="18" charset="-34"/>
                <a:cs typeface="AngsanaUPC" panose="02020603050405020304" pitchFamily="18" charset="-34"/>
              </a:rPr>
              <a:t>ผูกเรื่องราวกลับไป</a:t>
            </a:r>
            <a:r>
              <a:rPr lang="th-TH" altLang="en-US" sz="2600" dirty="0">
                <a:solidFill>
                  <a:srgbClr val="202124"/>
                </a:solidFill>
                <a:latin typeface="AngsanaUPC" panose="02020603050405020304" pitchFamily="18" charset="-34"/>
                <a:cs typeface="AngsanaUPC" panose="02020603050405020304" pitchFamily="18" charset="-34"/>
              </a:rPr>
              <a:t>ที่</a:t>
            </a:r>
            <a:r>
              <a:rPr lang="th-TH" altLang="en-US" sz="2600" dirty="0" smtClean="0">
                <a:solidFill>
                  <a:srgbClr val="202124"/>
                </a:solidFill>
                <a:latin typeface="AngsanaUPC" panose="02020603050405020304" pitchFamily="18" charset="-34"/>
                <a:cs typeface="AngsanaUPC" panose="02020603050405020304" pitchFamily="18" charset="-34"/>
              </a:rPr>
              <a:t>จุดเริ่มต้น โดยที่ </a:t>
            </a:r>
            <a:r>
              <a:rPr lang="th-TH" altLang="en-US" sz="2600" dirty="0">
                <a:solidFill>
                  <a:srgbClr val="202124"/>
                </a:solidFill>
                <a:latin typeface="AngsanaUPC" panose="02020603050405020304" pitchFamily="18" charset="-34"/>
                <a:cs typeface="AngsanaUPC" panose="02020603050405020304" pitchFamily="18" charset="-34"/>
              </a:rPr>
              <a:t>จุดเริ่มต้นของ</a:t>
            </a:r>
            <a:r>
              <a:rPr lang="th-TH" altLang="en-US" sz="2600" dirty="0" smtClean="0">
                <a:solidFill>
                  <a:srgbClr val="202124"/>
                </a:solidFill>
                <a:latin typeface="AngsanaUPC" panose="02020603050405020304" pitchFamily="18" charset="-34"/>
                <a:cs typeface="AngsanaUPC" panose="02020603050405020304" pitchFamily="18" charset="-34"/>
              </a:rPr>
              <a:t>เรื่องราวนั้น </a:t>
            </a:r>
            <a:r>
              <a:rPr lang="th-TH" altLang="en-US" sz="2600" dirty="0">
                <a:solidFill>
                  <a:srgbClr val="202124"/>
                </a:solidFill>
                <a:latin typeface="AngsanaUPC" panose="02020603050405020304" pitchFamily="18" charset="-34"/>
                <a:cs typeface="AngsanaUPC" panose="02020603050405020304" pitchFamily="18" charset="-34"/>
              </a:rPr>
              <a:t>เราวางโครงเรื่อง</a:t>
            </a:r>
            <a:r>
              <a:rPr lang="th-TH" altLang="en-US" sz="2600" dirty="0" smtClean="0">
                <a:solidFill>
                  <a:srgbClr val="202124"/>
                </a:solidFill>
                <a:latin typeface="AngsanaUPC" panose="02020603050405020304" pitchFamily="18" charset="-34"/>
                <a:cs typeface="AngsanaUPC" panose="02020603050405020304" pitchFamily="18" charset="-34"/>
              </a:rPr>
              <a:t>และเกริ่นนำ ถึง ความ</a:t>
            </a:r>
            <a:r>
              <a:rPr lang="th-TH" altLang="en-US" sz="2600" dirty="0">
                <a:solidFill>
                  <a:srgbClr val="202124"/>
                </a:solidFill>
                <a:latin typeface="AngsanaUPC" panose="02020603050405020304" pitchFamily="18" charset="-34"/>
                <a:cs typeface="AngsanaUPC" panose="02020603050405020304" pitchFamily="18" charset="-34"/>
              </a:rPr>
              <a:t>ตึง</a:t>
            </a:r>
            <a:r>
              <a:rPr lang="th-TH" altLang="en-US" sz="2600" dirty="0" smtClean="0">
                <a:solidFill>
                  <a:srgbClr val="202124"/>
                </a:solidFill>
                <a:latin typeface="AngsanaUPC" panose="02020603050405020304" pitchFamily="18" charset="-34"/>
                <a:cs typeface="AngsanaUPC" panose="02020603050405020304" pitchFamily="18" charset="-34"/>
              </a:rPr>
              <a:t>เครียดของปัญหาลงไป  ดังนั้นในการสรุปนั้น เราสามารถ</a:t>
            </a:r>
            <a:r>
              <a:rPr lang="th-TH" altLang="en-US" sz="2600" dirty="0">
                <a:solidFill>
                  <a:srgbClr val="202124"/>
                </a:solidFill>
                <a:latin typeface="AngsanaUPC" panose="02020603050405020304" pitchFamily="18" charset="-34"/>
                <a:cs typeface="AngsanaUPC" panose="02020603050405020304" pitchFamily="18" charset="-34"/>
              </a:rPr>
              <a:t>คิดถึงการ</a:t>
            </a:r>
            <a:r>
              <a:rPr lang="th-TH" altLang="en-US" sz="2600" dirty="0" smtClean="0">
                <a:solidFill>
                  <a:srgbClr val="202124"/>
                </a:solidFill>
                <a:latin typeface="AngsanaUPC" panose="02020603050405020304" pitchFamily="18" charset="-34"/>
                <a:cs typeface="AngsanaUPC" panose="02020603050405020304" pitchFamily="18" charset="-34"/>
              </a:rPr>
              <a:t>สรุปปัญหา</a:t>
            </a:r>
            <a:r>
              <a:rPr lang="th-TH" altLang="en-US" sz="2600" dirty="0">
                <a:solidFill>
                  <a:srgbClr val="202124"/>
                </a:solidFill>
                <a:latin typeface="AngsanaUPC" panose="02020603050405020304" pitchFamily="18" charset="-34"/>
                <a:cs typeface="AngsanaUPC" panose="02020603050405020304" pitchFamily="18" charset="-34"/>
              </a:rPr>
              <a:t>และผลที่</a:t>
            </a:r>
            <a:r>
              <a:rPr lang="th-TH" altLang="en-US" sz="2600" dirty="0" smtClean="0">
                <a:solidFill>
                  <a:srgbClr val="202124"/>
                </a:solidFill>
                <a:latin typeface="AngsanaUPC" panose="02020603050405020304" pitchFamily="18" charset="-34"/>
                <a:cs typeface="AngsanaUPC" panose="02020603050405020304" pitchFamily="18" charset="-34"/>
              </a:rPr>
              <a:t>จำเป็นที่ต้องดำเนินการ </a:t>
            </a:r>
            <a:r>
              <a:rPr lang="en-US" altLang="en-US" sz="2600" dirty="0" smtClean="0">
                <a:solidFill>
                  <a:srgbClr val="202124"/>
                </a:solidFill>
                <a:latin typeface="AngsanaUPC" panose="02020603050405020304" pitchFamily="18" charset="-34"/>
                <a:cs typeface="AngsanaUPC" panose="02020603050405020304" pitchFamily="18" charset="-34"/>
              </a:rPr>
              <a:t>(Action</a:t>
            </a:r>
            <a:r>
              <a:rPr lang="en-US" altLang="en-US" sz="2600" dirty="0">
                <a:solidFill>
                  <a:srgbClr val="202124"/>
                </a:solidFill>
                <a:latin typeface="AngsanaUPC" panose="02020603050405020304" pitchFamily="18" charset="-34"/>
                <a:cs typeface="AngsanaUPC" panose="02020603050405020304" pitchFamily="18" charset="-34"/>
              </a:rPr>
              <a:t>)</a:t>
            </a:r>
            <a:r>
              <a:rPr lang="th-TH" altLang="en-US" sz="2600" dirty="0" smtClean="0">
                <a:solidFill>
                  <a:srgbClr val="202124"/>
                </a:solidFill>
                <a:latin typeface="AngsanaUPC" panose="02020603050405020304" pitchFamily="18" charset="-34"/>
                <a:cs typeface="AngsanaUPC" panose="02020603050405020304" pitchFamily="18" charset="-34"/>
              </a:rPr>
              <a:t>  เน้นย้ำให้เห็นปัญหา ความเร่งด่วนในการจัดการแก้ปัญหา เพื่อให้ผู้ฟังหรือ </a:t>
            </a:r>
            <a:r>
              <a:rPr lang="en-US" altLang="en-US" sz="2600" dirty="0" smtClean="0">
                <a:solidFill>
                  <a:srgbClr val="202124"/>
                </a:solidFill>
                <a:latin typeface="AngsanaUPC" panose="02020603050405020304" pitchFamily="18" charset="-34"/>
                <a:cs typeface="AngsanaUPC" panose="02020603050405020304" pitchFamily="18" charset="-34"/>
              </a:rPr>
              <a:t>Audience</a:t>
            </a:r>
            <a:r>
              <a:rPr lang="th-TH" altLang="en-US" sz="2600" dirty="0" smtClean="0">
                <a:solidFill>
                  <a:srgbClr val="202124"/>
                </a:solidFill>
                <a:latin typeface="AngsanaUPC" panose="02020603050405020304" pitchFamily="18" charset="-34"/>
                <a:cs typeface="AngsanaUPC" panose="02020603050405020304" pitchFamily="18" charset="-34"/>
              </a:rPr>
              <a:t> พร้อม</a:t>
            </a:r>
            <a:r>
              <a:rPr lang="th-TH" altLang="en-US" sz="2600" dirty="0">
                <a:solidFill>
                  <a:srgbClr val="202124"/>
                </a:solidFill>
                <a:latin typeface="AngsanaUPC" panose="02020603050405020304" pitchFamily="18" charset="-34"/>
                <a:cs typeface="AngsanaUPC" panose="02020603050405020304" pitchFamily="18" charset="-34"/>
              </a:rPr>
              <a:t>ที่</a:t>
            </a:r>
            <a:r>
              <a:rPr lang="th-TH" altLang="en-US" sz="2600" dirty="0" smtClean="0">
                <a:solidFill>
                  <a:srgbClr val="202124"/>
                </a:solidFill>
                <a:latin typeface="AngsanaUPC" panose="02020603050405020304" pitchFamily="18" charset="-34"/>
                <a:cs typeface="AngsanaUPC" panose="02020603050405020304" pitchFamily="18" charset="-34"/>
              </a:rPr>
              <a:t>จะนำข้อมูลเพื่อช่วยในการตัดสินใจ และนำไปสู่การแก้ปัญหาต่อไป</a:t>
            </a:r>
            <a:r>
              <a:rPr lang="th-TH" altLang="en-US" sz="2600" dirty="0" smtClean="0">
                <a:latin typeface="AngsanaUPC" panose="02020603050405020304" pitchFamily="18" charset="-34"/>
                <a:cs typeface="AngsanaUPC" panose="02020603050405020304" pitchFamily="18" charset="-34"/>
              </a:rPr>
              <a:t> </a:t>
            </a:r>
            <a:endParaRPr lang="en-US" altLang="en-US" sz="2600" dirty="0">
              <a:latin typeface="AngsanaUPC" panose="02020603050405020304" pitchFamily="18" charset="-34"/>
              <a:cs typeface="AngsanaUPC" panose="02020603050405020304" pitchFamily="18" charset="-34"/>
            </a:endParaRPr>
          </a:p>
          <a:p>
            <a:pPr marL="0" indent="0">
              <a:buNone/>
            </a:pPr>
            <a:endParaRPr lang="th-TH" dirty="0" smtClean="0"/>
          </a:p>
          <a:p>
            <a:pPr marL="0" indent="0">
              <a:buNone/>
            </a:pPr>
            <a:endParaRPr lang="en-US" dirty="0"/>
          </a:p>
        </p:txBody>
      </p:sp>
      <p:sp>
        <p:nvSpPr>
          <p:cNvPr id="5" name="Title 1"/>
          <p:cNvSpPr txBox="1">
            <a:spLocks/>
          </p:cNvSpPr>
          <p:nvPr/>
        </p:nvSpPr>
        <p:spPr>
          <a:xfrm>
            <a:off x="0" y="1"/>
            <a:ext cx="12192000" cy="792480"/>
          </a:xfrm>
          <a:prstGeom prst="rect">
            <a:avLst/>
          </a:prstGeom>
          <a:solidFill>
            <a:srgbClr val="589BC8"/>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mtClean="0"/>
              <a:t>Constructing the story</a:t>
            </a:r>
            <a:endParaRPr lang="en-US" dirty="0"/>
          </a:p>
        </p:txBody>
      </p:sp>
    </p:spTree>
    <p:extLst>
      <p:ext uri="{BB962C8B-B14F-4D97-AF65-F5344CB8AC3E}">
        <p14:creationId xmlns:p14="http://schemas.microsoft.com/office/powerpoint/2010/main" val="10817577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92150"/>
          </a:xfrm>
          <a:solidFill>
            <a:schemeClr val="accent6">
              <a:lumMod val="40000"/>
              <a:lumOff val="60000"/>
            </a:schemeClr>
          </a:solidFill>
        </p:spPr>
        <p:txBody>
          <a:bodyPr>
            <a:normAutofit fontScale="90000"/>
          </a:bodyPr>
          <a:lstStyle/>
          <a:p>
            <a:r>
              <a:rPr lang="en-US" dirty="0"/>
              <a:t>The power of </a:t>
            </a:r>
            <a:r>
              <a:rPr lang="en-US" dirty="0" smtClean="0"/>
              <a:t>repetition</a:t>
            </a:r>
            <a:endParaRPr lang="en-US" dirty="0"/>
          </a:p>
        </p:txBody>
      </p:sp>
      <p:sp>
        <p:nvSpPr>
          <p:cNvPr id="3" name="Content Placeholder 2"/>
          <p:cNvSpPr>
            <a:spLocks noGrp="1"/>
          </p:cNvSpPr>
          <p:nvPr>
            <p:ph idx="1"/>
          </p:nvPr>
        </p:nvSpPr>
        <p:spPr/>
        <p:txBody>
          <a:bodyPr/>
          <a:lstStyle/>
          <a:p>
            <a:pPr marL="0" indent="0">
              <a:buNone/>
            </a:pPr>
            <a:r>
              <a:rPr lang="th-TH" dirty="0" smtClean="0">
                <a:latin typeface="AngsanaUPC" panose="02020603050405020304" pitchFamily="18" charset="-34"/>
                <a:cs typeface="AngsanaUPC" panose="02020603050405020304" pitchFamily="18" charset="-34"/>
              </a:rPr>
              <a:t>	</a:t>
            </a:r>
            <a:r>
              <a:rPr lang="en-US" dirty="0" smtClean="0">
                <a:latin typeface="AngsanaUPC" panose="02020603050405020304" pitchFamily="18" charset="-34"/>
                <a:cs typeface="AngsanaUPC" panose="02020603050405020304" pitchFamily="18" charset="-34"/>
              </a:rPr>
              <a:t>Important information </a:t>
            </a:r>
            <a:r>
              <a:rPr lang="en-US" dirty="0">
                <a:latin typeface="AngsanaUPC" panose="02020603050405020304" pitchFamily="18" charset="-34"/>
                <a:cs typeface="AngsanaUPC" panose="02020603050405020304" pitchFamily="18" charset="-34"/>
              </a:rPr>
              <a:t>is gradually transferred from short‐term memory into long‐ term memory. </a:t>
            </a:r>
            <a:r>
              <a:rPr lang="en-US" b="1" dirty="0">
                <a:solidFill>
                  <a:srgbClr val="0070C0"/>
                </a:solidFill>
                <a:latin typeface="AngsanaUPC" panose="02020603050405020304" pitchFamily="18" charset="-34"/>
                <a:cs typeface="AngsanaUPC" panose="02020603050405020304" pitchFamily="18" charset="-34"/>
              </a:rPr>
              <a:t>The more the information is repeated or used, the more likely it is to eventually end up in long‐term memory, or to be retained.</a:t>
            </a:r>
            <a:r>
              <a:rPr lang="en-US" dirty="0">
                <a:solidFill>
                  <a:srgbClr val="0070C0"/>
                </a:solidFill>
                <a:latin typeface="AngsanaUPC" panose="02020603050405020304" pitchFamily="18" charset="-34"/>
                <a:cs typeface="AngsanaUPC" panose="02020603050405020304" pitchFamily="18" charset="-34"/>
              </a:rPr>
              <a:t> </a:t>
            </a:r>
            <a:r>
              <a:rPr lang="en-US" dirty="0" smtClean="0">
                <a:latin typeface="AngsanaUPC" panose="02020603050405020304" pitchFamily="18" charset="-34"/>
                <a:cs typeface="AngsanaUPC" panose="02020603050405020304" pitchFamily="18" charset="-34"/>
              </a:rPr>
              <a:t>We </a:t>
            </a:r>
            <a:r>
              <a:rPr lang="en-US" dirty="0">
                <a:latin typeface="AngsanaUPC" panose="02020603050405020304" pitchFamily="18" charset="-34"/>
                <a:cs typeface="AngsanaUPC" panose="02020603050405020304" pitchFamily="18" charset="-34"/>
              </a:rPr>
              <a:t>can leverage this power of repetition in the stories we </a:t>
            </a:r>
            <a:r>
              <a:rPr lang="en-US" dirty="0" smtClean="0">
                <a:latin typeface="AngsanaUPC" panose="02020603050405020304" pitchFamily="18" charset="-34"/>
                <a:cs typeface="AngsanaUPC" panose="02020603050405020304" pitchFamily="18" charset="-34"/>
              </a:rPr>
              <a:t>tell. </a:t>
            </a:r>
          </a:p>
          <a:p>
            <a:pPr marL="0" indent="0">
              <a:buNone/>
            </a:pPr>
            <a:r>
              <a:rPr lang="en-US" b="1" dirty="0" smtClean="0">
                <a:solidFill>
                  <a:srgbClr val="0070C0"/>
                </a:solidFill>
                <a:latin typeface="AngsanaUPC" panose="02020603050405020304" pitchFamily="18" charset="-34"/>
                <a:cs typeface="AngsanaUPC" panose="02020603050405020304" pitchFamily="18" charset="-34"/>
              </a:rPr>
              <a:t>	</a:t>
            </a:r>
            <a:r>
              <a:rPr lang="th-TH" b="1" dirty="0" smtClean="0">
                <a:solidFill>
                  <a:srgbClr val="0070C0"/>
                </a:solidFill>
                <a:latin typeface="AngsanaUPC" panose="02020603050405020304" pitchFamily="18" charset="-34"/>
                <a:cs typeface="AngsanaUPC" panose="02020603050405020304" pitchFamily="18" charset="-34"/>
              </a:rPr>
              <a:t>เช่น </a:t>
            </a:r>
            <a:r>
              <a:rPr lang="th-TH" b="1" dirty="0" smtClean="0">
                <a:solidFill>
                  <a:srgbClr val="0070C0"/>
                </a:solidFill>
                <a:latin typeface="AngsanaUPC" panose="02020603050405020304" pitchFamily="18" charset="-34"/>
                <a:cs typeface="AngsanaUPC" panose="02020603050405020304" pitchFamily="18" charset="-34"/>
              </a:rPr>
              <a:t>การเน้นย้ำ การพูดซ้ำ การนำเสนอซ้ำ </a:t>
            </a:r>
            <a:r>
              <a:rPr lang="en-US" b="1" dirty="0" smtClean="0">
                <a:solidFill>
                  <a:srgbClr val="0070C0"/>
                </a:solidFill>
                <a:latin typeface="AngsanaUPC" panose="02020603050405020304" pitchFamily="18" charset="-34"/>
                <a:cs typeface="AngsanaUPC" panose="02020603050405020304" pitchFamily="18" charset="-34"/>
              </a:rPr>
              <a:t>(</a:t>
            </a:r>
            <a:r>
              <a:rPr lang="th-TH" b="1" dirty="0" smtClean="0">
                <a:solidFill>
                  <a:srgbClr val="0070C0"/>
                </a:solidFill>
                <a:latin typeface="AngsanaUPC" panose="02020603050405020304" pitchFamily="18" charset="-34"/>
                <a:cs typeface="AngsanaUPC" panose="02020603050405020304" pitchFamily="18" charset="-34"/>
              </a:rPr>
              <a:t>แต่ไม่ใช่การ </a:t>
            </a:r>
            <a:r>
              <a:rPr lang="en-US" b="1" dirty="0" smtClean="0">
                <a:solidFill>
                  <a:srgbClr val="0070C0"/>
                </a:solidFill>
                <a:latin typeface="AngsanaUPC" panose="02020603050405020304" pitchFamily="18" charset="-34"/>
                <a:cs typeface="AngsanaUPC" panose="02020603050405020304" pitchFamily="18" charset="-34"/>
              </a:rPr>
              <a:t>Copy</a:t>
            </a:r>
            <a:r>
              <a:rPr lang="en-US" b="1" dirty="0">
                <a:solidFill>
                  <a:srgbClr val="0070C0"/>
                </a:solidFill>
                <a:latin typeface="AngsanaUPC" panose="02020603050405020304" pitchFamily="18" charset="-34"/>
                <a:cs typeface="AngsanaUPC" panose="02020603050405020304" pitchFamily="18" charset="-34"/>
              </a:rPr>
              <a:t>)</a:t>
            </a:r>
            <a:r>
              <a:rPr lang="th-TH" b="1" dirty="0" smtClean="0">
                <a:solidFill>
                  <a:srgbClr val="0070C0"/>
                </a:solidFill>
                <a:latin typeface="AngsanaUPC" panose="02020603050405020304" pitchFamily="18" charset="-34"/>
                <a:cs typeface="AngsanaUPC" panose="02020603050405020304" pitchFamily="18" charset="-34"/>
              </a:rPr>
              <a:t> ในจุดที่สำคัญ จะทำให้ผู้รับฟัง จดจำได้เพราะข้อมูลนั้นถูกส่งไปจัดเก็บในสมองในส่วนความจำระยะยาว</a:t>
            </a:r>
            <a:r>
              <a:rPr lang="en-US" dirty="0" smtClean="0">
                <a:latin typeface="AngsanaUPC" panose="02020603050405020304" pitchFamily="18" charset="-34"/>
                <a:cs typeface="AngsanaUPC" panose="02020603050405020304" pitchFamily="18" charset="-34"/>
              </a:rPr>
              <a:t>(</a:t>
            </a:r>
            <a:r>
              <a:rPr lang="en-US" dirty="0" smtClean="0">
                <a:solidFill>
                  <a:srgbClr val="0070C0"/>
                </a:solidFill>
                <a:latin typeface="AngsanaUPC" panose="02020603050405020304" pitchFamily="18" charset="-34"/>
                <a:cs typeface="AngsanaUPC" panose="02020603050405020304" pitchFamily="18" charset="-34"/>
              </a:rPr>
              <a:t>long‐term memory)</a:t>
            </a:r>
            <a:r>
              <a:rPr lang="th-TH" dirty="0" smtClean="0">
                <a:latin typeface="AngsanaUPC" panose="02020603050405020304" pitchFamily="18" charset="-34"/>
                <a:cs typeface="AngsanaUPC" panose="02020603050405020304" pitchFamily="18" charset="-34"/>
              </a:rPr>
              <a:t> </a:t>
            </a:r>
            <a:endParaRPr lang="en-US" dirty="0">
              <a:latin typeface="AngsanaUPC" panose="02020603050405020304" pitchFamily="18" charset="-34"/>
              <a:cs typeface="AngsanaUPC" panose="02020603050405020304" pitchFamily="18" charset="-34"/>
            </a:endParaRPr>
          </a:p>
        </p:txBody>
      </p:sp>
    </p:spTree>
    <p:extLst>
      <p:ext uri="{BB962C8B-B14F-4D97-AF65-F5344CB8AC3E}">
        <p14:creationId xmlns:p14="http://schemas.microsoft.com/office/powerpoint/2010/main" val="2215526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2951" y="1301750"/>
            <a:ext cx="4166062" cy="4351338"/>
          </a:xfrm>
        </p:spPr>
        <p:txBody>
          <a:bodyPr/>
          <a:lstStyle/>
          <a:p>
            <a:pPr marL="0" indent="0">
              <a:buNone/>
            </a:pPr>
            <a:r>
              <a:rPr lang="en-US" dirty="0" smtClean="0"/>
              <a:t>The </a:t>
            </a:r>
            <a:r>
              <a:rPr lang="en-US" dirty="0"/>
              <a:t>idea is that you should first tell your audience what you’re going to tell them (“Bing,” </a:t>
            </a:r>
            <a:r>
              <a:rPr lang="en-US" dirty="0">
                <a:solidFill>
                  <a:srgbClr val="0070C0"/>
                </a:solidFill>
              </a:rPr>
              <a:t>the introduction paragraph in your es</a:t>
            </a:r>
            <a:r>
              <a:rPr lang="en-US" dirty="0"/>
              <a:t>say). Then you tell it to them (“Bang,” </a:t>
            </a:r>
            <a:r>
              <a:rPr lang="en-US" dirty="0">
                <a:solidFill>
                  <a:srgbClr val="0070C0"/>
                </a:solidFill>
              </a:rPr>
              <a:t>the actual essay content</a:t>
            </a:r>
            <a:r>
              <a:rPr lang="en-US" dirty="0"/>
              <a:t>). Then you </a:t>
            </a:r>
            <a:r>
              <a:rPr lang="en-US" dirty="0" smtClean="0"/>
              <a:t>summarize </a:t>
            </a:r>
            <a:r>
              <a:rPr lang="en-US" dirty="0"/>
              <a:t>what you just told them (“Bongo,” </a:t>
            </a:r>
            <a:r>
              <a:rPr lang="en-US" dirty="0">
                <a:solidFill>
                  <a:srgbClr val="0070C0"/>
                </a:solidFill>
              </a:rPr>
              <a:t>the conclusion</a:t>
            </a:r>
            <a:r>
              <a:rPr lang="en-US" dirty="0"/>
              <a:t>).</a:t>
            </a:r>
          </a:p>
        </p:txBody>
      </p:sp>
      <p:sp>
        <p:nvSpPr>
          <p:cNvPr id="5" name="Rounded Rectangular Callout 4"/>
          <p:cNvSpPr/>
          <p:nvPr/>
        </p:nvSpPr>
        <p:spPr>
          <a:xfrm>
            <a:off x="6436822" y="1357240"/>
            <a:ext cx="3732414" cy="4240357"/>
          </a:xfrm>
          <a:prstGeom prst="wedgeRoundRectCallout">
            <a:avLst>
              <a:gd name="adj1" fmla="val -75844"/>
              <a:gd name="adj2" fmla="val 17995"/>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h-TH" sz="3200" b="1" dirty="0" smtClean="0">
                <a:solidFill>
                  <a:schemeClr val="tx1"/>
                </a:solidFill>
                <a:latin typeface="AngsanaUPC" panose="02020603050405020304" pitchFamily="18" charset="-34"/>
                <a:cs typeface="AngsanaUPC" panose="02020603050405020304" pitchFamily="18" charset="-34"/>
              </a:rPr>
              <a:t>การนำเสนอให้ผู้ฟัง</a:t>
            </a:r>
          </a:p>
          <a:p>
            <a:pPr algn="ctr"/>
            <a:endParaRPr lang="th-TH" sz="3200" b="1" dirty="0" smtClean="0">
              <a:solidFill>
                <a:schemeClr val="tx1"/>
              </a:solidFill>
              <a:latin typeface="AngsanaUPC" panose="02020603050405020304" pitchFamily="18" charset="-34"/>
              <a:cs typeface="AngsanaUPC" panose="02020603050405020304" pitchFamily="18" charset="-34"/>
            </a:endParaRPr>
          </a:p>
          <a:p>
            <a:pPr algn="ctr"/>
            <a:r>
              <a:rPr lang="th-TH" sz="3200" b="1" dirty="0" smtClean="0">
                <a:solidFill>
                  <a:schemeClr val="tx1"/>
                </a:solidFill>
                <a:latin typeface="AngsanaUPC" panose="02020603050405020304" pitchFamily="18" charset="-34"/>
                <a:cs typeface="AngsanaUPC" panose="02020603050405020304" pitchFamily="18" charset="-34"/>
              </a:rPr>
              <a:t>เกริ่นนำ</a:t>
            </a:r>
          </a:p>
          <a:p>
            <a:pPr algn="ctr"/>
            <a:endParaRPr lang="th-TH" sz="3200" b="1" dirty="0" smtClean="0">
              <a:solidFill>
                <a:schemeClr val="tx1"/>
              </a:solidFill>
              <a:latin typeface="AngsanaUPC" panose="02020603050405020304" pitchFamily="18" charset="-34"/>
              <a:cs typeface="AngsanaUPC" panose="02020603050405020304" pitchFamily="18" charset="-34"/>
            </a:endParaRPr>
          </a:p>
          <a:p>
            <a:pPr algn="ctr"/>
            <a:r>
              <a:rPr lang="th-TH" sz="3200" b="1" dirty="0" smtClean="0">
                <a:solidFill>
                  <a:schemeClr val="tx1"/>
                </a:solidFill>
                <a:latin typeface="AngsanaUPC" panose="02020603050405020304" pitchFamily="18" charset="-34"/>
                <a:cs typeface="AngsanaUPC" panose="02020603050405020304" pitchFamily="18" charset="-34"/>
              </a:rPr>
              <a:t>เนื้อหา</a:t>
            </a:r>
          </a:p>
          <a:p>
            <a:pPr algn="ctr"/>
            <a:endParaRPr lang="th-TH" sz="3200" b="1" dirty="0" smtClean="0">
              <a:solidFill>
                <a:schemeClr val="tx1"/>
              </a:solidFill>
              <a:latin typeface="AngsanaUPC" panose="02020603050405020304" pitchFamily="18" charset="-34"/>
              <a:cs typeface="AngsanaUPC" panose="02020603050405020304" pitchFamily="18" charset="-34"/>
            </a:endParaRPr>
          </a:p>
          <a:p>
            <a:pPr algn="ctr"/>
            <a:r>
              <a:rPr lang="th-TH" sz="3200" b="1" dirty="0" smtClean="0">
                <a:solidFill>
                  <a:schemeClr val="tx1"/>
                </a:solidFill>
                <a:latin typeface="AngsanaUPC" panose="02020603050405020304" pitchFamily="18" charset="-34"/>
                <a:cs typeface="AngsanaUPC" panose="02020603050405020304" pitchFamily="18" charset="-34"/>
              </a:rPr>
              <a:t>บทสรุป</a:t>
            </a:r>
            <a:endParaRPr lang="en-US" sz="3200" b="1" dirty="0">
              <a:solidFill>
                <a:schemeClr val="tx1"/>
              </a:solidFill>
              <a:latin typeface="AngsanaUPC" panose="02020603050405020304" pitchFamily="18" charset="-34"/>
              <a:cs typeface="AngsanaUPC" panose="02020603050405020304" pitchFamily="18" charset="-34"/>
            </a:endParaRPr>
          </a:p>
        </p:txBody>
      </p:sp>
      <p:sp>
        <p:nvSpPr>
          <p:cNvPr id="6" name="Title 1"/>
          <p:cNvSpPr txBox="1">
            <a:spLocks/>
          </p:cNvSpPr>
          <p:nvPr/>
        </p:nvSpPr>
        <p:spPr>
          <a:xfrm>
            <a:off x="0" y="0"/>
            <a:ext cx="12192000" cy="692150"/>
          </a:xfrm>
          <a:prstGeom prst="rect">
            <a:avLst/>
          </a:prstGeom>
          <a:solidFill>
            <a:schemeClr val="accent6">
              <a:lumMod val="40000"/>
              <a:lumOff val="60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mtClean="0"/>
              <a:t>The power of repetition</a:t>
            </a:r>
            <a:endParaRPr lang="en-US" dirty="0"/>
          </a:p>
        </p:txBody>
      </p:sp>
    </p:spTree>
    <p:extLst>
      <p:ext uri="{BB962C8B-B14F-4D97-AF65-F5344CB8AC3E}">
        <p14:creationId xmlns:p14="http://schemas.microsoft.com/office/powerpoint/2010/main" val="36135038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TotalTime>
  <Words>203</Words>
  <Application>Microsoft Office PowerPoint</Application>
  <PresentationFormat>Widescreen</PresentationFormat>
  <Paragraphs>58</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Angsana New</vt:lpstr>
      <vt:lpstr>AngsanaUPC</vt:lpstr>
      <vt:lpstr>Arial</vt:lpstr>
      <vt:lpstr>Calibri</vt:lpstr>
      <vt:lpstr>Calibri Light</vt:lpstr>
      <vt:lpstr>Cordia New</vt:lpstr>
      <vt:lpstr>inherit</vt:lpstr>
      <vt:lpstr>Office Theme</vt:lpstr>
      <vt:lpstr> Storytelling with Data </vt:lpstr>
      <vt:lpstr>การเพิ่มประสิทธิภาพในการนำเสนอ</vt:lpstr>
      <vt:lpstr>Story telling</vt:lpstr>
      <vt:lpstr>Constructing the story</vt:lpstr>
      <vt:lpstr>Constructing the story</vt:lpstr>
      <vt:lpstr>Constructing the story</vt:lpstr>
      <vt:lpstr>PowerPoint Presentation</vt:lpstr>
      <vt:lpstr>The power of repetition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Employee</dc:creator>
  <cp:lastModifiedBy>Employee</cp:lastModifiedBy>
  <cp:revision>23</cp:revision>
  <dcterms:created xsi:type="dcterms:W3CDTF">2022-09-20T16:56:54Z</dcterms:created>
  <dcterms:modified xsi:type="dcterms:W3CDTF">2022-09-26T11:18:04Z</dcterms:modified>
</cp:coreProperties>
</file>