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6" r:id="rId5"/>
    <p:sldId id="314" r:id="rId6"/>
    <p:sldId id="280" r:id="rId7"/>
    <p:sldId id="307" r:id="rId8"/>
    <p:sldId id="308" r:id="rId9"/>
    <p:sldId id="312" r:id="rId10"/>
    <p:sldId id="300" r:id="rId11"/>
    <p:sldId id="257" r:id="rId12"/>
    <p:sldId id="277" r:id="rId13"/>
    <p:sldId id="285" r:id="rId14"/>
    <p:sldId id="275" r:id="rId15"/>
    <p:sldId id="290" r:id="rId16"/>
    <p:sldId id="295" r:id="rId17"/>
    <p:sldId id="274" r:id="rId18"/>
    <p:sldId id="291" r:id="rId19"/>
    <p:sldId id="294" r:id="rId20"/>
    <p:sldId id="259" r:id="rId21"/>
    <p:sldId id="315" r:id="rId22"/>
    <p:sldId id="316" r:id="rId23"/>
    <p:sldId id="311" r:id="rId24"/>
    <p:sldId id="268" r:id="rId25"/>
    <p:sldId id="262" r:id="rId26"/>
    <p:sldId id="282" r:id="rId27"/>
    <p:sldId id="309" r:id="rId28"/>
    <p:sldId id="302" r:id="rId29"/>
    <p:sldId id="303" r:id="rId30"/>
    <p:sldId id="301" r:id="rId31"/>
    <p:sldId id="310" r:id="rId32"/>
    <p:sldId id="297" r:id="rId33"/>
    <p:sldId id="31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DACCC0"/>
    <a:srgbClr val="EFE6DD"/>
    <a:srgbClr val="FFDD71"/>
    <a:srgbClr val="76B54B"/>
    <a:srgbClr val="3BABFF"/>
    <a:srgbClr val="FFCC66"/>
    <a:srgbClr val="F3CFA7"/>
    <a:srgbClr val="007434"/>
    <a:srgbClr val="148D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B8200D-90CB-4981-90BD-62C4E72E7CB0}" v="1" dt="2023-06-08T08:42:09.2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16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SAWARA WONGTONGDEE" userId="S::65024322@up.ac.th::6261d702-f9c0-45cf-9707-adace7e059ed" providerId="AD" clId="Web-{CDB8200D-90CB-4981-90BD-62C4E72E7CB0}"/>
    <pc:docChg chg="modSld">
      <pc:chgData name="NISAWARA WONGTONGDEE" userId="S::65024322@up.ac.th::6261d702-f9c0-45cf-9707-adace7e059ed" providerId="AD" clId="Web-{CDB8200D-90CB-4981-90BD-62C4E72E7CB0}" dt="2023-06-08T08:42:09.244" v="0" actId="1076"/>
      <pc:docMkLst>
        <pc:docMk/>
      </pc:docMkLst>
      <pc:sldChg chg="modSp">
        <pc:chgData name="NISAWARA WONGTONGDEE" userId="S::65024322@up.ac.th::6261d702-f9c0-45cf-9707-adace7e059ed" providerId="AD" clId="Web-{CDB8200D-90CB-4981-90BD-62C4E72E7CB0}" dt="2023-06-08T08:42:09.244" v="0" actId="1076"/>
        <pc:sldMkLst>
          <pc:docMk/>
          <pc:sldMk cId="1225210408" sldId="302"/>
        </pc:sldMkLst>
        <pc:picChg chg="mod">
          <ac:chgData name="NISAWARA WONGTONGDEE" userId="S::65024322@up.ac.th::6261d702-f9c0-45cf-9707-adace7e059ed" providerId="AD" clId="Web-{CDB8200D-90CB-4981-90BD-62C4E72E7CB0}" dt="2023-06-08T08:42:09.244" v="0" actId="1076"/>
          <ac:picMkLst>
            <pc:docMk/>
            <pc:sldMk cId="1225210408" sldId="302"/>
            <ac:picMk id="4" creationId="{00000000-0000-0000-0000-00000000000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D:\Data%20Visualization\Oil%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Data%20Visualization\Oil%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th-TH"/>
              <a:t>ยอดขายตามประเภทสินค้า</a:t>
            </a:r>
            <a:endParaRPr lang="en-US"/>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0465-4E96-B54F-7C6C65C72762}"/>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0465-4E96-B54F-7C6C65C72762}"/>
              </c:ext>
            </c:extLst>
          </c:dPt>
          <c:dPt>
            <c:idx val="2"/>
            <c:bubble3D val="0"/>
            <c:spPr>
              <a:solidFill>
                <a:schemeClr val="accent4">
                  <a:lumMod val="60000"/>
                  <a:lumOff val="4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0465-4E96-B54F-7C6C65C72762}"/>
              </c:ext>
            </c:extLst>
          </c:dPt>
          <c:dPt>
            <c:idx val="3"/>
            <c:bubble3D val="0"/>
            <c:spPr>
              <a:solidFill>
                <a:srgbClr val="934BC9"/>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0465-4E96-B54F-7C6C65C72762}"/>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0465-4E96-B54F-7C6C65C72762}"/>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0465-4E96-B54F-7C6C65C72762}"/>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060"/>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Sheet1!$C$2:$C$7</c:f>
              <c:strCache>
                <c:ptCount val="6"/>
                <c:pt idx="0">
                  <c:v>เครื่องดื่ม                                       </c:v>
                </c:pt>
                <c:pt idx="1">
                  <c:v>เครื่องสำอาง                                      </c:v>
                </c:pt>
                <c:pt idx="2">
                  <c:v>ยา                                                </c:v>
                </c:pt>
                <c:pt idx="3">
                  <c:v>อาหาร                                             </c:v>
                </c:pt>
                <c:pt idx="4">
                  <c:v>อุปกรณ์อิเล็กทรอริกส์                             </c:v>
                </c:pt>
                <c:pt idx="5">
                  <c:v>อื่นๆ                                             </c:v>
                </c:pt>
              </c:strCache>
            </c:strRef>
          </c:cat>
          <c:val>
            <c:numRef>
              <c:f>Sheet1!$D$2:$D$7</c:f>
              <c:numCache>
                <c:formatCode>General</c:formatCode>
                <c:ptCount val="6"/>
                <c:pt idx="0">
                  <c:v>66</c:v>
                </c:pt>
                <c:pt idx="1">
                  <c:v>11</c:v>
                </c:pt>
                <c:pt idx="2">
                  <c:v>26</c:v>
                </c:pt>
                <c:pt idx="3">
                  <c:v>179</c:v>
                </c:pt>
                <c:pt idx="4">
                  <c:v>24</c:v>
                </c:pt>
                <c:pt idx="5">
                  <c:v>18</c:v>
                </c:pt>
              </c:numCache>
            </c:numRef>
          </c:val>
          <c:extLst>
            <c:ext xmlns:c16="http://schemas.microsoft.com/office/drawing/2014/chart" uri="{C3380CC4-5D6E-409C-BE32-E72D297353CC}">
              <c16:uniqueId val="{0000000C-0465-4E96-B54F-7C6C65C72762}"/>
            </c:ext>
          </c:extLst>
        </c:ser>
        <c:dLbls>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legend>
    <c:plotVisOnly val="1"/>
    <c:dispBlanksAs val="zero"/>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h-TH">
                <a:solidFill>
                  <a:srgbClr val="7030A0"/>
                </a:solidFill>
              </a:rPr>
              <a:t>ราคาทอง</a:t>
            </a:r>
            <a:endParaRPr lang="en-US">
              <a:solidFill>
                <a:srgbClr val="7030A0"/>
              </a:solidFill>
            </a:endParaRPr>
          </a:p>
        </c:rich>
      </c:tx>
      <c:overlay val="0"/>
      <c:spPr>
        <a:noFill/>
        <a:ln>
          <a:noFill/>
        </a:ln>
        <a:effectLst/>
      </c:spPr>
    </c:title>
    <c:autoTitleDeleted val="0"/>
    <c:plotArea>
      <c:layout/>
      <c:lineChart>
        <c:grouping val="standard"/>
        <c:varyColors val="0"/>
        <c:ser>
          <c:idx val="0"/>
          <c:order val="0"/>
          <c:spPr>
            <a:ln w="28575" cap="rnd">
              <a:solidFill>
                <a:schemeClr val="accent1"/>
              </a:solidFill>
              <a:round/>
            </a:ln>
            <a:effectLst/>
          </c:spPr>
          <c:marker>
            <c:symbol val="none"/>
          </c:marker>
          <c:cat>
            <c:strRef>
              <c:f>Sheet1!$A$2:$A$20</c:f>
              <c:strCache>
                <c:ptCount val="19"/>
                <c:pt idx="0">
                  <c:v>Jun 10, 2022</c:v>
                </c:pt>
                <c:pt idx="1">
                  <c:v>Jun 09, 2022</c:v>
                </c:pt>
                <c:pt idx="2">
                  <c:v>Jun 08, 2022</c:v>
                </c:pt>
                <c:pt idx="3">
                  <c:v>Jun 07, 2022</c:v>
                </c:pt>
                <c:pt idx="4">
                  <c:v>Jun 06, 2022</c:v>
                </c:pt>
                <c:pt idx="5">
                  <c:v>Jun 03, 2022</c:v>
                </c:pt>
                <c:pt idx="6">
                  <c:v>Jun 02, 2022</c:v>
                </c:pt>
                <c:pt idx="7">
                  <c:v>Jun 01, 2022</c:v>
                </c:pt>
                <c:pt idx="8">
                  <c:v>May 31, 2022</c:v>
                </c:pt>
                <c:pt idx="9">
                  <c:v>May 30, 2022</c:v>
                </c:pt>
                <c:pt idx="10">
                  <c:v>May 29, 2022</c:v>
                </c:pt>
                <c:pt idx="11">
                  <c:v>May 27, 2022</c:v>
                </c:pt>
                <c:pt idx="12">
                  <c:v>May 26, 2022</c:v>
                </c:pt>
                <c:pt idx="13">
                  <c:v>May 25, 2022</c:v>
                </c:pt>
                <c:pt idx="14">
                  <c:v>May 24, 2022</c:v>
                </c:pt>
                <c:pt idx="15">
                  <c:v>May 23, 2022</c:v>
                </c:pt>
                <c:pt idx="16">
                  <c:v>May 20, 2022</c:v>
                </c:pt>
                <c:pt idx="17">
                  <c:v>May 19, 2022</c:v>
                </c:pt>
                <c:pt idx="18">
                  <c:v>May 18, 2022</c:v>
                </c:pt>
              </c:strCache>
            </c:strRef>
          </c:cat>
          <c:val>
            <c:numRef>
              <c:f>Sheet1!$B$2:$B$20</c:f>
              <c:numCache>
                <c:formatCode>General</c:formatCode>
                <c:ptCount val="19"/>
                <c:pt idx="0">
                  <c:v>120.66999999999999</c:v>
                </c:pt>
                <c:pt idx="1">
                  <c:v>121.51</c:v>
                </c:pt>
                <c:pt idx="2">
                  <c:v>122.11</c:v>
                </c:pt>
                <c:pt idx="3">
                  <c:v>119.41000000000001</c:v>
                </c:pt>
                <c:pt idx="4">
                  <c:v>118.5</c:v>
                </c:pt>
                <c:pt idx="5">
                  <c:v>118.86999999999999</c:v>
                </c:pt>
                <c:pt idx="6">
                  <c:v>116.86999999999999</c:v>
                </c:pt>
                <c:pt idx="7">
                  <c:v>115.26</c:v>
                </c:pt>
                <c:pt idx="8">
                  <c:v>114.66999999999999</c:v>
                </c:pt>
                <c:pt idx="9">
                  <c:v>117.61</c:v>
                </c:pt>
                <c:pt idx="10">
                  <c:v>115.61</c:v>
                </c:pt>
                <c:pt idx="11">
                  <c:v>115.07</c:v>
                </c:pt>
                <c:pt idx="12">
                  <c:v>114.09</c:v>
                </c:pt>
                <c:pt idx="13">
                  <c:v>110.33</c:v>
                </c:pt>
                <c:pt idx="14">
                  <c:v>109.77</c:v>
                </c:pt>
                <c:pt idx="15">
                  <c:v>110.29</c:v>
                </c:pt>
                <c:pt idx="16">
                  <c:v>113.23</c:v>
                </c:pt>
                <c:pt idx="17">
                  <c:v>112.21000000000001</c:v>
                </c:pt>
                <c:pt idx="18">
                  <c:v>109.59</c:v>
                </c:pt>
              </c:numCache>
            </c:numRef>
          </c:val>
          <c:smooth val="0"/>
          <c:extLst>
            <c:ext xmlns:c16="http://schemas.microsoft.com/office/drawing/2014/chart" uri="{C3380CC4-5D6E-409C-BE32-E72D297353CC}">
              <c16:uniqueId val="{00000000-5DAD-42C5-9734-28FB80AACF86}"/>
            </c:ext>
          </c:extLst>
        </c:ser>
        <c:dLbls>
          <c:showLegendKey val="0"/>
          <c:showVal val="0"/>
          <c:showCatName val="0"/>
          <c:showSerName val="0"/>
          <c:showPercent val="0"/>
          <c:showBubbleSize val="0"/>
        </c:dLbls>
        <c:smooth val="0"/>
        <c:axId val="151283200"/>
        <c:axId val="151284736"/>
      </c:lineChart>
      <c:catAx>
        <c:axId val="151283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284736"/>
        <c:crosses val="autoZero"/>
        <c:auto val="1"/>
        <c:lblAlgn val="ctr"/>
        <c:lblOffset val="100"/>
        <c:noMultiLvlLbl val="0"/>
      </c:catAx>
      <c:valAx>
        <c:axId val="151284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283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h-TH">
                <a:solidFill>
                  <a:srgbClr val="0070C0"/>
                </a:solidFill>
              </a:rPr>
              <a:t>จำนวนนิสิตคณะ</a:t>
            </a:r>
            <a:r>
              <a:rPr lang="th-TH" baseline="0">
                <a:solidFill>
                  <a:srgbClr val="0070C0"/>
                </a:solidFill>
              </a:rPr>
              <a:t> </a:t>
            </a:r>
            <a:r>
              <a:rPr lang="en-US" baseline="0">
                <a:solidFill>
                  <a:srgbClr val="0070C0"/>
                </a:solidFill>
              </a:rPr>
              <a:t>ABC</a:t>
            </a:r>
            <a:endParaRPr lang="en-US">
              <a:solidFill>
                <a:srgbClr val="0070C0"/>
              </a:solidFill>
            </a:endParaRP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numRef>
              <c:f>Sheet2!$A$2:$A$20</c:f>
              <c:numCache>
                <c:formatCode>@</c:formatCode>
                <c:ptCount val="19"/>
                <c:pt idx="0">
                  <c:v>2530</c:v>
                </c:pt>
                <c:pt idx="1">
                  <c:v>2531</c:v>
                </c:pt>
                <c:pt idx="2">
                  <c:v>2532</c:v>
                </c:pt>
                <c:pt idx="3">
                  <c:v>2533</c:v>
                </c:pt>
                <c:pt idx="4">
                  <c:v>2534</c:v>
                </c:pt>
                <c:pt idx="5">
                  <c:v>2535</c:v>
                </c:pt>
                <c:pt idx="6">
                  <c:v>2536</c:v>
                </c:pt>
                <c:pt idx="7">
                  <c:v>2537</c:v>
                </c:pt>
                <c:pt idx="8">
                  <c:v>2538</c:v>
                </c:pt>
                <c:pt idx="9">
                  <c:v>2539</c:v>
                </c:pt>
                <c:pt idx="10">
                  <c:v>2540</c:v>
                </c:pt>
                <c:pt idx="11">
                  <c:v>2541</c:v>
                </c:pt>
                <c:pt idx="12">
                  <c:v>2542</c:v>
                </c:pt>
                <c:pt idx="13">
                  <c:v>2543</c:v>
                </c:pt>
                <c:pt idx="14">
                  <c:v>2544</c:v>
                </c:pt>
                <c:pt idx="15">
                  <c:v>2545</c:v>
                </c:pt>
                <c:pt idx="16">
                  <c:v>2546</c:v>
                </c:pt>
                <c:pt idx="17">
                  <c:v>2547</c:v>
                </c:pt>
                <c:pt idx="18">
                  <c:v>2548</c:v>
                </c:pt>
              </c:numCache>
            </c:numRef>
          </c:cat>
          <c:val>
            <c:numRef>
              <c:f>Sheet2!$B$2:$B$20</c:f>
              <c:numCache>
                <c:formatCode>General</c:formatCode>
                <c:ptCount val="19"/>
                <c:pt idx="0">
                  <c:v>150</c:v>
                </c:pt>
                <c:pt idx="1">
                  <c:v>149</c:v>
                </c:pt>
                <c:pt idx="2">
                  <c:v>158</c:v>
                </c:pt>
                <c:pt idx="3">
                  <c:v>163</c:v>
                </c:pt>
                <c:pt idx="4">
                  <c:v>152</c:v>
                </c:pt>
                <c:pt idx="5">
                  <c:v>189</c:v>
                </c:pt>
                <c:pt idx="6">
                  <c:v>200</c:v>
                </c:pt>
                <c:pt idx="7">
                  <c:v>210</c:v>
                </c:pt>
                <c:pt idx="8">
                  <c:v>220</c:v>
                </c:pt>
                <c:pt idx="9">
                  <c:v>250</c:v>
                </c:pt>
                <c:pt idx="10">
                  <c:v>230</c:v>
                </c:pt>
                <c:pt idx="11">
                  <c:v>260</c:v>
                </c:pt>
                <c:pt idx="12">
                  <c:v>240</c:v>
                </c:pt>
                <c:pt idx="13">
                  <c:v>280</c:v>
                </c:pt>
                <c:pt idx="14">
                  <c:v>300</c:v>
                </c:pt>
                <c:pt idx="15">
                  <c:v>315</c:v>
                </c:pt>
                <c:pt idx="16">
                  <c:v>320</c:v>
                </c:pt>
                <c:pt idx="17">
                  <c:v>325</c:v>
                </c:pt>
                <c:pt idx="18">
                  <c:v>400</c:v>
                </c:pt>
              </c:numCache>
            </c:numRef>
          </c:val>
          <c:extLst>
            <c:ext xmlns:c16="http://schemas.microsoft.com/office/drawing/2014/chart" uri="{C3380CC4-5D6E-409C-BE32-E72D297353CC}">
              <c16:uniqueId val="{00000000-1855-40CC-82EE-E31B58317D07}"/>
            </c:ext>
          </c:extLst>
        </c:ser>
        <c:dLbls>
          <c:showLegendKey val="0"/>
          <c:showVal val="0"/>
          <c:showCatName val="0"/>
          <c:showSerName val="0"/>
          <c:showPercent val="0"/>
          <c:showBubbleSize val="0"/>
        </c:dLbls>
        <c:gapWidth val="219"/>
        <c:overlap val="-27"/>
        <c:axId val="151198720"/>
        <c:axId val="151200512"/>
      </c:barChart>
      <c:catAx>
        <c:axId val="151198720"/>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200512"/>
        <c:crosses val="autoZero"/>
        <c:auto val="1"/>
        <c:lblAlgn val="ctr"/>
        <c:lblOffset val="100"/>
        <c:noMultiLvlLbl val="0"/>
      </c:catAx>
      <c:valAx>
        <c:axId val="151200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198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C4E3E9-5806-4148-9367-2EB2CC7942CF}" type="datetimeFigureOut">
              <a:rPr lang="en-US" smtClean="0"/>
              <a:pPr/>
              <a:t>7/27/2023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D13D6-BBE9-4D81-B5B7-F8FF0823DC6B}" type="slidenum">
              <a:rPr lang="en-US" smtClean="0"/>
              <a:pPr/>
              <a:t>‹#›</a:t>
            </a:fld>
            <a:endParaRPr lang="en-US"/>
          </a:p>
        </p:txBody>
      </p:sp>
    </p:spTree>
    <p:extLst>
      <p:ext uri="{BB962C8B-B14F-4D97-AF65-F5344CB8AC3E}">
        <p14:creationId xmlns:p14="http://schemas.microsoft.com/office/powerpoint/2010/main" val="3320074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https://www.datylon.com/blog/9-types-of-data-visualization</a:t>
            </a:r>
          </a:p>
          <a:p>
            <a:r>
              <a:rPr lang="en-US"/>
              <a:t>https://www.frontiersin.org/articles/10.3389/frma.2021.643533/full</a:t>
            </a:r>
          </a:p>
          <a:p>
            <a:r>
              <a:rPr lang="en-US"/>
              <a:t>https://venngage.com/blog/data-visualization/#3</a:t>
            </a:r>
            <a:endParaRPr lang="th-TH"/>
          </a:p>
        </p:txBody>
      </p:sp>
      <p:sp>
        <p:nvSpPr>
          <p:cNvPr id="4" name="Slide Number Placeholder 3"/>
          <p:cNvSpPr>
            <a:spLocks noGrp="1"/>
          </p:cNvSpPr>
          <p:nvPr>
            <p:ph type="sldNum" sz="quarter" idx="10"/>
          </p:nvPr>
        </p:nvSpPr>
        <p:spPr/>
        <p:txBody>
          <a:bodyPr/>
          <a:lstStyle/>
          <a:p>
            <a:fld id="{33DD13D6-BBE9-4D81-B5B7-F8FF0823DC6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[2] </a:t>
            </a:r>
            <a:r>
              <a:rPr lang="en-US" sz="1200">
                <a:latin typeface="AngsanaUPC" panose="02020603050405020304" pitchFamily="18" charset="-34"/>
                <a:cs typeface="AngsanaUPC" panose="02020603050405020304" pitchFamily="18" charset="-34"/>
              </a:rPr>
              <a:t>https://www.tableau.com/learn/articles/data-visualization</a:t>
            </a:r>
          </a:p>
          <a:p>
            <a:endParaRPr lang="en-US"/>
          </a:p>
        </p:txBody>
      </p:sp>
      <p:sp>
        <p:nvSpPr>
          <p:cNvPr id="4" name="Slide Number Placeholder 3"/>
          <p:cNvSpPr>
            <a:spLocks noGrp="1"/>
          </p:cNvSpPr>
          <p:nvPr>
            <p:ph type="sldNum" sz="quarter" idx="10"/>
          </p:nvPr>
        </p:nvSpPr>
        <p:spPr/>
        <p:txBody>
          <a:bodyPr/>
          <a:lstStyle/>
          <a:p>
            <a:fld id="{33DD13D6-BBE9-4D81-B5B7-F8FF0823DC6B}" type="slidenum">
              <a:rPr lang="en-US" smtClean="0"/>
              <a:pPr/>
              <a:t>17</a:t>
            </a:fld>
            <a:endParaRPr lang="en-US"/>
          </a:p>
        </p:txBody>
      </p:sp>
    </p:spTree>
    <p:extLst>
      <p:ext uri="{BB962C8B-B14F-4D97-AF65-F5344CB8AC3E}">
        <p14:creationId xmlns:p14="http://schemas.microsoft.com/office/powerpoint/2010/main" val="1100869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SVG, Java script</a:t>
            </a:r>
          </a:p>
          <a:p>
            <a:endParaRPr lang="en-US"/>
          </a:p>
        </p:txBody>
      </p:sp>
      <p:sp>
        <p:nvSpPr>
          <p:cNvPr id="4" name="Slide Number Placeholder 3"/>
          <p:cNvSpPr>
            <a:spLocks noGrp="1"/>
          </p:cNvSpPr>
          <p:nvPr>
            <p:ph type="sldNum" sz="quarter" idx="10"/>
          </p:nvPr>
        </p:nvSpPr>
        <p:spPr/>
        <p:txBody>
          <a:bodyPr/>
          <a:lstStyle/>
          <a:p>
            <a:fld id="{33DD13D6-BBE9-4D81-B5B7-F8FF0823DC6B}" type="slidenum">
              <a:rPr lang="en-US" smtClean="0"/>
              <a:pPr/>
              <a:t>18</a:t>
            </a:fld>
            <a:endParaRPr lang="en-US"/>
          </a:p>
        </p:txBody>
      </p:sp>
    </p:spTree>
    <p:extLst>
      <p:ext uri="{BB962C8B-B14F-4D97-AF65-F5344CB8AC3E}">
        <p14:creationId xmlns:p14="http://schemas.microsoft.com/office/powerpoint/2010/main" val="1756893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https://www.datapine.com/blog/how-to-choose-the-right-data-visualization-types/</a:t>
            </a:r>
          </a:p>
          <a:p>
            <a:endParaRPr lang="en-US"/>
          </a:p>
          <a:p>
            <a:endParaRPr lang="en-US"/>
          </a:p>
          <a:p>
            <a:r>
              <a:rPr lang="en-US"/>
              <a:t>[3] https://www.datapine.com/blog/how-to-choose-the-right-data-visualization-types/</a:t>
            </a:r>
            <a:endParaRPr lang="th-TH"/>
          </a:p>
          <a:p>
            <a:r>
              <a:rPr lang="en-US"/>
              <a:t>https://www.presencecg.com/blog/which-chart-to-use-tell-your-story-effectively/?fbclid=IwAR2Pmhem-7A4hXkQ7F70qgVdyH7SIl12gdImp6dGlxn8oTB1mgM_oc-Tlyg</a:t>
            </a:r>
          </a:p>
        </p:txBody>
      </p:sp>
      <p:sp>
        <p:nvSpPr>
          <p:cNvPr id="4" name="Slide Number Placeholder 3"/>
          <p:cNvSpPr>
            <a:spLocks noGrp="1"/>
          </p:cNvSpPr>
          <p:nvPr>
            <p:ph type="sldNum" sz="quarter" idx="10"/>
          </p:nvPr>
        </p:nvSpPr>
        <p:spPr/>
        <p:txBody>
          <a:bodyPr/>
          <a:lstStyle/>
          <a:p>
            <a:fld id="{33DD13D6-BBE9-4D81-B5B7-F8FF0823DC6B}" type="slidenum">
              <a:rPr lang="en-US" smtClean="0"/>
              <a:pPr/>
              <a:t>21</a:t>
            </a:fld>
            <a:endParaRPr lang="en-US"/>
          </a:p>
        </p:txBody>
      </p:sp>
    </p:spTree>
    <p:extLst>
      <p:ext uri="{BB962C8B-B14F-4D97-AF65-F5344CB8AC3E}">
        <p14:creationId xmlns:p14="http://schemas.microsoft.com/office/powerpoint/2010/main" val="699799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[13] https://venngage.com/blog/data-visualization/</a:t>
            </a:r>
          </a:p>
          <a:p>
            <a:r>
              <a:rPr lang="en-US"/>
              <a:t>[</a:t>
            </a:r>
            <a:r>
              <a:rPr lang="th-TH"/>
              <a:t>14</a:t>
            </a:r>
            <a:r>
              <a:rPr lang="en-US"/>
              <a:t>] https://www.grepsr.com/blog/why-data-visualization-is-critical-to-your-business/</a:t>
            </a:r>
          </a:p>
          <a:p>
            <a:r>
              <a:rPr lang="en-US"/>
              <a:t>https://www.datapine.com/blog/how-to-choose-the-right-data-visualization-types/</a:t>
            </a:r>
            <a:endParaRPr lang="th-TH"/>
          </a:p>
        </p:txBody>
      </p:sp>
      <p:sp>
        <p:nvSpPr>
          <p:cNvPr id="4" name="Slide Number Placeholder 3"/>
          <p:cNvSpPr>
            <a:spLocks noGrp="1"/>
          </p:cNvSpPr>
          <p:nvPr>
            <p:ph type="sldNum" sz="quarter" idx="10"/>
          </p:nvPr>
        </p:nvSpPr>
        <p:spPr/>
        <p:txBody>
          <a:bodyPr/>
          <a:lstStyle/>
          <a:p>
            <a:fld id="{33DD13D6-BBE9-4D81-B5B7-F8FF0823DC6B}" type="slidenum">
              <a:rPr lang="en-US" smtClean="0"/>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D13D6-BBE9-4D81-B5B7-F8FF0823DC6B}" type="slidenum">
              <a:rPr lang="en-US" smtClean="0"/>
              <a:pPr/>
              <a:t>25</a:t>
            </a:fld>
            <a:endParaRPr lang="en-US"/>
          </a:p>
        </p:txBody>
      </p:sp>
    </p:spTree>
    <p:extLst>
      <p:ext uri="{BB962C8B-B14F-4D97-AF65-F5344CB8AC3E}">
        <p14:creationId xmlns:p14="http://schemas.microsoft.com/office/powerpoint/2010/main" val="1529203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https://www.informationisbeautiful.net/visualizations/what-makes-a-good-data-visualization/</a:t>
            </a:r>
          </a:p>
        </p:txBody>
      </p:sp>
      <p:sp>
        <p:nvSpPr>
          <p:cNvPr id="4" name="Slide Number Placeholder 3"/>
          <p:cNvSpPr>
            <a:spLocks noGrp="1"/>
          </p:cNvSpPr>
          <p:nvPr>
            <p:ph type="sldNum" sz="quarter" idx="10"/>
          </p:nvPr>
        </p:nvSpPr>
        <p:spPr/>
        <p:txBody>
          <a:bodyPr/>
          <a:lstStyle/>
          <a:p>
            <a:fld id="{33DD13D6-BBE9-4D81-B5B7-F8FF0823DC6B}" type="slidenum">
              <a:rPr lang="en-US" smtClean="0"/>
              <a:pPr/>
              <a:t>27</a:t>
            </a:fld>
            <a:endParaRPr lang="en-US"/>
          </a:p>
        </p:txBody>
      </p:sp>
    </p:spTree>
    <p:extLst>
      <p:ext uri="{BB962C8B-B14F-4D97-AF65-F5344CB8AC3E}">
        <p14:creationId xmlns:p14="http://schemas.microsoft.com/office/powerpoint/2010/main" val="1229572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 https://www.ibm.com/cloud/learn/data-visualization</a:t>
            </a:r>
          </a:p>
          <a:p>
            <a:r>
              <a:rPr lang="en-US"/>
              <a:t>https://www.tableau.com/learn/articles/data-visualization</a:t>
            </a:r>
          </a:p>
          <a:p>
            <a:pPr marL="0" marR="0" indent="0" algn="l" defTabSz="914400" rtl="0" eaLnBrk="1" fontAlgn="auto" latinLnBrk="0" hangingPunct="1">
              <a:lnSpc>
                <a:spcPct val="100000"/>
              </a:lnSpc>
              <a:spcBef>
                <a:spcPts val="0"/>
              </a:spcBef>
              <a:spcAft>
                <a:spcPts val="0"/>
              </a:spcAft>
              <a:buClrTx/>
              <a:buSzTx/>
              <a:buFontTx/>
              <a:buNone/>
              <a:tabLst/>
              <a:defRPr/>
            </a:pPr>
            <a:r>
              <a:rPr lang="en-US"/>
              <a:t>[2]</a:t>
            </a:r>
          </a:p>
          <a:p>
            <a:pPr marL="0" marR="0" indent="0" algn="l" defTabSz="914400" rtl="0" eaLnBrk="1" fontAlgn="auto" latinLnBrk="0" hangingPunct="1">
              <a:lnSpc>
                <a:spcPct val="100000"/>
              </a:lnSpc>
              <a:spcBef>
                <a:spcPts val="0"/>
              </a:spcBef>
              <a:spcAft>
                <a:spcPts val="0"/>
              </a:spcAft>
              <a:buClrTx/>
              <a:buSzTx/>
              <a:buFontTx/>
              <a:buNone/>
              <a:tabLst/>
              <a:defRPr/>
            </a:pPr>
            <a:r>
              <a:rPr lang="en-US"/>
              <a:t>https://venngage.com/blog/data-visualization/#3</a:t>
            </a:r>
          </a:p>
          <a:p>
            <a:endParaRPr lang="en-US"/>
          </a:p>
        </p:txBody>
      </p:sp>
      <p:sp>
        <p:nvSpPr>
          <p:cNvPr id="4" name="Slide Number Placeholder 3"/>
          <p:cNvSpPr>
            <a:spLocks noGrp="1"/>
          </p:cNvSpPr>
          <p:nvPr>
            <p:ph type="sldNum" sz="quarter" idx="10"/>
          </p:nvPr>
        </p:nvSpPr>
        <p:spPr/>
        <p:txBody>
          <a:bodyPr/>
          <a:lstStyle/>
          <a:p>
            <a:fld id="{33DD13D6-BBE9-4D81-B5B7-F8FF0823DC6B}" type="slidenum">
              <a:rPr lang="en-US" smtClean="0"/>
              <a:pPr/>
              <a:t>8</a:t>
            </a:fld>
            <a:endParaRPr lang="en-US"/>
          </a:p>
        </p:txBody>
      </p:sp>
    </p:spTree>
    <p:extLst>
      <p:ext uri="{BB962C8B-B14F-4D97-AF65-F5344CB8AC3E}">
        <p14:creationId xmlns:p14="http://schemas.microsoft.com/office/powerpoint/2010/main" val="3853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https://www.tableau.com/learn/articles/data-visualization</a:t>
            </a:r>
          </a:p>
          <a:p>
            <a:r>
              <a:rPr lang="en-US"/>
              <a:t>https://venngage.com/blog/data-visualization/#3</a:t>
            </a:r>
          </a:p>
          <a:p>
            <a:r>
              <a:rPr lang="en-US"/>
              <a:t>https://www.oreilly.com/library/view/designing-data-visualizations/9781449314774/ch01.html</a:t>
            </a:r>
            <a:endParaRPr lang="th-TH"/>
          </a:p>
          <a:p>
            <a:r>
              <a:rPr lang="en-US"/>
              <a:t>https://1stcraft.com/what-is-data-visualization/#8-6-%E0%B9%81%E0%B8%94%E0%B8%8A%E0%B8%9A%E0%B8%AD%E0%B8%A3%E0%B9%8C%E0%B8%94-dashboards</a:t>
            </a:r>
            <a:endParaRPr lang="th-TH"/>
          </a:p>
        </p:txBody>
      </p:sp>
      <p:sp>
        <p:nvSpPr>
          <p:cNvPr id="4" name="Slide Number Placeholder 3"/>
          <p:cNvSpPr>
            <a:spLocks noGrp="1"/>
          </p:cNvSpPr>
          <p:nvPr>
            <p:ph type="sldNum" sz="quarter" idx="10"/>
          </p:nvPr>
        </p:nvSpPr>
        <p:spPr/>
        <p:txBody>
          <a:bodyPr/>
          <a:lstStyle/>
          <a:p>
            <a:fld id="{33DD13D6-BBE9-4D81-B5B7-F8FF0823DC6B}" type="slidenum">
              <a:rPr lang="en-US" smtClean="0"/>
              <a:pPr/>
              <a:t>9</a:t>
            </a:fld>
            <a:endParaRPr lang="en-US"/>
          </a:p>
        </p:txBody>
      </p:sp>
    </p:spTree>
    <p:extLst>
      <p:ext uri="{BB962C8B-B14F-4D97-AF65-F5344CB8AC3E}">
        <p14:creationId xmlns:p14="http://schemas.microsoft.com/office/powerpoint/2010/main" val="3964553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r>
              <a:rPr lang="th-TH"/>
              <a:t>3</a:t>
            </a:r>
            <a:r>
              <a:rPr lang="en-US"/>
              <a:t>] https://www.tableau.com/data-insights/reference-library/visual-analytics/charts/pie-charts</a:t>
            </a:r>
            <a:endParaRPr lang="th-TH"/>
          </a:p>
          <a:p>
            <a:endParaRPr lang="th-TH"/>
          </a:p>
          <a:p>
            <a:endParaRPr lang="th-TH"/>
          </a:p>
          <a:p>
            <a:endParaRPr lang="th-TH"/>
          </a:p>
          <a:p>
            <a:endParaRPr lang="th-TH"/>
          </a:p>
          <a:p>
            <a:r>
              <a:rPr lang="en-US"/>
              <a:t>https</a:t>
            </a:r>
          </a:p>
          <a:p>
            <a:r>
              <a:rPr lang="en-US"/>
              <a:t>://www.tableau.com/data-insights/reference-library/visual-analytics/charts/pie-charts</a:t>
            </a:r>
          </a:p>
          <a:p>
            <a:endParaRPr lang="en-US"/>
          </a:p>
          <a:p>
            <a:r>
              <a:rPr lang="en-US"/>
              <a:t>[</a:t>
            </a:r>
            <a:r>
              <a:rPr lang="en-US" err="1"/>
              <a:t>jj</a:t>
            </a:r>
            <a:r>
              <a:rPr lang="en-US"/>
              <a:t>]https://www.intellspot.com/types-graphs-charts/</a:t>
            </a:r>
          </a:p>
          <a:p>
            <a:endParaRPr lang="th-TH"/>
          </a:p>
          <a:p>
            <a:endParaRPr lang="th-TH"/>
          </a:p>
          <a:p>
            <a:r>
              <a:rPr lang="en-US" sz="1200" kern="1200">
                <a:solidFill>
                  <a:schemeClr val="tx1"/>
                </a:solidFill>
                <a:latin typeface="+mn-lt"/>
                <a:ea typeface="+mn-ea"/>
                <a:cs typeface="+mn-cs"/>
              </a:rPr>
              <a:t>select </a:t>
            </a:r>
            <a:r>
              <a:rPr lang="en-US" sz="1200" kern="1200" err="1">
                <a:solidFill>
                  <a:schemeClr val="tx1"/>
                </a:solidFill>
                <a:latin typeface="+mn-lt"/>
                <a:ea typeface="+mn-ea"/>
                <a:cs typeface="+mn-cs"/>
              </a:rPr>
              <a:t>Stg_Product.Product_Id,SUM</a:t>
            </a:r>
            <a:r>
              <a:rPr lang="en-US" sz="1200" kern="1200">
                <a:solidFill>
                  <a:schemeClr val="tx1"/>
                </a:solidFill>
                <a:latin typeface="+mn-lt"/>
                <a:ea typeface="+mn-ea"/>
                <a:cs typeface="+mn-cs"/>
              </a:rPr>
              <a:t>(</a:t>
            </a:r>
            <a:r>
              <a:rPr lang="en-US" sz="1200" kern="1200" err="1">
                <a:solidFill>
                  <a:schemeClr val="tx1"/>
                </a:solidFill>
                <a:latin typeface="+mn-lt"/>
                <a:ea typeface="+mn-ea"/>
                <a:cs typeface="+mn-cs"/>
              </a:rPr>
              <a:t>Total_Amount</a:t>
            </a:r>
            <a:r>
              <a:rPr lang="en-US" sz="1200" kern="1200">
                <a:solidFill>
                  <a:schemeClr val="tx1"/>
                </a:solidFill>
                <a:latin typeface="+mn-lt"/>
                <a:ea typeface="+mn-ea"/>
                <a:cs typeface="+mn-cs"/>
              </a:rPr>
              <a:t>), SUM(</a:t>
            </a:r>
            <a:r>
              <a:rPr lang="en-US" sz="1200" kern="1200" err="1">
                <a:solidFill>
                  <a:schemeClr val="tx1"/>
                </a:solidFill>
                <a:latin typeface="+mn-lt"/>
                <a:ea typeface="+mn-ea"/>
                <a:cs typeface="+mn-cs"/>
              </a:rPr>
              <a:t>Sale_Qty</a:t>
            </a:r>
            <a:r>
              <a:rPr lang="en-US" sz="1200" kern="1200">
                <a:solidFill>
                  <a:schemeClr val="tx1"/>
                </a:solidFill>
                <a:latin typeface="+mn-lt"/>
                <a:ea typeface="+mn-ea"/>
                <a:cs typeface="+mn-cs"/>
              </a:rPr>
              <a:t>) </a:t>
            </a:r>
          </a:p>
          <a:p>
            <a:r>
              <a:rPr lang="en-US" sz="1200" kern="1200">
                <a:solidFill>
                  <a:schemeClr val="tx1"/>
                </a:solidFill>
                <a:latin typeface="+mn-lt"/>
                <a:ea typeface="+mn-ea"/>
                <a:cs typeface="+mn-cs"/>
              </a:rPr>
              <a:t>from </a:t>
            </a:r>
            <a:r>
              <a:rPr lang="en-US" sz="1200" kern="1200" err="1">
                <a:solidFill>
                  <a:schemeClr val="tx1"/>
                </a:solidFill>
                <a:latin typeface="+mn-lt"/>
                <a:ea typeface="+mn-ea"/>
                <a:cs typeface="+mn-cs"/>
              </a:rPr>
              <a:t>stg_Sales_Detail,Stg_Product_Type,Stg_Product</a:t>
            </a:r>
            <a:r>
              <a:rPr lang="en-US" sz="1200" kern="1200">
                <a:solidFill>
                  <a:schemeClr val="tx1"/>
                </a:solidFill>
                <a:latin typeface="+mn-lt"/>
                <a:ea typeface="+mn-ea"/>
                <a:cs typeface="+mn-cs"/>
              </a:rPr>
              <a:t> </a:t>
            </a:r>
          </a:p>
          <a:p>
            <a:r>
              <a:rPr lang="en-US" sz="1200" kern="1200">
                <a:solidFill>
                  <a:schemeClr val="tx1"/>
                </a:solidFill>
                <a:latin typeface="+mn-lt"/>
                <a:ea typeface="+mn-ea"/>
                <a:cs typeface="+mn-cs"/>
              </a:rPr>
              <a:t>where </a:t>
            </a:r>
            <a:r>
              <a:rPr lang="en-US" sz="1200" kern="1200" err="1">
                <a:solidFill>
                  <a:schemeClr val="tx1"/>
                </a:solidFill>
                <a:latin typeface="+mn-lt"/>
                <a:ea typeface="+mn-ea"/>
                <a:cs typeface="+mn-cs"/>
              </a:rPr>
              <a:t>stg_Sales_Detail.Product_Id</a:t>
            </a:r>
            <a:r>
              <a:rPr lang="en-US" sz="1200" kern="1200">
                <a:solidFill>
                  <a:schemeClr val="tx1"/>
                </a:solidFill>
                <a:latin typeface="+mn-lt"/>
                <a:ea typeface="+mn-ea"/>
                <a:cs typeface="+mn-cs"/>
              </a:rPr>
              <a:t>=</a:t>
            </a:r>
            <a:r>
              <a:rPr lang="en-US" sz="1200" kern="1200" err="1">
                <a:solidFill>
                  <a:schemeClr val="tx1"/>
                </a:solidFill>
                <a:latin typeface="+mn-lt"/>
                <a:ea typeface="+mn-ea"/>
                <a:cs typeface="+mn-cs"/>
              </a:rPr>
              <a:t>Stg_Product.Product_Id</a:t>
            </a:r>
            <a:endParaRPr lang="en-US" sz="1200" kern="1200">
              <a:solidFill>
                <a:schemeClr val="tx1"/>
              </a:solidFill>
              <a:latin typeface="+mn-lt"/>
              <a:ea typeface="+mn-ea"/>
              <a:cs typeface="+mn-cs"/>
            </a:endParaRPr>
          </a:p>
          <a:p>
            <a:r>
              <a:rPr lang="en-US" sz="1200" kern="1200">
                <a:solidFill>
                  <a:schemeClr val="tx1"/>
                </a:solidFill>
                <a:latin typeface="+mn-lt"/>
                <a:ea typeface="+mn-ea"/>
                <a:cs typeface="+mn-cs"/>
              </a:rPr>
              <a:t>and </a:t>
            </a:r>
            <a:r>
              <a:rPr lang="en-US" sz="1200" kern="1200" err="1">
                <a:solidFill>
                  <a:schemeClr val="tx1"/>
                </a:solidFill>
                <a:latin typeface="+mn-lt"/>
                <a:ea typeface="+mn-ea"/>
                <a:cs typeface="+mn-cs"/>
              </a:rPr>
              <a:t>Stg_Product.Product_TypeId</a:t>
            </a:r>
            <a:r>
              <a:rPr lang="en-US" sz="1200" kern="1200">
                <a:solidFill>
                  <a:schemeClr val="tx1"/>
                </a:solidFill>
                <a:latin typeface="+mn-lt"/>
                <a:ea typeface="+mn-ea"/>
                <a:cs typeface="+mn-cs"/>
              </a:rPr>
              <a:t>=</a:t>
            </a:r>
            <a:r>
              <a:rPr lang="en-US" sz="1200" kern="1200" err="1">
                <a:solidFill>
                  <a:schemeClr val="tx1"/>
                </a:solidFill>
                <a:latin typeface="+mn-lt"/>
                <a:ea typeface="+mn-ea"/>
                <a:cs typeface="+mn-cs"/>
              </a:rPr>
              <a:t>Stg_Product_Type.Product_TypeId</a:t>
            </a:r>
            <a:endParaRPr lang="en-US" sz="1200" kern="1200">
              <a:solidFill>
                <a:schemeClr val="tx1"/>
              </a:solidFill>
              <a:latin typeface="+mn-lt"/>
              <a:ea typeface="+mn-ea"/>
              <a:cs typeface="+mn-cs"/>
            </a:endParaRPr>
          </a:p>
          <a:p>
            <a:r>
              <a:rPr lang="en-US" sz="1200" kern="1200">
                <a:solidFill>
                  <a:schemeClr val="tx1"/>
                </a:solidFill>
                <a:latin typeface="+mn-lt"/>
                <a:ea typeface="+mn-ea"/>
                <a:cs typeface="+mn-cs"/>
              </a:rPr>
              <a:t>group by </a:t>
            </a:r>
            <a:r>
              <a:rPr lang="en-US" sz="1200" kern="1200" err="1">
                <a:solidFill>
                  <a:schemeClr val="tx1"/>
                </a:solidFill>
                <a:latin typeface="+mn-lt"/>
                <a:ea typeface="+mn-ea"/>
                <a:cs typeface="+mn-cs"/>
              </a:rPr>
              <a:t>Stg_Product.Product_Id</a:t>
            </a:r>
            <a:endParaRPr lang="en-US"/>
          </a:p>
        </p:txBody>
      </p:sp>
      <p:sp>
        <p:nvSpPr>
          <p:cNvPr id="4" name="Slide Number Placeholder 3"/>
          <p:cNvSpPr>
            <a:spLocks noGrp="1"/>
          </p:cNvSpPr>
          <p:nvPr>
            <p:ph type="sldNum" sz="quarter" idx="10"/>
          </p:nvPr>
        </p:nvSpPr>
        <p:spPr/>
        <p:txBody>
          <a:bodyPr/>
          <a:lstStyle/>
          <a:p>
            <a:fld id="{33DD13D6-BBE9-4D81-B5B7-F8FF0823DC6B}" type="slidenum">
              <a:rPr lang="en-US" smtClean="0"/>
              <a:pPr/>
              <a:t>10</a:t>
            </a:fld>
            <a:endParaRPr lang="en-US"/>
          </a:p>
        </p:txBody>
      </p:sp>
    </p:spTree>
    <p:extLst>
      <p:ext uri="{BB962C8B-B14F-4D97-AF65-F5344CB8AC3E}">
        <p14:creationId xmlns:p14="http://schemas.microsoft.com/office/powerpoint/2010/main" val="2251482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[4] https://www.wallstreetmojo.com/graphs-vs-charts/#h-what-is-a-chart</a:t>
            </a:r>
          </a:p>
          <a:p>
            <a:r>
              <a:rPr lang="en-US"/>
              <a:t>Multi-dimensional Data Visualization Techniques for Exploring Financial Performance Data</a:t>
            </a:r>
          </a:p>
          <a:p>
            <a:endParaRPr lang="en-US"/>
          </a:p>
          <a:p>
            <a:r>
              <a:rPr lang="en-US"/>
              <a:t>Line graphs are used for one dimensional data. On the horizontal axis (Ox) the values are not repeated (e.g., time or the ordering of the table). The vertical axis (Oy) shows the values of the variable of interest. Multiple line graphs can be used to show more than two variables or dimensions (x, y1, y2, y3, etc.). </a:t>
            </a:r>
            <a:endParaRPr lang="th-TH"/>
          </a:p>
        </p:txBody>
      </p:sp>
      <p:sp>
        <p:nvSpPr>
          <p:cNvPr id="4" name="Slide Number Placeholder 3"/>
          <p:cNvSpPr>
            <a:spLocks noGrp="1"/>
          </p:cNvSpPr>
          <p:nvPr>
            <p:ph type="sldNum" sz="quarter" idx="10"/>
          </p:nvPr>
        </p:nvSpPr>
        <p:spPr/>
        <p:txBody>
          <a:bodyPr/>
          <a:lstStyle/>
          <a:p>
            <a:fld id="{33DD13D6-BBE9-4D81-B5B7-F8FF0823DC6B}"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[5]https://home.csulb.edu/~astevens/posc100/Asgn2/paper.html</a:t>
            </a:r>
          </a:p>
        </p:txBody>
      </p:sp>
      <p:sp>
        <p:nvSpPr>
          <p:cNvPr id="4" name="Slide Number Placeholder 3"/>
          <p:cNvSpPr>
            <a:spLocks noGrp="1"/>
          </p:cNvSpPr>
          <p:nvPr>
            <p:ph type="sldNum" sz="quarter" idx="10"/>
          </p:nvPr>
        </p:nvSpPr>
        <p:spPr/>
        <p:txBody>
          <a:bodyPr/>
          <a:lstStyle/>
          <a:p>
            <a:fld id="{33DD13D6-BBE9-4D81-B5B7-F8FF0823DC6B}" type="slidenum">
              <a:rPr lang="en-US" smtClean="0"/>
              <a:pPr/>
              <a:t>12</a:t>
            </a:fld>
            <a:endParaRPr lang="en-US"/>
          </a:p>
        </p:txBody>
      </p:sp>
    </p:spTree>
    <p:extLst>
      <p:ext uri="{BB962C8B-B14F-4D97-AF65-F5344CB8AC3E}">
        <p14:creationId xmlns:p14="http://schemas.microsoft.com/office/powerpoint/2010/main" val="1276052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r>
              <a:rPr lang="th-TH"/>
              <a:t>6</a:t>
            </a:r>
            <a:r>
              <a:rPr lang="en-US"/>
              <a:t>] https://www.tableau.com/data-insights/reference-library/visual-analytics</a:t>
            </a:r>
          </a:p>
          <a:p>
            <a:r>
              <a:rPr lang="en-US"/>
              <a:t>[</a:t>
            </a:r>
            <a:r>
              <a:rPr lang="th-TH"/>
              <a:t>7</a:t>
            </a:r>
            <a:r>
              <a:rPr lang="en-US"/>
              <a:t>] https://towardsdatascience.com/top-10-map-types-in-data-visualization-b3a80898ea70</a:t>
            </a:r>
          </a:p>
        </p:txBody>
      </p:sp>
      <p:sp>
        <p:nvSpPr>
          <p:cNvPr id="4" name="Slide Number Placeholder 3"/>
          <p:cNvSpPr>
            <a:spLocks noGrp="1"/>
          </p:cNvSpPr>
          <p:nvPr>
            <p:ph type="sldNum" sz="quarter" idx="10"/>
          </p:nvPr>
        </p:nvSpPr>
        <p:spPr/>
        <p:txBody>
          <a:bodyPr/>
          <a:lstStyle/>
          <a:p>
            <a:fld id="{33DD13D6-BBE9-4D81-B5B7-F8FF0823DC6B}" type="slidenum">
              <a:rPr lang="en-US" smtClean="0"/>
              <a:pPr/>
              <a:t>13</a:t>
            </a:fld>
            <a:endParaRPr lang="en-US"/>
          </a:p>
        </p:txBody>
      </p:sp>
    </p:spTree>
    <p:extLst>
      <p:ext uri="{BB962C8B-B14F-4D97-AF65-F5344CB8AC3E}">
        <p14:creationId xmlns:p14="http://schemas.microsoft.com/office/powerpoint/2010/main" val="3648571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t>
            </a:r>
            <a:r>
              <a:rPr lang="th-TH"/>
              <a:t>8</a:t>
            </a:r>
            <a:r>
              <a:rPr lang="en-US"/>
              <a:t> ]   https://venngage.com/blog/data-visualization/#3</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t>
            </a:r>
            <a:r>
              <a:rPr lang="th-TH" sz="1200" b="0" i="0" kern="1200">
                <a:solidFill>
                  <a:schemeClr val="tx1"/>
                </a:solidFill>
                <a:effectLst/>
                <a:latin typeface="+mn-lt"/>
                <a:ea typeface="+mn-ea"/>
                <a:cs typeface="+mn-cs"/>
              </a:rPr>
              <a:t>9</a:t>
            </a:r>
            <a:r>
              <a:rPr lang="en-US" sz="1200" b="0" i="0" kern="1200">
                <a:solidFill>
                  <a:schemeClr val="tx1"/>
                </a:solidFill>
                <a:effectLst/>
                <a:latin typeface="+mn-lt"/>
                <a:ea typeface="+mn-ea"/>
                <a:cs typeface="+mn-cs"/>
              </a:rPr>
              <a:t>]Data Visualization and Infographics In Visual Communication Design Education at The Age of Information</a:t>
            </a:r>
          </a:p>
          <a:p>
            <a:r>
              <a:rPr lang="en-US"/>
              <a:t>[</a:t>
            </a:r>
            <a:r>
              <a:rPr lang="th-TH"/>
              <a:t>10</a:t>
            </a:r>
            <a:r>
              <a:rPr lang="en-US"/>
              <a:t>]https://www.zencos.com/blog/infographics-basics-example-design-guide/</a:t>
            </a:r>
            <a:endParaRPr lang="th-TH"/>
          </a:p>
          <a:p>
            <a:endParaRPr lang="th-TH"/>
          </a:p>
        </p:txBody>
      </p:sp>
      <p:sp>
        <p:nvSpPr>
          <p:cNvPr id="4" name="Slide Number Placeholder 3"/>
          <p:cNvSpPr>
            <a:spLocks noGrp="1"/>
          </p:cNvSpPr>
          <p:nvPr>
            <p:ph type="sldNum" sz="quarter" idx="10"/>
          </p:nvPr>
        </p:nvSpPr>
        <p:spPr/>
        <p:txBody>
          <a:bodyPr/>
          <a:lstStyle/>
          <a:p>
            <a:fld id="{33DD13D6-BBE9-4D81-B5B7-F8FF0823DC6B}"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D13D6-BBE9-4D81-B5B7-F8FF0823DC6B}" type="slidenum">
              <a:rPr lang="en-US" smtClean="0"/>
              <a:pPr/>
              <a:t>15</a:t>
            </a:fld>
            <a:endParaRPr lang="en-US"/>
          </a:p>
        </p:txBody>
      </p:sp>
    </p:spTree>
    <p:extLst>
      <p:ext uri="{BB962C8B-B14F-4D97-AF65-F5344CB8AC3E}">
        <p14:creationId xmlns:p14="http://schemas.microsoft.com/office/powerpoint/2010/main" val="4191716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7F181F2-3261-4357-9B5D-7EB549F10C76}" type="datetimeFigureOut">
              <a:rPr lang="en-US" smtClean="0"/>
              <a:pPr/>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11E50-5E14-46D5-A0A6-612B9344C80F}" type="slidenum">
              <a:rPr lang="en-US" smtClean="0"/>
              <a:pPr/>
              <a:t>‹#›</a:t>
            </a:fld>
            <a:endParaRPr lang="en-US"/>
          </a:p>
        </p:txBody>
      </p:sp>
    </p:spTree>
    <p:extLst>
      <p:ext uri="{BB962C8B-B14F-4D97-AF65-F5344CB8AC3E}">
        <p14:creationId xmlns:p14="http://schemas.microsoft.com/office/powerpoint/2010/main" val="381852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F181F2-3261-4357-9B5D-7EB549F10C76}" type="datetimeFigureOut">
              <a:rPr lang="en-US" smtClean="0"/>
              <a:pPr/>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11E50-5E14-46D5-A0A6-612B9344C80F}" type="slidenum">
              <a:rPr lang="en-US" smtClean="0"/>
              <a:pPr/>
              <a:t>‹#›</a:t>
            </a:fld>
            <a:endParaRPr lang="en-US"/>
          </a:p>
        </p:txBody>
      </p:sp>
    </p:spTree>
    <p:extLst>
      <p:ext uri="{BB962C8B-B14F-4D97-AF65-F5344CB8AC3E}">
        <p14:creationId xmlns:p14="http://schemas.microsoft.com/office/powerpoint/2010/main" val="1620370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F181F2-3261-4357-9B5D-7EB549F10C76}" type="datetimeFigureOut">
              <a:rPr lang="en-US" smtClean="0"/>
              <a:pPr/>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11E50-5E14-46D5-A0A6-612B9344C80F}" type="slidenum">
              <a:rPr lang="en-US" smtClean="0"/>
              <a:pPr/>
              <a:t>‹#›</a:t>
            </a:fld>
            <a:endParaRPr lang="en-US"/>
          </a:p>
        </p:txBody>
      </p:sp>
    </p:spTree>
    <p:extLst>
      <p:ext uri="{BB962C8B-B14F-4D97-AF65-F5344CB8AC3E}">
        <p14:creationId xmlns:p14="http://schemas.microsoft.com/office/powerpoint/2010/main" val="2070994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F181F2-3261-4357-9B5D-7EB549F10C76}" type="datetimeFigureOut">
              <a:rPr lang="en-US" smtClean="0"/>
              <a:pPr/>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11E50-5E14-46D5-A0A6-612B9344C80F}" type="slidenum">
              <a:rPr lang="en-US" smtClean="0"/>
              <a:pPr/>
              <a:t>‹#›</a:t>
            </a:fld>
            <a:endParaRPr lang="en-US"/>
          </a:p>
        </p:txBody>
      </p:sp>
    </p:spTree>
    <p:extLst>
      <p:ext uri="{BB962C8B-B14F-4D97-AF65-F5344CB8AC3E}">
        <p14:creationId xmlns:p14="http://schemas.microsoft.com/office/powerpoint/2010/main" val="977193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F181F2-3261-4357-9B5D-7EB549F10C76}" type="datetimeFigureOut">
              <a:rPr lang="en-US" smtClean="0"/>
              <a:pPr/>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11E50-5E14-46D5-A0A6-612B9344C80F}" type="slidenum">
              <a:rPr lang="en-US" smtClean="0"/>
              <a:pPr/>
              <a:t>‹#›</a:t>
            </a:fld>
            <a:endParaRPr lang="en-US"/>
          </a:p>
        </p:txBody>
      </p:sp>
    </p:spTree>
    <p:extLst>
      <p:ext uri="{BB962C8B-B14F-4D97-AF65-F5344CB8AC3E}">
        <p14:creationId xmlns:p14="http://schemas.microsoft.com/office/powerpoint/2010/main" val="2306349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F181F2-3261-4357-9B5D-7EB549F10C76}" type="datetimeFigureOut">
              <a:rPr lang="en-US" smtClean="0"/>
              <a:pPr/>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11E50-5E14-46D5-A0A6-612B9344C80F}" type="slidenum">
              <a:rPr lang="en-US" smtClean="0"/>
              <a:pPr/>
              <a:t>‹#›</a:t>
            </a:fld>
            <a:endParaRPr lang="en-US"/>
          </a:p>
        </p:txBody>
      </p:sp>
    </p:spTree>
    <p:extLst>
      <p:ext uri="{BB962C8B-B14F-4D97-AF65-F5344CB8AC3E}">
        <p14:creationId xmlns:p14="http://schemas.microsoft.com/office/powerpoint/2010/main" val="1666566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F181F2-3261-4357-9B5D-7EB549F10C76}" type="datetimeFigureOut">
              <a:rPr lang="en-US" smtClean="0"/>
              <a:pPr/>
              <a:t>7/27/2023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211E50-5E14-46D5-A0A6-612B9344C80F}" type="slidenum">
              <a:rPr lang="en-US" smtClean="0"/>
              <a:pPr/>
              <a:t>‹#›</a:t>
            </a:fld>
            <a:endParaRPr lang="en-US"/>
          </a:p>
        </p:txBody>
      </p:sp>
    </p:spTree>
    <p:extLst>
      <p:ext uri="{BB962C8B-B14F-4D97-AF65-F5344CB8AC3E}">
        <p14:creationId xmlns:p14="http://schemas.microsoft.com/office/powerpoint/2010/main" val="1393271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F181F2-3261-4357-9B5D-7EB549F10C76}" type="datetimeFigureOut">
              <a:rPr lang="en-US" smtClean="0"/>
              <a:pPr/>
              <a:t>7/27/2023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211E50-5E14-46D5-A0A6-612B9344C80F}" type="slidenum">
              <a:rPr lang="en-US" smtClean="0"/>
              <a:pPr/>
              <a:t>‹#›</a:t>
            </a:fld>
            <a:endParaRPr lang="en-US"/>
          </a:p>
        </p:txBody>
      </p:sp>
    </p:spTree>
    <p:extLst>
      <p:ext uri="{BB962C8B-B14F-4D97-AF65-F5344CB8AC3E}">
        <p14:creationId xmlns:p14="http://schemas.microsoft.com/office/powerpoint/2010/main" val="2127702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F181F2-3261-4357-9B5D-7EB549F10C76}" type="datetimeFigureOut">
              <a:rPr lang="en-US" smtClean="0"/>
              <a:pPr/>
              <a:t>7/27/2023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211E50-5E14-46D5-A0A6-612B9344C80F}" type="slidenum">
              <a:rPr lang="en-US" smtClean="0"/>
              <a:pPr/>
              <a:t>‹#›</a:t>
            </a:fld>
            <a:endParaRPr lang="en-US"/>
          </a:p>
        </p:txBody>
      </p:sp>
    </p:spTree>
    <p:extLst>
      <p:ext uri="{BB962C8B-B14F-4D97-AF65-F5344CB8AC3E}">
        <p14:creationId xmlns:p14="http://schemas.microsoft.com/office/powerpoint/2010/main" val="1769937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F181F2-3261-4357-9B5D-7EB549F10C76}" type="datetimeFigureOut">
              <a:rPr lang="en-US" smtClean="0"/>
              <a:pPr/>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11E50-5E14-46D5-A0A6-612B9344C80F}" type="slidenum">
              <a:rPr lang="en-US" smtClean="0"/>
              <a:pPr/>
              <a:t>‹#›</a:t>
            </a:fld>
            <a:endParaRPr lang="en-US"/>
          </a:p>
        </p:txBody>
      </p:sp>
    </p:spTree>
    <p:extLst>
      <p:ext uri="{BB962C8B-B14F-4D97-AF65-F5344CB8AC3E}">
        <p14:creationId xmlns:p14="http://schemas.microsoft.com/office/powerpoint/2010/main" val="1618427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F181F2-3261-4357-9B5D-7EB549F10C76}" type="datetimeFigureOut">
              <a:rPr lang="en-US" smtClean="0"/>
              <a:pPr/>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11E50-5E14-46D5-A0A6-612B9344C80F}" type="slidenum">
              <a:rPr lang="en-US" smtClean="0"/>
              <a:pPr/>
              <a:t>‹#›</a:t>
            </a:fld>
            <a:endParaRPr lang="en-US"/>
          </a:p>
        </p:txBody>
      </p:sp>
    </p:spTree>
    <p:extLst>
      <p:ext uri="{BB962C8B-B14F-4D97-AF65-F5344CB8AC3E}">
        <p14:creationId xmlns:p14="http://schemas.microsoft.com/office/powerpoint/2010/main" val="432802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181F2-3261-4357-9B5D-7EB549F10C76}" type="datetimeFigureOut">
              <a:rPr lang="en-US" smtClean="0"/>
              <a:pPr/>
              <a:t>7/27/2023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211E50-5E14-46D5-A0A6-612B9344C80F}" type="slidenum">
              <a:rPr lang="en-US" smtClean="0"/>
              <a:pPr/>
              <a:t>‹#›</a:t>
            </a:fld>
            <a:endParaRPr lang="en-US"/>
          </a:p>
        </p:txBody>
      </p:sp>
    </p:spTree>
    <p:extLst>
      <p:ext uri="{BB962C8B-B14F-4D97-AF65-F5344CB8AC3E}">
        <p14:creationId xmlns:p14="http://schemas.microsoft.com/office/powerpoint/2010/main" val="1174417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Chapter 01</a:t>
            </a:r>
            <a:br>
              <a:rPr lang="en-US"/>
            </a:br>
            <a:r>
              <a:rPr lang="en-US"/>
              <a:t>Introduction to Data Visualization</a:t>
            </a:r>
          </a:p>
        </p:txBody>
      </p:sp>
      <p:sp>
        <p:nvSpPr>
          <p:cNvPr id="3" name="Subtitle 2"/>
          <p:cNvSpPr>
            <a:spLocks noGrp="1"/>
          </p:cNvSpPr>
          <p:nvPr>
            <p:ph type="subTitle" idx="1"/>
          </p:nvPr>
        </p:nvSpPr>
        <p:spPr>
          <a:xfrm>
            <a:off x="5643325" y="5245331"/>
            <a:ext cx="5913120" cy="922712"/>
          </a:xfrm>
        </p:spPr>
        <p:txBody>
          <a:bodyPr/>
          <a:lstStyle/>
          <a:p>
            <a:endParaRPr lang="th-TH"/>
          </a:p>
          <a:p>
            <a:r>
              <a:rPr lang="en-US"/>
              <a:t>By </a:t>
            </a:r>
            <a:r>
              <a:rPr lang="en-US" err="1"/>
              <a:t>Surinthip</a:t>
            </a:r>
            <a:r>
              <a:rPr lang="en-US"/>
              <a:t> </a:t>
            </a:r>
            <a:r>
              <a:rPr lang="en-US" err="1"/>
              <a:t>Sakphoowadon</a:t>
            </a:r>
            <a:endParaRPr lang="en-US"/>
          </a:p>
        </p:txBody>
      </p:sp>
      <p:pic>
        <p:nvPicPr>
          <p:cNvPr id="4" name="Picture 3"/>
          <p:cNvPicPr>
            <a:picLocks noChangeAspect="1"/>
          </p:cNvPicPr>
          <p:nvPr/>
        </p:nvPicPr>
        <p:blipFill>
          <a:blip r:embed="rId3" cstate="print"/>
          <a:stretch>
            <a:fillRect/>
          </a:stretch>
        </p:blipFill>
        <p:spPr>
          <a:xfrm>
            <a:off x="1213096" y="3358983"/>
            <a:ext cx="3246034" cy="2045641"/>
          </a:xfrm>
          <a:prstGeom prst="rect">
            <a:avLst/>
          </a:prstGeom>
        </p:spPr>
      </p:pic>
    </p:spTree>
    <p:extLst>
      <p:ext uri="{BB962C8B-B14F-4D97-AF65-F5344CB8AC3E}">
        <p14:creationId xmlns:p14="http://schemas.microsoft.com/office/powerpoint/2010/main" val="2989614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21223"/>
          </a:xfrm>
          <a:solidFill>
            <a:srgbClr val="E7E3D5"/>
          </a:solidFill>
        </p:spPr>
        <p:txBody>
          <a:bodyPr/>
          <a:lstStyle/>
          <a:p>
            <a:pPr algn="ctr"/>
            <a:r>
              <a:rPr lang="en-US" b="1"/>
              <a:t>Chart</a:t>
            </a:r>
          </a:p>
        </p:txBody>
      </p:sp>
      <p:sp>
        <p:nvSpPr>
          <p:cNvPr id="3" name="Content Placeholder 2"/>
          <p:cNvSpPr>
            <a:spLocks noGrp="1"/>
          </p:cNvSpPr>
          <p:nvPr>
            <p:ph idx="1"/>
          </p:nvPr>
        </p:nvSpPr>
        <p:spPr>
          <a:xfrm>
            <a:off x="838200" y="1485900"/>
            <a:ext cx="6359712" cy="3572309"/>
          </a:xfrm>
        </p:spPr>
        <p:txBody>
          <a:bodyPr>
            <a:normAutofit fontScale="92500" lnSpcReduction="10000"/>
          </a:bodyPr>
          <a:lstStyle/>
          <a:p>
            <a:pPr marL="0" indent="0">
              <a:buNone/>
            </a:pPr>
            <a:r>
              <a:rPr lang="en-US">
                <a:solidFill>
                  <a:srgbClr val="0070C0"/>
                </a:solidFill>
              </a:rPr>
              <a:t>	There are many type of charts used to represent information, such as pie chart, bar chart, histogram, etc. All charts are not graphs. </a:t>
            </a:r>
          </a:p>
          <a:p>
            <a:pPr marL="0" indent="0">
              <a:buNone/>
            </a:pPr>
            <a:r>
              <a:rPr lang="en-US">
                <a:solidFill>
                  <a:srgbClr val="0070C0"/>
                </a:solidFill>
              </a:rPr>
              <a:t>	Generally, </a:t>
            </a:r>
            <a:r>
              <a:rPr lang="en-US" b="1">
                <a:solidFill>
                  <a:srgbClr val="0070C0"/>
                </a:solidFill>
              </a:rPr>
              <a:t>bar charts </a:t>
            </a:r>
            <a:r>
              <a:rPr lang="en-US">
                <a:solidFill>
                  <a:srgbClr val="0070C0"/>
                </a:solidFill>
              </a:rPr>
              <a:t>are used to compare several categories of data. 	Another general chart is the </a:t>
            </a:r>
            <a:r>
              <a:rPr lang="en-US" b="1">
                <a:solidFill>
                  <a:srgbClr val="0070C0"/>
                </a:solidFill>
              </a:rPr>
              <a:t>pie chart.</a:t>
            </a:r>
            <a:r>
              <a:rPr lang="en-US">
                <a:solidFill>
                  <a:srgbClr val="0070C0"/>
                </a:solidFill>
              </a:rPr>
              <a:t> It helps organize and present data as a percentage of a whole[</a:t>
            </a:r>
            <a:r>
              <a:rPr lang="th-TH">
                <a:solidFill>
                  <a:srgbClr val="0070C0"/>
                </a:solidFill>
              </a:rPr>
              <a:t>3</a:t>
            </a:r>
            <a:r>
              <a:rPr lang="en-US">
                <a:solidFill>
                  <a:srgbClr val="0070C0"/>
                </a:solidFill>
              </a:rPr>
              <a:t>]. </a:t>
            </a:r>
          </a:p>
          <a:p>
            <a:pPr marL="0" indent="0">
              <a:buNone/>
            </a:pPr>
            <a:r>
              <a:rPr lang="en-US">
                <a:solidFill>
                  <a:srgbClr val="0070C0"/>
                </a:solidFill>
              </a:rPr>
              <a:t>	</a:t>
            </a:r>
          </a:p>
          <a:p>
            <a:pPr marL="0" indent="0">
              <a:buNone/>
            </a:pPr>
            <a:endParaRPr lang="en-US">
              <a:solidFill>
                <a:srgbClr val="0070C0"/>
              </a:solidFill>
            </a:endParaRPr>
          </a:p>
        </p:txBody>
      </p:sp>
      <p:graphicFrame>
        <p:nvGraphicFramePr>
          <p:cNvPr id="7" name="Chart 6"/>
          <p:cNvGraphicFramePr>
            <a:graphicFrameLocks/>
          </p:cNvGraphicFramePr>
          <p:nvPr>
            <p:extLst>
              <p:ext uri="{D42A27DB-BD31-4B8C-83A1-F6EECF244321}">
                <p14:modId xmlns:p14="http://schemas.microsoft.com/office/powerpoint/2010/main" val="694816548"/>
              </p:ext>
            </p:extLst>
          </p:nvPr>
        </p:nvGraphicFramePr>
        <p:xfrm>
          <a:off x="7197912" y="1485901"/>
          <a:ext cx="4994088" cy="53721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2"/>
          <p:cNvSpPr txBox="1">
            <a:spLocks/>
          </p:cNvSpPr>
          <p:nvPr/>
        </p:nvSpPr>
        <p:spPr>
          <a:xfrm>
            <a:off x="838200" y="5058209"/>
            <a:ext cx="6359712" cy="1799791"/>
          </a:xfrm>
          <a:prstGeom prst="rect">
            <a:avLst/>
          </a:prstGeom>
          <a:solidFill>
            <a:schemeClr val="accent1">
              <a:lumMod val="60000"/>
              <a:lumOff val="4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h-TH" b="1">
                <a:latin typeface="AngsanaUPC" panose="02020603050405020304" pitchFamily="18" charset="-34"/>
                <a:cs typeface="AngsanaUPC" panose="02020603050405020304" pitchFamily="18" charset="-34"/>
              </a:rPr>
              <a:t>	</a:t>
            </a:r>
            <a:r>
              <a:rPr lang="en-US" b="1">
                <a:latin typeface="AngsanaUPC" panose="02020603050405020304" pitchFamily="18" charset="-34"/>
                <a:cs typeface="AngsanaUPC" panose="02020603050405020304" pitchFamily="18" charset="-34"/>
              </a:rPr>
              <a:t>Chart</a:t>
            </a:r>
            <a:r>
              <a:rPr lang="th-TH">
                <a:latin typeface="AngsanaUPC" panose="02020603050405020304" pitchFamily="18" charset="-34"/>
                <a:cs typeface="AngsanaUPC" panose="02020603050405020304" pitchFamily="18" charset="-34"/>
              </a:rPr>
              <a:t> แต่ละชนิดจะมีการนำเสนอข้อมูลที่เหมาะสมที่ต่างกัน ผู้ออกแบบ จะต้องเลือกใช้ให้เหมาะสมเพื่อเกิดประโยชน์สูงสุดในการนำเสนอ เช่น </a:t>
            </a:r>
            <a:r>
              <a:rPr lang="en-US" b="1">
                <a:solidFill>
                  <a:srgbClr val="C00000"/>
                </a:solidFill>
                <a:latin typeface="AngsanaUPC" panose="02020603050405020304" pitchFamily="18" charset="-34"/>
                <a:cs typeface="AngsanaUPC" panose="02020603050405020304" pitchFamily="18" charset="-34"/>
              </a:rPr>
              <a:t>Pie chart </a:t>
            </a:r>
            <a:r>
              <a:rPr lang="th-TH">
                <a:latin typeface="AngsanaUPC" panose="02020603050405020304" pitchFamily="18" charset="-34"/>
                <a:cs typeface="AngsanaUPC" panose="02020603050405020304" pitchFamily="18" charset="-34"/>
              </a:rPr>
              <a:t>จะแสดงข้อมูลในรูปแบบสัดส่วน และผลรวมของทั้งหมด เท่ากับ 100</a:t>
            </a:r>
            <a:r>
              <a:rPr lang="en-US">
                <a:latin typeface="AngsanaUPC" panose="02020603050405020304" pitchFamily="18" charset="-34"/>
                <a:cs typeface="AngsanaUPC" panose="02020603050405020304" pitchFamily="18" charset="-34"/>
              </a:rPr>
              <a:t>%</a:t>
            </a:r>
            <a:endParaRPr lang="en-US"/>
          </a:p>
        </p:txBody>
      </p:sp>
    </p:spTree>
    <p:extLst>
      <p:ext uri="{BB962C8B-B14F-4D97-AF65-F5344CB8AC3E}">
        <p14:creationId xmlns:p14="http://schemas.microsoft.com/office/powerpoint/2010/main" val="1097546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039" y="1476673"/>
            <a:ext cx="7264400" cy="1781944"/>
          </a:xfrm>
        </p:spPr>
        <p:txBody>
          <a:bodyPr>
            <a:normAutofit fontScale="47500" lnSpcReduction="20000"/>
          </a:bodyPr>
          <a:lstStyle/>
          <a:p>
            <a:pPr marL="0" indent="0">
              <a:lnSpc>
                <a:spcPct val="100000"/>
              </a:lnSpc>
              <a:buNone/>
            </a:pPr>
            <a:r>
              <a:rPr lang="en-US">
                <a:solidFill>
                  <a:srgbClr val="0070C0"/>
                </a:solidFill>
              </a:rPr>
              <a:t>		</a:t>
            </a:r>
            <a:r>
              <a:rPr lang="en-US" sz="5100">
                <a:solidFill>
                  <a:srgbClr val="0070C0"/>
                </a:solidFill>
              </a:rPr>
              <a:t>A Graph is a type of Chart which is used to show the mathematical relationship between varied datasets by plotting on it’s Horizontal (X-axis) and Vertical (Y-axis). The general types of graphs are a line graph and a bar graph. All graphs are types of charts</a:t>
            </a:r>
            <a:r>
              <a:rPr lang="th-TH" sz="5100">
                <a:solidFill>
                  <a:srgbClr val="0070C0"/>
                </a:solidFill>
              </a:rPr>
              <a:t> </a:t>
            </a:r>
            <a:r>
              <a:rPr lang="en-US" sz="5100">
                <a:solidFill>
                  <a:srgbClr val="0070C0"/>
                </a:solidFill>
              </a:rPr>
              <a:t>[4].</a:t>
            </a:r>
            <a:endParaRPr lang="th-TH" sz="5100">
              <a:solidFill>
                <a:srgbClr val="0070C0"/>
              </a:solidFill>
            </a:endParaRPr>
          </a:p>
        </p:txBody>
      </p:sp>
      <p:sp>
        <p:nvSpPr>
          <p:cNvPr id="5" name="Content Placeholder 2"/>
          <p:cNvSpPr txBox="1">
            <a:spLocks/>
          </p:cNvSpPr>
          <p:nvPr/>
        </p:nvSpPr>
        <p:spPr>
          <a:xfrm>
            <a:off x="373039" y="3358532"/>
            <a:ext cx="7264400" cy="1511075"/>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th-TH"/>
              <a:t>		</a:t>
            </a:r>
          </a:p>
          <a:p>
            <a:pPr>
              <a:buFont typeface="Arial" panose="020B0604020202020204" pitchFamily="34" charset="0"/>
              <a:buNone/>
            </a:pPr>
            <a:r>
              <a:rPr lang="th-TH">
                <a:latin typeface="AngsanaUPC" panose="02020603050405020304" pitchFamily="18" charset="-34"/>
                <a:cs typeface="AngsanaUPC" panose="02020603050405020304" pitchFamily="18" charset="-34"/>
              </a:rPr>
              <a:t>		กราฟเป็นส่วนหนึ่งของ </a:t>
            </a:r>
            <a:r>
              <a:rPr lang="en-US">
                <a:latin typeface="AngsanaUPC" panose="02020603050405020304" pitchFamily="18" charset="-34"/>
                <a:cs typeface="AngsanaUPC" panose="02020603050405020304" pitchFamily="18" charset="-34"/>
              </a:rPr>
              <a:t>Chart </a:t>
            </a:r>
            <a:r>
              <a:rPr lang="th-TH">
                <a:latin typeface="AngsanaUPC" panose="02020603050405020304" pitchFamily="18" charset="-34"/>
                <a:cs typeface="AngsanaUPC" panose="02020603050405020304" pitchFamily="18" charset="-34"/>
              </a:rPr>
              <a:t>แต่กราฟจะใช้นำเสนอข้อมูลที่สัมพันธ์กัน เช่น กราฟเส้น</a:t>
            </a:r>
            <a:r>
              <a:rPr lang="en-US">
                <a:latin typeface="AngsanaUPC" panose="02020603050405020304" pitchFamily="18" charset="-34"/>
                <a:cs typeface="AngsanaUPC" panose="02020603050405020304" pitchFamily="18" charset="-34"/>
              </a:rPr>
              <a:t> </a:t>
            </a:r>
            <a:r>
              <a:rPr lang="th-TH">
                <a:latin typeface="AngsanaUPC" panose="02020603050405020304" pitchFamily="18" charset="-34"/>
                <a:cs typeface="AngsanaUPC" panose="02020603050405020304" pitchFamily="18" charset="-34"/>
              </a:rPr>
              <a:t>ที่แสดงข้อมูลของค่า </a:t>
            </a:r>
            <a:r>
              <a:rPr lang="en-US">
                <a:latin typeface="AngsanaUPC" panose="02020603050405020304" pitchFamily="18" charset="-34"/>
                <a:cs typeface="AngsanaUPC" panose="02020603050405020304" pitchFamily="18" charset="-34"/>
              </a:rPr>
              <a:t>X </a:t>
            </a:r>
            <a:r>
              <a:rPr lang="th-TH">
                <a:latin typeface="AngsanaUPC" panose="02020603050405020304" pitchFamily="18" charset="-34"/>
                <a:cs typeface="AngsanaUPC" panose="02020603050405020304" pitchFamily="18" charset="-34"/>
              </a:rPr>
              <a:t>และ </a:t>
            </a:r>
            <a:r>
              <a:rPr lang="en-US">
                <a:latin typeface="AngsanaUPC" panose="02020603050405020304" pitchFamily="18" charset="-34"/>
                <a:cs typeface="AngsanaUPC" panose="02020603050405020304" pitchFamily="18" charset="-34"/>
              </a:rPr>
              <a:t>Y</a:t>
            </a:r>
            <a:endParaRPr lang="th-TH">
              <a:latin typeface="AngsanaUPC" panose="02020603050405020304" pitchFamily="18" charset="-34"/>
              <a:cs typeface="AngsanaUPC" panose="02020603050405020304" pitchFamily="18" charset="-34"/>
            </a:endParaRPr>
          </a:p>
        </p:txBody>
      </p:sp>
      <p:sp>
        <p:nvSpPr>
          <p:cNvPr id="6" name="Title 1"/>
          <p:cNvSpPr txBox="1">
            <a:spLocks/>
          </p:cNvSpPr>
          <p:nvPr/>
        </p:nvSpPr>
        <p:spPr>
          <a:xfrm>
            <a:off x="0" y="0"/>
            <a:ext cx="12192000" cy="1021223"/>
          </a:xfrm>
          <a:prstGeom prst="rect">
            <a:avLst/>
          </a:prstGeom>
          <a:solidFill>
            <a:srgbClr val="E7E3D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t>Graph</a:t>
            </a:r>
          </a:p>
        </p:txBody>
      </p:sp>
      <p:pic>
        <p:nvPicPr>
          <p:cNvPr id="7" name="Picture 2"/>
          <p:cNvPicPr>
            <a:picLocks noChangeAspect="1" noChangeArrowheads="1"/>
          </p:cNvPicPr>
          <p:nvPr/>
        </p:nvPicPr>
        <p:blipFill>
          <a:blip r:embed="rId3" cstate="print"/>
          <a:srcRect/>
          <a:stretch>
            <a:fillRect/>
          </a:stretch>
        </p:blipFill>
        <p:spPr bwMode="auto">
          <a:xfrm>
            <a:off x="7811181" y="2978321"/>
            <a:ext cx="3815836" cy="1848063"/>
          </a:xfrm>
          <a:prstGeom prst="rect">
            <a:avLst/>
          </a:prstGeom>
          <a:noFill/>
          <a:ln w="9525">
            <a:noFill/>
            <a:miter lim="800000"/>
            <a:headEnd/>
            <a:tailEnd/>
          </a:ln>
        </p:spPr>
      </p:pic>
      <p:pic>
        <p:nvPicPr>
          <p:cNvPr id="2" name="Picture 1"/>
          <p:cNvPicPr>
            <a:picLocks noChangeAspect="1"/>
          </p:cNvPicPr>
          <p:nvPr/>
        </p:nvPicPr>
        <p:blipFill>
          <a:blip r:embed="rId4" cstate="print"/>
          <a:stretch>
            <a:fillRect/>
          </a:stretch>
        </p:blipFill>
        <p:spPr>
          <a:xfrm>
            <a:off x="8052750" y="1041152"/>
            <a:ext cx="3385697" cy="1781944"/>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3805888374"/>
              </p:ext>
            </p:extLst>
          </p:nvPr>
        </p:nvGraphicFramePr>
        <p:xfrm>
          <a:off x="7999751" y="4780194"/>
          <a:ext cx="3438696" cy="1792066"/>
        </p:xfrm>
        <a:graphic>
          <a:graphicData uri="http://schemas.openxmlformats.org/drawingml/2006/chart">
            <c:chart xmlns:c="http://schemas.openxmlformats.org/drawingml/2006/chart" xmlns:r="http://schemas.openxmlformats.org/officeDocument/2006/relationships" r:id="rId5"/>
          </a:graphicData>
        </a:graphic>
      </p:graphicFrame>
      <p:sp>
        <p:nvSpPr>
          <p:cNvPr id="9" name="Oval Callout 8"/>
          <p:cNvSpPr/>
          <p:nvPr/>
        </p:nvSpPr>
        <p:spPr>
          <a:xfrm>
            <a:off x="373039" y="5531855"/>
            <a:ext cx="3280228" cy="1040405"/>
          </a:xfrm>
          <a:prstGeom prst="wedgeEllipseCallout">
            <a:avLst>
              <a:gd name="adj1" fmla="val 51291"/>
              <a:gd name="adj2" fmla="val -37943"/>
            </a:avLst>
          </a:prstGeom>
          <a:solidFill>
            <a:srgbClr val="DACC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None/>
            </a:pPr>
            <a:r>
              <a:rPr lang="th-TH" sz="2400">
                <a:solidFill>
                  <a:srgbClr val="7030A0"/>
                </a:solidFill>
                <a:latin typeface="AngsanaUPC" panose="02020603050405020304" pitchFamily="18" charset="-34"/>
                <a:cs typeface="AngsanaUPC" panose="02020603050405020304" pitchFamily="18" charset="-34"/>
              </a:rPr>
              <a:t>ข้อสังเกตุ </a:t>
            </a:r>
            <a:r>
              <a:rPr lang="en-US" sz="2400">
                <a:solidFill>
                  <a:srgbClr val="7030A0"/>
                </a:solidFill>
                <a:latin typeface="AngsanaUPC" panose="02020603050405020304" pitchFamily="18" charset="-34"/>
                <a:cs typeface="AngsanaUPC" panose="02020603050405020304" pitchFamily="18" charset="-34"/>
              </a:rPr>
              <a:t>:  Graph </a:t>
            </a:r>
            <a:r>
              <a:rPr lang="th-TH" sz="2400">
                <a:solidFill>
                  <a:srgbClr val="7030A0"/>
                </a:solidFill>
                <a:latin typeface="AngsanaUPC" panose="02020603050405020304" pitchFamily="18" charset="-34"/>
                <a:cs typeface="AngsanaUPC" panose="02020603050405020304" pitchFamily="18" charset="-34"/>
              </a:rPr>
              <a:t>จะแสดง </a:t>
            </a:r>
            <a:r>
              <a:rPr lang="en-US" sz="2400">
                <a:solidFill>
                  <a:srgbClr val="7030A0"/>
                </a:solidFill>
                <a:latin typeface="AngsanaUPC" panose="02020603050405020304" pitchFamily="18" charset="-34"/>
                <a:cs typeface="AngsanaUPC" panose="02020603050405020304" pitchFamily="18" charset="-34"/>
              </a:rPr>
              <a:t>Trend</a:t>
            </a:r>
            <a:endParaRPr lang="th-TH" sz="2400">
              <a:solidFill>
                <a:srgbClr val="7030A0"/>
              </a:solidFill>
            </a:endParaRPr>
          </a:p>
        </p:txBody>
      </p:sp>
      <p:graphicFrame>
        <p:nvGraphicFramePr>
          <p:cNvPr id="10" name="Chart 9"/>
          <p:cNvGraphicFramePr>
            <a:graphicFrameLocks/>
          </p:cNvGraphicFramePr>
          <p:nvPr>
            <p:extLst>
              <p:ext uri="{D42A27DB-BD31-4B8C-83A1-F6EECF244321}">
                <p14:modId xmlns:p14="http://schemas.microsoft.com/office/powerpoint/2010/main" val="3148715340"/>
              </p:ext>
            </p:extLst>
          </p:nvPr>
        </p:nvGraphicFramePr>
        <p:xfrm>
          <a:off x="3890237" y="4851016"/>
          <a:ext cx="4109514" cy="1838676"/>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60120"/>
          </a:xfrm>
          <a:solidFill>
            <a:srgbClr val="D9D0BD"/>
          </a:solidFill>
        </p:spPr>
        <p:txBody>
          <a:bodyPr/>
          <a:lstStyle/>
          <a:p>
            <a:pPr algn="ctr"/>
            <a:r>
              <a:rPr lang="en-US"/>
              <a:t>Table</a:t>
            </a:r>
          </a:p>
        </p:txBody>
      </p:sp>
      <p:sp>
        <p:nvSpPr>
          <p:cNvPr id="3" name="Content Placeholder 2"/>
          <p:cNvSpPr>
            <a:spLocks noGrp="1"/>
          </p:cNvSpPr>
          <p:nvPr>
            <p:ph idx="1"/>
          </p:nvPr>
        </p:nvSpPr>
        <p:spPr>
          <a:xfrm>
            <a:off x="705465" y="1710814"/>
            <a:ext cx="10515600" cy="1416700"/>
          </a:xfrm>
        </p:spPr>
        <p:txBody>
          <a:bodyPr/>
          <a:lstStyle/>
          <a:p>
            <a:pPr marL="0" indent="0">
              <a:buNone/>
            </a:pPr>
            <a:r>
              <a:rPr lang="en-US">
                <a:solidFill>
                  <a:srgbClr val="0070C0"/>
                </a:solidFill>
              </a:rPr>
              <a:t>	Tables display information in rows and columns. The benefit of using a table to illustrate data is that a large quantity of information can be presented completely [5] . </a:t>
            </a:r>
          </a:p>
        </p:txBody>
      </p:sp>
      <p:pic>
        <p:nvPicPr>
          <p:cNvPr id="5" name="Picture 4"/>
          <p:cNvPicPr>
            <a:picLocks noChangeAspect="1"/>
          </p:cNvPicPr>
          <p:nvPr/>
        </p:nvPicPr>
        <p:blipFill>
          <a:blip r:embed="rId3" cstate="print"/>
          <a:stretch>
            <a:fillRect/>
          </a:stretch>
        </p:blipFill>
        <p:spPr>
          <a:xfrm>
            <a:off x="705465" y="3127514"/>
            <a:ext cx="10515600" cy="3121895"/>
          </a:xfrm>
          <a:prstGeom prst="rect">
            <a:avLst/>
          </a:prstGeom>
        </p:spPr>
      </p:pic>
      <p:sp>
        <p:nvSpPr>
          <p:cNvPr id="4" name="Rectangle 3"/>
          <p:cNvSpPr/>
          <p:nvPr/>
        </p:nvSpPr>
        <p:spPr>
          <a:xfrm>
            <a:off x="781050" y="6249409"/>
            <a:ext cx="10440016" cy="513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Table: </a:t>
            </a:r>
            <a:r>
              <a:rPr lang="th-TH">
                <a:solidFill>
                  <a:schemeClr val="tx1"/>
                </a:solidFill>
              </a:rPr>
              <a:t>แสดงข้อมูลยอดขายสินค้าโดยแสดง ยอดเงิน และยอดจำนวนสินค้า ที่ขายได้ ตามชื่อสินค้า </a:t>
            </a:r>
            <a:endParaRPr lang="en-US">
              <a:solidFill>
                <a:schemeClr val="tx1"/>
              </a:solidFill>
            </a:endParaRPr>
          </a:p>
        </p:txBody>
      </p:sp>
    </p:spTree>
    <p:extLst>
      <p:ext uri="{BB962C8B-B14F-4D97-AF65-F5344CB8AC3E}">
        <p14:creationId xmlns:p14="http://schemas.microsoft.com/office/powerpoint/2010/main" val="1691906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241301"/>
            <a:ext cx="11839575" cy="730249"/>
          </a:xfrm>
          <a:solidFill>
            <a:schemeClr val="accent1">
              <a:lumMod val="60000"/>
              <a:lumOff val="40000"/>
            </a:schemeClr>
          </a:solidFill>
        </p:spPr>
        <p:txBody>
          <a:bodyPr/>
          <a:lstStyle/>
          <a:p>
            <a:r>
              <a:rPr lang="en-US"/>
              <a:t>Map</a:t>
            </a:r>
          </a:p>
        </p:txBody>
      </p:sp>
      <p:sp>
        <p:nvSpPr>
          <p:cNvPr id="3" name="Content Placeholder 2"/>
          <p:cNvSpPr>
            <a:spLocks noGrp="1"/>
          </p:cNvSpPr>
          <p:nvPr>
            <p:ph idx="1"/>
          </p:nvPr>
        </p:nvSpPr>
        <p:spPr>
          <a:xfrm>
            <a:off x="838200" y="1388745"/>
            <a:ext cx="10515600" cy="4351338"/>
          </a:xfrm>
        </p:spPr>
        <p:txBody>
          <a:bodyPr>
            <a:normAutofit/>
          </a:bodyPr>
          <a:lstStyle/>
          <a:p>
            <a:pPr marL="0" indent="0">
              <a:buNone/>
            </a:pPr>
            <a:r>
              <a:rPr lang="en-US">
                <a:solidFill>
                  <a:srgbClr val="0070C0"/>
                </a:solidFill>
              </a:rPr>
              <a:t>	Map visualizations display data in map form, using colors, shapes, patterns, and other visual elements to present the relationship between location and data[</a:t>
            </a:r>
            <a:r>
              <a:rPr lang="th-TH">
                <a:solidFill>
                  <a:srgbClr val="0070C0"/>
                </a:solidFill>
              </a:rPr>
              <a:t>6</a:t>
            </a:r>
            <a:r>
              <a:rPr lang="en-US">
                <a:solidFill>
                  <a:srgbClr val="0070C0"/>
                </a:solidFill>
              </a:rPr>
              <a:t>]. </a:t>
            </a:r>
          </a:p>
          <a:p>
            <a:pPr marL="0" indent="0">
              <a:buNone/>
            </a:pPr>
            <a:r>
              <a:rPr lang="en-US">
                <a:solidFill>
                  <a:srgbClr val="0070C0"/>
                </a:solidFill>
              </a:rPr>
              <a:t>	There are many different types of map visualizations, including administrative maps, heat maps, statistical maps, trajectory maps, bubble maps, </a:t>
            </a:r>
            <a:r>
              <a:rPr lang="en-US" err="1">
                <a:solidFill>
                  <a:srgbClr val="0070C0"/>
                </a:solidFill>
              </a:rPr>
              <a:t>etc</a:t>
            </a:r>
            <a:r>
              <a:rPr lang="en-US">
                <a:solidFill>
                  <a:srgbClr val="0070C0"/>
                </a:solidFill>
              </a:rPr>
              <a:t> [</a:t>
            </a:r>
            <a:r>
              <a:rPr lang="th-TH">
                <a:solidFill>
                  <a:srgbClr val="0070C0"/>
                </a:solidFill>
              </a:rPr>
              <a:t>7</a:t>
            </a:r>
            <a:r>
              <a:rPr lang="en-US">
                <a:solidFill>
                  <a:srgbClr val="0070C0"/>
                </a:solidFill>
              </a:rPr>
              <a:t>].  </a:t>
            </a:r>
          </a:p>
        </p:txBody>
      </p:sp>
      <p:pic>
        <p:nvPicPr>
          <p:cNvPr id="4" name="Picture 3"/>
          <p:cNvPicPr>
            <a:picLocks noChangeAspect="1"/>
          </p:cNvPicPr>
          <p:nvPr/>
        </p:nvPicPr>
        <p:blipFill>
          <a:blip r:embed="rId3" cstate="print"/>
          <a:stretch>
            <a:fillRect/>
          </a:stretch>
        </p:blipFill>
        <p:spPr>
          <a:xfrm>
            <a:off x="6167438" y="3733800"/>
            <a:ext cx="5066464" cy="2776537"/>
          </a:xfrm>
          <a:prstGeom prst="rect">
            <a:avLst/>
          </a:prstGeom>
        </p:spPr>
      </p:pic>
      <p:sp>
        <p:nvSpPr>
          <p:cNvPr id="5" name="Rectangle 4"/>
          <p:cNvSpPr/>
          <p:nvPr/>
        </p:nvSpPr>
        <p:spPr>
          <a:xfrm>
            <a:off x="2609850" y="9360693"/>
            <a:ext cx="4019550" cy="1388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38200" y="5339388"/>
            <a:ext cx="5329238" cy="10287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th-TH" altLang="en-US" sz="2000">
                <a:solidFill>
                  <a:srgbClr val="202124"/>
                </a:solidFill>
                <a:latin typeface="inherit"/>
                <a:cs typeface="Angsana New" panose="02020603050405020304" pitchFamily="18" charset="-34"/>
              </a:rPr>
              <a:t>ภาพแสดง แผนที่แบบโต้ตอบ แสดงแหล่งกระแสไฟฟ้าของสหรัฐอเมริกา และปริมาณการผลิตพลังงานได้มากน้อยเพียงใด</a:t>
            </a:r>
            <a:r>
              <a:rPr lang="th-TH" altLang="en-US" sz="2000">
                <a:solidFill>
                  <a:schemeClr val="tx1"/>
                </a:solidFill>
                <a:cs typeface="Angsana New" panose="02020603050405020304" pitchFamily="18" charset="-34"/>
              </a:rPr>
              <a:t> </a:t>
            </a:r>
            <a:endParaRPr lang="en-US" altLang="en-US" sz="2000">
              <a:solidFill>
                <a:schemeClr val="tx1"/>
              </a:solidFill>
              <a:latin typeface="Arial" panose="020B0604020202020204" pitchFamily="34" charset="0"/>
            </a:endParaRPr>
          </a:p>
        </p:txBody>
      </p:sp>
      <p:sp>
        <p:nvSpPr>
          <p:cNvPr id="8" name="Rectangle 7"/>
          <p:cNvSpPr/>
          <p:nvPr/>
        </p:nvSpPr>
        <p:spPr>
          <a:xfrm>
            <a:off x="752475" y="6419850"/>
            <a:ext cx="10687050" cy="338554"/>
          </a:xfrm>
          <a:prstGeom prst="rect">
            <a:avLst/>
          </a:prstGeom>
        </p:spPr>
        <p:txBody>
          <a:bodyPr wrap="square">
            <a:spAutoFit/>
          </a:bodyPr>
          <a:lstStyle/>
          <a:p>
            <a:r>
              <a:rPr lang="en-US" sz="1600">
                <a:solidFill>
                  <a:srgbClr val="010ABF"/>
                </a:solidFill>
              </a:rPr>
              <a:t>https://www.tableau.com/learn/articles/interactive-map-and-data-visualization-examples</a:t>
            </a:r>
          </a:p>
        </p:txBody>
      </p:sp>
    </p:spTree>
    <p:extLst>
      <p:ext uri="{BB962C8B-B14F-4D97-AF65-F5344CB8AC3E}">
        <p14:creationId xmlns:p14="http://schemas.microsoft.com/office/powerpoint/2010/main" val="1670751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fontAlgn="base">
              <a:buNone/>
            </a:pPr>
            <a:r>
              <a:rPr lang="en-US"/>
              <a:t>	</a:t>
            </a:r>
            <a:r>
              <a:rPr lang="en-US">
                <a:solidFill>
                  <a:srgbClr val="0070C0"/>
                </a:solidFill>
              </a:rPr>
              <a:t>	An infographic is a visual representation of information or data that tells the story with images, data visualizations, and minimal text. It presents an overview of a topic in a way that is easy to see, and understand at a glance [</a:t>
            </a:r>
            <a:r>
              <a:rPr lang="th-TH">
                <a:solidFill>
                  <a:srgbClr val="0070C0"/>
                </a:solidFill>
              </a:rPr>
              <a:t>8</a:t>
            </a:r>
            <a:r>
              <a:rPr lang="en-US">
                <a:solidFill>
                  <a:srgbClr val="0070C0"/>
                </a:solidFill>
              </a:rPr>
              <a:t>-</a:t>
            </a:r>
            <a:r>
              <a:rPr lang="th-TH">
                <a:solidFill>
                  <a:srgbClr val="0070C0"/>
                </a:solidFill>
              </a:rPr>
              <a:t>10</a:t>
            </a:r>
            <a:r>
              <a:rPr lang="en-US">
                <a:solidFill>
                  <a:srgbClr val="0070C0"/>
                </a:solidFill>
              </a:rPr>
              <a:t>]. </a:t>
            </a:r>
          </a:p>
          <a:p>
            <a:pPr fontAlgn="base">
              <a:buNone/>
            </a:pPr>
            <a:endParaRPr lang="en-US">
              <a:solidFill>
                <a:srgbClr val="0070C0"/>
              </a:solidFill>
            </a:endParaRPr>
          </a:p>
          <a:p>
            <a:pPr fontAlgn="base">
              <a:buNone/>
            </a:pPr>
            <a:r>
              <a:rPr lang="en-US">
                <a:solidFill>
                  <a:srgbClr val="FF0000"/>
                </a:solidFill>
              </a:rPr>
              <a:t>	</a:t>
            </a:r>
            <a:r>
              <a:rPr lang="th-TH">
                <a:solidFill>
                  <a:srgbClr val="FF0000"/>
                </a:solidFill>
              </a:rPr>
              <a:t>	</a:t>
            </a:r>
            <a:endParaRPr lang="en-US" sz="2800">
              <a:solidFill>
                <a:srgbClr val="FF0000"/>
              </a:solidFill>
            </a:endParaRPr>
          </a:p>
        </p:txBody>
      </p:sp>
      <p:sp>
        <p:nvSpPr>
          <p:cNvPr id="4" name="Title 3"/>
          <p:cNvSpPr>
            <a:spLocks noGrp="1"/>
          </p:cNvSpPr>
          <p:nvPr>
            <p:ph type="title"/>
          </p:nvPr>
        </p:nvSpPr>
        <p:spPr>
          <a:xfrm>
            <a:off x="838200" y="365125"/>
            <a:ext cx="11353800" cy="1016635"/>
          </a:xfrm>
          <a:solidFill>
            <a:srgbClr val="D9D0BD"/>
          </a:solidFill>
        </p:spPr>
        <p:txBody>
          <a:bodyPr/>
          <a:lstStyle/>
          <a:p>
            <a:r>
              <a:rPr lang="en-US" b="1" err="1">
                <a:solidFill>
                  <a:schemeClr val="accent1">
                    <a:lumMod val="50000"/>
                  </a:schemeClr>
                </a:solidFill>
              </a:rPr>
              <a:t>Infographics</a:t>
            </a:r>
            <a:endParaRPr lang="th-TH">
              <a:solidFill>
                <a:schemeClr val="accent1">
                  <a:lumMod val="50000"/>
                </a:schemeClr>
              </a:solidFill>
            </a:endParaRPr>
          </a:p>
        </p:txBody>
      </p:sp>
      <p:pic>
        <p:nvPicPr>
          <p:cNvPr id="2" name="Picture 1"/>
          <p:cNvPicPr>
            <a:picLocks noChangeAspect="1"/>
          </p:cNvPicPr>
          <p:nvPr/>
        </p:nvPicPr>
        <p:blipFill>
          <a:blip r:embed="rId3" cstate="print"/>
          <a:stretch>
            <a:fillRect/>
          </a:stretch>
        </p:blipFill>
        <p:spPr>
          <a:xfrm>
            <a:off x="7789801" y="3309537"/>
            <a:ext cx="2495397" cy="3202627"/>
          </a:xfrm>
          <a:prstGeom prst="rect">
            <a:avLst/>
          </a:prstGeom>
        </p:spPr>
      </p:pic>
      <p:sp>
        <p:nvSpPr>
          <p:cNvPr id="5" name="Rectangle 4"/>
          <p:cNvSpPr/>
          <p:nvPr/>
        </p:nvSpPr>
        <p:spPr>
          <a:xfrm>
            <a:off x="838200" y="6327498"/>
            <a:ext cx="5744393" cy="369332"/>
          </a:xfrm>
          <a:prstGeom prst="rect">
            <a:avLst/>
          </a:prstGeom>
        </p:spPr>
        <p:txBody>
          <a:bodyPr wrap="none">
            <a:spAutoFit/>
          </a:bodyPr>
          <a:lstStyle/>
          <a:p>
            <a:r>
              <a:rPr lang="th-TH"/>
              <a:t>แนะนำ </a:t>
            </a:r>
            <a:r>
              <a:rPr lang="en-US"/>
              <a:t>Template https://infograph.venngage.com/templates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372" y="213361"/>
            <a:ext cx="11733628" cy="819150"/>
          </a:xfrm>
          <a:solidFill>
            <a:srgbClr val="FFCC66"/>
          </a:solidFill>
        </p:spPr>
        <p:txBody>
          <a:bodyPr/>
          <a:lstStyle/>
          <a:p>
            <a:r>
              <a:rPr lang="en-US"/>
              <a:t>Dashboard</a:t>
            </a:r>
          </a:p>
        </p:txBody>
      </p:sp>
      <p:sp>
        <p:nvSpPr>
          <p:cNvPr id="3" name="Content Placeholder 2"/>
          <p:cNvSpPr>
            <a:spLocks noGrp="1"/>
          </p:cNvSpPr>
          <p:nvPr>
            <p:ph idx="1"/>
          </p:nvPr>
        </p:nvSpPr>
        <p:spPr>
          <a:xfrm>
            <a:off x="627184" y="1184251"/>
            <a:ext cx="10515600" cy="4414691"/>
          </a:xfrm>
        </p:spPr>
        <p:txBody>
          <a:bodyPr>
            <a:normAutofit/>
          </a:bodyPr>
          <a:lstStyle/>
          <a:p>
            <a:pPr marL="0" indent="0">
              <a:buNone/>
            </a:pPr>
            <a:r>
              <a:rPr lang="th-TH" b="1">
                <a:latin typeface="AngsanaUPC" panose="02020603050405020304" pitchFamily="18" charset="-34"/>
                <a:cs typeface="AngsanaUPC" panose="02020603050405020304" pitchFamily="18" charset="-34"/>
              </a:rPr>
              <a:t>	แดชบอร์ด (</a:t>
            </a:r>
            <a:r>
              <a:rPr lang="en-US" b="1">
                <a:latin typeface="AngsanaUPC" panose="02020603050405020304" pitchFamily="18" charset="-34"/>
                <a:cs typeface="AngsanaUPC" panose="02020603050405020304" pitchFamily="18" charset="-34"/>
              </a:rPr>
              <a:t>Dashboards)</a:t>
            </a:r>
            <a:r>
              <a:rPr lang="en-US">
                <a:latin typeface="AngsanaUPC" panose="02020603050405020304" pitchFamily="18" charset="-34"/>
                <a:cs typeface="AngsanaUPC" panose="02020603050405020304" pitchFamily="18" charset="-34"/>
              </a:rPr>
              <a:t> </a:t>
            </a:r>
            <a:r>
              <a:rPr lang="th-TH">
                <a:latin typeface="AngsanaUPC" panose="02020603050405020304" pitchFamily="18" charset="-34"/>
                <a:cs typeface="AngsanaUPC" panose="02020603050405020304" pitchFamily="18" charset="-34"/>
              </a:rPr>
              <a:t>คือ การนำข้อมูลต่างๆ มาแสดง โดยใช้แผนภูมิ </a:t>
            </a:r>
            <a:r>
              <a:rPr lang="en-US">
                <a:latin typeface="AngsanaUPC" panose="02020603050405020304" pitchFamily="18" charset="-34"/>
                <a:cs typeface="AngsanaUPC" panose="02020603050405020304" pitchFamily="18" charset="-34"/>
              </a:rPr>
              <a:t>(Chart) </a:t>
            </a:r>
            <a:r>
              <a:rPr lang="th-TH">
                <a:latin typeface="AngsanaUPC" panose="02020603050405020304" pitchFamily="18" charset="-34"/>
                <a:cs typeface="AngsanaUPC" panose="02020603050405020304" pitchFamily="18" charset="-34"/>
              </a:rPr>
              <a:t>กราฟ</a:t>
            </a:r>
            <a:r>
              <a:rPr lang="en-US">
                <a:latin typeface="AngsanaUPC" panose="02020603050405020304" pitchFamily="18" charset="-34"/>
                <a:cs typeface="AngsanaUPC" panose="02020603050405020304" pitchFamily="18" charset="-34"/>
              </a:rPr>
              <a:t> (Graph) </a:t>
            </a:r>
            <a:r>
              <a:rPr lang="th-TH">
                <a:latin typeface="AngsanaUPC" panose="02020603050405020304" pitchFamily="18" charset="-34"/>
                <a:cs typeface="AngsanaUPC" panose="02020603050405020304" pitchFamily="18" charset="-34"/>
              </a:rPr>
              <a:t>และรูปแบบการนำเสนอข้อมูลอื่นมารวมกัน โดยใน 1 แดชบอร์ด สามารถแสดง สารสนเทศได้หลากหลายรูปแบบ ผู้บริหาร และผู้ปฏิบัติงานจะสามารถดูข้อมูลสรุป และการพยากรณ์ข้อมูลต่างๆ จาก </a:t>
            </a:r>
            <a:r>
              <a:rPr lang="en-US">
                <a:latin typeface="AngsanaUPC" panose="02020603050405020304" pitchFamily="18" charset="-34"/>
                <a:cs typeface="AngsanaUPC" panose="02020603050405020304" pitchFamily="18" charset="-34"/>
              </a:rPr>
              <a:t>Dashboards </a:t>
            </a:r>
            <a:r>
              <a:rPr lang="th-TH">
                <a:latin typeface="AngsanaUPC" panose="02020603050405020304" pitchFamily="18" charset="-34"/>
                <a:cs typeface="AngsanaUPC" panose="02020603050405020304" pitchFamily="18" charset="-34"/>
              </a:rPr>
              <a:t>เพื่อช่วยสนับสนุนการตัดสินใจทางด้านต่างๆ เช่นผู้บริหารบริษัทที่ทำ</a:t>
            </a:r>
            <a:r>
              <a:rPr lang="th-TH"/>
              <a:t>ธุรกิจผู้ให้บริการด้านโลจิสติกส์</a:t>
            </a:r>
            <a:r>
              <a:rPr lang="en-US"/>
              <a:t> </a:t>
            </a:r>
            <a:r>
              <a:rPr lang="th-TH">
                <a:latin typeface="AngsanaUPC" panose="02020603050405020304" pitchFamily="18" charset="-34"/>
                <a:cs typeface="AngsanaUPC" panose="02020603050405020304" pitchFamily="18" charset="-34"/>
              </a:rPr>
              <a:t>สามารถใช้ </a:t>
            </a:r>
            <a:r>
              <a:rPr lang="en-US">
                <a:latin typeface="AngsanaUPC" panose="02020603050405020304" pitchFamily="18" charset="-34"/>
                <a:cs typeface="AngsanaUPC" panose="02020603050405020304" pitchFamily="18" charset="-34"/>
              </a:rPr>
              <a:t>Dashboard </a:t>
            </a:r>
            <a:r>
              <a:rPr lang="th-TH">
                <a:latin typeface="AngsanaUPC" panose="02020603050405020304" pitchFamily="18" charset="-34"/>
                <a:cs typeface="AngsanaUPC" panose="02020603050405020304" pitchFamily="18" charset="-34"/>
              </a:rPr>
              <a:t>เพื่อดูผลประกอบการของธุรกิจ การพยากรณ์รายได้ในอนาคต และแนวโน้มราคาน้ำมัน พร้อมๆกันได้</a:t>
            </a:r>
            <a:endParaRPr lang="en-US">
              <a:latin typeface="AngsanaUPC" panose="02020603050405020304" pitchFamily="18" charset="-34"/>
              <a:cs typeface="AngsanaUPC" panose="02020603050405020304" pitchFamily="18" charset="-34"/>
            </a:endParaRPr>
          </a:p>
          <a:p>
            <a:pPr marL="0" indent="0">
              <a:buNone/>
            </a:pPr>
            <a:r>
              <a:rPr lang="en-US" sz="3200">
                <a:solidFill>
                  <a:srgbClr val="0070C0"/>
                </a:solidFill>
                <a:latin typeface="AngsanaUPC" panose="02020603050405020304" pitchFamily="18" charset="-34"/>
                <a:cs typeface="AngsanaUPC" panose="02020603050405020304" pitchFamily="18" charset="-34"/>
              </a:rPr>
              <a:t>A dashboard is a type of graphical user interface which provides comprehensive and accurate information for decision making. The graphical overview of key performance indicators (KPIs) helps readers quickly spot areas that need attention [11].</a:t>
            </a:r>
          </a:p>
        </p:txBody>
      </p:sp>
    </p:spTree>
    <p:extLst>
      <p:ext uri="{BB962C8B-B14F-4D97-AF65-F5344CB8AC3E}">
        <p14:creationId xmlns:p14="http://schemas.microsoft.com/office/powerpoint/2010/main" val="2143998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Grp="1" noChangeArrowheads="1"/>
          </p:cNvSpPr>
          <p:nvPr>
            <p:ph type="title"/>
          </p:nvPr>
        </p:nvSpPr>
        <p:spPr>
          <a:xfrm>
            <a:off x="576359" y="1028828"/>
            <a:ext cx="9646214" cy="1143000"/>
          </a:xfrm>
        </p:spPr>
        <p:txBody>
          <a:bodyPr>
            <a:normAutofit fontScale="90000"/>
          </a:bodyPr>
          <a:lstStyle/>
          <a:p>
            <a:pPr eaLnBrk="1" hangingPunct="1"/>
            <a:r>
              <a:rPr lang="th-TH" altLang="en-US">
                <a:latin typeface="Angsana New" panose="02020603050405020304" pitchFamily="18" charset="-34"/>
              </a:rPr>
              <a:t>ตัวอย่างรูปแบบของสารสนเทศประเภทสำหรับผู้บริหารระดับสูง</a:t>
            </a:r>
            <a:endParaRPr lang="en-US" altLang="en-US">
              <a:latin typeface="Angsana New" panose="02020603050405020304" pitchFamily="18" charset="-34"/>
            </a:endParaRPr>
          </a:p>
        </p:txBody>
      </p:sp>
      <p:graphicFrame>
        <p:nvGraphicFramePr>
          <p:cNvPr id="1026" name="Object 4"/>
          <p:cNvGraphicFramePr>
            <a:graphicFrameLocks noGrp="1" noChangeAspect="1"/>
          </p:cNvGraphicFramePr>
          <p:nvPr>
            <p:ph idx="1"/>
            <p:extLst>
              <p:ext uri="{D42A27DB-BD31-4B8C-83A1-F6EECF244321}">
                <p14:modId xmlns:p14="http://schemas.microsoft.com/office/powerpoint/2010/main" val="50703222"/>
              </p:ext>
            </p:extLst>
          </p:nvPr>
        </p:nvGraphicFramePr>
        <p:xfrm>
          <a:off x="2187953" y="2262135"/>
          <a:ext cx="7056437" cy="4459287"/>
        </p:xfrm>
        <a:graphic>
          <a:graphicData uri="http://schemas.openxmlformats.org/presentationml/2006/ole">
            <mc:AlternateContent xmlns:mc="http://schemas.openxmlformats.org/markup-compatibility/2006">
              <mc:Choice xmlns:v="urn:schemas-microsoft-com:vml" Requires="v">
                <p:oleObj spid="_x0000_s38915" name="Bitmap Image" r:id="rId3" imgW="8457143" imgH="5342857" progId="PBrush">
                  <p:embed/>
                </p:oleObj>
              </mc:Choice>
              <mc:Fallback>
                <p:oleObj name="Bitmap Image" r:id="rId3" imgW="8457143" imgH="5342857" progId="PBrush">
                  <p:embed/>
                  <p:pic>
                    <p:nvPicPr>
                      <p:cNvPr id="0" name="Picture 7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7953" y="2262135"/>
                        <a:ext cx="7056437" cy="445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Text Box 7"/>
          <p:cNvSpPr txBox="1">
            <a:spLocks noChangeArrowheads="1"/>
          </p:cNvSpPr>
          <p:nvPr/>
        </p:nvSpPr>
        <p:spPr bwMode="auto">
          <a:xfrm>
            <a:off x="1638351" y="4161094"/>
            <a:ext cx="33829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cs typeface="Angsana New" panose="02020603050405020304" pitchFamily="18" charset="-34"/>
              </a:defRPr>
            </a:lvl1pPr>
            <a:lvl2pPr marL="742950" indent="-285750" eaLnBrk="0" hangingPunct="0">
              <a:defRPr kumimoji="1" sz="2400">
                <a:solidFill>
                  <a:schemeClr val="tx1"/>
                </a:solidFill>
                <a:latin typeface="Times New Roman" panose="02020603050405020304" pitchFamily="18" charset="0"/>
                <a:cs typeface="Angsana New" panose="02020603050405020304" pitchFamily="18" charset="-34"/>
              </a:defRPr>
            </a:lvl2pPr>
            <a:lvl3pPr marL="1143000" indent="-228600" eaLnBrk="0" hangingPunct="0">
              <a:defRPr kumimoji="1" sz="2400">
                <a:solidFill>
                  <a:schemeClr val="tx1"/>
                </a:solidFill>
                <a:latin typeface="Times New Roman" panose="02020603050405020304" pitchFamily="18" charset="0"/>
                <a:cs typeface="Angsana New" panose="02020603050405020304" pitchFamily="18" charset="-34"/>
              </a:defRPr>
            </a:lvl3pPr>
            <a:lvl4pPr marL="1600200" indent="-228600" eaLnBrk="0" hangingPunct="0">
              <a:defRPr kumimoji="1" sz="2400">
                <a:solidFill>
                  <a:schemeClr val="tx1"/>
                </a:solidFill>
                <a:latin typeface="Times New Roman" panose="02020603050405020304" pitchFamily="18" charset="0"/>
                <a:cs typeface="Angsana New" panose="02020603050405020304" pitchFamily="18" charset="-34"/>
              </a:defRPr>
            </a:lvl4pPr>
            <a:lvl5pPr marL="2057400" indent="-228600" eaLnBrk="0" hangingPunct="0">
              <a:defRPr kumimoji="1" sz="2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eaLnBrk="1" hangingPunct="1">
              <a:spcBef>
                <a:spcPct val="50000"/>
              </a:spcBef>
            </a:pPr>
            <a:r>
              <a:rPr lang="th-TH" altLang="en-US">
                <a:solidFill>
                  <a:srgbClr val="0C059F"/>
                </a:solidFill>
                <a:latin typeface="Angsana New" panose="02020603050405020304" pitchFamily="18" charset="-34"/>
              </a:rPr>
              <a:t>รายงานผลของข้อมูลนาทีต่อนาที ของประสิทธิภาพทางการเงินของบริษัทที่ถูกวัดโดย </a:t>
            </a:r>
            <a:r>
              <a:rPr lang="en-US" altLang="en-US">
                <a:solidFill>
                  <a:srgbClr val="0C059F"/>
                </a:solidFill>
                <a:latin typeface="Angsana New" panose="02020603050405020304" pitchFamily="18" charset="-34"/>
              </a:rPr>
              <a:t>working capital, accounts receivable</a:t>
            </a:r>
            <a:r>
              <a:rPr lang="th-TH" altLang="en-US">
                <a:solidFill>
                  <a:srgbClr val="0C059F"/>
                </a:solidFill>
                <a:latin typeface="Angsana New" panose="02020603050405020304" pitchFamily="18" charset="-34"/>
              </a:rPr>
              <a:t> </a:t>
            </a:r>
            <a:r>
              <a:rPr lang="en-US" altLang="en-US">
                <a:solidFill>
                  <a:srgbClr val="0C059F"/>
                </a:solidFill>
                <a:latin typeface="Angsana New" panose="02020603050405020304" pitchFamily="18" charset="-34"/>
              </a:rPr>
              <a:t>, accounts payable, cash flow </a:t>
            </a:r>
            <a:r>
              <a:rPr lang="th-TH" altLang="en-US">
                <a:solidFill>
                  <a:srgbClr val="0C059F"/>
                </a:solidFill>
                <a:latin typeface="Angsana New" panose="02020603050405020304" pitchFamily="18" charset="-34"/>
              </a:rPr>
              <a:t>และ </a:t>
            </a:r>
            <a:r>
              <a:rPr lang="en-US" altLang="en-US">
                <a:solidFill>
                  <a:srgbClr val="0C059F"/>
                </a:solidFill>
                <a:latin typeface="Angsana New" panose="02020603050405020304" pitchFamily="18" charset="-34"/>
              </a:rPr>
              <a:t>inventory </a:t>
            </a:r>
            <a:r>
              <a:rPr lang="th-TH" altLang="en-US">
                <a:solidFill>
                  <a:srgbClr val="0C059F"/>
                </a:solidFill>
                <a:latin typeface="Angsana New" panose="02020603050405020304" pitchFamily="18" charset="-34"/>
              </a:rPr>
              <a:t>โดยข้อมูลจะแสดงบน </a:t>
            </a:r>
            <a:r>
              <a:rPr lang="en-US" altLang="en-US">
                <a:solidFill>
                  <a:srgbClr val="0C059F"/>
                </a:solidFill>
                <a:latin typeface="Angsana New" panose="02020603050405020304" pitchFamily="18" charset="-34"/>
              </a:rPr>
              <a:t>Digital Dashboard</a:t>
            </a:r>
          </a:p>
        </p:txBody>
      </p:sp>
      <p:sp>
        <p:nvSpPr>
          <p:cNvPr id="7" name="Title 1"/>
          <p:cNvSpPr txBox="1">
            <a:spLocks/>
          </p:cNvSpPr>
          <p:nvPr/>
        </p:nvSpPr>
        <p:spPr>
          <a:xfrm>
            <a:off x="458372" y="243841"/>
            <a:ext cx="11733628" cy="819150"/>
          </a:xfrm>
          <a:prstGeom prst="rect">
            <a:avLst/>
          </a:prstGeom>
          <a:solidFill>
            <a:srgbClr val="FFCC6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Dashboard</a:t>
            </a:r>
          </a:p>
        </p:txBody>
      </p:sp>
    </p:spTree>
    <p:extLst>
      <p:ext uri="{BB962C8B-B14F-4D97-AF65-F5344CB8AC3E}">
        <p14:creationId xmlns:p14="http://schemas.microsoft.com/office/powerpoint/2010/main" val="2826909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193675"/>
            <a:ext cx="11725275" cy="930275"/>
          </a:xfrm>
          <a:solidFill>
            <a:schemeClr val="accent6">
              <a:lumMod val="40000"/>
              <a:lumOff val="60000"/>
            </a:schemeClr>
          </a:solidFill>
        </p:spPr>
        <p:txBody>
          <a:bodyPr>
            <a:normAutofit/>
          </a:bodyPr>
          <a:lstStyle/>
          <a:p>
            <a:pPr marL="0" indent="0"/>
            <a:r>
              <a:rPr lang="en-US" b="1"/>
              <a:t>Popular data visualization tools</a:t>
            </a:r>
          </a:p>
        </p:txBody>
      </p:sp>
      <p:sp>
        <p:nvSpPr>
          <p:cNvPr id="3" name="Content Placeholder 2"/>
          <p:cNvSpPr>
            <a:spLocks noGrp="1"/>
          </p:cNvSpPr>
          <p:nvPr>
            <p:ph idx="1"/>
          </p:nvPr>
        </p:nvSpPr>
        <p:spPr>
          <a:xfrm>
            <a:off x="556098" y="1410191"/>
            <a:ext cx="10144760" cy="4388622"/>
          </a:xfrm>
        </p:spPr>
        <p:txBody>
          <a:bodyPr>
            <a:noAutofit/>
          </a:bodyPr>
          <a:lstStyle/>
          <a:p>
            <a:pPr marL="0" indent="0">
              <a:buNone/>
            </a:pPr>
            <a:r>
              <a:rPr lang="th-TH" sz="2400">
                <a:cs typeface="+mj-cs"/>
              </a:rPr>
              <a:t>	</a:t>
            </a:r>
            <a:r>
              <a:rPr lang="en-US" sz="2400">
                <a:solidFill>
                  <a:srgbClr val="0070C0"/>
                </a:solidFill>
                <a:cs typeface="+mj-cs"/>
              </a:rPr>
              <a:t>Data visualization tools provide user-friendly ways to see and understand data patterns, trends, and outliers [2].</a:t>
            </a:r>
            <a:endParaRPr lang="th-TH" sz="2400">
              <a:solidFill>
                <a:srgbClr val="0070C0"/>
              </a:solidFill>
              <a:cs typeface="+mj-cs"/>
            </a:endParaRPr>
          </a:p>
          <a:p>
            <a:pPr marL="0" indent="0">
              <a:buNone/>
            </a:pPr>
            <a:r>
              <a:rPr lang="en-US" sz="2400">
                <a:latin typeface="+mj-lt"/>
                <a:ea typeface="+mj-ea"/>
                <a:cs typeface="+mj-cs"/>
              </a:rPr>
              <a:t>	1. Power-BI      </a:t>
            </a:r>
            <a:r>
              <a:rPr lang="en-US" sz="2400">
                <a:solidFill>
                  <a:srgbClr val="FF0000"/>
                </a:solidFill>
                <a:latin typeface="+mj-lt"/>
                <a:ea typeface="+mj-ea"/>
                <a:cs typeface="+mj-cs"/>
              </a:rPr>
              <a:t>*********</a:t>
            </a:r>
            <a:r>
              <a:rPr lang="en-US" sz="2400">
                <a:latin typeface="+mj-lt"/>
                <a:ea typeface="+mj-ea"/>
                <a:cs typeface="+mj-cs"/>
              </a:rPr>
              <a:t/>
            </a:r>
            <a:br>
              <a:rPr lang="en-US" sz="2400">
                <a:latin typeface="+mj-lt"/>
                <a:ea typeface="+mj-ea"/>
                <a:cs typeface="+mj-cs"/>
              </a:rPr>
            </a:br>
            <a:r>
              <a:rPr lang="en-US" sz="2400">
                <a:latin typeface="+mj-lt"/>
                <a:ea typeface="+mj-ea"/>
                <a:cs typeface="+mj-cs"/>
              </a:rPr>
              <a:t>	2. Tableau        </a:t>
            </a:r>
            <a:r>
              <a:rPr lang="en-US" sz="2400">
                <a:solidFill>
                  <a:srgbClr val="FF0000"/>
                </a:solidFill>
                <a:latin typeface="+mj-lt"/>
                <a:ea typeface="+mj-ea"/>
                <a:cs typeface="+mj-cs"/>
              </a:rPr>
              <a:t>*********</a:t>
            </a:r>
            <a:endParaRPr lang="th-TH" sz="2400">
              <a:solidFill>
                <a:srgbClr val="FF0000"/>
              </a:solidFill>
              <a:latin typeface="+mj-lt"/>
              <a:ea typeface="+mj-ea"/>
              <a:cs typeface="+mj-cs"/>
            </a:endParaRPr>
          </a:p>
          <a:p>
            <a:pPr marL="0" indent="0">
              <a:buNone/>
            </a:pPr>
            <a:r>
              <a:rPr lang="en-US" sz="2400">
                <a:latin typeface="+mj-lt"/>
                <a:ea typeface="+mj-ea"/>
                <a:cs typeface="+mj-cs"/>
              </a:rPr>
              <a:t>	3. </a:t>
            </a:r>
            <a:r>
              <a:rPr lang="en-US" sz="2400" err="1">
                <a:latin typeface="+mj-lt"/>
                <a:ea typeface="+mj-ea"/>
                <a:cs typeface="+mj-cs"/>
              </a:rPr>
              <a:t>Datawrapper</a:t>
            </a:r>
            <a:endParaRPr lang="th-TH" sz="2400">
              <a:latin typeface="+mj-lt"/>
              <a:ea typeface="+mj-ea"/>
              <a:cs typeface="+mj-cs"/>
            </a:endParaRPr>
          </a:p>
          <a:p>
            <a:pPr marL="0" indent="0">
              <a:buNone/>
            </a:pPr>
            <a:r>
              <a:rPr lang="en-US" sz="2400">
                <a:latin typeface="+mj-lt"/>
                <a:ea typeface="+mj-ea"/>
                <a:cs typeface="+mj-cs"/>
              </a:rPr>
              <a:t>	4. </a:t>
            </a:r>
            <a:r>
              <a:rPr lang="en-US" sz="2400" err="1">
                <a:latin typeface="+mj-lt"/>
                <a:ea typeface="+mj-ea"/>
                <a:cs typeface="+mj-cs"/>
              </a:rPr>
              <a:t>Plotly</a:t>
            </a:r>
            <a:endParaRPr lang="en-US" sz="2400">
              <a:latin typeface="+mj-lt"/>
              <a:ea typeface="+mj-ea"/>
              <a:cs typeface="+mj-cs"/>
            </a:endParaRPr>
          </a:p>
          <a:p>
            <a:pPr marL="0" indent="0">
              <a:buNone/>
            </a:pPr>
            <a:r>
              <a:rPr lang="en-US" sz="2400">
                <a:latin typeface="+mj-lt"/>
                <a:ea typeface="+mj-ea"/>
                <a:cs typeface="+mj-cs"/>
              </a:rPr>
              <a:t>	5. Excel             </a:t>
            </a:r>
            <a:r>
              <a:rPr lang="en-US" sz="2400">
                <a:solidFill>
                  <a:srgbClr val="FF0000"/>
                </a:solidFill>
                <a:latin typeface="+mj-lt"/>
                <a:ea typeface="+mj-ea"/>
                <a:cs typeface="+mj-cs"/>
              </a:rPr>
              <a:t>*********</a:t>
            </a:r>
            <a:endParaRPr lang="th-TH" sz="2400">
              <a:solidFill>
                <a:srgbClr val="FF0000"/>
              </a:solidFill>
              <a:latin typeface="+mj-lt"/>
              <a:ea typeface="+mj-ea"/>
              <a:cs typeface="+mj-cs"/>
            </a:endParaRPr>
          </a:p>
          <a:p>
            <a:pPr marL="0" indent="0">
              <a:buNone/>
            </a:pPr>
            <a:r>
              <a:rPr lang="en-US" sz="2400">
                <a:latin typeface="+mj-lt"/>
                <a:ea typeface="+mj-ea"/>
                <a:cs typeface="+mj-cs"/>
              </a:rPr>
              <a:t>	6. </a:t>
            </a:r>
            <a:r>
              <a:rPr lang="en-US" sz="2400" err="1">
                <a:latin typeface="+mj-lt"/>
                <a:ea typeface="+mj-ea"/>
                <a:cs typeface="+mj-cs"/>
              </a:rPr>
              <a:t>Zoho</a:t>
            </a:r>
            <a:r>
              <a:rPr lang="en-US" sz="2400">
                <a:latin typeface="+mj-lt"/>
                <a:ea typeface="+mj-ea"/>
                <a:cs typeface="+mj-cs"/>
              </a:rPr>
              <a:t> analytics</a:t>
            </a:r>
            <a:endParaRPr lang="th-TH" sz="2400">
              <a:latin typeface="+mj-lt"/>
              <a:ea typeface="+mj-ea"/>
              <a:cs typeface="+mj-cs"/>
            </a:endParaRPr>
          </a:p>
          <a:p>
            <a:pPr marL="0" indent="0">
              <a:buNone/>
            </a:pPr>
            <a:r>
              <a:rPr lang="en-US" sz="2400">
                <a:latin typeface="+mj-lt"/>
                <a:ea typeface="+mj-ea"/>
                <a:cs typeface="+mj-cs"/>
              </a:rPr>
              <a:t>	7. </a:t>
            </a:r>
            <a:r>
              <a:rPr lang="en-US" sz="2400" err="1">
                <a:latin typeface="+mj-lt"/>
                <a:ea typeface="+mj-ea"/>
                <a:cs typeface="+mj-cs"/>
              </a:rPr>
              <a:t>QlikView</a:t>
            </a:r>
            <a:endParaRPr lang="en-US" sz="2400">
              <a:latin typeface="+mj-lt"/>
              <a:ea typeface="+mj-ea"/>
              <a:cs typeface="+mj-cs"/>
            </a:endParaRPr>
          </a:p>
          <a:p>
            <a:pPr marL="0" indent="0">
              <a:buNone/>
            </a:pPr>
            <a:r>
              <a:rPr lang="en-US" sz="2400">
                <a:latin typeface="+mj-lt"/>
                <a:ea typeface="+mj-ea"/>
                <a:cs typeface="+mj-cs"/>
              </a:rPr>
              <a:t>	8. Excel 	</a:t>
            </a:r>
            <a:r>
              <a:rPr lang="en-US" sz="2400">
                <a:solidFill>
                  <a:srgbClr val="FF0000"/>
                </a:solidFill>
                <a:latin typeface="+mj-lt"/>
                <a:ea typeface="+mj-ea"/>
                <a:cs typeface="+mj-cs"/>
              </a:rPr>
              <a:t>*********</a:t>
            </a:r>
          </a:p>
          <a:p>
            <a:pPr marL="0" indent="0">
              <a:buNone/>
            </a:pPr>
            <a:r>
              <a:rPr lang="th-TH" sz="2400">
                <a:cs typeface="+mj-cs"/>
              </a:rPr>
              <a:t>		</a:t>
            </a:r>
            <a:endParaRPr lang="en-US" sz="2400">
              <a:cs typeface="+mj-cs"/>
            </a:endParaRPr>
          </a:p>
        </p:txBody>
      </p:sp>
    </p:spTree>
    <p:extLst>
      <p:ext uri="{BB962C8B-B14F-4D97-AF65-F5344CB8AC3E}">
        <p14:creationId xmlns:p14="http://schemas.microsoft.com/office/powerpoint/2010/main" val="2968198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23" y="228600"/>
            <a:ext cx="11832077" cy="792466"/>
          </a:xfrm>
          <a:solidFill>
            <a:schemeClr val="accent4">
              <a:lumMod val="60000"/>
              <a:lumOff val="40000"/>
            </a:schemeClr>
          </a:solidFill>
        </p:spPr>
        <p:txBody>
          <a:bodyPr>
            <a:normAutofit/>
          </a:bodyPr>
          <a:lstStyle/>
          <a:p>
            <a:pPr algn="ctr"/>
            <a:r>
              <a:rPr lang="en-US" sz="4000"/>
              <a:t>Static vs Interactive Data Visualization</a:t>
            </a:r>
          </a:p>
        </p:txBody>
      </p:sp>
      <p:sp>
        <p:nvSpPr>
          <p:cNvPr id="3" name="Content Placeholder 2"/>
          <p:cNvSpPr>
            <a:spLocks noGrp="1"/>
          </p:cNvSpPr>
          <p:nvPr>
            <p:ph idx="1"/>
          </p:nvPr>
        </p:nvSpPr>
        <p:spPr>
          <a:xfrm>
            <a:off x="711740" y="1241966"/>
            <a:ext cx="11027975" cy="4351338"/>
          </a:xfrm>
        </p:spPr>
        <p:txBody>
          <a:bodyPr>
            <a:normAutofit fontScale="85000" lnSpcReduction="10000"/>
          </a:bodyPr>
          <a:lstStyle/>
          <a:p>
            <a:pPr marL="0" indent="0">
              <a:buNone/>
            </a:pPr>
            <a:r>
              <a:rPr lang="en-US" sz="3200">
                <a:solidFill>
                  <a:srgbClr val="7030A0"/>
                </a:solidFill>
                <a:latin typeface="Angsana New" panose="02020603050405020304" pitchFamily="18" charset="-34"/>
                <a:cs typeface="Angsana New" panose="02020603050405020304" pitchFamily="18" charset="-34"/>
              </a:rPr>
              <a:t>Static Data Visualization</a:t>
            </a:r>
            <a:r>
              <a:rPr lang="th-TH" sz="3200">
                <a:solidFill>
                  <a:srgbClr val="7030A0"/>
                </a:solidFill>
                <a:latin typeface="Angsana New" panose="02020603050405020304" pitchFamily="18" charset="-34"/>
                <a:cs typeface="Angsana New" panose="02020603050405020304" pitchFamily="18" charset="-34"/>
              </a:rPr>
              <a:t> </a:t>
            </a:r>
            <a:r>
              <a:rPr lang="en-US" sz="3200">
                <a:solidFill>
                  <a:srgbClr val="7030A0"/>
                </a:solidFill>
                <a:latin typeface="Angsana New" panose="02020603050405020304" pitchFamily="18" charset="-34"/>
                <a:cs typeface="Angsana New" panose="02020603050405020304" pitchFamily="18" charset="-34"/>
              </a:rPr>
              <a:t>: </a:t>
            </a:r>
            <a:r>
              <a:rPr lang="th-TH" sz="3200">
                <a:latin typeface="Angsana New" panose="02020603050405020304" pitchFamily="18" charset="-34"/>
                <a:cs typeface="Angsana New" panose="02020603050405020304" pitchFamily="18" charset="-34"/>
              </a:rPr>
              <a:t>เป็นการนำเสนอแบบคงที่</a:t>
            </a:r>
            <a:r>
              <a:rPr lang="en-US" sz="3200">
                <a:latin typeface="Angsana New" panose="02020603050405020304" pitchFamily="18" charset="-34"/>
                <a:cs typeface="Angsana New" panose="02020603050405020304" pitchFamily="18" charset="-34"/>
              </a:rPr>
              <a:t> </a:t>
            </a:r>
            <a:r>
              <a:rPr lang="th-TH" sz="3200">
                <a:latin typeface="Angsana New" panose="02020603050405020304" pitchFamily="18" charset="-34"/>
                <a:cs typeface="Angsana New" panose="02020603050405020304" pitchFamily="18" charset="-34"/>
              </a:rPr>
              <a:t>ภาพนิ่ง</a:t>
            </a:r>
            <a:endParaRPr lang="en-US" sz="3200">
              <a:latin typeface="Angsana New" panose="02020603050405020304" pitchFamily="18" charset="-34"/>
              <a:cs typeface="Angsana New" panose="02020603050405020304" pitchFamily="18" charset="-34"/>
            </a:endParaRPr>
          </a:p>
          <a:p>
            <a:pPr marL="0" indent="0">
              <a:buNone/>
            </a:pPr>
            <a:r>
              <a:rPr lang="en-US" sz="3200">
                <a:latin typeface="Angsana New" panose="02020603050405020304" pitchFamily="18" charset="-34"/>
                <a:cs typeface="Angsana New" panose="02020603050405020304" pitchFamily="18" charset="-34"/>
              </a:rPr>
              <a:t>	</a:t>
            </a:r>
            <a:r>
              <a:rPr lang="th-TH" sz="3200">
                <a:latin typeface="Angsana New" panose="02020603050405020304" pitchFamily="18" charset="-34"/>
                <a:cs typeface="Angsana New" panose="02020603050405020304" pitchFamily="18" charset="-34"/>
              </a:rPr>
              <a:t>เช่น</a:t>
            </a:r>
            <a:r>
              <a:rPr lang="en-US" sz="3200">
                <a:latin typeface="Angsana New" panose="02020603050405020304" pitchFamily="18" charset="-34"/>
                <a:cs typeface="Angsana New" panose="02020603050405020304" pitchFamily="18" charset="-34"/>
              </a:rPr>
              <a:t> Infographic, </a:t>
            </a:r>
            <a:r>
              <a:rPr lang="th-TH" sz="3200">
                <a:latin typeface="Angsana New" panose="02020603050405020304" pitchFamily="18" charset="-34"/>
                <a:cs typeface="Angsana New" panose="02020603050405020304" pitchFamily="18" charset="-34"/>
              </a:rPr>
              <a:t>การนำเสนอ</a:t>
            </a:r>
            <a:r>
              <a:rPr lang="en-US" sz="3200">
                <a:latin typeface="Angsana New" panose="02020603050405020304" pitchFamily="18" charset="-34"/>
                <a:cs typeface="Angsana New" panose="02020603050405020304" pitchFamily="18" charset="-34"/>
              </a:rPr>
              <a:t> </a:t>
            </a:r>
            <a:r>
              <a:rPr lang="th-TH" sz="3200">
                <a:latin typeface="Angsana New" panose="02020603050405020304" pitchFamily="18" charset="-34"/>
                <a:cs typeface="Angsana New" panose="02020603050405020304" pitchFamily="18" charset="-34"/>
              </a:rPr>
              <a:t>แผนภาพในรายงาน ที่ผู้ใช้ไม่สามารถเปลี่ยนแปลงภาพผลลัพธ์ได้</a:t>
            </a:r>
            <a:r>
              <a:rPr lang="en-US" sz="3200">
                <a:latin typeface="Angsana New" panose="02020603050405020304" pitchFamily="18" charset="-34"/>
                <a:cs typeface="Angsana New" panose="02020603050405020304" pitchFamily="18" charset="-34"/>
              </a:rPr>
              <a:t> </a:t>
            </a:r>
            <a:r>
              <a:rPr lang="th-TH" sz="3200">
                <a:latin typeface="Angsana New" panose="02020603050405020304" pitchFamily="18" charset="-34"/>
                <a:cs typeface="Angsana New" panose="02020603050405020304" pitchFamily="18" charset="-34"/>
              </a:rPr>
              <a:t>ผู้พัฒนาได้สร้างแผนภาพและนำเสนอเท่านั้น </a:t>
            </a:r>
            <a:r>
              <a:rPr lang="en-US" sz="3200">
                <a:latin typeface="Angsana New" panose="02020603050405020304" pitchFamily="18" charset="-34"/>
                <a:cs typeface="Angsana New" panose="02020603050405020304" pitchFamily="18" charset="-34"/>
              </a:rPr>
              <a:t> </a:t>
            </a:r>
            <a:r>
              <a:rPr lang="th-TH" sz="3200">
                <a:latin typeface="Angsana New" panose="02020603050405020304" pitchFamily="18" charset="-34"/>
                <a:cs typeface="Angsana New" panose="02020603050405020304" pitchFamily="18" charset="-34"/>
              </a:rPr>
              <a:t>ไม่สามารถเจาะลึก หรือเลือกข้อมูลได้</a:t>
            </a:r>
          </a:p>
          <a:p>
            <a:pPr marL="0" indent="0">
              <a:buNone/>
            </a:pPr>
            <a:endParaRPr lang="en-US" sz="3200">
              <a:latin typeface="Angsana New" panose="02020603050405020304" pitchFamily="18" charset="-34"/>
              <a:cs typeface="Angsana New" panose="02020603050405020304" pitchFamily="18" charset="-34"/>
            </a:endParaRPr>
          </a:p>
          <a:p>
            <a:pPr marL="0" indent="0">
              <a:buNone/>
            </a:pPr>
            <a:r>
              <a:rPr lang="en-US" sz="3200">
                <a:solidFill>
                  <a:srgbClr val="7030A0"/>
                </a:solidFill>
                <a:latin typeface="Angsana New" panose="02020603050405020304" pitchFamily="18" charset="-34"/>
                <a:cs typeface="Angsana New" panose="02020603050405020304" pitchFamily="18" charset="-34"/>
              </a:rPr>
              <a:t>Interactive Data Visualization</a:t>
            </a:r>
            <a:r>
              <a:rPr lang="th-TH" sz="3200">
                <a:solidFill>
                  <a:srgbClr val="7030A0"/>
                </a:solidFill>
                <a:latin typeface="Angsana New" panose="02020603050405020304" pitchFamily="18" charset="-34"/>
                <a:cs typeface="Angsana New" panose="02020603050405020304" pitchFamily="18" charset="-34"/>
              </a:rPr>
              <a:t> </a:t>
            </a:r>
            <a:r>
              <a:rPr lang="en-US" sz="3200">
                <a:latin typeface="Angsana New" panose="02020603050405020304" pitchFamily="18" charset="-34"/>
                <a:cs typeface="Angsana New" panose="02020603050405020304" pitchFamily="18" charset="-34"/>
              </a:rPr>
              <a:t>: </a:t>
            </a:r>
            <a:r>
              <a:rPr lang="th-TH" sz="3200">
                <a:latin typeface="Angsana New" panose="02020603050405020304" pitchFamily="18" charset="-34"/>
                <a:cs typeface="Angsana New" panose="02020603050405020304" pitchFamily="18" charset="-34"/>
              </a:rPr>
              <a:t>เป็นการนำเสนอแบบโต้ตอบ</a:t>
            </a:r>
          </a:p>
          <a:p>
            <a:pPr marL="0" indent="0">
              <a:buNone/>
            </a:pPr>
            <a:r>
              <a:rPr lang="th-TH"/>
              <a:t>	</a:t>
            </a:r>
            <a:r>
              <a:rPr lang="en-US"/>
              <a:t>Interactive data visualization refers to the use of data analysis software that allows users to directly manipulate and search graphical representations of data.</a:t>
            </a:r>
          </a:p>
          <a:p>
            <a:pPr marL="0" lvl="2" indent="0">
              <a:spcBef>
                <a:spcPts val="1000"/>
              </a:spcBef>
              <a:buNone/>
            </a:pPr>
            <a:r>
              <a:rPr lang="th-TH" sz="2800"/>
              <a:t>	เป็นการนำเสนอที่สามารถโต้ตอบจากผู้ใช้ได้ เช่นผู้ใช้สามารถจัดการ เปลี่ยนแปลงเงื่อนไขการนำเสนอ การเปลี่ยนมุมมองข้อมูล สามารถเจาะลึกข้อมูลได้ สามารถเลือกข้อมูลที่ต้องการดู  </a:t>
            </a:r>
          </a:p>
          <a:p>
            <a:pPr marL="0" lvl="2" indent="0">
              <a:spcBef>
                <a:spcPts val="1000"/>
              </a:spcBef>
              <a:buNone/>
            </a:pPr>
            <a:r>
              <a:rPr lang="th-TH" sz="3200">
                <a:latin typeface="Angsana New" panose="02020603050405020304" pitchFamily="18" charset="-34"/>
                <a:cs typeface="Angsana New" panose="02020603050405020304" pitchFamily="18" charset="-34"/>
              </a:rPr>
              <a:t>	ดังนั้นผลลัพธ์ของการนำเสนอหรือรายงานจะเปลี่ยนได้ในขณะที่ใช้งาน หรือสอบถามข้อมูล	</a:t>
            </a:r>
            <a:endParaRPr lang="en-US" sz="3200">
              <a:latin typeface="Angsana New" panose="02020603050405020304" pitchFamily="18" charset="-34"/>
              <a:cs typeface="Angsana New" panose="02020603050405020304" pitchFamily="18" charset="-34"/>
            </a:endParaRPr>
          </a:p>
        </p:txBody>
      </p:sp>
      <p:sp>
        <p:nvSpPr>
          <p:cNvPr id="4" name="Rectangle 3"/>
          <p:cNvSpPr/>
          <p:nvPr/>
        </p:nvSpPr>
        <p:spPr>
          <a:xfrm>
            <a:off x="981224" y="5726002"/>
            <a:ext cx="9951342" cy="369332"/>
          </a:xfrm>
          <a:prstGeom prst="rect">
            <a:avLst/>
          </a:prstGeom>
        </p:spPr>
        <p:txBody>
          <a:bodyPr wrap="square">
            <a:spAutoFit/>
          </a:bodyPr>
          <a:lstStyle/>
          <a:p>
            <a:r>
              <a:rPr lang="th-TH"/>
              <a:t>ตัวอย่างดังลิ้ง </a:t>
            </a:r>
            <a:r>
              <a:rPr lang="en-US"/>
              <a:t>https://www.heavy.ai/technical-glossary/interactive-data-visualization</a:t>
            </a:r>
          </a:p>
        </p:txBody>
      </p:sp>
      <p:sp>
        <p:nvSpPr>
          <p:cNvPr id="5" name="Rectangle 4"/>
          <p:cNvSpPr/>
          <p:nvPr/>
        </p:nvSpPr>
        <p:spPr>
          <a:xfrm>
            <a:off x="1895411" y="6228032"/>
            <a:ext cx="4850110" cy="369332"/>
          </a:xfrm>
          <a:prstGeom prst="rect">
            <a:avLst/>
          </a:prstGeom>
        </p:spPr>
        <p:txBody>
          <a:bodyPr wrap="none">
            <a:spAutoFit/>
          </a:bodyPr>
          <a:lstStyle/>
          <a:p>
            <a:r>
              <a:rPr lang="en-US"/>
              <a:t>https://election66.thaipbs.or.th/result/in-depth/4</a:t>
            </a:r>
          </a:p>
        </p:txBody>
      </p:sp>
    </p:spTree>
    <p:extLst>
      <p:ext uri="{BB962C8B-B14F-4D97-AF65-F5344CB8AC3E}">
        <p14:creationId xmlns:p14="http://schemas.microsoft.com/office/powerpoint/2010/main" val="1502708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7030A0"/>
                </a:solidFill>
                <a:latin typeface="Angsana New" panose="02020603050405020304" pitchFamily="18" charset="-34"/>
                <a:cs typeface="Angsana New" panose="02020603050405020304" pitchFamily="18" charset="-34"/>
              </a:rPr>
              <a:t>Interactive Data Visualization</a:t>
            </a:r>
            <a:r>
              <a:rPr lang="th-TH">
                <a:solidFill>
                  <a:srgbClr val="7030A0"/>
                </a:solidFill>
                <a:latin typeface="Angsana New" panose="02020603050405020304" pitchFamily="18" charset="-34"/>
              </a:rPr>
              <a:t> </a:t>
            </a:r>
            <a:r>
              <a:rPr lang="en-US">
                <a:latin typeface="Angsana New" panose="02020603050405020304" pitchFamily="18" charset="-34"/>
                <a:cs typeface="Angsana New" panose="02020603050405020304" pitchFamily="18" charset="-34"/>
              </a:rPr>
              <a:t>: </a:t>
            </a:r>
            <a:r>
              <a:rPr lang="th-TH">
                <a:latin typeface="Angsana New" panose="02020603050405020304" pitchFamily="18" charset="-34"/>
              </a:rPr>
              <a:t>เป็นการนำเสนอแบบโต้ตอบ</a:t>
            </a:r>
            <a:endParaRPr lang="en-US"/>
          </a:p>
        </p:txBody>
      </p:sp>
      <p:pic>
        <p:nvPicPr>
          <p:cNvPr id="4" name="Picture 3"/>
          <p:cNvPicPr>
            <a:picLocks noChangeAspect="1"/>
          </p:cNvPicPr>
          <p:nvPr/>
        </p:nvPicPr>
        <p:blipFill>
          <a:blip r:embed="rId2"/>
          <a:stretch>
            <a:fillRect/>
          </a:stretch>
        </p:blipFill>
        <p:spPr>
          <a:xfrm>
            <a:off x="992187" y="1524000"/>
            <a:ext cx="9549153" cy="4203700"/>
          </a:xfrm>
          <a:prstGeom prst="rect">
            <a:avLst/>
          </a:prstGeom>
        </p:spPr>
      </p:pic>
      <p:sp>
        <p:nvSpPr>
          <p:cNvPr id="5" name="Rectangle 4"/>
          <p:cNvSpPr/>
          <p:nvPr/>
        </p:nvSpPr>
        <p:spPr>
          <a:xfrm>
            <a:off x="992187" y="6114534"/>
            <a:ext cx="5997091" cy="369332"/>
          </a:xfrm>
          <a:prstGeom prst="rect">
            <a:avLst/>
          </a:prstGeom>
        </p:spPr>
        <p:txBody>
          <a:bodyPr wrap="none">
            <a:spAutoFit/>
          </a:bodyPr>
          <a:lstStyle/>
          <a:p>
            <a:r>
              <a:rPr lang="en-US"/>
              <a:t>https://election66.thaipbs.or.th/result/in-depth/4/areas/6006</a:t>
            </a:r>
          </a:p>
        </p:txBody>
      </p:sp>
    </p:spTree>
    <p:extLst>
      <p:ext uri="{BB962C8B-B14F-4D97-AF65-F5344CB8AC3E}">
        <p14:creationId xmlns:p14="http://schemas.microsoft.com/office/powerpoint/2010/main" val="29330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1061883" y="1906620"/>
            <a:ext cx="10574593" cy="3610659"/>
          </a:xfrm>
        </p:spPr>
        <p:txBody>
          <a:bodyPr>
            <a:normAutofit/>
          </a:bodyPr>
          <a:lstStyle/>
          <a:p>
            <a:pPr>
              <a:buFont typeface="Wingdings" panose="05000000000000000000" pitchFamily="2" charset="2"/>
              <a:buNone/>
            </a:pPr>
            <a:r>
              <a:rPr lang="en-US" altLang="en-US"/>
              <a:t>Midterm Exam 		20 %</a:t>
            </a:r>
          </a:p>
          <a:p>
            <a:pPr>
              <a:buFont typeface="Wingdings" panose="05000000000000000000" pitchFamily="2" charset="2"/>
              <a:buNone/>
            </a:pPr>
            <a:r>
              <a:rPr lang="en-US" altLang="en-US"/>
              <a:t>Final	Exam 			30 %</a:t>
            </a:r>
          </a:p>
          <a:p>
            <a:pPr>
              <a:buFont typeface="Wingdings" panose="05000000000000000000" pitchFamily="2" charset="2"/>
              <a:buNone/>
            </a:pPr>
            <a:r>
              <a:rPr lang="en-US" altLang="en-US"/>
              <a:t>LAB				15 %</a:t>
            </a:r>
          </a:p>
          <a:p>
            <a:pPr>
              <a:buFont typeface="Wingdings" panose="05000000000000000000" pitchFamily="2" charset="2"/>
              <a:buNone/>
            </a:pPr>
            <a:r>
              <a:rPr lang="en-US" altLang="en-US"/>
              <a:t>Project   			15 %</a:t>
            </a:r>
          </a:p>
          <a:p>
            <a:pPr>
              <a:buNone/>
            </a:pPr>
            <a:r>
              <a:rPr lang="en-US" altLang="en-US" err="1"/>
              <a:t>Self_Study</a:t>
            </a:r>
            <a:r>
              <a:rPr lang="en-US" altLang="en-US"/>
              <a:t>			10 % 		(</a:t>
            </a:r>
            <a:r>
              <a:rPr lang="en-US" b="1"/>
              <a:t>Lifelong Learning Skill)</a:t>
            </a:r>
          </a:p>
          <a:p>
            <a:pPr>
              <a:buFont typeface="Wingdings" panose="05000000000000000000" pitchFamily="2" charset="2"/>
              <a:buNone/>
            </a:pPr>
            <a:r>
              <a:rPr lang="en-US" altLang="en-US"/>
              <a:t>Home Work             	10 %   </a:t>
            </a:r>
          </a:p>
          <a:p>
            <a:pPr>
              <a:buFont typeface="Wingdings" panose="05000000000000000000" pitchFamily="2" charset="2"/>
              <a:buNone/>
            </a:pPr>
            <a:r>
              <a:rPr lang="en-US" altLang="en-US"/>
              <a:t>Total 			         100 %</a:t>
            </a:r>
          </a:p>
        </p:txBody>
      </p:sp>
      <p:sp>
        <p:nvSpPr>
          <p:cNvPr id="2" name="Rectangle 1"/>
          <p:cNvSpPr/>
          <p:nvPr/>
        </p:nvSpPr>
        <p:spPr>
          <a:xfrm>
            <a:off x="919464" y="324059"/>
            <a:ext cx="10092247" cy="1380506"/>
          </a:xfrm>
          <a:prstGeom prst="rect">
            <a:avLst/>
          </a:prstGeom>
          <a:solidFill>
            <a:schemeClr val="accent6">
              <a:lumMod val="40000"/>
              <a:lumOff val="60000"/>
            </a:schemeClr>
          </a:solidFill>
        </p:spPr>
        <p:txBody>
          <a:bodyPr wrap="square">
            <a:spAutoFit/>
          </a:bodyPr>
          <a:lstStyle/>
          <a:p>
            <a:pPr algn="ctr">
              <a:lnSpc>
                <a:spcPct val="107000"/>
              </a:lnSpc>
              <a:spcAft>
                <a:spcPts val="800"/>
              </a:spcAft>
            </a:pPr>
            <a:r>
              <a:rPr lang="th-TH" sz="3600">
                <a:latin typeface="AngsanaUPC" panose="02020603050405020304" pitchFamily="18" charset="-34"/>
                <a:ea typeface="Calibri" panose="020F0502020204030204" pitchFamily="34" charset="0"/>
                <a:cs typeface="AngsanaUPC" panose="02020603050405020304" pitchFamily="18" charset="-34"/>
              </a:rPr>
              <a:t>การประเมินผลการเรียน</a:t>
            </a:r>
            <a:endParaRPr lang="en-US" sz="3600">
              <a:latin typeface="AngsanaUPC" panose="02020603050405020304" pitchFamily="18" charset="-34"/>
              <a:ea typeface="Calibri" panose="020F0502020204030204" pitchFamily="34" charset="0"/>
              <a:cs typeface="AngsanaUPC" panose="02020603050405020304" pitchFamily="18" charset="-34"/>
            </a:endParaRPr>
          </a:p>
          <a:p>
            <a:pPr algn="ctr">
              <a:lnSpc>
                <a:spcPct val="107000"/>
              </a:lnSpc>
              <a:spcAft>
                <a:spcPts val="800"/>
              </a:spcAft>
            </a:pPr>
            <a:r>
              <a:rPr lang="th-TH" sz="3600">
                <a:latin typeface="AngsanaUPC" panose="02020603050405020304" pitchFamily="18" charset="-34"/>
                <a:ea typeface="Calibri" panose="020F0502020204030204" pitchFamily="34" charset="0"/>
                <a:cs typeface="AngsanaUPC" panose="02020603050405020304" pitchFamily="18" charset="-34"/>
              </a:rPr>
              <a:t>รายวิชา </a:t>
            </a:r>
            <a:r>
              <a:rPr lang="en-US" sz="3600">
                <a:latin typeface="AngsanaUPC" panose="02020603050405020304" pitchFamily="18" charset="-34"/>
                <a:ea typeface="Calibri" panose="020F0502020204030204" pitchFamily="34" charset="0"/>
                <a:cs typeface="AngsanaUPC" panose="02020603050405020304" pitchFamily="18" charset="-34"/>
              </a:rPr>
              <a:t>231221 </a:t>
            </a:r>
            <a:r>
              <a:rPr lang="th-TH" sz="3600">
                <a:latin typeface="AngsanaUPC" panose="02020603050405020304" pitchFamily="18" charset="-34"/>
                <a:ea typeface="Calibri" panose="020F0502020204030204" pitchFamily="34" charset="0"/>
                <a:cs typeface="AngsanaUPC" panose="02020603050405020304" pitchFamily="18" charset="-34"/>
              </a:rPr>
              <a:t>การแสดงข้อมูลด้วยแผนภาพ </a:t>
            </a:r>
            <a:r>
              <a:rPr lang="en-US" sz="3600">
                <a:latin typeface="AngsanaUPC" panose="02020603050405020304" pitchFamily="18" charset="-34"/>
                <a:ea typeface="Calibri" panose="020F0502020204030204" pitchFamily="34" charset="0"/>
                <a:cs typeface="AngsanaUPC" panose="02020603050405020304" pitchFamily="18" charset="-34"/>
              </a:rPr>
              <a:t>3</a:t>
            </a:r>
            <a:r>
              <a:rPr lang="th-TH" sz="3600">
                <a:latin typeface="AngsanaUPC" panose="02020603050405020304" pitchFamily="18" charset="-34"/>
                <a:ea typeface="Calibri" panose="020F0502020204030204" pitchFamily="34" charset="0"/>
                <a:cs typeface="AngsanaUPC" panose="02020603050405020304" pitchFamily="18" charset="-34"/>
              </a:rPr>
              <a:t>(</a:t>
            </a:r>
            <a:r>
              <a:rPr lang="en-US" sz="3600">
                <a:latin typeface="AngsanaUPC" panose="02020603050405020304" pitchFamily="18" charset="-34"/>
                <a:ea typeface="Calibri" panose="020F0502020204030204" pitchFamily="34" charset="0"/>
                <a:cs typeface="AngsanaUPC" panose="02020603050405020304" pitchFamily="18" charset="-34"/>
              </a:rPr>
              <a:t>2</a:t>
            </a:r>
            <a:r>
              <a:rPr lang="th-TH" sz="3600">
                <a:latin typeface="AngsanaUPC" panose="02020603050405020304" pitchFamily="18" charset="-34"/>
                <a:ea typeface="Calibri" panose="020F0502020204030204" pitchFamily="34" charset="0"/>
                <a:cs typeface="AngsanaUPC" panose="02020603050405020304" pitchFamily="18" charset="-34"/>
              </a:rPr>
              <a:t>-</a:t>
            </a:r>
            <a:r>
              <a:rPr lang="en-US" sz="3600">
                <a:latin typeface="AngsanaUPC" panose="02020603050405020304" pitchFamily="18" charset="-34"/>
                <a:ea typeface="Calibri" panose="020F0502020204030204" pitchFamily="34" charset="0"/>
                <a:cs typeface="AngsanaUPC" panose="02020603050405020304" pitchFamily="18" charset="-34"/>
              </a:rPr>
              <a:t>2</a:t>
            </a:r>
            <a:r>
              <a:rPr lang="th-TH" sz="3600">
                <a:latin typeface="AngsanaUPC" panose="02020603050405020304" pitchFamily="18" charset="-34"/>
                <a:ea typeface="Calibri" panose="020F0502020204030204" pitchFamily="34" charset="0"/>
                <a:cs typeface="AngsanaUPC" panose="02020603050405020304" pitchFamily="18" charset="-34"/>
              </a:rPr>
              <a:t>-</a:t>
            </a:r>
            <a:r>
              <a:rPr lang="en-US" sz="3600">
                <a:latin typeface="AngsanaUPC" panose="02020603050405020304" pitchFamily="18" charset="-34"/>
                <a:ea typeface="Calibri" panose="020F0502020204030204" pitchFamily="34" charset="0"/>
                <a:cs typeface="AngsanaUPC" panose="02020603050405020304" pitchFamily="18" charset="-34"/>
              </a:rPr>
              <a:t>5</a:t>
            </a:r>
            <a:r>
              <a:rPr lang="th-TH" sz="3600">
                <a:latin typeface="AngsanaUPC" panose="02020603050405020304" pitchFamily="18" charset="-34"/>
                <a:ea typeface="Calibri" panose="020F0502020204030204" pitchFamily="34" charset="0"/>
                <a:cs typeface="AngsanaUPC" panose="02020603050405020304" pitchFamily="18" charset="-34"/>
              </a:rPr>
              <a:t>) </a:t>
            </a:r>
            <a:r>
              <a:rPr lang="en-US" sz="3600">
                <a:latin typeface="AngsanaUPC" panose="02020603050405020304" pitchFamily="18" charset="-34"/>
                <a:ea typeface="Calibri" panose="020F0502020204030204" pitchFamily="34" charset="0"/>
                <a:cs typeface="AngsanaUPC" panose="02020603050405020304" pitchFamily="18" charset="-34"/>
              </a:rPr>
              <a:t>(Data Visualization) </a:t>
            </a:r>
          </a:p>
        </p:txBody>
      </p:sp>
    </p:spTree>
    <p:extLst>
      <p:ext uri="{BB962C8B-B14F-4D97-AF65-F5344CB8AC3E}">
        <p14:creationId xmlns:p14="http://schemas.microsoft.com/office/powerpoint/2010/main" val="13529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724" y="1367970"/>
            <a:ext cx="8002827" cy="3464610"/>
          </a:xfrm>
          <a:solidFill>
            <a:schemeClr val="bg1"/>
          </a:solidFill>
        </p:spPr>
        <p:txBody>
          <a:bodyPr>
            <a:normAutofit fontScale="92500" lnSpcReduction="20000"/>
          </a:bodyPr>
          <a:lstStyle/>
          <a:p>
            <a:pPr marL="0" indent="0">
              <a:buClr>
                <a:schemeClr val="accent2">
                  <a:lumMod val="75000"/>
                </a:schemeClr>
              </a:buClr>
              <a:buNone/>
            </a:pPr>
            <a:r>
              <a:rPr lang="th-TH" sz="3600">
                <a:latin typeface="AngsanaUPC" panose="02020603050405020304" pitchFamily="18" charset="-34"/>
                <a:cs typeface="AngsanaUPC" panose="02020603050405020304" pitchFamily="18" charset="-34"/>
              </a:rPr>
              <a:t>1. </a:t>
            </a:r>
            <a:r>
              <a:rPr lang="en-US" sz="3600">
                <a:latin typeface="AngsanaUPC" panose="02020603050405020304" pitchFamily="18" charset="-34"/>
                <a:cs typeface="AngsanaUPC" panose="02020603050405020304" pitchFamily="18" charset="-34"/>
              </a:rPr>
              <a:t>R  </a:t>
            </a:r>
            <a:r>
              <a:rPr lang="th-TH" sz="3600">
                <a:latin typeface="AngsanaUPC" panose="02020603050405020304" pitchFamily="18" charset="-34"/>
                <a:cs typeface="AngsanaUPC" panose="02020603050405020304" pitchFamily="18" charset="-34"/>
              </a:rPr>
              <a:t>        </a:t>
            </a:r>
            <a:r>
              <a:rPr lang="en-US" sz="3600">
                <a:latin typeface="AngsanaUPC" panose="02020603050405020304" pitchFamily="18" charset="-34"/>
                <a:cs typeface="AngsanaUPC" panose="02020603050405020304" pitchFamily="18" charset="-34"/>
              </a:rPr>
              <a:t>	</a:t>
            </a:r>
            <a:r>
              <a:rPr lang="en-US" sz="3600">
                <a:solidFill>
                  <a:srgbClr val="007434"/>
                </a:solidFill>
                <a:latin typeface="AngsanaUPC" panose="02020603050405020304" pitchFamily="18" charset="-34"/>
                <a:cs typeface="AngsanaUPC" panose="02020603050405020304" pitchFamily="18" charset="-34"/>
              </a:rPr>
              <a:t>*** </a:t>
            </a:r>
            <a:r>
              <a:rPr lang="th-TH" sz="3600">
                <a:solidFill>
                  <a:srgbClr val="007434"/>
                </a:solidFill>
                <a:latin typeface="AngsanaUPC" panose="02020603050405020304" pitchFamily="18" charset="-34"/>
                <a:cs typeface="AngsanaUPC" panose="02020603050405020304" pitchFamily="18" charset="-34"/>
              </a:rPr>
              <a:t> </a:t>
            </a:r>
            <a:r>
              <a:rPr lang="th-TH" sz="2400" b="1">
                <a:solidFill>
                  <a:srgbClr val="007434"/>
                </a:solidFill>
                <a:latin typeface="AngsanaUPC" panose="02020603050405020304" pitchFamily="18" charset="-34"/>
                <a:cs typeface="AngsanaUPC" panose="02020603050405020304" pitchFamily="18" charset="-34"/>
              </a:rPr>
              <a:t>แนะนำนิยม</a:t>
            </a:r>
            <a:r>
              <a:rPr lang="en-US" sz="2400" b="1">
                <a:solidFill>
                  <a:srgbClr val="007434"/>
                </a:solidFill>
                <a:latin typeface="AngsanaUPC" panose="02020603050405020304" pitchFamily="18" charset="-34"/>
                <a:cs typeface="AngsanaUPC" panose="02020603050405020304" pitchFamily="18" charset="-34"/>
              </a:rPr>
              <a:t> </a:t>
            </a:r>
            <a:r>
              <a:rPr lang="th-TH" sz="2400" b="1">
                <a:solidFill>
                  <a:srgbClr val="007434"/>
                </a:solidFill>
                <a:latin typeface="AngsanaUPC" panose="02020603050405020304" pitchFamily="18" charset="-34"/>
                <a:cs typeface="AngsanaUPC" panose="02020603050405020304" pitchFamily="18" charset="-34"/>
              </a:rPr>
              <a:t>คำสั่งเขียนง่ายสั้น </a:t>
            </a:r>
            <a:endParaRPr lang="en-US" sz="2400" b="1">
              <a:solidFill>
                <a:srgbClr val="007434"/>
              </a:solidFill>
              <a:latin typeface="AngsanaUPC" panose="02020603050405020304" pitchFamily="18" charset="-34"/>
              <a:cs typeface="AngsanaUPC" panose="02020603050405020304" pitchFamily="18" charset="-34"/>
            </a:endParaRPr>
          </a:p>
          <a:p>
            <a:pPr marL="0" indent="0">
              <a:buClr>
                <a:schemeClr val="accent2">
                  <a:lumMod val="75000"/>
                </a:schemeClr>
              </a:buClr>
              <a:buNone/>
            </a:pPr>
            <a:r>
              <a:rPr lang="th-TH" sz="3600">
                <a:latin typeface="AngsanaUPC" panose="02020603050405020304" pitchFamily="18" charset="-34"/>
                <a:cs typeface="AngsanaUPC" panose="02020603050405020304" pitchFamily="18" charset="-34"/>
              </a:rPr>
              <a:t>2. </a:t>
            </a:r>
            <a:r>
              <a:rPr lang="en-US" sz="3600">
                <a:latin typeface="AngsanaUPC" panose="02020603050405020304" pitchFamily="18" charset="-34"/>
                <a:cs typeface="AngsanaUPC" panose="02020603050405020304" pitchFamily="18" charset="-34"/>
              </a:rPr>
              <a:t>MATLAB 	</a:t>
            </a:r>
            <a:r>
              <a:rPr lang="en-US" sz="3600">
                <a:solidFill>
                  <a:srgbClr val="007434"/>
                </a:solidFill>
                <a:latin typeface="AngsanaUPC" panose="02020603050405020304" pitchFamily="18" charset="-34"/>
                <a:cs typeface="AngsanaUPC" panose="02020603050405020304" pitchFamily="18" charset="-34"/>
              </a:rPr>
              <a:t>***</a:t>
            </a:r>
            <a:r>
              <a:rPr lang="th-TH" sz="3600">
                <a:solidFill>
                  <a:srgbClr val="007434"/>
                </a:solidFill>
                <a:latin typeface="AngsanaUPC" panose="02020603050405020304" pitchFamily="18" charset="-34"/>
                <a:cs typeface="AngsanaUPC" panose="02020603050405020304" pitchFamily="18" charset="-34"/>
              </a:rPr>
              <a:t>  </a:t>
            </a:r>
            <a:r>
              <a:rPr lang="th-TH" sz="2400" b="1">
                <a:solidFill>
                  <a:srgbClr val="007434"/>
                </a:solidFill>
                <a:latin typeface="AngsanaUPC" panose="02020603050405020304" pitchFamily="18" charset="-34"/>
                <a:cs typeface="AngsanaUPC" panose="02020603050405020304" pitchFamily="18" charset="-34"/>
              </a:rPr>
              <a:t>แนะนำ ใช้กันเยอะ</a:t>
            </a:r>
            <a:r>
              <a:rPr lang="en-US" sz="2400" b="1">
                <a:solidFill>
                  <a:srgbClr val="007434"/>
                </a:solidFill>
                <a:latin typeface="AngsanaUPC" panose="02020603050405020304" pitchFamily="18" charset="-34"/>
                <a:cs typeface="AngsanaUPC" panose="02020603050405020304" pitchFamily="18" charset="-34"/>
              </a:rPr>
              <a:t> </a:t>
            </a:r>
            <a:r>
              <a:rPr lang="th-TH" sz="2400" b="1">
                <a:solidFill>
                  <a:srgbClr val="007434"/>
                </a:solidFill>
                <a:latin typeface="AngsanaUPC" panose="02020603050405020304" pitchFamily="18" charset="-34"/>
                <a:cs typeface="AngsanaUPC" panose="02020603050405020304" pitchFamily="18" charset="-34"/>
              </a:rPr>
              <a:t>คำสั่งเขียนง่ายสั้น </a:t>
            </a:r>
            <a:endParaRPr lang="en-US" sz="3600" b="1">
              <a:solidFill>
                <a:srgbClr val="007434"/>
              </a:solidFill>
              <a:latin typeface="AngsanaUPC" panose="02020603050405020304" pitchFamily="18" charset="-34"/>
              <a:cs typeface="AngsanaUPC" panose="02020603050405020304" pitchFamily="18" charset="-34"/>
            </a:endParaRPr>
          </a:p>
          <a:p>
            <a:pPr marL="0" indent="0">
              <a:buClr>
                <a:schemeClr val="accent2">
                  <a:lumMod val="75000"/>
                </a:schemeClr>
              </a:buClr>
              <a:buNone/>
            </a:pPr>
            <a:r>
              <a:rPr lang="th-TH" sz="3600">
                <a:latin typeface="AngsanaUPC" panose="02020603050405020304" pitchFamily="18" charset="-34"/>
                <a:cs typeface="AngsanaUPC" panose="02020603050405020304" pitchFamily="18" charset="-34"/>
              </a:rPr>
              <a:t>3. </a:t>
            </a:r>
            <a:r>
              <a:rPr lang="en-US" sz="3600">
                <a:latin typeface="AngsanaUPC" panose="02020603050405020304" pitchFamily="18" charset="-34"/>
                <a:cs typeface="AngsanaUPC" panose="02020603050405020304" pitchFamily="18" charset="-34"/>
              </a:rPr>
              <a:t>Python </a:t>
            </a:r>
            <a:r>
              <a:rPr lang="en-US" sz="3600" b="1">
                <a:latin typeface="AngsanaUPC" panose="02020603050405020304" pitchFamily="18" charset="-34"/>
                <a:cs typeface="AngsanaUPC" panose="02020603050405020304" pitchFamily="18" charset="-34"/>
              </a:rPr>
              <a:t>	</a:t>
            </a:r>
            <a:r>
              <a:rPr lang="en-US" sz="3600" b="1">
                <a:solidFill>
                  <a:srgbClr val="007434"/>
                </a:solidFill>
                <a:latin typeface="AngsanaUPC" panose="02020603050405020304" pitchFamily="18" charset="-34"/>
                <a:cs typeface="AngsanaUPC" panose="02020603050405020304" pitchFamily="18" charset="-34"/>
              </a:rPr>
              <a:t>***</a:t>
            </a:r>
            <a:r>
              <a:rPr lang="th-TH" sz="3600" b="1">
                <a:solidFill>
                  <a:srgbClr val="007434"/>
                </a:solidFill>
                <a:latin typeface="AngsanaUPC" panose="02020603050405020304" pitchFamily="18" charset="-34"/>
                <a:cs typeface="AngsanaUPC" panose="02020603050405020304" pitchFamily="18" charset="-34"/>
              </a:rPr>
              <a:t> </a:t>
            </a:r>
            <a:r>
              <a:rPr lang="th-TH" sz="2400" b="1">
                <a:solidFill>
                  <a:srgbClr val="007434"/>
                </a:solidFill>
                <a:latin typeface="AngsanaUPC" panose="02020603050405020304" pitchFamily="18" charset="-34"/>
                <a:cs typeface="AngsanaUPC" panose="02020603050405020304" pitchFamily="18" charset="-34"/>
              </a:rPr>
              <a:t>แนะนำ</a:t>
            </a:r>
            <a:r>
              <a:rPr lang="en-US" sz="2400" b="1">
                <a:solidFill>
                  <a:srgbClr val="007434"/>
                </a:solidFill>
                <a:latin typeface="AngsanaUPC" panose="02020603050405020304" pitchFamily="18" charset="-34"/>
                <a:cs typeface="AngsanaUPC" panose="02020603050405020304" pitchFamily="18" charset="-34"/>
              </a:rPr>
              <a:t> </a:t>
            </a:r>
            <a:r>
              <a:rPr lang="th-TH" sz="2400" b="1">
                <a:solidFill>
                  <a:srgbClr val="007434"/>
                </a:solidFill>
                <a:latin typeface="AngsanaUPC" panose="02020603050405020304" pitchFamily="18" charset="-34"/>
                <a:cs typeface="AngsanaUPC" panose="02020603050405020304" pitchFamily="18" charset="-34"/>
              </a:rPr>
              <a:t>มี </a:t>
            </a:r>
            <a:r>
              <a:rPr lang="en-US" sz="2400" b="1">
                <a:solidFill>
                  <a:srgbClr val="007434"/>
                </a:solidFill>
                <a:latin typeface="AngsanaUPC" panose="02020603050405020304" pitchFamily="18" charset="-34"/>
                <a:cs typeface="AngsanaUPC" panose="02020603050405020304" pitchFamily="18" charset="-34"/>
              </a:rPr>
              <a:t>Data Science libraries</a:t>
            </a:r>
            <a:r>
              <a:rPr lang="th-TH" sz="2400" b="1">
                <a:solidFill>
                  <a:srgbClr val="007434"/>
                </a:solidFill>
                <a:latin typeface="AngsanaUPC" panose="02020603050405020304" pitchFamily="18" charset="-34"/>
                <a:cs typeface="AngsanaUPC" panose="02020603050405020304" pitchFamily="18" charset="-34"/>
              </a:rPr>
              <a:t> เยอะ คำสั่งเขียนง่ายสั้น </a:t>
            </a:r>
            <a:endParaRPr lang="en-US" sz="2400" b="1">
              <a:solidFill>
                <a:srgbClr val="007434"/>
              </a:solidFill>
              <a:latin typeface="AngsanaUPC" panose="02020603050405020304" pitchFamily="18" charset="-34"/>
              <a:cs typeface="AngsanaUPC" panose="02020603050405020304" pitchFamily="18" charset="-34"/>
            </a:endParaRPr>
          </a:p>
          <a:p>
            <a:pPr marL="0" indent="0">
              <a:buClr>
                <a:schemeClr val="accent2">
                  <a:lumMod val="75000"/>
                </a:schemeClr>
              </a:buClr>
              <a:buNone/>
            </a:pPr>
            <a:r>
              <a:rPr lang="th-TH" sz="3600" b="1">
                <a:solidFill>
                  <a:srgbClr val="007434"/>
                </a:solidFill>
                <a:latin typeface="AngsanaUPC" panose="02020603050405020304" pitchFamily="18" charset="-34"/>
                <a:cs typeface="AngsanaUPC" panose="02020603050405020304" pitchFamily="18" charset="-34"/>
              </a:rPr>
              <a:t> 	        </a:t>
            </a:r>
            <a:r>
              <a:rPr lang="en-US" sz="3600" b="1">
                <a:solidFill>
                  <a:srgbClr val="007434"/>
                </a:solidFill>
                <a:latin typeface="AngsanaUPC" panose="02020603050405020304" pitchFamily="18" charset="-34"/>
                <a:cs typeface="AngsanaUPC" panose="02020603050405020304" pitchFamily="18" charset="-34"/>
              </a:rPr>
              <a:t>	</a:t>
            </a:r>
            <a:r>
              <a:rPr lang="th-TH" sz="3600" b="1">
                <a:solidFill>
                  <a:srgbClr val="007434"/>
                </a:solidFill>
                <a:latin typeface="AngsanaUPC" panose="02020603050405020304" pitchFamily="18" charset="-34"/>
                <a:cs typeface="AngsanaUPC" panose="02020603050405020304" pitchFamily="18" charset="-34"/>
              </a:rPr>
              <a:t> </a:t>
            </a:r>
            <a:r>
              <a:rPr lang="en-US" sz="2400" b="1">
                <a:solidFill>
                  <a:srgbClr val="C00000"/>
                </a:solidFill>
                <a:latin typeface="AngsanaUPC" panose="02020603050405020304" pitchFamily="18" charset="-34"/>
                <a:cs typeface="AngsanaUPC" panose="02020603050405020304" pitchFamily="18" charset="-34"/>
              </a:rPr>
              <a:t>(</a:t>
            </a:r>
            <a:r>
              <a:rPr lang="th-TH" sz="2400" b="1">
                <a:solidFill>
                  <a:srgbClr val="C00000"/>
                </a:solidFill>
                <a:latin typeface="AngsanaUPC" panose="02020603050405020304" pitchFamily="18" charset="-34"/>
                <a:cs typeface="AngsanaUPC" panose="02020603050405020304" pitchFamily="18" charset="-34"/>
              </a:rPr>
              <a:t>ระวัง </a:t>
            </a:r>
            <a:r>
              <a:rPr lang="en-US" sz="2400" b="1">
                <a:solidFill>
                  <a:srgbClr val="C00000"/>
                </a:solidFill>
                <a:latin typeface="AngsanaUPC" panose="02020603050405020304" pitchFamily="18" charset="-34"/>
                <a:cs typeface="AngsanaUPC" panose="02020603050405020304" pitchFamily="18" charset="-34"/>
              </a:rPr>
              <a:t>!!! </a:t>
            </a:r>
            <a:r>
              <a:rPr lang="th-TH" sz="2400" b="1">
                <a:solidFill>
                  <a:srgbClr val="C00000"/>
                </a:solidFill>
                <a:latin typeface="AngsanaUPC" panose="02020603050405020304" pitchFamily="18" charset="-34"/>
                <a:cs typeface="AngsanaUPC" panose="02020603050405020304" pitchFamily="18" charset="-34"/>
              </a:rPr>
              <a:t>ผลลัพธ์จากบาง </a:t>
            </a:r>
            <a:r>
              <a:rPr lang="en-US" sz="2400">
                <a:solidFill>
                  <a:srgbClr val="C00000"/>
                </a:solidFill>
                <a:latin typeface="AngsanaUPC" panose="02020603050405020304" pitchFamily="18" charset="-34"/>
                <a:cs typeface="AngsanaUPC" panose="02020603050405020304" pitchFamily="18" charset="-34"/>
              </a:rPr>
              <a:t>libraries</a:t>
            </a:r>
            <a:r>
              <a:rPr lang="th-TH" sz="2400">
                <a:solidFill>
                  <a:srgbClr val="C00000"/>
                </a:solidFill>
                <a:latin typeface="AngsanaUPC" panose="02020603050405020304" pitchFamily="18" charset="-34"/>
                <a:cs typeface="AngsanaUPC" panose="02020603050405020304" pitchFamily="18" charset="-34"/>
              </a:rPr>
              <a:t> </a:t>
            </a:r>
            <a:r>
              <a:rPr lang="en-US" sz="2400">
                <a:solidFill>
                  <a:srgbClr val="C00000"/>
                </a:solidFill>
                <a:latin typeface="AngsanaUPC" panose="02020603050405020304" pitchFamily="18" charset="-34"/>
                <a:cs typeface="AngsanaUPC" panose="02020603050405020304" pitchFamily="18" charset="-34"/>
              </a:rPr>
              <a:t>run </a:t>
            </a:r>
            <a:r>
              <a:rPr lang="th-TH" sz="2400">
                <a:solidFill>
                  <a:srgbClr val="C00000"/>
                </a:solidFill>
                <a:latin typeface="AngsanaUPC" panose="02020603050405020304" pitchFamily="18" charset="-34"/>
                <a:cs typeface="AngsanaUPC" panose="02020603050405020304" pitchFamily="18" charset="-34"/>
              </a:rPr>
              <a:t>ต่าง </a:t>
            </a:r>
            <a:r>
              <a:rPr lang="en-US" sz="2400">
                <a:solidFill>
                  <a:srgbClr val="C00000"/>
                </a:solidFill>
                <a:latin typeface="AngsanaUPC" panose="02020603050405020304" pitchFamily="18" charset="-34"/>
                <a:cs typeface="AngsanaUPC" panose="02020603050405020304" pitchFamily="18" charset="-34"/>
              </a:rPr>
              <a:t>OS </a:t>
            </a:r>
            <a:r>
              <a:rPr lang="th-TH" sz="2400">
                <a:solidFill>
                  <a:srgbClr val="C00000"/>
                </a:solidFill>
                <a:latin typeface="AngsanaUPC" panose="02020603050405020304" pitchFamily="18" charset="-34"/>
                <a:cs typeface="AngsanaUPC" panose="02020603050405020304" pitchFamily="18" charset="-34"/>
              </a:rPr>
              <a:t>จะให้ผลต่างกัน</a:t>
            </a:r>
            <a:r>
              <a:rPr lang="en-US" sz="2400">
                <a:solidFill>
                  <a:srgbClr val="C00000"/>
                </a:solidFill>
                <a:latin typeface="AngsanaUPC" panose="02020603050405020304" pitchFamily="18" charset="-34"/>
                <a:cs typeface="AngsanaUPC" panose="02020603050405020304" pitchFamily="18" charset="-34"/>
              </a:rPr>
              <a:t>)</a:t>
            </a:r>
            <a:endParaRPr lang="en-US" sz="2400" b="1">
              <a:solidFill>
                <a:srgbClr val="C00000"/>
              </a:solidFill>
              <a:latin typeface="AngsanaUPC" panose="02020603050405020304" pitchFamily="18" charset="-34"/>
              <a:cs typeface="AngsanaUPC" panose="02020603050405020304" pitchFamily="18" charset="-34"/>
            </a:endParaRPr>
          </a:p>
          <a:p>
            <a:pPr marL="0" indent="0">
              <a:buClr>
                <a:schemeClr val="accent2">
                  <a:lumMod val="75000"/>
                </a:schemeClr>
              </a:buClr>
              <a:buNone/>
            </a:pPr>
            <a:r>
              <a:rPr lang="th-TH" sz="3600">
                <a:latin typeface="AngsanaUPC" panose="02020603050405020304" pitchFamily="18" charset="-34"/>
                <a:cs typeface="AngsanaUPC" panose="02020603050405020304" pitchFamily="18" charset="-34"/>
              </a:rPr>
              <a:t>4. </a:t>
            </a:r>
            <a:r>
              <a:rPr lang="en-US" sz="3600">
                <a:latin typeface="AngsanaUPC" panose="02020603050405020304" pitchFamily="18" charset="-34"/>
                <a:cs typeface="AngsanaUPC" panose="02020603050405020304" pitchFamily="18" charset="-34"/>
              </a:rPr>
              <a:t>Java</a:t>
            </a:r>
            <a:r>
              <a:rPr lang="th-TH" sz="3600">
                <a:latin typeface="AngsanaUPC" panose="02020603050405020304" pitchFamily="18" charset="-34"/>
                <a:cs typeface="AngsanaUPC" panose="02020603050405020304" pitchFamily="18" charset="-34"/>
              </a:rPr>
              <a:t>     </a:t>
            </a:r>
            <a:r>
              <a:rPr lang="en-US" sz="3600">
                <a:latin typeface="AngsanaUPC" panose="02020603050405020304" pitchFamily="18" charset="-34"/>
                <a:cs typeface="AngsanaUPC" panose="02020603050405020304" pitchFamily="18" charset="-34"/>
              </a:rPr>
              <a:t>      </a:t>
            </a:r>
            <a:endParaRPr lang="en-US" sz="3600">
              <a:solidFill>
                <a:srgbClr val="007434"/>
              </a:solidFill>
              <a:latin typeface="AngsanaUPC" panose="02020603050405020304" pitchFamily="18" charset="-34"/>
              <a:cs typeface="AngsanaUPC" panose="02020603050405020304" pitchFamily="18" charset="-34"/>
            </a:endParaRPr>
          </a:p>
          <a:p>
            <a:pPr marL="0" indent="0">
              <a:buClr>
                <a:schemeClr val="accent2">
                  <a:lumMod val="75000"/>
                </a:schemeClr>
              </a:buClr>
              <a:buNone/>
            </a:pPr>
            <a:r>
              <a:rPr lang="th-TH" sz="3600">
                <a:latin typeface="AngsanaUPC" panose="02020603050405020304" pitchFamily="18" charset="-34"/>
                <a:cs typeface="AngsanaUPC" panose="02020603050405020304" pitchFamily="18" charset="-34"/>
              </a:rPr>
              <a:t>5. </a:t>
            </a:r>
            <a:r>
              <a:rPr lang="en-US" sz="3600">
                <a:latin typeface="AngsanaUPC" panose="02020603050405020304" pitchFamily="18" charset="-34"/>
                <a:cs typeface="AngsanaUPC" panose="02020603050405020304" pitchFamily="18" charset="-34"/>
              </a:rPr>
              <a:t>C# 	        	</a:t>
            </a:r>
            <a:r>
              <a:rPr lang="en-US" sz="2400">
                <a:latin typeface="AngsanaUPC" panose="02020603050405020304" pitchFamily="18" charset="-34"/>
                <a:cs typeface="AngsanaUPC" panose="02020603050405020304" pitchFamily="18" charset="-34"/>
              </a:rPr>
              <a:t>(</a:t>
            </a:r>
            <a:r>
              <a:rPr lang="th-TH" sz="2400">
                <a:solidFill>
                  <a:srgbClr val="007434"/>
                </a:solidFill>
                <a:latin typeface="AngsanaUPC" panose="02020603050405020304" pitchFamily="18" charset="-34"/>
                <a:cs typeface="AngsanaUPC" panose="02020603050405020304" pitchFamily="18" charset="-34"/>
              </a:rPr>
              <a:t>เร็ว</a:t>
            </a:r>
            <a:r>
              <a:rPr lang="en-US" sz="2400">
                <a:latin typeface="AngsanaUPC" panose="02020603050405020304" pitchFamily="18" charset="-34"/>
                <a:cs typeface="AngsanaUPC" panose="02020603050405020304" pitchFamily="18" charset="-34"/>
              </a:rPr>
              <a:t> </a:t>
            </a:r>
            <a:r>
              <a:rPr lang="th-TH" sz="2400">
                <a:latin typeface="AngsanaUPC" panose="02020603050405020304" pitchFamily="18" charset="-34"/>
                <a:cs typeface="AngsanaUPC" panose="02020603050405020304" pitchFamily="18" charset="-34"/>
              </a:rPr>
              <a:t>แต่บางคนมองว่า</a:t>
            </a:r>
            <a:r>
              <a:rPr lang="th-TH" sz="2400">
                <a:solidFill>
                  <a:srgbClr val="C00000"/>
                </a:solidFill>
                <a:latin typeface="AngsanaUPC" panose="02020603050405020304" pitchFamily="18" charset="-34"/>
                <a:cs typeface="AngsanaUPC" panose="02020603050405020304" pitchFamily="18" charset="-34"/>
              </a:rPr>
              <a:t>ซับซ้อน</a:t>
            </a:r>
            <a:r>
              <a:rPr lang="en-US" sz="2400">
                <a:solidFill>
                  <a:srgbClr val="C00000"/>
                </a:solidFill>
                <a:latin typeface="AngsanaUPC" panose="02020603050405020304" pitchFamily="18" charset="-34"/>
                <a:cs typeface="AngsanaUPC" panose="02020603050405020304" pitchFamily="18" charset="-34"/>
              </a:rPr>
              <a:t>)</a:t>
            </a:r>
            <a:endParaRPr lang="th-TH" sz="2400">
              <a:solidFill>
                <a:srgbClr val="C00000"/>
              </a:solidFill>
              <a:latin typeface="AngsanaUPC" panose="02020603050405020304" pitchFamily="18" charset="-34"/>
              <a:cs typeface="AngsanaUPC" panose="02020603050405020304" pitchFamily="18" charset="-34"/>
            </a:endParaRPr>
          </a:p>
          <a:p>
            <a:pPr marL="0" indent="0">
              <a:buClr>
                <a:schemeClr val="accent2">
                  <a:lumMod val="75000"/>
                </a:schemeClr>
              </a:buClr>
              <a:buNone/>
            </a:pPr>
            <a:r>
              <a:rPr lang="en-US" sz="2400">
                <a:solidFill>
                  <a:srgbClr val="C00000"/>
                </a:solidFill>
                <a:latin typeface="AngsanaUPC" panose="02020603050405020304" pitchFamily="18" charset="-34"/>
                <a:cs typeface="AngsanaUPC" panose="02020603050405020304" pitchFamily="18" charset="-34"/>
              </a:rPr>
              <a:t> 		</a:t>
            </a:r>
            <a:endParaRPr lang="en-US" sz="3600" b="1">
              <a:latin typeface="AngsanaUPC" panose="02020603050405020304" pitchFamily="18" charset="-34"/>
              <a:cs typeface="AngsanaUPC" panose="02020603050405020304" pitchFamily="18" charset="-34"/>
            </a:endParaRPr>
          </a:p>
        </p:txBody>
      </p:sp>
      <p:sp>
        <p:nvSpPr>
          <p:cNvPr id="4" name="Title 1"/>
          <p:cNvSpPr>
            <a:spLocks noGrp="1"/>
          </p:cNvSpPr>
          <p:nvPr>
            <p:ph type="title"/>
          </p:nvPr>
        </p:nvSpPr>
        <p:spPr>
          <a:xfrm>
            <a:off x="466725" y="193675"/>
            <a:ext cx="11725275" cy="930275"/>
          </a:xfrm>
          <a:solidFill>
            <a:schemeClr val="accent6">
              <a:lumMod val="40000"/>
              <a:lumOff val="60000"/>
            </a:schemeClr>
          </a:solidFill>
        </p:spPr>
        <p:txBody>
          <a:bodyPr>
            <a:normAutofit/>
          </a:bodyPr>
          <a:lstStyle/>
          <a:p>
            <a:pPr marL="0" indent="0"/>
            <a:r>
              <a:rPr lang="en-US" sz="3200" b="1"/>
              <a:t>Popular programming language for data visualization </a:t>
            </a:r>
          </a:p>
        </p:txBody>
      </p:sp>
      <p:pic>
        <p:nvPicPr>
          <p:cNvPr id="5" name="Picture 4"/>
          <p:cNvPicPr>
            <a:picLocks noChangeAspect="1"/>
          </p:cNvPicPr>
          <p:nvPr/>
        </p:nvPicPr>
        <p:blipFill>
          <a:blip r:embed="rId2" cstate="print"/>
          <a:stretch>
            <a:fillRect/>
          </a:stretch>
        </p:blipFill>
        <p:spPr>
          <a:xfrm>
            <a:off x="9074004" y="1220955"/>
            <a:ext cx="2712736" cy="2719534"/>
          </a:xfrm>
          <a:prstGeom prst="rect">
            <a:avLst/>
          </a:prstGeom>
        </p:spPr>
      </p:pic>
      <p:pic>
        <p:nvPicPr>
          <p:cNvPr id="6" name="Picture 2"/>
          <p:cNvPicPr>
            <a:picLocks noChangeAspect="1" noChangeArrowheads="1"/>
          </p:cNvPicPr>
          <p:nvPr/>
        </p:nvPicPr>
        <p:blipFill>
          <a:blip r:embed="rId3" cstate="print"/>
          <a:srcRect/>
          <a:stretch>
            <a:fillRect/>
          </a:stretch>
        </p:blipFill>
        <p:spPr bwMode="auto">
          <a:xfrm>
            <a:off x="6214141" y="4714876"/>
            <a:ext cx="2712998" cy="1435276"/>
          </a:xfrm>
          <a:prstGeom prst="rect">
            <a:avLst/>
          </a:prstGeom>
          <a:noFill/>
          <a:ln w="9525">
            <a:noFill/>
            <a:miter lim="800000"/>
            <a:headEnd/>
            <a:tailEnd/>
          </a:ln>
        </p:spPr>
      </p:pic>
      <p:sp>
        <p:nvSpPr>
          <p:cNvPr id="7" name="Rectangle 6"/>
          <p:cNvSpPr/>
          <p:nvPr/>
        </p:nvSpPr>
        <p:spPr>
          <a:xfrm>
            <a:off x="6410527" y="6251366"/>
            <a:ext cx="2294123" cy="369332"/>
          </a:xfrm>
          <a:prstGeom prst="rect">
            <a:avLst/>
          </a:prstGeom>
        </p:spPr>
        <p:txBody>
          <a:bodyPr wrap="square">
            <a:spAutoFit/>
          </a:bodyPr>
          <a:lstStyle/>
          <a:p>
            <a:r>
              <a:rPr lang="en-US"/>
              <a:t>Nguyen, et al. (2015)</a:t>
            </a:r>
          </a:p>
        </p:txBody>
      </p:sp>
      <p:pic>
        <p:nvPicPr>
          <p:cNvPr id="8" name="Picture 7"/>
          <p:cNvPicPr>
            <a:picLocks noChangeAspect="1"/>
          </p:cNvPicPr>
          <p:nvPr/>
        </p:nvPicPr>
        <p:blipFill>
          <a:blip r:embed="rId4" cstate="print"/>
          <a:stretch>
            <a:fillRect/>
          </a:stretch>
        </p:blipFill>
        <p:spPr>
          <a:xfrm>
            <a:off x="8982326" y="3802977"/>
            <a:ext cx="2896092" cy="2457767"/>
          </a:xfrm>
          <a:prstGeom prst="rect">
            <a:avLst/>
          </a:prstGeom>
        </p:spPr>
      </p:pic>
      <p:sp>
        <p:nvSpPr>
          <p:cNvPr id="9" name="Rectangle 8"/>
          <p:cNvSpPr/>
          <p:nvPr/>
        </p:nvSpPr>
        <p:spPr>
          <a:xfrm>
            <a:off x="8982326" y="6199345"/>
            <a:ext cx="3041061" cy="584775"/>
          </a:xfrm>
          <a:prstGeom prst="rect">
            <a:avLst/>
          </a:prstGeom>
        </p:spPr>
        <p:txBody>
          <a:bodyPr wrap="square">
            <a:spAutoFit/>
          </a:bodyPr>
          <a:lstStyle/>
          <a:p>
            <a:r>
              <a:rPr lang="en-US" sz="1600"/>
              <a:t>https://en.wikipedia.org/wiki/MATLAB</a:t>
            </a:r>
          </a:p>
        </p:txBody>
      </p:sp>
      <p:sp>
        <p:nvSpPr>
          <p:cNvPr id="10" name="Rectangle 9"/>
          <p:cNvSpPr/>
          <p:nvPr/>
        </p:nvSpPr>
        <p:spPr>
          <a:xfrm>
            <a:off x="581026" y="4862714"/>
            <a:ext cx="5376728" cy="167143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sz="2400">
                <a:solidFill>
                  <a:schemeClr val="tx1"/>
                </a:solidFill>
                <a:latin typeface="AngsanaUPC" panose="02020603050405020304" pitchFamily="18" charset="-34"/>
                <a:cs typeface="AngsanaUPC" panose="02020603050405020304" pitchFamily="18" charset="-34"/>
              </a:rPr>
              <a:t>ในการนำเสนอข้อมูลในรูปแบบที่ตรงตามความต้องการ และ </a:t>
            </a:r>
            <a:r>
              <a:rPr lang="en-US" sz="2400">
                <a:solidFill>
                  <a:schemeClr val="tx1"/>
                </a:solidFill>
                <a:latin typeface="AngsanaUPC" panose="02020603050405020304" pitchFamily="18" charset="-34"/>
                <a:cs typeface="AngsanaUPC" panose="02020603050405020304" pitchFamily="18" charset="-34"/>
              </a:rPr>
              <a:t>Interactive</a:t>
            </a:r>
            <a:r>
              <a:rPr lang="th-TH" sz="2400">
                <a:solidFill>
                  <a:schemeClr val="tx1"/>
                </a:solidFill>
                <a:latin typeface="AngsanaUPC" panose="02020603050405020304" pitchFamily="18" charset="-34"/>
                <a:cs typeface="AngsanaUPC" panose="02020603050405020304" pitchFamily="18" charset="-34"/>
              </a:rPr>
              <a:t> </a:t>
            </a:r>
            <a:r>
              <a:rPr lang="en-US" sz="2400">
                <a:solidFill>
                  <a:schemeClr val="tx1"/>
                </a:solidFill>
                <a:latin typeface="AngsanaUPC" panose="02020603050405020304" pitchFamily="18" charset="-34"/>
                <a:cs typeface="AngsanaUPC" panose="02020603050405020304" pitchFamily="18" charset="-34"/>
              </a:rPr>
              <a:t>Data Visualization  </a:t>
            </a:r>
            <a:r>
              <a:rPr lang="th-TH" sz="2400">
                <a:solidFill>
                  <a:schemeClr val="tx1"/>
                </a:solidFill>
                <a:latin typeface="AngsanaUPC" panose="02020603050405020304" pitchFamily="18" charset="-34"/>
                <a:cs typeface="AngsanaUPC" panose="02020603050405020304" pitchFamily="18" charset="-34"/>
              </a:rPr>
              <a:t>การเขียนโปรแกรมเพื่อพัฒนา การนำเสนอ นั้นสำคัญมาก</a:t>
            </a:r>
            <a:r>
              <a:rPr lang="en-US" sz="2400" b="1">
                <a:solidFill>
                  <a:schemeClr val="tx1"/>
                </a:solidFill>
                <a:latin typeface="AngsanaUPC" panose="02020603050405020304" pitchFamily="18" charset="-34"/>
                <a:cs typeface="AngsanaUPC" panose="02020603050405020304" pitchFamily="18" charset="-34"/>
              </a:rPr>
              <a:t>  </a:t>
            </a:r>
            <a:endParaRPr lang="en-US" sz="2400">
              <a:solidFill>
                <a:schemeClr val="tx1"/>
              </a:solidFill>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3010654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575" y="298451"/>
            <a:ext cx="11782425" cy="882650"/>
          </a:xfrm>
          <a:solidFill>
            <a:srgbClr val="FAEBFF"/>
          </a:solidFill>
        </p:spPr>
        <p:txBody>
          <a:bodyPr/>
          <a:lstStyle/>
          <a:p>
            <a:r>
              <a:rPr lang="en-US"/>
              <a:t>General visualization charts[12]</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1. Line graph - shows trends </a:t>
            </a:r>
          </a:p>
          <a:p>
            <a:pPr marL="0" indent="0">
              <a:buNone/>
            </a:pPr>
            <a:r>
              <a:rPr lang="en-US" dirty="0"/>
              <a:t>2. Maps - visualizes data by geographical location.</a:t>
            </a:r>
          </a:p>
          <a:p>
            <a:pPr marL="0" indent="0">
              <a:buNone/>
            </a:pPr>
            <a:r>
              <a:rPr lang="en-US" dirty="0"/>
              <a:t>3. Waterfall Chart - shows the static composition of data.</a:t>
            </a:r>
          </a:p>
          <a:p>
            <a:pPr marL="0" indent="0">
              <a:buNone/>
            </a:pPr>
            <a:r>
              <a:rPr lang="en-US" dirty="0"/>
              <a:t>4. Bar Graphs - used to compare data of many items.</a:t>
            </a:r>
          </a:p>
          <a:p>
            <a:pPr marL="0" indent="0">
              <a:buNone/>
            </a:pPr>
            <a:r>
              <a:rPr lang="en-US" dirty="0"/>
              <a:t>5. Pie Chart - presents the proportional composition of a variable.</a:t>
            </a:r>
          </a:p>
          <a:p>
            <a:pPr marL="0" indent="0">
              <a:buNone/>
            </a:pPr>
            <a:r>
              <a:rPr lang="en-US" dirty="0"/>
              <a:t>6. Gauge Chart - used to display a single value within a quantitative context.</a:t>
            </a:r>
          </a:p>
          <a:p>
            <a:pPr marL="0" indent="0">
              <a:buNone/>
            </a:pPr>
            <a:r>
              <a:rPr lang="en-US" dirty="0"/>
              <a:t>7. Scatter Plot - applied to express relations and distribution of large sets of data.</a:t>
            </a:r>
          </a:p>
          <a:p>
            <a:pPr marL="0" indent="0">
              <a:buNone/>
            </a:pPr>
            <a:r>
              <a:rPr lang="en-US" dirty="0"/>
              <a:t>8. Spider Chart - comparative charts great for rankings, reviews, and appraisals.</a:t>
            </a:r>
          </a:p>
          <a:p>
            <a:pPr marL="0" indent="0">
              <a:buNone/>
            </a:pPr>
            <a:r>
              <a:rPr lang="en-US" dirty="0"/>
              <a:t>9. Tables - shows a large number of precise dimensions and measures.</a:t>
            </a:r>
          </a:p>
          <a:p>
            <a:pPr marL="0" indent="0">
              <a:buNone/>
            </a:pPr>
            <a:r>
              <a:rPr lang="en-US" dirty="0"/>
              <a:t>10. Area Chart - portrays a part-to-whole relationship over time.</a:t>
            </a:r>
          </a:p>
          <a:p>
            <a:pPr marL="0" indent="0">
              <a:buNone/>
            </a:pPr>
            <a:r>
              <a:rPr lang="en-US" dirty="0"/>
              <a:t>11. Bubble Plots - visualizes 2 or more variables with multiple dimensions.</a:t>
            </a:r>
          </a:p>
          <a:p>
            <a:pPr marL="0" indent="0">
              <a:buNone/>
            </a:pPr>
            <a:r>
              <a:rPr lang="en-US" dirty="0"/>
              <a:t>12. Number Chart - gives an immediate overview of a specific value.</a:t>
            </a:r>
          </a:p>
          <a:p>
            <a:pPr marL="0" indent="0">
              <a:buNone/>
            </a:pPr>
            <a:endParaRPr lang="en-US" dirty="0"/>
          </a:p>
          <a:p>
            <a:endParaRPr lang="en-US" dirty="0"/>
          </a:p>
        </p:txBody>
      </p:sp>
    </p:spTree>
    <p:extLst>
      <p:ext uri="{BB962C8B-B14F-4D97-AF65-F5344CB8AC3E}">
        <p14:creationId xmlns:p14="http://schemas.microsoft.com/office/powerpoint/2010/main" val="2430072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84151"/>
            <a:ext cx="11849100" cy="901699"/>
          </a:xfrm>
          <a:solidFill>
            <a:schemeClr val="accent6">
              <a:lumMod val="40000"/>
              <a:lumOff val="60000"/>
            </a:schemeClr>
          </a:solidFill>
        </p:spPr>
        <p:txBody>
          <a:bodyPr>
            <a:normAutofit/>
          </a:bodyPr>
          <a:lstStyle/>
          <a:p>
            <a:r>
              <a:rPr lang="en-US" sz="4000" b="1"/>
              <a:t>Why is data visualization important? [13,14]</a:t>
            </a:r>
            <a:endParaRPr lang="th-TH" sz="4000"/>
          </a:p>
        </p:txBody>
      </p:sp>
      <p:sp>
        <p:nvSpPr>
          <p:cNvPr id="3" name="Content Placeholder 2"/>
          <p:cNvSpPr>
            <a:spLocks noGrp="1"/>
          </p:cNvSpPr>
          <p:nvPr>
            <p:ph idx="1"/>
          </p:nvPr>
        </p:nvSpPr>
        <p:spPr>
          <a:xfrm>
            <a:off x="516195" y="2064257"/>
            <a:ext cx="11267766" cy="3854387"/>
          </a:xfrm>
        </p:spPr>
        <p:txBody>
          <a:bodyPr>
            <a:normAutofit fontScale="92500"/>
          </a:bodyPr>
          <a:lstStyle/>
          <a:p>
            <a:pPr fontAlgn="base"/>
            <a:r>
              <a:rPr lang="en-US" b="1"/>
              <a:t>Provides clearer understanding/ Make data digestible and easy to understand </a:t>
            </a:r>
          </a:p>
          <a:p>
            <a:pPr fontAlgn="base"/>
            <a:r>
              <a:rPr lang="en-US" b="1"/>
              <a:t>Used for decision analysis </a:t>
            </a:r>
            <a:r>
              <a:rPr lang="en-US" b="1">
                <a:solidFill>
                  <a:srgbClr val="0070C0"/>
                </a:solidFill>
              </a:rPr>
              <a:t>(Forecasting, Prediction, Sales comparison report)</a:t>
            </a:r>
            <a:endParaRPr lang="th-TH" b="1">
              <a:solidFill>
                <a:srgbClr val="0070C0"/>
              </a:solidFill>
            </a:endParaRPr>
          </a:p>
          <a:p>
            <a:pPr fontAlgn="base"/>
            <a:r>
              <a:rPr lang="en-US" b="1"/>
              <a:t>Helps decision-makers</a:t>
            </a:r>
            <a:r>
              <a:rPr lang="th-TH" b="1"/>
              <a:t> </a:t>
            </a:r>
            <a:r>
              <a:rPr lang="en-US" b="1"/>
              <a:t>react to the market </a:t>
            </a:r>
            <a:r>
              <a:rPr lang="en-US" b="1">
                <a:solidFill>
                  <a:srgbClr val="0070C0"/>
                </a:solidFill>
              </a:rPr>
              <a:t>(Management level) </a:t>
            </a:r>
            <a:endParaRPr lang="en-US" b="1"/>
          </a:p>
          <a:p>
            <a:pPr fontAlgn="base"/>
            <a:r>
              <a:rPr lang="en-US" b="1"/>
              <a:t>Forecasts trends and outliers (Line graph)</a:t>
            </a:r>
          </a:p>
          <a:p>
            <a:pPr fontAlgn="base"/>
            <a:r>
              <a:rPr lang="en-US" b="1"/>
              <a:t>Tells a story within the data </a:t>
            </a:r>
          </a:p>
          <a:p>
            <a:pPr fontAlgn="base"/>
            <a:r>
              <a:rPr lang="en-US" b="1"/>
              <a:t>Reinforces an argument or opinion (</a:t>
            </a:r>
            <a:r>
              <a:rPr lang="th-TH" b="1"/>
              <a:t>เช่น การใช้ </a:t>
            </a:r>
            <a:r>
              <a:rPr lang="en-US"/>
              <a:t>infographic</a:t>
            </a:r>
            <a:r>
              <a:rPr lang="th-TH"/>
              <a:t> เปรียบเทียบข้อดีข้อเสีย</a:t>
            </a:r>
            <a:r>
              <a:rPr lang="en-US"/>
              <a:t> </a:t>
            </a:r>
            <a:r>
              <a:rPr lang="th-TH"/>
              <a:t>เพื่อเน้นย้ำ สารสนเทศ ให้เด่นชัดขึ้น</a:t>
            </a:r>
            <a:r>
              <a:rPr lang="en-US"/>
              <a:t>)</a:t>
            </a:r>
            <a:endParaRPr lang="en-US" b="1"/>
          </a:p>
          <a:p>
            <a:pPr fontAlgn="base"/>
            <a:r>
              <a:rPr lang="en-US" b="1"/>
              <a:t>Emphasizes an important point in a set of data</a:t>
            </a:r>
          </a:p>
          <a:p>
            <a:pPr marL="0" indent="0" fontAlgn="base">
              <a:buNone/>
            </a:pPr>
            <a:endParaRPr lang="en-US"/>
          </a:p>
          <a:p>
            <a:endParaRPr lang="th-TH"/>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Who needs data visualization?</a:t>
            </a:r>
          </a:p>
        </p:txBody>
      </p:sp>
      <p:sp>
        <p:nvSpPr>
          <p:cNvPr id="3" name="Content Placeholder 2"/>
          <p:cNvSpPr>
            <a:spLocks noGrp="1"/>
          </p:cNvSpPr>
          <p:nvPr>
            <p:ph idx="1"/>
          </p:nvPr>
        </p:nvSpPr>
        <p:spPr>
          <a:xfrm>
            <a:off x="563880" y="1760219"/>
            <a:ext cx="9418320" cy="4107181"/>
          </a:xfrm>
        </p:spPr>
        <p:txBody>
          <a:bodyPr>
            <a:normAutofit fontScale="77500" lnSpcReduction="20000"/>
          </a:bodyPr>
          <a:lstStyle/>
          <a:p>
            <a:pPr marL="0" indent="0">
              <a:buNone/>
            </a:pPr>
            <a:r>
              <a:rPr lang="en-US"/>
              <a:t>Business firm:</a:t>
            </a:r>
          </a:p>
          <a:p>
            <a:pPr marL="0" indent="0">
              <a:buNone/>
            </a:pPr>
            <a:r>
              <a:rPr lang="en-US"/>
              <a:t>	-Operation officer</a:t>
            </a:r>
          </a:p>
          <a:p>
            <a:pPr marL="0" indent="0">
              <a:buNone/>
            </a:pPr>
            <a:r>
              <a:rPr lang="en-US"/>
              <a:t>	-Manager</a:t>
            </a:r>
          </a:p>
          <a:p>
            <a:pPr marL="0" indent="0">
              <a:buNone/>
            </a:pPr>
            <a:r>
              <a:rPr lang="en-US"/>
              <a:t>University :</a:t>
            </a:r>
            <a:endParaRPr lang="th-TH"/>
          </a:p>
          <a:p>
            <a:pPr marL="0" indent="0">
              <a:buNone/>
            </a:pPr>
            <a:r>
              <a:rPr lang="th-TH"/>
              <a:t>	</a:t>
            </a:r>
            <a:r>
              <a:rPr lang="en-US"/>
              <a:t>-</a:t>
            </a:r>
            <a:r>
              <a:rPr lang="th-TH"/>
              <a:t>นิสิต</a:t>
            </a:r>
          </a:p>
          <a:p>
            <a:pPr marL="0" indent="0">
              <a:buNone/>
            </a:pPr>
            <a:r>
              <a:rPr lang="th-TH"/>
              <a:t>	</a:t>
            </a:r>
            <a:r>
              <a:rPr lang="en-US"/>
              <a:t>-</a:t>
            </a:r>
            <a:r>
              <a:rPr lang="th-TH"/>
              <a:t>เจ้าหน้าที่</a:t>
            </a:r>
            <a:endParaRPr lang="en-US"/>
          </a:p>
          <a:p>
            <a:pPr marL="0" indent="0">
              <a:buNone/>
            </a:pPr>
            <a:r>
              <a:rPr lang="en-US"/>
              <a:t>	-</a:t>
            </a:r>
            <a:r>
              <a:rPr lang="th-TH"/>
              <a:t>ผู้บริหาร</a:t>
            </a:r>
          </a:p>
          <a:p>
            <a:pPr marL="0" indent="0">
              <a:buNone/>
            </a:pPr>
            <a:r>
              <a:rPr lang="en-US"/>
              <a:t>Restaurant:</a:t>
            </a:r>
          </a:p>
          <a:p>
            <a:pPr marL="0" indent="0">
              <a:buNone/>
            </a:pPr>
            <a:r>
              <a:rPr lang="en-US"/>
              <a:t>            ???</a:t>
            </a:r>
          </a:p>
          <a:p>
            <a:pPr marL="0" indent="0">
              <a:buNone/>
            </a:pPr>
            <a:r>
              <a:rPr lang="en-US"/>
              <a:t>Hospital:</a:t>
            </a:r>
          </a:p>
          <a:p>
            <a:pPr marL="0" indent="0">
              <a:buNone/>
            </a:pPr>
            <a:r>
              <a:rPr lang="en-US"/>
              <a:t>            ???</a:t>
            </a:r>
          </a:p>
        </p:txBody>
      </p:sp>
      <p:sp>
        <p:nvSpPr>
          <p:cNvPr id="4" name="Title 1"/>
          <p:cNvSpPr txBox="1">
            <a:spLocks/>
          </p:cNvSpPr>
          <p:nvPr/>
        </p:nvSpPr>
        <p:spPr>
          <a:xfrm>
            <a:off x="0" y="12384"/>
            <a:ext cx="12192000" cy="566420"/>
          </a:xfrm>
          <a:prstGeom prst="rect">
            <a:avLst/>
          </a:prstGeom>
          <a:solidFill>
            <a:schemeClr val="accent1"/>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h-TH"/>
              <a:t>แบบฝึกหัด</a:t>
            </a:r>
            <a:endParaRPr lang="en-US"/>
          </a:p>
        </p:txBody>
      </p:sp>
    </p:spTree>
    <p:extLst>
      <p:ext uri="{BB962C8B-B14F-4D97-AF65-F5344CB8AC3E}">
        <p14:creationId xmlns:p14="http://schemas.microsoft.com/office/powerpoint/2010/main" val="1783623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5700"/>
            <a:ext cx="10515600" cy="1325563"/>
          </a:xfrm>
        </p:spPr>
        <p:txBody>
          <a:bodyPr/>
          <a:lstStyle/>
          <a:p>
            <a:r>
              <a:rPr lang="en-US" b="1">
                <a:solidFill>
                  <a:schemeClr val="accent6">
                    <a:lumMod val="50000"/>
                  </a:schemeClr>
                </a:solidFill>
              </a:rPr>
              <a:t>Benefits</a:t>
            </a:r>
            <a:r>
              <a:rPr lang="en-US"/>
              <a:t> of </a:t>
            </a:r>
            <a:r>
              <a:rPr lang="en-US" b="1">
                <a:solidFill>
                  <a:schemeClr val="accent2">
                    <a:lumMod val="75000"/>
                  </a:schemeClr>
                </a:solidFill>
              </a:rPr>
              <a:t>Data Visualization </a:t>
            </a:r>
            <a:r>
              <a:rPr lang="en-US"/>
              <a:t>in </a:t>
            </a:r>
            <a:r>
              <a:rPr lang="en-US" b="1">
                <a:solidFill>
                  <a:srgbClr val="0070C0"/>
                </a:solidFill>
              </a:rPr>
              <a:t>Digital Firm</a:t>
            </a:r>
          </a:p>
        </p:txBody>
      </p:sp>
      <p:sp>
        <p:nvSpPr>
          <p:cNvPr id="3" name="Content Placeholder 2"/>
          <p:cNvSpPr>
            <a:spLocks noGrp="1"/>
          </p:cNvSpPr>
          <p:nvPr>
            <p:ph idx="1"/>
          </p:nvPr>
        </p:nvSpPr>
        <p:spPr>
          <a:xfrm>
            <a:off x="838200" y="2552699"/>
            <a:ext cx="10515600" cy="3624263"/>
          </a:xfrm>
        </p:spPr>
        <p:txBody>
          <a:bodyPr/>
          <a:lstStyle/>
          <a:p>
            <a:pPr marL="0" indent="0">
              <a:buNone/>
            </a:pPr>
            <a:r>
              <a:rPr lang="th-TH"/>
              <a:t>1. ยกตัวอย่างองค์กร</a:t>
            </a:r>
          </a:p>
          <a:p>
            <a:pPr marL="0" indent="0">
              <a:buNone/>
            </a:pPr>
            <a:r>
              <a:rPr lang="th-TH"/>
              <a:t>    ยกตัวอย่างการนำเสนอ</a:t>
            </a:r>
            <a:endParaRPr lang="en-US"/>
          </a:p>
        </p:txBody>
      </p:sp>
      <p:sp>
        <p:nvSpPr>
          <p:cNvPr id="4" name="Title 1"/>
          <p:cNvSpPr txBox="1">
            <a:spLocks/>
          </p:cNvSpPr>
          <p:nvPr/>
        </p:nvSpPr>
        <p:spPr>
          <a:xfrm>
            <a:off x="0" y="12384"/>
            <a:ext cx="12192000" cy="566420"/>
          </a:xfrm>
          <a:prstGeom prst="rect">
            <a:avLst/>
          </a:prstGeom>
          <a:solidFill>
            <a:schemeClr val="accent1"/>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h-TH"/>
              <a:t>แบบฝึกหัด</a:t>
            </a:r>
            <a:endParaRPr lang="en-US"/>
          </a:p>
        </p:txBody>
      </p:sp>
    </p:spTree>
    <p:extLst>
      <p:ext uri="{BB962C8B-B14F-4D97-AF65-F5344CB8AC3E}">
        <p14:creationId xmlns:p14="http://schemas.microsoft.com/office/powerpoint/2010/main" val="1400156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161925"/>
            <a:ext cx="11645900" cy="873125"/>
          </a:xfrm>
          <a:solidFill>
            <a:schemeClr val="accent6">
              <a:lumMod val="60000"/>
              <a:lumOff val="40000"/>
            </a:schemeClr>
          </a:solidFill>
        </p:spPr>
        <p:txBody>
          <a:bodyPr>
            <a:normAutofit/>
          </a:bodyPr>
          <a:lstStyle/>
          <a:p>
            <a:r>
              <a:rPr lang="en-US"/>
              <a:t>What make a good visualization?</a:t>
            </a:r>
            <a:r>
              <a:rPr lang="th-TH"/>
              <a:t> </a:t>
            </a:r>
            <a:r>
              <a:rPr lang="en-US">
                <a:solidFill>
                  <a:srgbClr val="010ABF"/>
                </a:solidFill>
                <a:latin typeface="AngsanaUPC" panose="02020603050405020304" pitchFamily="18" charset="-34"/>
                <a:cs typeface="AngsanaUPC" panose="02020603050405020304" pitchFamily="18" charset="-34"/>
              </a:rPr>
              <a:t>(David McCandless)</a:t>
            </a:r>
            <a:endParaRPr lang="en-US">
              <a:solidFill>
                <a:srgbClr val="010ABF"/>
              </a:solidFill>
            </a:endParaRPr>
          </a:p>
        </p:txBody>
      </p:sp>
      <p:pic>
        <p:nvPicPr>
          <p:cNvPr id="4" name="Picture 3"/>
          <p:cNvPicPr>
            <a:picLocks noChangeAspect="1"/>
          </p:cNvPicPr>
          <p:nvPr/>
        </p:nvPicPr>
        <p:blipFill>
          <a:blip r:embed="rId3" cstate="print"/>
          <a:stretch>
            <a:fillRect/>
          </a:stretch>
        </p:blipFill>
        <p:spPr>
          <a:xfrm>
            <a:off x="1657413" y="1423505"/>
            <a:ext cx="6643772" cy="4206475"/>
          </a:xfrm>
          <a:prstGeom prst="rect">
            <a:avLst/>
          </a:prstGeom>
        </p:spPr>
      </p:pic>
      <p:sp>
        <p:nvSpPr>
          <p:cNvPr id="5" name="Rectangle 4"/>
          <p:cNvSpPr/>
          <p:nvPr/>
        </p:nvSpPr>
        <p:spPr>
          <a:xfrm>
            <a:off x="0" y="6325969"/>
            <a:ext cx="11925300" cy="369332"/>
          </a:xfrm>
          <a:prstGeom prst="rect">
            <a:avLst/>
          </a:prstGeom>
        </p:spPr>
        <p:txBody>
          <a:bodyPr wrap="square">
            <a:spAutoFit/>
          </a:bodyPr>
          <a:lstStyle/>
          <a:p>
            <a:r>
              <a:rPr lang="en-US"/>
              <a:t>https://www.informationisbeautiful.net/visualizations/what-makes-a-good-data-visualization/</a:t>
            </a:r>
          </a:p>
        </p:txBody>
      </p:sp>
      <p:sp>
        <p:nvSpPr>
          <p:cNvPr id="6" name="Rectangle 5"/>
          <p:cNvSpPr/>
          <p:nvPr/>
        </p:nvSpPr>
        <p:spPr>
          <a:xfrm>
            <a:off x="8833826" y="5086259"/>
            <a:ext cx="3281974" cy="923330"/>
          </a:xfrm>
          <a:prstGeom prst="rect">
            <a:avLst/>
          </a:prstGeom>
          <a:solidFill>
            <a:schemeClr val="accent2">
              <a:lumMod val="20000"/>
              <a:lumOff val="80000"/>
            </a:schemeClr>
          </a:solidFill>
        </p:spPr>
        <p:txBody>
          <a:bodyPr wrap="square">
            <a:spAutoFit/>
          </a:bodyPr>
          <a:lstStyle/>
          <a:p>
            <a:r>
              <a:rPr lang="en-US" dirty="0"/>
              <a:t>Remark : The author describes the concept of good visualization by using the Venn diagram.</a:t>
            </a:r>
          </a:p>
        </p:txBody>
      </p:sp>
    </p:spTree>
    <p:extLst>
      <p:ext uri="{BB962C8B-B14F-4D97-AF65-F5344CB8AC3E}">
        <p14:creationId xmlns:p14="http://schemas.microsoft.com/office/powerpoint/2010/main" val="1225210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550" y="1654175"/>
            <a:ext cx="10515600" cy="4351338"/>
          </a:xfrm>
        </p:spPr>
        <p:txBody>
          <a:bodyPr>
            <a:normAutofit/>
          </a:bodyPr>
          <a:lstStyle/>
          <a:p>
            <a:pPr marL="0" indent="0">
              <a:buNone/>
            </a:pPr>
            <a:r>
              <a:rPr lang="en-US">
                <a:latin typeface="AngsanaUPC" panose="02020603050405020304" pitchFamily="18" charset="-34"/>
                <a:cs typeface="AngsanaUPC" panose="02020603050405020304" pitchFamily="18" charset="-34"/>
              </a:rPr>
              <a:t>1. Good visualization </a:t>
            </a:r>
            <a:r>
              <a:rPr lang="th-TH">
                <a:latin typeface="AngsanaUPC" panose="02020603050405020304" pitchFamily="18" charset="-34"/>
                <a:cs typeface="AngsanaUPC" panose="02020603050405020304" pitchFamily="18" charset="-34"/>
              </a:rPr>
              <a:t>ต้องมีครบ 4 องค์ประกอบคือ </a:t>
            </a:r>
            <a:r>
              <a:rPr lang="en-US">
                <a:latin typeface="AngsanaUPC" panose="02020603050405020304" pitchFamily="18" charset="-34"/>
                <a:cs typeface="AngsanaUPC" panose="02020603050405020304" pitchFamily="18" charset="-34"/>
              </a:rPr>
              <a:t>Information, Story, Goal, </a:t>
            </a:r>
            <a:r>
              <a:rPr lang="th-TH">
                <a:latin typeface="AngsanaUPC" panose="02020603050405020304" pitchFamily="18" charset="-34"/>
                <a:cs typeface="AngsanaUPC" panose="02020603050405020304" pitchFamily="18" charset="-34"/>
              </a:rPr>
              <a:t>และ</a:t>
            </a:r>
            <a:r>
              <a:rPr lang="en-US">
                <a:latin typeface="AngsanaUPC" panose="02020603050405020304" pitchFamily="18" charset="-34"/>
                <a:cs typeface="AngsanaUPC" panose="02020603050405020304" pitchFamily="18" charset="-34"/>
              </a:rPr>
              <a:t> Visual form</a:t>
            </a:r>
            <a:r>
              <a:rPr lang="th-TH">
                <a:latin typeface="AngsanaUPC" panose="02020603050405020304" pitchFamily="18" charset="-34"/>
                <a:cs typeface="AngsanaUPC" panose="02020603050405020304" pitchFamily="18" charset="-34"/>
              </a:rPr>
              <a:t> </a:t>
            </a:r>
          </a:p>
          <a:p>
            <a:pPr marL="0" indent="0">
              <a:buNone/>
            </a:pPr>
            <a:r>
              <a:rPr lang="en-US">
                <a:latin typeface="AngsanaUPC" panose="02020603050405020304" pitchFamily="18" charset="-34"/>
                <a:cs typeface="AngsanaUPC" panose="02020603050405020304" pitchFamily="18" charset="-34"/>
              </a:rPr>
              <a:t>2. </a:t>
            </a:r>
            <a:r>
              <a:rPr lang="th-TH">
                <a:latin typeface="AngsanaUPC" panose="02020603050405020304" pitchFamily="18" charset="-34"/>
                <a:cs typeface="AngsanaUPC" panose="02020603050405020304" pitchFamily="18" charset="-34"/>
              </a:rPr>
              <a:t>ถ้าไม่ครบเช่น มี</a:t>
            </a:r>
            <a:r>
              <a:rPr lang="en-US">
                <a:latin typeface="AngsanaUPC" panose="02020603050405020304" pitchFamily="18" charset="-34"/>
                <a:cs typeface="AngsanaUPC" panose="02020603050405020304" pitchFamily="18" charset="-34"/>
              </a:rPr>
              <a:t> Information, Goal,  Visual form, </a:t>
            </a:r>
            <a:r>
              <a:rPr lang="th-TH">
                <a:latin typeface="AngsanaUPC" panose="02020603050405020304" pitchFamily="18" charset="-34"/>
                <a:cs typeface="AngsanaUPC" panose="02020603050405020304" pitchFamily="18" charset="-34"/>
              </a:rPr>
              <a:t>แต่ขาด </a:t>
            </a:r>
            <a:r>
              <a:rPr lang="en-US">
                <a:latin typeface="AngsanaUPC" panose="02020603050405020304" pitchFamily="18" charset="-34"/>
                <a:cs typeface="AngsanaUPC" panose="02020603050405020304" pitchFamily="18" charset="-34"/>
              </a:rPr>
              <a:t>Story </a:t>
            </a:r>
            <a:r>
              <a:rPr lang="th-TH">
                <a:latin typeface="AngsanaUPC" panose="02020603050405020304" pitchFamily="18" charset="-34"/>
                <a:cs typeface="AngsanaUPC" panose="02020603050405020304" pitchFamily="18" charset="-34"/>
              </a:rPr>
              <a:t>จะทำให้ดูน่าเบื่อ </a:t>
            </a:r>
            <a:r>
              <a:rPr lang="en-US">
                <a:latin typeface="AngsanaUPC" panose="02020603050405020304" pitchFamily="18" charset="-34"/>
                <a:cs typeface="AngsanaUPC" panose="02020603050405020304" pitchFamily="18" charset="-34"/>
              </a:rPr>
              <a:t>(Boring)</a:t>
            </a:r>
          </a:p>
          <a:p>
            <a:pPr marL="0" indent="0">
              <a:buNone/>
            </a:pPr>
            <a:r>
              <a:rPr lang="en-US">
                <a:latin typeface="AngsanaUPC" panose="02020603050405020304" pitchFamily="18" charset="-34"/>
                <a:cs typeface="AngsanaUPC" panose="02020603050405020304" pitchFamily="18" charset="-34"/>
              </a:rPr>
              <a:t>3. </a:t>
            </a:r>
            <a:r>
              <a:rPr lang="th-TH">
                <a:latin typeface="AngsanaUPC" panose="02020603050405020304" pitchFamily="18" charset="-34"/>
                <a:cs typeface="AngsanaUPC" panose="02020603050405020304" pitchFamily="18" charset="-34"/>
              </a:rPr>
              <a:t>ถ้าไม่ครบเช่น มี</a:t>
            </a:r>
            <a:r>
              <a:rPr lang="en-US">
                <a:latin typeface="AngsanaUPC" panose="02020603050405020304" pitchFamily="18" charset="-34"/>
                <a:cs typeface="AngsanaUPC" panose="02020603050405020304" pitchFamily="18" charset="-34"/>
              </a:rPr>
              <a:t> Information, Story,  Visual form, </a:t>
            </a:r>
            <a:r>
              <a:rPr lang="th-TH">
                <a:latin typeface="AngsanaUPC" panose="02020603050405020304" pitchFamily="18" charset="-34"/>
                <a:cs typeface="AngsanaUPC" panose="02020603050405020304" pitchFamily="18" charset="-34"/>
              </a:rPr>
              <a:t>แต่ขาด</a:t>
            </a:r>
            <a:r>
              <a:rPr lang="en-US">
                <a:latin typeface="AngsanaUPC" panose="02020603050405020304" pitchFamily="18" charset="-34"/>
                <a:cs typeface="AngsanaUPC" panose="02020603050405020304" pitchFamily="18" charset="-34"/>
              </a:rPr>
              <a:t> </a:t>
            </a:r>
            <a:r>
              <a:rPr lang="en-US" b="1">
                <a:solidFill>
                  <a:srgbClr val="4F5254"/>
                </a:solidFill>
                <a:latin typeface="AngsanaUPC" panose="02020603050405020304" pitchFamily="18" charset="-34"/>
                <a:cs typeface="AngsanaUPC" panose="02020603050405020304" pitchFamily="18" charset="-34"/>
              </a:rPr>
              <a:t>Goal</a:t>
            </a:r>
            <a:r>
              <a:rPr lang="th-TH">
                <a:latin typeface="AngsanaUPC" panose="02020603050405020304" pitchFamily="18" charset="-34"/>
                <a:cs typeface="AngsanaUPC" panose="02020603050405020304" pitchFamily="18" charset="-34"/>
              </a:rPr>
              <a:t> จะทำให้ เปล่าประโยชน์</a:t>
            </a:r>
            <a:r>
              <a:rPr lang="en-US">
                <a:latin typeface="AngsanaUPC" panose="02020603050405020304" pitchFamily="18" charset="-34"/>
                <a:cs typeface="AngsanaUPC" panose="02020603050405020304" pitchFamily="18" charset="-34"/>
              </a:rPr>
              <a:t> (Useless)</a:t>
            </a:r>
          </a:p>
          <a:p>
            <a:pPr marL="0" indent="0">
              <a:buNone/>
            </a:pPr>
            <a:endParaRPr lang="en-US"/>
          </a:p>
          <a:p>
            <a:pPr marL="0" indent="0">
              <a:buNone/>
            </a:pPr>
            <a:endParaRPr lang="en-US"/>
          </a:p>
        </p:txBody>
      </p:sp>
      <p:sp>
        <p:nvSpPr>
          <p:cNvPr id="4" name="Title 1"/>
          <p:cNvSpPr txBox="1">
            <a:spLocks/>
          </p:cNvSpPr>
          <p:nvPr/>
        </p:nvSpPr>
        <p:spPr>
          <a:xfrm>
            <a:off x="209551" y="165893"/>
            <a:ext cx="11982450" cy="1167607"/>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What make a good visualization?</a:t>
            </a:r>
            <a:r>
              <a:rPr lang="th-TH"/>
              <a:t> </a:t>
            </a:r>
            <a:r>
              <a:rPr lang="en-US">
                <a:solidFill>
                  <a:srgbClr val="0070C0"/>
                </a:solidFill>
                <a:latin typeface="AngsanaUPC" panose="02020603050405020304" pitchFamily="18" charset="-34"/>
                <a:cs typeface="AngsanaUPC" panose="02020603050405020304" pitchFamily="18" charset="-34"/>
              </a:rPr>
              <a:t>(David McCandless)</a:t>
            </a:r>
            <a:endParaRPr lang="en-US"/>
          </a:p>
        </p:txBody>
      </p:sp>
    </p:spTree>
    <p:extLst>
      <p:ext uri="{BB962C8B-B14F-4D97-AF65-F5344CB8AC3E}">
        <p14:creationId xmlns:p14="http://schemas.microsoft.com/office/powerpoint/2010/main" val="3635472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808" y="196432"/>
            <a:ext cx="12010192" cy="987009"/>
          </a:xfrm>
          <a:solidFill>
            <a:srgbClr val="B2CCC9"/>
          </a:solidFill>
        </p:spPr>
        <p:txBody>
          <a:bodyPr>
            <a:normAutofit/>
          </a:bodyPr>
          <a:lstStyle/>
          <a:p>
            <a:r>
              <a:rPr lang="th-TH" sz="3600">
                <a:latin typeface="AngsanaUPC" panose="02020603050405020304" pitchFamily="18" charset="-34"/>
                <a:cs typeface="AngsanaUPC" panose="02020603050405020304" pitchFamily="18" charset="-34"/>
              </a:rPr>
              <a:t>องค์ประกอบที่ทำให้ การทำ </a:t>
            </a:r>
            <a:r>
              <a:rPr lang="en-US" sz="3600">
                <a:latin typeface="AngsanaUPC" panose="02020603050405020304" pitchFamily="18" charset="-34"/>
                <a:cs typeface="AngsanaUPC" panose="02020603050405020304" pitchFamily="18" charset="-34"/>
              </a:rPr>
              <a:t>Data Visualization</a:t>
            </a:r>
            <a:r>
              <a:rPr lang="th-TH" sz="3600">
                <a:latin typeface="AngsanaUPC" panose="02020603050405020304" pitchFamily="18" charset="-34"/>
                <a:cs typeface="AngsanaUPC" panose="02020603050405020304" pitchFamily="18" charset="-34"/>
              </a:rPr>
              <a:t> นั้นมีคุณค่า มีประโยชน์ ต่อผู้ใช้งาน</a:t>
            </a:r>
            <a:endParaRPr lang="en-US" sz="3600">
              <a:solidFill>
                <a:srgbClr val="0070C0"/>
              </a:solidFill>
              <a:latin typeface="AngsanaUPC" panose="02020603050405020304" pitchFamily="18" charset="-34"/>
              <a:cs typeface="AngsanaUPC" panose="02020603050405020304" pitchFamily="18" charset="-34"/>
            </a:endParaRPr>
          </a:p>
        </p:txBody>
      </p:sp>
      <p:sp>
        <p:nvSpPr>
          <p:cNvPr id="4" name="Rectangle 3"/>
          <p:cNvSpPr/>
          <p:nvPr/>
        </p:nvSpPr>
        <p:spPr>
          <a:xfrm>
            <a:off x="850196" y="1330756"/>
            <a:ext cx="9770179" cy="3785652"/>
          </a:xfrm>
          <a:prstGeom prst="rect">
            <a:avLst/>
          </a:prstGeom>
        </p:spPr>
        <p:txBody>
          <a:bodyPr wrap="square">
            <a:spAutoFit/>
          </a:bodyPr>
          <a:lstStyle/>
          <a:p>
            <a:r>
              <a:rPr lang="en-US" sz="2400" b="1">
                <a:solidFill>
                  <a:srgbClr val="148D90"/>
                </a:solidFill>
                <a:latin typeface="AngsanaUPC" panose="02020603050405020304" pitchFamily="18" charset="-34"/>
                <a:cs typeface="AngsanaUPC" panose="02020603050405020304" pitchFamily="18" charset="-34"/>
              </a:rPr>
              <a:t>1. Information (data)</a:t>
            </a:r>
            <a:r>
              <a:rPr lang="en-US" sz="2400">
                <a:solidFill>
                  <a:srgbClr val="148D90"/>
                </a:solidFill>
                <a:latin typeface="AngsanaUPC" panose="02020603050405020304" pitchFamily="18" charset="-34"/>
                <a:cs typeface="AngsanaUPC" panose="02020603050405020304" pitchFamily="18" charset="-34"/>
              </a:rPr>
              <a:t> </a:t>
            </a:r>
            <a:r>
              <a:rPr lang="th-TH" sz="2400">
                <a:solidFill>
                  <a:srgbClr val="4F5254"/>
                </a:solidFill>
                <a:latin typeface="AngsanaUPC" panose="02020603050405020304" pitchFamily="18" charset="-34"/>
                <a:cs typeface="AngsanaUPC" panose="02020603050405020304" pitchFamily="18" charset="-34"/>
              </a:rPr>
              <a:t>หรือสารสนเทศ</a:t>
            </a:r>
            <a:r>
              <a:rPr lang="en-US" sz="2400">
                <a:solidFill>
                  <a:srgbClr val="4F5254"/>
                </a:solidFill>
                <a:latin typeface="AngsanaUPC" panose="02020603050405020304" pitchFamily="18" charset="-34"/>
                <a:cs typeface="AngsanaUPC" panose="02020603050405020304" pitchFamily="18" charset="-34"/>
              </a:rPr>
              <a:t>(</a:t>
            </a:r>
            <a:r>
              <a:rPr lang="th-TH" sz="2400">
                <a:solidFill>
                  <a:srgbClr val="4F5254"/>
                </a:solidFill>
                <a:latin typeface="AngsanaUPC" panose="02020603050405020304" pitchFamily="18" charset="-34"/>
                <a:cs typeface="AngsanaUPC" panose="02020603050405020304" pitchFamily="18" charset="-34"/>
              </a:rPr>
              <a:t>ข้อมูล</a:t>
            </a:r>
            <a:r>
              <a:rPr lang="en-US" sz="2400">
                <a:solidFill>
                  <a:srgbClr val="4F5254"/>
                </a:solidFill>
                <a:latin typeface="AngsanaUPC" panose="02020603050405020304" pitchFamily="18" charset="-34"/>
                <a:cs typeface="AngsanaUPC" panose="02020603050405020304" pitchFamily="18" charset="-34"/>
              </a:rPr>
              <a:t>)</a:t>
            </a:r>
            <a:r>
              <a:rPr lang="th-TH" sz="2400">
                <a:solidFill>
                  <a:srgbClr val="4F5254"/>
                </a:solidFill>
                <a:latin typeface="AngsanaUPC" panose="02020603050405020304" pitchFamily="18" charset="-34"/>
                <a:cs typeface="AngsanaUPC" panose="02020603050405020304" pitchFamily="18" charset="-34"/>
              </a:rPr>
              <a:t> ข้อมูลต้องถูกต้อง</a:t>
            </a:r>
            <a:r>
              <a:rPr lang="en-US" sz="2400">
                <a:solidFill>
                  <a:srgbClr val="4F5254"/>
                </a:solidFill>
                <a:latin typeface="AngsanaUPC" panose="02020603050405020304" pitchFamily="18" charset="-34"/>
                <a:cs typeface="AngsanaUPC" panose="02020603050405020304" pitchFamily="18" charset="-34"/>
              </a:rPr>
              <a:t> </a:t>
            </a:r>
            <a:r>
              <a:rPr lang="th-TH" sz="2400">
                <a:solidFill>
                  <a:srgbClr val="4F5254"/>
                </a:solidFill>
                <a:latin typeface="AngsanaUPC" panose="02020603050405020304" pitchFamily="18" charset="-34"/>
                <a:cs typeface="AngsanaUPC" panose="02020603050405020304" pitchFamily="18" charset="-34"/>
              </a:rPr>
              <a:t>น่าสนใจ ตรงตามความต้องการของผู้ใช้งาน โดยข้อมูลที่เหมาะสมที่จะนำเสนอ จะต้องถูกคัดกรอง และทำความสะอาด </a:t>
            </a:r>
            <a:r>
              <a:rPr lang="en-US" sz="2400">
                <a:solidFill>
                  <a:srgbClr val="4F5254"/>
                </a:solidFill>
                <a:latin typeface="AngsanaUPC" panose="02020603050405020304" pitchFamily="18" charset="-34"/>
                <a:cs typeface="AngsanaUPC" panose="02020603050405020304" pitchFamily="18" charset="-34"/>
              </a:rPr>
              <a:t>(Cleansing</a:t>
            </a:r>
            <a:r>
              <a:rPr lang="th-TH" sz="2400">
                <a:solidFill>
                  <a:srgbClr val="4F5254"/>
                </a:solidFill>
                <a:latin typeface="AngsanaUPC" panose="02020603050405020304" pitchFamily="18" charset="-34"/>
                <a:cs typeface="AngsanaUPC" panose="02020603050405020304" pitchFamily="18" charset="-34"/>
              </a:rPr>
              <a:t> </a:t>
            </a:r>
            <a:r>
              <a:rPr lang="en-US" sz="2400">
                <a:solidFill>
                  <a:srgbClr val="4F5254"/>
                </a:solidFill>
                <a:latin typeface="AngsanaUPC" panose="02020603050405020304" pitchFamily="18" charset="-34"/>
                <a:cs typeface="AngsanaUPC" panose="02020603050405020304" pitchFamily="18" charset="-34"/>
              </a:rPr>
              <a:t>&amp; Filtering)</a:t>
            </a:r>
            <a:r>
              <a:rPr lang="th-TH" sz="2400">
                <a:solidFill>
                  <a:srgbClr val="4F5254"/>
                </a:solidFill>
                <a:latin typeface="AngsanaUPC" panose="02020603050405020304" pitchFamily="18" charset="-34"/>
                <a:cs typeface="AngsanaUPC" panose="02020603050405020304" pitchFamily="18" charset="-34"/>
              </a:rPr>
              <a:t> ก่อนนำไปใช้</a:t>
            </a:r>
          </a:p>
          <a:p>
            <a:pPr fontAlgn="base"/>
            <a:r>
              <a:rPr lang="en-US" sz="2400" b="1">
                <a:solidFill>
                  <a:srgbClr val="148D90"/>
                </a:solidFill>
                <a:latin typeface="AngsanaUPC" panose="02020603050405020304" pitchFamily="18" charset="-34"/>
                <a:cs typeface="AngsanaUPC" panose="02020603050405020304" pitchFamily="18" charset="-34"/>
              </a:rPr>
              <a:t>2. Story (Concept)</a:t>
            </a:r>
            <a:r>
              <a:rPr lang="en-US" sz="2400">
                <a:solidFill>
                  <a:srgbClr val="4F5254"/>
                </a:solidFill>
                <a:latin typeface="AngsanaUPC" panose="02020603050405020304" pitchFamily="18" charset="-34"/>
                <a:cs typeface="AngsanaUPC" panose="02020603050405020304" pitchFamily="18" charset="-34"/>
              </a:rPr>
              <a:t> </a:t>
            </a:r>
            <a:r>
              <a:rPr lang="th-TH" sz="2400">
                <a:solidFill>
                  <a:srgbClr val="4F5254"/>
                </a:solidFill>
                <a:latin typeface="AngsanaUPC" panose="02020603050405020304" pitchFamily="18" charset="-34"/>
                <a:cs typeface="AngsanaUPC" panose="02020603050405020304" pitchFamily="18" charset="-34"/>
              </a:rPr>
              <a:t>การนำเสนอเรื่องราว</a:t>
            </a:r>
            <a:r>
              <a:rPr lang="en-US" sz="2400">
                <a:solidFill>
                  <a:srgbClr val="4F5254"/>
                </a:solidFill>
                <a:latin typeface="AngsanaUPC" panose="02020603050405020304" pitchFamily="18" charset="-34"/>
                <a:cs typeface="AngsanaUPC" panose="02020603050405020304" pitchFamily="18" charset="-34"/>
              </a:rPr>
              <a:t> </a:t>
            </a:r>
            <a:r>
              <a:rPr lang="th-TH" sz="2400">
                <a:solidFill>
                  <a:srgbClr val="4F5254"/>
                </a:solidFill>
                <a:latin typeface="AngsanaUPC" panose="02020603050405020304" pitchFamily="18" charset="-34"/>
                <a:cs typeface="AngsanaUPC" panose="02020603050405020304" pitchFamily="18" charset="-34"/>
              </a:rPr>
              <a:t>แนวคิดในการนำเสนอ ประเด็นที่สำคัญ</a:t>
            </a:r>
            <a:r>
              <a:rPr lang="en-US" sz="2400">
                <a:solidFill>
                  <a:srgbClr val="4F5254"/>
                </a:solidFill>
                <a:latin typeface="AngsanaUPC" panose="02020603050405020304" pitchFamily="18" charset="-34"/>
                <a:cs typeface="AngsanaUPC" panose="02020603050405020304" pitchFamily="18" charset="-34"/>
              </a:rPr>
              <a:t> </a:t>
            </a:r>
            <a:r>
              <a:rPr lang="th-TH" sz="2400">
                <a:solidFill>
                  <a:srgbClr val="4F5254"/>
                </a:solidFill>
                <a:latin typeface="AngsanaUPC" panose="02020603050405020304" pitchFamily="18" charset="-34"/>
                <a:cs typeface="AngsanaUPC" panose="02020603050405020304" pitchFamily="18" charset="-34"/>
              </a:rPr>
              <a:t>และน่าสนใจ เพื่อให้ผู้ใช้งานเข้าใจได้เร็ว และเข้าใจได้ง่ายขึ้น และไม่น่าเบื่อ </a:t>
            </a:r>
          </a:p>
          <a:p>
            <a:pPr fontAlgn="base"/>
            <a:r>
              <a:rPr lang="en-US" sz="2400" b="1">
                <a:solidFill>
                  <a:srgbClr val="148D90"/>
                </a:solidFill>
                <a:latin typeface="AngsanaUPC" panose="02020603050405020304" pitchFamily="18" charset="-34"/>
                <a:cs typeface="AngsanaUPC" panose="02020603050405020304" pitchFamily="18" charset="-34"/>
              </a:rPr>
              <a:t>3. Goal (Function)</a:t>
            </a:r>
            <a:r>
              <a:rPr lang="en-US" sz="2400">
                <a:solidFill>
                  <a:srgbClr val="4F5254"/>
                </a:solidFill>
                <a:latin typeface="AngsanaUPC" panose="02020603050405020304" pitchFamily="18" charset="-34"/>
                <a:cs typeface="AngsanaUPC" panose="02020603050405020304" pitchFamily="18" charset="-34"/>
              </a:rPr>
              <a:t> </a:t>
            </a:r>
            <a:r>
              <a:rPr lang="th-TH" sz="2400">
                <a:solidFill>
                  <a:srgbClr val="4F5254"/>
                </a:solidFill>
                <a:latin typeface="AngsanaUPC" panose="02020603050405020304" pitchFamily="18" charset="-34"/>
                <a:cs typeface="AngsanaUPC" panose="02020603050405020304" pitchFamily="18" charset="-34"/>
              </a:rPr>
              <a:t>เป้าหมายและความสามารถในการใช้งาน (</a:t>
            </a:r>
            <a:r>
              <a:rPr lang="en-US" sz="2400">
                <a:solidFill>
                  <a:srgbClr val="4F5254"/>
                </a:solidFill>
                <a:latin typeface="AngsanaUPC" panose="02020603050405020304" pitchFamily="18" charset="-34"/>
                <a:cs typeface="AngsanaUPC" panose="02020603050405020304" pitchFamily="18" charset="-34"/>
              </a:rPr>
              <a:t>function) </a:t>
            </a:r>
            <a:r>
              <a:rPr lang="th-TH" sz="2400">
                <a:solidFill>
                  <a:srgbClr val="4F5254"/>
                </a:solidFill>
                <a:latin typeface="AngsanaUPC" panose="02020603050405020304" pitchFamily="18" charset="-34"/>
                <a:cs typeface="AngsanaUPC" panose="02020603050405020304" pitchFamily="18" charset="-34"/>
              </a:rPr>
              <a:t>สามารถนำไปใช้ได้จริง ความเหมาะสม ประสิทธิภาพ</a:t>
            </a:r>
          </a:p>
          <a:p>
            <a:pPr fontAlgn="base"/>
            <a:r>
              <a:rPr lang="en-US" sz="2400" b="1">
                <a:solidFill>
                  <a:srgbClr val="148D90"/>
                </a:solidFill>
                <a:latin typeface="AngsanaUPC" panose="02020603050405020304" pitchFamily="18" charset="-34"/>
                <a:cs typeface="AngsanaUPC" panose="02020603050405020304" pitchFamily="18" charset="-34"/>
              </a:rPr>
              <a:t>4. Visual form (Metaphor) </a:t>
            </a:r>
            <a:r>
              <a:rPr lang="th-TH" sz="2400">
                <a:solidFill>
                  <a:srgbClr val="4F5254"/>
                </a:solidFill>
                <a:latin typeface="AngsanaUPC" panose="02020603050405020304" pitchFamily="18" charset="-34"/>
                <a:cs typeface="AngsanaUPC" panose="02020603050405020304" pitchFamily="18" charset="-34"/>
              </a:rPr>
              <a:t>การเล่าเรื่องด้วย</a:t>
            </a:r>
            <a:r>
              <a:rPr lang="en-US" sz="2400">
                <a:solidFill>
                  <a:srgbClr val="4F5254"/>
                </a:solidFill>
                <a:latin typeface="AngsanaUPC" panose="02020603050405020304" pitchFamily="18" charset="-34"/>
                <a:cs typeface="AngsanaUPC" panose="02020603050405020304" pitchFamily="18" charset="-34"/>
              </a:rPr>
              <a:t> Graph Chart</a:t>
            </a:r>
            <a:r>
              <a:rPr lang="th-TH" sz="2400">
                <a:solidFill>
                  <a:srgbClr val="4F5254"/>
                </a:solidFill>
                <a:latin typeface="AngsanaUPC" panose="02020603050405020304" pitchFamily="18" charset="-34"/>
                <a:cs typeface="AngsanaUPC" panose="02020603050405020304" pitchFamily="18" charset="-34"/>
              </a:rPr>
              <a:t> ภาพต่างๆ นั้น ขั้นตอนเลือกรูปแบบการทำ </a:t>
            </a:r>
            <a:r>
              <a:rPr lang="en-US" sz="2400">
                <a:solidFill>
                  <a:srgbClr val="4F5254"/>
                </a:solidFill>
                <a:latin typeface="AngsanaUPC" panose="02020603050405020304" pitchFamily="18" charset="-34"/>
                <a:cs typeface="AngsanaUPC" panose="02020603050405020304" pitchFamily="18" charset="-34"/>
              </a:rPr>
              <a:t>Data Visualization </a:t>
            </a:r>
            <a:r>
              <a:rPr lang="th-TH" sz="2400">
                <a:solidFill>
                  <a:srgbClr val="4F5254"/>
                </a:solidFill>
                <a:latin typeface="AngsanaUPC" panose="02020603050405020304" pitchFamily="18" charset="-34"/>
                <a:cs typeface="AngsanaUPC" panose="02020603050405020304" pitchFamily="18" charset="-34"/>
              </a:rPr>
              <a:t>ต้องนำเสนอให้น่าสนใจ เข้าใจง่าย ช่วยให้เข้าใจลึกซึ้งสามารถมองทะลุ  และเห็นจุดที่น่าสนใจของข้อมูลได้อย่างชัดเจน  นอกจากนี้การออกแบบที่เหมาะสมทางการใช้ สี รูปแบบการนำเสนอ บางครั้งการออกแบบจะต้องคำนึงถึงผู้ใช้งานในด้านร่างกายด้วย เช่น ผู้ใช้งานที่ตาบอดสี การออกแบบจะไม่ใช้สี แต่จะเน้นที่รูปร่างแทน</a:t>
            </a:r>
            <a:endParaRPr lang="en-US" sz="2400">
              <a:solidFill>
                <a:srgbClr val="4F5254"/>
              </a:solidFill>
              <a:latin typeface="AngsanaUPC" panose="02020603050405020304" pitchFamily="18" charset="-34"/>
              <a:cs typeface="AngsanaUPC" panose="02020603050405020304" pitchFamily="18" charset="-34"/>
            </a:endParaRPr>
          </a:p>
        </p:txBody>
      </p:sp>
      <p:sp>
        <p:nvSpPr>
          <p:cNvPr id="5" name="TextBox 4"/>
          <p:cNvSpPr txBox="1"/>
          <p:nvPr/>
        </p:nvSpPr>
        <p:spPr>
          <a:xfrm>
            <a:off x="286582" y="5910066"/>
            <a:ext cx="8491924" cy="338554"/>
          </a:xfrm>
          <a:prstGeom prst="rect">
            <a:avLst/>
          </a:prstGeom>
          <a:noFill/>
        </p:spPr>
        <p:txBody>
          <a:bodyPr wrap="square" rtlCol="0">
            <a:spAutoFit/>
          </a:bodyPr>
          <a:lstStyle/>
          <a:p>
            <a:r>
              <a:rPr lang="en-US" sz="1600"/>
              <a:t>https://www.informationisbeautiful.net/visualizations/what-makes-a-good-data-visualization/</a:t>
            </a:r>
          </a:p>
        </p:txBody>
      </p:sp>
      <p:sp>
        <p:nvSpPr>
          <p:cNvPr id="6" name="Rectangle 5"/>
          <p:cNvSpPr/>
          <p:nvPr/>
        </p:nvSpPr>
        <p:spPr>
          <a:xfrm>
            <a:off x="286582" y="6248620"/>
            <a:ext cx="4145045" cy="338554"/>
          </a:xfrm>
          <a:prstGeom prst="rect">
            <a:avLst/>
          </a:prstGeom>
        </p:spPr>
        <p:txBody>
          <a:bodyPr wrap="none">
            <a:spAutoFit/>
          </a:bodyPr>
          <a:lstStyle/>
          <a:p>
            <a:r>
              <a:rPr lang="en-US" sz="1600"/>
              <a:t>https://1stcraft.com/what-is-data-visualization/</a:t>
            </a:r>
          </a:p>
        </p:txBody>
      </p:sp>
      <p:sp>
        <p:nvSpPr>
          <p:cNvPr id="7" name="TextBox 6"/>
          <p:cNvSpPr txBox="1"/>
          <p:nvPr/>
        </p:nvSpPr>
        <p:spPr>
          <a:xfrm>
            <a:off x="286582" y="5278368"/>
            <a:ext cx="11333918" cy="646331"/>
          </a:xfrm>
          <a:prstGeom prst="rect">
            <a:avLst/>
          </a:prstGeom>
          <a:noFill/>
        </p:spPr>
        <p:txBody>
          <a:bodyPr wrap="square" rtlCol="0">
            <a:spAutoFit/>
          </a:bodyPr>
          <a:lstStyle/>
          <a:p>
            <a:r>
              <a:rPr lang="th-TH" b="1">
                <a:solidFill>
                  <a:srgbClr val="0033CC"/>
                </a:solidFill>
              </a:rPr>
              <a:t>	หมายเหตุ</a:t>
            </a:r>
            <a:r>
              <a:rPr lang="en-US" b="1">
                <a:solidFill>
                  <a:srgbClr val="0033CC"/>
                </a:solidFill>
              </a:rPr>
              <a:t> :</a:t>
            </a:r>
            <a:r>
              <a:rPr lang="th-TH" b="1">
                <a:solidFill>
                  <a:srgbClr val="0033CC"/>
                </a:solidFill>
              </a:rPr>
              <a:t> คำแนะนำนี้เป็นหนึ่งในแนวคิดของผู้เขียน เราสามารถตรวจสอบและหาคุณภาพของการนำเสนอ จากการตอบรับของผู้ใช้งานของเราได้อีกทาง บางครั้งผู้ใช้งานไม่ต้องการอะไรที่ลึกซึ้งเกินไป และผู้ใช้งานมีหลากหลายความต้องการ</a:t>
            </a:r>
            <a:endParaRPr lang="en-US" b="1">
              <a:solidFill>
                <a:srgbClr val="0033CC"/>
              </a:solidFill>
            </a:endParaRPr>
          </a:p>
        </p:txBody>
      </p:sp>
    </p:spTree>
    <p:extLst>
      <p:ext uri="{BB962C8B-B14F-4D97-AF65-F5344CB8AC3E}">
        <p14:creationId xmlns:p14="http://schemas.microsoft.com/office/powerpoint/2010/main" val="2397353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แบบฝึกหัดที่ 2</a:t>
            </a:r>
            <a:endParaRPr lang="en-US"/>
          </a:p>
        </p:txBody>
      </p:sp>
      <p:sp>
        <p:nvSpPr>
          <p:cNvPr id="3" name="Content Placeholder 2"/>
          <p:cNvSpPr>
            <a:spLocks noGrp="1"/>
          </p:cNvSpPr>
          <p:nvPr>
            <p:ph idx="1"/>
          </p:nvPr>
        </p:nvSpPr>
        <p:spPr>
          <a:xfrm>
            <a:off x="838200" y="1825625"/>
            <a:ext cx="10515600" cy="2003425"/>
          </a:xfrm>
        </p:spPr>
        <p:txBody>
          <a:bodyPr/>
          <a:lstStyle/>
          <a:p>
            <a:pPr marL="0" indent="0">
              <a:buNone/>
            </a:pPr>
            <a:r>
              <a:rPr lang="th-TH"/>
              <a:t>จากข้อมูลที่นิสิตได้รับให้นิสิตนำข้อมูลไปสร้าง </a:t>
            </a:r>
            <a:r>
              <a:rPr lang="en-US"/>
              <a:t>Data Visualization </a:t>
            </a:r>
            <a:r>
              <a:rPr lang="th-TH"/>
              <a:t>ตามความคิดของตนเอง</a:t>
            </a:r>
            <a:endParaRPr lang="en-US"/>
          </a:p>
        </p:txBody>
      </p:sp>
    </p:spTree>
    <p:extLst>
      <p:ext uri="{BB962C8B-B14F-4D97-AF65-F5344CB8AC3E}">
        <p14:creationId xmlns:p14="http://schemas.microsoft.com/office/powerpoint/2010/main" val="3316914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a:t>
            </a:r>
          </a:p>
        </p:txBody>
      </p:sp>
      <p:sp>
        <p:nvSpPr>
          <p:cNvPr id="3" name="Content Placeholder 2"/>
          <p:cNvSpPr>
            <a:spLocks noGrp="1"/>
          </p:cNvSpPr>
          <p:nvPr>
            <p:ph idx="1"/>
          </p:nvPr>
        </p:nvSpPr>
        <p:spPr/>
        <p:txBody>
          <a:bodyPr>
            <a:normAutofit/>
          </a:bodyPr>
          <a:lstStyle/>
          <a:p>
            <a:pPr marL="0" indent="0">
              <a:lnSpc>
                <a:spcPct val="100000"/>
              </a:lnSpc>
              <a:spcBef>
                <a:spcPts val="0"/>
              </a:spcBef>
              <a:buNone/>
              <a:defRPr/>
            </a:pPr>
            <a:r>
              <a:rPr lang="en-US" sz="1600">
                <a:latin typeface="AngsanaUPC" panose="02020603050405020304" pitchFamily="18" charset="-34"/>
                <a:cs typeface="AngsanaUPC" panose="02020603050405020304" pitchFamily="18" charset="-34"/>
              </a:rPr>
              <a:t>[1] https://www.ibm.com/cloud/learn/data-visualization</a:t>
            </a:r>
          </a:p>
          <a:p>
            <a:pPr marL="0" indent="0">
              <a:lnSpc>
                <a:spcPct val="100000"/>
              </a:lnSpc>
              <a:spcBef>
                <a:spcPts val="0"/>
              </a:spcBef>
              <a:buNone/>
              <a:defRPr/>
            </a:pPr>
            <a:r>
              <a:rPr lang="en-US" sz="1600">
                <a:latin typeface="AngsanaUPC" panose="02020603050405020304" pitchFamily="18" charset="-34"/>
                <a:cs typeface="AngsanaUPC" panose="02020603050405020304" pitchFamily="18" charset="-34"/>
              </a:rPr>
              <a:t>[2]https://www.tableau.com/learn/articles/data-visualization</a:t>
            </a:r>
          </a:p>
          <a:p>
            <a:pPr marL="0" indent="0">
              <a:lnSpc>
                <a:spcPct val="100000"/>
              </a:lnSpc>
              <a:spcBef>
                <a:spcPts val="0"/>
              </a:spcBef>
              <a:buNone/>
              <a:defRPr/>
            </a:pPr>
            <a:r>
              <a:rPr lang="en-US" sz="1600">
                <a:latin typeface="AngsanaUPC" panose="02020603050405020304" pitchFamily="18" charset="-34"/>
                <a:cs typeface="AngsanaUPC" panose="02020603050405020304" pitchFamily="18" charset="-34"/>
              </a:rPr>
              <a:t>[</a:t>
            </a:r>
            <a:r>
              <a:rPr lang="th-TH" sz="1600">
                <a:latin typeface="AngsanaUPC" panose="02020603050405020304" pitchFamily="18" charset="-34"/>
                <a:cs typeface="AngsanaUPC" panose="02020603050405020304" pitchFamily="18" charset="-34"/>
              </a:rPr>
              <a:t>3</a:t>
            </a:r>
            <a:r>
              <a:rPr lang="en-US" sz="1600">
                <a:latin typeface="AngsanaUPC" panose="02020603050405020304" pitchFamily="18" charset="-34"/>
                <a:cs typeface="AngsanaUPC" panose="02020603050405020304" pitchFamily="18" charset="-34"/>
              </a:rPr>
              <a:t>] https://www.tableau.com/data-insights/reference-library/visual-analytics/charts/pie-charts</a:t>
            </a:r>
            <a:endParaRPr lang="th-TH" sz="1600">
              <a:latin typeface="AngsanaUPC" panose="02020603050405020304" pitchFamily="18" charset="-34"/>
              <a:cs typeface="AngsanaUPC" panose="02020603050405020304" pitchFamily="18" charset="-34"/>
            </a:endParaRPr>
          </a:p>
          <a:p>
            <a:pPr marL="0" indent="0">
              <a:lnSpc>
                <a:spcPct val="100000"/>
              </a:lnSpc>
              <a:spcBef>
                <a:spcPts val="0"/>
              </a:spcBef>
              <a:buNone/>
              <a:defRPr/>
            </a:pPr>
            <a:r>
              <a:rPr lang="en-US" sz="1600">
                <a:latin typeface="AngsanaUPC" panose="02020603050405020304" pitchFamily="18" charset="-34"/>
                <a:cs typeface="AngsanaUPC" panose="02020603050405020304" pitchFamily="18" charset="-34"/>
              </a:rPr>
              <a:t>[4] https://www.wallstreetmojo.com/graphs-vs-charts/#h-what-is-a-chart</a:t>
            </a:r>
            <a:endParaRPr lang="th-TH" sz="1600">
              <a:latin typeface="AngsanaUPC" panose="02020603050405020304" pitchFamily="18" charset="-34"/>
              <a:cs typeface="AngsanaUPC" panose="02020603050405020304" pitchFamily="18" charset="-34"/>
            </a:endParaRPr>
          </a:p>
          <a:p>
            <a:pPr marL="0" indent="0">
              <a:lnSpc>
                <a:spcPct val="100000"/>
              </a:lnSpc>
              <a:spcBef>
                <a:spcPts val="0"/>
              </a:spcBef>
              <a:buNone/>
              <a:defRPr/>
            </a:pPr>
            <a:r>
              <a:rPr lang="en-US" sz="1600">
                <a:latin typeface="AngsanaUPC" panose="02020603050405020304" pitchFamily="18" charset="-34"/>
                <a:cs typeface="AngsanaUPC" panose="02020603050405020304" pitchFamily="18" charset="-34"/>
              </a:rPr>
              <a:t>[5]https://home.csulb.edu/~astevens/posc100/Asgn2/paper.html</a:t>
            </a:r>
            <a:endParaRPr lang="th-TH" sz="1600">
              <a:latin typeface="AngsanaUPC" panose="02020603050405020304" pitchFamily="18" charset="-34"/>
              <a:cs typeface="AngsanaUPC" panose="02020603050405020304" pitchFamily="18" charset="-34"/>
            </a:endParaRPr>
          </a:p>
          <a:p>
            <a:pPr marL="0" indent="0">
              <a:lnSpc>
                <a:spcPct val="100000"/>
              </a:lnSpc>
              <a:spcBef>
                <a:spcPts val="0"/>
              </a:spcBef>
              <a:buNone/>
              <a:defRPr/>
            </a:pPr>
            <a:r>
              <a:rPr lang="en-US" sz="1600">
                <a:latin typeface="AngsanaUPC" panose="02020603050405020304" pitchFamily="18" charset="-34"/>
                <a:cs typeface="AngsanaUPC" panose="02020603050405020304" pitchFamily="18" charset="-34"/>
              </a:rPr>
              <a:t>[</a:t>
            </a:r>
            <a:r>
              <a:rPr lang="th-TH" sz="1600">
                <a:latin typeface="AngsanaUPC" panose="02020603050405020304" pitchFamily="18" charset="-34"/>
                <a:cs typeface="AngsanaUPC" panose="02020603050405020304" pitchFamily="18" charset="-34"/>
              </a:rPr>
              <a:t>6</a:t>
            </a:r>
            <a:r>
              <a:rPr lang="en-US" sz="1600">
                <a:latin typeface="AngsanaUPC" panose="02020603050405020304" pitchFamily="18" charset="-34"/>
                <a:cs typeface="AngsanaUPC" panose="02020603050405020304" pitchFamily="18" charset="-34"/>
              </a:rPr>
              <a:t>] https://www.tableau.com/data-insights/reference-library/visual-analytics</a:t>
            </a:r>
            <a:endParaRPr lang="th-TH" sz="1600">
              <a:latin typeface="AngsanaUPC" panose="02020603050405020304" pitchFamily="18" charset="-34"/>
              <a:cs typeface="AngsanaUPC" panose="02020603050405020304" pitchFamily="18" charset="-34"/>
            </a:endParaRPr>
          </a:p>
          <a:p>
            <a:pPr marL="0" indent="0">
              <a:lnSpc>
                <a:spcPct val="100000"/>
              </a:lnSpc>
              <a:spcBef>
                <a:spcPts val="0"/>
              </a:spcBef>
              <a:buNone/>
              <a:defRPr/>
            </a:pPr>
            <a:r>
              <a:rPr lang="en-US" sz="1600">
                <a:latin typeface="AngsanaUPC" panose="02020603050405020304" pitchFamily="18" charset="-34"/>
                <a:cs typeface="AngsanaUPC" panose="02020603050405020304" pitchFamily="18" charset="-34"/>
              </a:rPr>
              <a:t>[</a:t>
            </a:r>
            <a:r>
              <a:rPr lang="th-TH" sz="1600">
                <a:latin typeface="AngsanaUPC" panose="02020603050405020304" pitchFamily="18" charset="-34"/>
                <a:cs typeface="AngsanaUPC" panose="02020603050405020304" pitchFamily="18" charset="-34"/>
              </a:rPr>
              <a:t>7</a:t>
            </a:r>
            <a:r>
              <a:rPr lang="en-US" sz="1600">
                <a:latin typeface="AngsanaUPC" panose="02020603050405020304" pitchFamily="18" charset="-34"/>
                <a:cs typeface="AngsanaUPC" panose="02020603050405020304" pitchFamily="18" charset="-34"/>
              </a:rPr>
              <a:t>] https://towardsdatascience.com/top-10-map-types-in-data-visualization-b3a80898ea70</a:t>
            </a:r>
          </a:p>
          <a:p>
            <a:pPr marL="0" indent="0">
              <a:lnSpc>
                <a:spcPct val="100000"/>
              </a:lnSpc>
              <a:spcBef>
                <a:spcPts val="0"/>
              </a:spcBef>
              <a:buNone/>
              <a:defRPr/>
            </a:pPr>
            <a:r>
              <a:rPr lang="en-US" sz="1600">
                <a:latin typeface="AngsanaUPC" panose="02020603050405020304" pitchFamily="18" charset="-34"/>
                <a:cs typeface="AngsanaUPC" panose="02020603050405020304" pitchFamily="18" charset="-34"/>
              </a:rPr>
              <a:t>[</a:t>
            </a:r>
            <a:r>
              <a:rPr lang="th-TH" sz="1600">
                <a:latin typeface="AngsanaUPC" panose="02020603050405020304" pitchFamily="18" charset="-34"/>
                <a:cs typeface="AngsanaUPC" panose="02020603050405020304" pitchFamily="18" charset="-34"/>
              </a:rPr>
              <a:t>8</a:t>
            </a:r>
            <a:r>
              <a:rPr lang="en-US" sz="1600">
                <a:latin typeface="AngsanaUPC" panose="02020603050405020304" pitchFamily="18" charset="-34"/>
                <a:cs typeface="AngsanaUPC" panose="02020603050405020304" pitchFamily="18" charset="-34"/>
              </a:rPr>
              <a:t>] https://venngage.com/blog/data-visualization/#3</a:t>
            </a:r>
          </a:p>
          <a:p>
            <a:pPr marL="0" indent="0">
              <a:lnSpc>
                <a:spcPct val="100000"/>
              </a:lnSpc>
              <a:spcBef>
                <a:spcPts val="0"/>
              </a:spcBef>
              <a:buNone/>
              <a:defRPr/>
            </a:pPr>
            <a:r>
              <a:rPr lang="en-US" sz="1600">
                <a:latin typeface="AngsanaUPC" panose="02020603050405020304" pitchFamily="18" charset="-34"/>
                <a:cs typeface="AngsanaUPC" panose="02020603050405020304" pitchFamily="18" charset="-34"/>
              </a:rPr>
              <a:t>[</a:t>
            </a:r>
            <a:r>
              <a:rPr lang="th-TH" sz="1600">
                <a:latin typeface="AngsanaUPC" panose="02020603050405020304" pitchFamily="18" charset="-34"/>
                <a:cs typeface="AngsanaUPC" panose="02020603050405020304" pitchFamily="18" charset="-34"/>
              </a:rPr>
              <a:t>9</a:t>
            </a:r>
            <a:r>
              <a:rPr lang="en-US" sz="1600">
                <a:latin typeface="AngsanaUPC" panose="02020603050405020304" pitchFamily="18" charset="-34"/>
                <a:cs typeface="AngsanaUPC" panose="02020603050405020304" pitchFamily="18" charset="-34"/>
              </a:rPr>
              <a:t>] Data Visualization and Infographics In Visual Communication Design Education at The Age of Information</a:t>
            </a:r>
          </a:p>
          <a:p>
            <a:pPr marL="0" indent="0">
              <a:lnSpc>
                <a:spcPct val="100000"/>
              </a:lnSpc>
              <a:spcBef>
                <a:spcPts val="0"/>
              </a:spcBef>
              <a:buNone/>
              <a:defRPr/>
            </a:pPr>
            <a:r>
              <a:rPr lang="en-US" sz="1600">
                <a:latin typeface="AngsanaUPC" panose="02020603050405020304" pitchFamily="18" charset="-34"/>
                <a:cs typeface="AngsanaUPC" panose="02020603050405020304" pitchFamily="18" charset="-34"/>
              </a:rPr>
              <a:t>[</a:t>
            </a:r>
            <a:r>
              <a:rPr lang="th-TH" sz="1600">
                <a:latin typeface="AngsanaUPC" panose="02020603050405020304" pitchFamily="18" charset="-34"/>
                <a:cs typeface="AngsanaUPC" panose="02020603050405020304" pitchFamily="18" charset="-34"/>
              </a:rPr>
              <a:t>10</a:t>
            </a:r>
            <a:r>
              <a:rPr lang="en-US" sz="1600">
                <a:latin typeface="AngsanaUPC" panose="02020603050405020304" pitchFamily="18" charset="-34"/>
                <a:cs typeface="AngsanaUPC" panose="02020603050405020304" pitchFamily="18" charset="-34"/>
              </a:rPr>
              <a:t>] https://www.zencos.com/blog/infographics-basics-example-design-guide/</a:t>
            </a:r>
          </a:p>
          <a:p>
            <a:pPr marL="0" indent="0">
              <a:lnSpc>
                <a:spcPct val="100000"/>
              </a:lnSpc>
              <a:spcBef>
                <a:spcPts val="0"/>
              </a:spcBef>
              <a:buNone/>
              <a:defRPr/>
            </a:pPr>
            <a:r>
              <a:rPr lang="en-US" sz="1600">
                <a:latin typeface="AngsanaUPC" panose="02020603050405020304" pitchFamily="18" charset="-34"/>
                <a:cs typeface="AngsanaUPC" panose="02020603050405020304" pitchFamily="18" charset="-34"/>
              </a:rPr>
              <a:t>[11] Jane and Laudon (2018), Management information system (15th Edition) </a:t>
            </a:r>
          </a:p>
          <a:p>
            <a:pPr marL="0" indent="0">
              <a:lnSpc>
                <a:spcPct val="100000"/>
              </a:lnSpc>
              <a:spcBef>
                <a:spcPts val="0"/>
              </a:spcBef>
              <a:buNone/>
              <a:defRPr/>
            </a:pPr>
            <a:r>
              <a:rPr lang="en-US" sz="1600">
                <a:latin typeface="AngsanaUPC" panose="02020603050405020304" pitchFamily="18" charset="-34"/>
                <a:cs typeface="AngsanaUPC" panose="02020603050405020304" pitchFamily="18" charset="-34"/>
              </a:rPr>
              <a:t>[12] https://www.datapine.com/blog/how-to-choose-the-right-data-visualization-types/</a:t>
            </a:r>
          </a:p>
          <a:p>
            <a:pPr marL="0" indent="0">
              <a:lnSpc>
                <a:spcPct val="100000"/>
              </a:lnSpc>
              <a:spcBef>
                <a:spcPts val="0"/>
              </a:spcBef>
              <a:buNone/>
              <a:defRPr/>
            </a:pPr>
            <a:r>
              <a:rPr lang="en-US" sz="1600">
                <a:latin typeface="AngsanaUPC" panose="02020603050405020304" pitchFamily="18" charset="-34"/>
                <a:cs typeface="AngsanaUPC" panose="02020603050405020304" pitchFamily="18" charset="-34"/>
              </a:rPr>
              <a:t>[13] https://venngage.com/blog/data-visualization/</a:t>
            </a:r>
          </a:p>
          <a:p>
            <a:pPr marL="0" indent="0">
              <a:lnSpc>
                <a:spcPct val="100000"/>
              </a:lnSpc>
              <a:spcBef>
                <a:spcPts val="0"/>
              </a:spcBef>
              <a:buNone/>
              <a:defRPr/>
            </a:pPr>
            <a:r>
              <a:rPr lang="en-US" sz="1600">
                <a:latin typeface="AngsanaUPC" panose="02020603050405020304" pitchFamily="18" charset="-34"/>
                <a:cs typeface="AngsanaUPC" panose="02020603050405020304" pitchFamily="18" charset="-34"/>
              </a:rPr>
              <a:t>[14] https://www.grepsr.com/blog/why-data-visualization-is-critical-to-your-business/</a:t>
            </a:r>
          </a:p>
          <a:p>
            <a:pPr marL="0" indent="0">
              <a:lnSpc>
                <a:spcPct val="100000"/>
              </a:lnSpc>
              <a:spcBef>
                <a:spcPts val="0"/>
              </a:spcBef>
              <a:buNone/>
              <a:defRPr/>
            </a:pPr>
            <a:endParaRPr lang="en-US" sz="1600">
              <a:latin typeface="AngsanaUPC" panose="02020603050405020304" pitchFamily="18" charset="-34"/>
              <a:cs typeface="AngsanaUPC" panose="02020603050405020304" pitchFamily="18" charset="-34"/>
            </a:endParaRPr>
          </a:p>
          <a:p>
            <a:pPr marL="0" indent="0">
              <a:lnSpc>
                <a:spcPct val="100000"/>
              </a:lnSpc>
              <a:spcBef>
                <a:spcPts val="0"/>
              </a:spcBef>
              <a:buNone/>
              <a:defRPr/>
            </a:pPr>
            <a:endParaRPr lang="en-US" sz="1600"/>
          </a:p>
          <a:p>
            <a:pPr marL="0" indent="0">
              <a:lnSpc>
                <a:spcPct val="100000"/>
              </a:lnSpc>
              <a:spcBef>
                <a:spcPts val="0"/>
              </a:spcBef>
              <a:buNone/>
              <a:defRPr/>
            </a:pPr>
            <a:endParaRPr lang="en-US" sz="1600">
              <a:latin typeface="AngsanaUPC" panose="02020603050405020304" pitchFamily="18" charset="-34"/>
              <a:cs typeface="AngsanaUPC" panose="02020603050405020304" pitchFamily="18" charset="-34"/>
            </a:endParaRPr>
          </a:p>
          <a:p>
            <a:pPr marL="0" indent="0">
              <a:lnSpc>
                <a:spcPct val="100000"/>
              </a:lnSpc>
              <a:spcBef>
                <a:spcPts val="0"/>
              </a:spcBef>
              <a:buNone/>
              <a:defRPr/>
            </a:pPr>
            <a:endParaRPr lang="th-TH"/>
          </a:p>
          <a:p>
            <a:pPr marL="0" indent="0">
              <a:lnSpc>
                <a:spcPct val="100000"/>
              </a:lnSpc>
              <a:spcBef>
                <a:spcPts val="0"/>
              </a:spcBef>
              <a:buNone/>
              <a:defRPr/>
            </a:pPr>
            <a:endParaRPr lang="en-US"/>
          </a:p>
          <a:p>
            <a:endParaRPr lang="en-US"/>
          </a:p>
        </p:txBody>
      </p:sp>
    </p:spTree>
    <p:extLst>
      <p:ext uri="{BB962C8B-B14F-4D97-AF65-F5344CB8AC3E}">
        <p14:creationId xmlns:p14="http://schemas.microsoft.com/office/powerpoint/2010/main" val="196742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คำอธิบายรายวิชา</a:t>
            </a:r>
            <a:endParaRPr lang="en-US"/>
          </a:p>
        </p:txBody>
      </p:sp>
      <p:sp>
        <p:nvSpPr>
          <p:cNvPr id="3" name="Content Placeholder 2"/>
          <p:cNvSpPr>
            <a:spLocks noGrp="1"/>
          </p:cNvSpPr>
          <p:nvPr>
            <p:ph idx="1"/>
          </p:nvPr>
        </p:nvSpPr>
        <p:spPr>
          <a:xfrm>
            <a:off x="762000" y="1690688"/>
            <a:ext cx="9151620" cy="4695598"/>
          </a:xfrm>
        </p:spPr>
        <p:txBody>
          <a:bodyPr/>
          <a:lstStyle/>
          <a:p>
            <a:pPr marL="457200" lvl="1" indent="0">
              <a:buNone/>
            </a:pPr>
            <a:endParaRPr lang="en-US" sz="2800">
              <a:latin typeface="Angsana New" panose="02020603050405020304" pitchFamily="18" charset="-34"/>
              <a:cs typeface="Angsana New" panose="02020603050405020304" pitchFamily="18" charset="-34"/>
            </a:endParaRPr>
          </a:p>
          <a:p>
            <a:pPr marL="457200" lvl="1" indent="0">
              <a:buNone/>
            </a:pPr>
            <a:r>
              <a:rPr lang="th-TH" sz="2800">
                <a:latin typeface="Angsana New" panose="02020603050405020304" pitchFamily="18" charset="-34"/>
                <a:cs typeface="Angsana New" panose="02020603050405020304" pitchFamily="18" charset="-34"/>
              </a:rPr>
              <a:t>หลักการปฏิสัมพันธ์ระหว่างมนุษย์และคอมพิวเตอร์ </a:t>
            </a:r>
            <a:r>
              <a:rPr lang="en-US" sz="2800">
                <a:latin typeface="Angsana New" panose="02020603050405020304" pitchFamily="18" charset="-34"/>
                <a:cs typeface="Angsana New" panose="02020603050405020304" pitchFamily="18" charset="-34"/>
              </a:rPr>
              <a:t>(Principles of human</a:t>
            </a:r>
            <a:r>
              <a:rPr lang="th-TH" sz="2800">
                <a:latin typeface="Angsana New" panose="02020603050405020304" pitchFamily="18" charset="-34"/>
                <a:cs typeface="Angsana New" panose="02020603050405020304" pitchFamily="18" charset="-34"/>
              </a:rPr>
              <a:t>-</a:t>
            </a:r>
            <a:r>
              <a:rPr lang="en-US" sz="2800">
                <a:latin typeface="Angsana New" panose="02020603050405020304" pitchFamily="18" charset="-34"/>
                <a:cs typeface="Angsana New" panose="02020603050405020304" pitchFamily="18" charset="-34"/>
              </a:rPr>
              <a:t>computer interaction)</a:t>
            </a:r>
            <a:endParaRPr lang="th-TH" sz="2800">
              <a:latin typeface="Angsana New" panose="02020603050405020304" pitchFamily="18" charset="-34"/>
              <a:cs typeface="Angsana New" panose="02020603050405020304" pitchFamily="18" charset="-34"/>
            </a:endParaRPr>
          </a:p>
          <a:p>
            <a:pPr marL="457200" lvl="1" indent="0">
              <a:buNone/>
            </a:pPr>
            <a:r>
              <a:rPr lang="th-TH" sz="2800">
                <a:latin typeface="Angsana New" panose="02020603050405020304" pitchFamily="18" charset="-34"/>
                <a:cs typeface="Angsana New" panose="02020603050405020304" pitchFamily="18" charset="-34"/>
              </a:rPr>
              <a:t>เทคนิคการเล่าเรื่อง </a:t>
            </a:r>
            <a:r>
              <a:rPr lang="en-US" sz="2800">
                <a:latin typeface="Angsana New" panose="02020603050405020304" pitchFamily="18" charset="-34"/>
                <a:cs typeface="Angsana New" panose="02020603050405020304" pitchFamily="18" charset="-34"/>
              </a:rPr>
              <a:t>(Storytelling technique)</a:t>
            </a:r>
            <a:endParaRPr lang="th-TH" sz="2800">
              <a:latin typeface="Angsana New" panose="02020603050405020304" pitchFamily="18" charset="-34"/>
              <a:cs typeface="Angsana New" panose="02020603050405020304" pitchFamily="18" charset="-34"/>
            </a:endParaRPr>
          </a:p>
          <a:p>
            <a:pPr marL="457200" lvl="1" indent="0">
              <a:buNone/>
            </a:pPr>
            <a:r>
              <a:rPr lang="th-TH" sz="2800">
                <a:latin typeface="Angsana New" panose="02020603050405020304" pitchFamily="18" charset="-34"/>
                <a:cs typeface="Angsana New" panose="02020603050405020304" pitchFamily="18" charset="-34"/>
              </a:rPr>
              <a:t>ทักษะการคิด เชิงวิเคราะห์ </a:t>
            </a:r>
            <a:r>
              <a:rPr lang="en-US" sz="2800">
                <a:latin typeface="Angsana New" panose="02020603050405020304" pitchFamily="18" charset="-34"/>
                <a:cs typeface="Angsana New" panose="02020603050405020304" pitchFamily="18" charset="-34"/>
              </a:rPr>
              <a:t>(Analytical thinking)</a:t>
            </a:r>
            <a:endParaRPr lang="th-TH" sz="2800">
              <a:latin typeface="Angsana New" panose="02020603050405020304" pitchFamily="18" charset="-34"/>
              <a:cs typeface="Angsana New" panose="02020603050405020304" pitchFamily="18" charset="-34"/>
            </a:endParaRPr>
          </a:p>
          <a:p>
            <a:pPr marL="457200" lvl="1" indent="0">
              <a:buNone/>
            </a:pPr>
            <a:r>
              <a:rPr lang="th-TH" sz="2800">
                <a:latin typeface="Angsana New" panose="02020603050405020304" pitchFamily="18" charset="-34"/>
                <a:cs typeface="Angsana New" panose="02020603050405020304" pitchFamily="18" charset="-34"/>
              </a:rPr>
              <a:t>การออกแบบส่วนต่อประสานผู้ใช้ </a:t>
            </a:r>
            <a:r>
              <a:rPr lang="en-US" sz="2800">
                <a:latin typeface="Angsana New" panose="02020603050405020304" pitchFamily="18" charset="-34"/>
                <a:cs typeface="Angsana New" panose="02020603050405020304" pitchFamily="18" charset="-34"/>
              </a:rPr>
              <a:t>(User interface design)</a:t>
            </a:r>
            <a:r>
              <a:rPr lang="th-TH" sz="2800">
                <a:latin typeface="Angsana New" panose="02020603050405020304" pitchFamily="18" charset="-34"/>
                <a:cs typeface="Angsana New" panose="02020603050405020304" pitchFamily="18" charset="-34"/>
              </a:rPr>
              <a:t> </a:t>
            </a:r>
            <a:r>
              <a:rPr lang="en-US" sz="2800">
                <a:latin typeface="Angsana New" panose="02020603050405020304" pitchFamily="18" charset="-34"/>
                <a:cs typeface="Angsana New" panose="02020603050405020304" pitchFamily="18" charset="-34"/>
              </a:rPr>
              <a:t>UI</a:t>
            </a:r>
            <a:endParaRPr lang="th-TH" sz="2800">
              <a:latin typeface="Angsana New" panose="02020603050405020304" pitchFamily="18" charset="-34"/>
              <a:cs typeface="Angsana New" panose="02020603050405020304" pitchFamily="18" charset="-34"/>
            </a:endParaRPr>
          </a:p>
          <a:p>
            <a:pPr marL="457200" lvl="1" indent="0">
              <a:buNone/>
            </a:pPr>
            <a:r>
              <a:rPr lang="th-TH" sz="2800">
                <a:latin typeface="Angsana New" panose="02020603050405020304" pitchFamily="18" charset="-34"/>
                <a:cs typeface="Angsana New" panose="02020603050405020304" pitchFamily="18" charset="-34"/>
              </a:rPr>
              <a:t>การออกแบบที่เน้นประสบการณ์ผู้ใช้ </a:t>
            </a:r>
            <a:r>
              <a:rPr lang="en-US" sz="2800">
                <a:latin typeface="Angsana New" panose="02020603050405020304" pitchFamily="18" charset="-34"/>
                <a:cs typeface="Angsana New" panose="02020603050405020304" pitchFamily="18" charset="-34"/>
              </a:rPr>
              <a:t>(User experience design) UX</a:t>
            </a:r>
          </a:p>
          <a:p>
            <a:pPr marL="457200" lvl="1" indent="0">
              <a:buNone/>
            </a:pPr>
            <a:r>
              <a:rPr lang="th-TH" sz="2800">
                <a:latin typeface="Angsana New" panose="02020603050405020304" pitchFamily="18" charset="-34"/>
                <a:cs typeface="Angsana New" panose="02020603050405020304" pitchFamily="18" charset="-34"/>
              </a:rPr>
              <a:t>เครื่องมือที่ใช้ สร้างภาพนามธรรม </a:t>
            </a:r>
            <a:r>
              <a:rPr lang="en-US" sz="2800">
                <a:latin typeface="Angsana New" panose="02020603050405020304" pitchFamily="18" charset="-34"/>
                <a:cs typeface="Angsana New" panose="02020603050405020304" pitchFamily="18" charset="-34"/>
              </a:rPr>
              <a:t>(Data visualization tools)</a:t>
            </a:r>
          </a:p>
          <a:p>
            <a:pPr marL="457200" lvl="1" indent="0">
              <a:buNone/>
            </a:pPr>
            <a:r>
              <a:rPr lang="th-TH" sz="2800">
                <a:latin typeface="Angsana New" panose="02020603050405020304" pitchFamily="18" charset="-34"/>
                <a:cs typeface="Angsana New" panose="02020603050405020304" pitchFamily="18" charset="-34"/>
              </a:rPr>
              <a:t>และกรณีศึกษาการสร้างภาพนามธรรม</a:t>
            </a:r>
            <a:r>
              <a:rPr lang="en-US" sz="2800">
                <a:latin typeface="Angsana New" panose="02020603050405020304" pitchFamily="18" charset="-34"/>
                <a:cs typeface="Angsana New" panose="02020603050405020304" pitchFamily="18" charset="-34"/>
              </a:rPr>
              <a:t> (Case study of data visualization)</a:t>
            </a:r>
            <a:endParaRPr lang="th-TH" sz="2800">
              <a:latin typeface="Angsana New" panose="02020603050405020304" pitchFamily="18" charset="-34"/>
              <a:cs typeface="Angsana New" panose="02020603050405020304" pitchFamily="18" charset="-34"/>
            </a:endParaRPr>
          </a:p>
          <a:p>
            <a:endParaRPr lang="en-US"/>
          </a:p>
        </p:txBody>
      </p:sp>
    </p:spTree>
    <p:extLst>
      <p:ext uri="{BB962C8B-B14F-4D97-AF65-F5344CB8AC3E}">
        <p14:creationId xmlns:p14="http://schemas.microsoft.com/office/powerpoint/2010/main" val="1546399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34" y="246593"/>
            <a:ext cx="10515600" cy="633942"/>
          </a:xfrm>
        </p:spPr>
        <p:txBody>
          <a:bodyPr>
            <a:normAutofit fontScale="90000"/>
          </a:bodyPr>
          <a:lstStyle/>
          <a:p>
            <a:r>
              <a:rPr lang="en-US"/>
              <a:t>Reference books:</a:t>
            </a:r>
          </a:p>
        </p:txBody>
      </p:sp>
      <p:pic>
        <p:nvPicPr>
          <p:cNvPr id="4" name="Picture 3"/>
          <p:cNvPicPr>
            <a:picLocks noChangeAspect="1"/>
          </p:cNvPicPr>
          <p:nvPr/>
        </p:nvPicPr>
        <p:blipFill>
          <a:blip r:embed="rId2"/>
          <a:stretch>
            <a:fillRect/>
          </a:stretch>
        </p:blipFill>
        <p:spPr>
          <a:xfrm>
            <a:off x="605896" y="1253066"/>
            <a:ext cx="3232679" cy="4716462"/>
          </a:xfrm>
          <a:prstGeom prst="rect">
            <a:avLst/>
          </a:prstGeom>
        </p:spPr>
      </p:pic>
      <p:pic>
        <p:nvPicPr>
          <p:cNvPr id="5" name="Picture 4"/>
          <p:cNvPicPr>
            <a:picLocks noChangeAspect="1"/>
          </p:cNvPicPr>
          <p:nvPr/>
        </p:nvPicPr>
        <p:blipFill>
          <a:blip r:embed="rId3"/>
          <a:stretch>
            <a:fillRect/>
          </a:stretch>
        </p:blipFill>
        <p:spPr>
          <a:xfrm>
            <a:off x="4100513" y="1253066"/>
            <a:ext cx="3243262" cy="4716462"/>
          </a:xfrm>
          <a:prstGeom prst="rect">
            <a:avLst/>
          </a:prstGeom>
        </p:spPr>
      </p:pic>
    </p:spTree>
    <p:extLst>
      <p:ext uri="{BB962C8B-B14F-4D97-AF65-F5344CB8AC3E}">
        <p14:creationId xmlns:p14="http://schemas.microsoft.com/office/powerpoint/2010/main" val="3181521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91729" y="188913"/>
            <a:ext cx="12000271" cy="858222"/>
          </a:xfrm>
          <a:solidFill>
            <a:srgbClr val="DACCC0"/>
          </a:solidFill>
        </p:spPr>
        <p:txBody>
          <a:bodyPr>
            <a:noAutofit/>
          </a:bodyPr>
          <a:lstStyle/>
          <a:p>
            <a:r>
              <a:rPr lang="th-TH" sz="3200" b="1">
                <a:latin typeface="Angsana New" panose="02020603050405020304" pitchFamily="18" charset="-34"/>
                <a:cs typeface="Angsana New" panose="02020603050405020304" pitchFamily="18" charset="-34"/>
              </a:rPr>
              <a:t>การนำเสนอแผนภาพข้อมูล</a:t>
            </a:r>
            <a:r>
              <a:rPr lang="en-US" sz="3200" b="1">
                <a:latin typeface="Angsana New" panose="02020603050405020304" pitchFamily="18" charset="-34"/>
                <a:cs typeface="Angsana New" panose="02020603050405020304" pitchFamily="18" charset="-34"/>
              </a:rPr>
              <a:t> (</a:t>
            </a:r>
            <a:r>
              <a:rPr lang="en-US" altLang="en-US" sz="3200">
                <a:latin typeface="Angsana New" panose="02020603050405020304" pitchFamily="18" charset="-34"/>
                <a:cs typeface="Angsana New" panose="02020603050405020304" pitchFamily="18" charset="-34"/>
              </a:rPr>
              <a:t>Data Visualization)</a:t>
            </a:r>
            <a:endParaRPr lang="th-TH" altLang="en-US" sz="3200">
              <a:latin typeface="Angsana New" panose="02020603050405020304" pitchFamily="18" charset="-34"/>
              <a:cs typeface="Angsana New" panose="02020603050405020304" pitchFamily="18" charset="-34"/>
            </a:endParaRPr>
          </a:p>
        </p:txBody>
      </p:sp>
      <p:sp>
        <p:nvSpPr>
          <p:cNvPr id="15363" name="Rectangle 3"/>
          <p:cNvSpPr>
            <a:spLocks noGrp="1" noChangeArrowheads="1"/>
          </p:cNvSpPr>
          <p:nvPr>
            <p:ph type="body" idx="1"/>
          </p:nvPr>
        </p:nvSpPr>
        <p:spPr>
          <a:xfrm>
            <a:off x="400050" y="1342103"/>
            <a:ext cx="11206931" cy="5338916"/>
          </a:xfrm>
        </p:spPr>
        <p:txBody>
          <a:bodyPr>
            <a:normAutofit/>
          </a:bodyPr>
          <a:lstStyle/>
          <a:p>
            <a:pPr marL="0" indent="0" algn="thaiDist" eaLnBrk="1" hangingPunct="1">
              <a:lnSpc>
                <a:spcPct val="80000"/>
              </a:lnSpc>
              <a:buNone/>
            </a:pPr>
            <a:r>
              <a:rPr lang="th-TH" altLang="en-US" b="1" i="1">
                <a:solidFill>
                  <a:srgbClr val="0033CC"/>
                </a:solidFill>
                <a:latin typeface="AngsanaUPC" panose="02020603050405020304" pitchFamily="18" charset="-34"/>
                <a:cs typeface="AngsanaUPC" panose="02020603050405020304" pitchFamily="18" charset="-34"/>
              </a:rPr>
              <a:t>ข้อมูล </a:t>
            </a:r>
            <a:r>
              <a:rPr lang="en-US" altLang="en-US" b="1" i="1">
                <a:solidFill>
                  <a:srgbClr val="0033CC"/>
                </a:solidFill>
                <a:latin typeface="AngsanaUPC" panose="02020603050405020304" pitchFamily="18" charset="-34"/>
                <a:cs typeface="AngsanaUPC" panose="02020603050405020304" pitchFamily="18" charset="-34"/>
              </a:rPr>
              <a:t>(Data)</a:t>
            </a:r>
            <a:r>
              <a:rPr lang="en-US" altLang="en-US" b="1">
                <a:latin typeface="AngsanaUPC" panose="02020603050405020304" pitchFamily="18" charset="-34"/>
                <a:cs typeface="AngsanaUPC" panose="02020603050405020304" pitchFamily="18" charset="-34"/>
              </a:rPr>
              <a:t> </a:t>
            </a:r>
            <a:r>
              <a:rPr lang="th-TH" altLang="en-US">
                <a:latin typeface="AngsanaUPC" panose="02020603050405020304" pitchFamily="18" charset="-34"/>
                <a:cs typeface="AngsanaUPC" panose="02020603050405020304" pitchFamily="18" charset="-34"/>
              </a:rPr>
              <a:t>คือ การรวบรวมข้อเท็จจริงต่าง ๆ เข้าไว้ด้วยกัน โดยไม่มีการประมวลผลแต่อย่างใด เช่น</a:t>
            </a:r>
            <a:r>
              <a:rPr lang="th-TH" altLang="en-US" i="1">
                <a:latin typeface="AngsanaUPC" panose="02020603050405020304" pitchFamily="18" charset="-34"/>
                <a:cs typeface="AngsanaUPC" panose="02020603050405020304" pitchFamily="18" charset="-34"/>
              </a:rPr>
              <a:t> ข้อมูลเวลาทำงานของพนักงาน   ข้อมูลรายละเอียด ของใบเสร็จ</a:t>
            </a:r>
          </a:p>
          <a:p>
            <a:pPr marL="0" indent="0" algn="thaiDist" eaLnBrk="1" hangingPunct="1">
              <a:lnSpc>
                <a:spcPct val="80000"/>
              </a:lnSpc>
              <a:buNone/>
            </a:pPr>
            <a:r>
              <a:rPr lang="th-TH" altLang="en-US" b="1" i="1">
                <a:solidFill>
                  <a:srgbClr val="0033CC"/>
                </a:solidFill>
                <a:latin typeface="AngsanaUPC" panose="02020603050405020304" pitchFamily="18" charset="-34"/>
                <a:cs typeface="AngsanaUPC" panose="02020603050405020304" pitchFamily="18" charset="-34"/>
              </a:rPr>
              <a:t>สารสนเทศ </a:t>
            </a:r>
            <a:r>
              <a:rPr lang="en-US" altLang="en-US" b="1" i="1">
                <a:solidFill>
                  <a:srgbClr val="0033CC"/>
                </a:solidFill>
                <a:latin typeface="AngsanaUPC" panose="02020603050405020304" pitchFamily="18" charset="-34"/>
                <a:cs typeface="AngsanaUPC" panose="02020603050405020304" pitchFamily="18" charset="-34"/>
              </a:rPr>
              <a:t>(Information) </a:t>
            </a:r>
            <a:r>
              <a:rPr lang="th-TH" altLang="en-US">
                <a:latin typeface="AngsanaUPC" panose="02020603050405020304" pitchFamily="18" charset="-34"/>
                <a:cs typeface="AngsanaUPC" panose="02020603050405020304" pitchFamily="18" charset="-34"/>
              </a:rPr>
              <a:t>คือ การรวบรวมข้อมูลมาจัดเก็บ ประมวลผล และจัดการให้มีความถูกต้อง ทันสมัย สะดวกและง่ายในการทำความเข้าใจแ ละสามารถนำไปใช้ประโยชน์ได้ทันที เช่น </a:t>
            </a:r>
            <a:r>
              <a:rPr lang="th-TH" altLang="en-US" i="1">
                <a:latin typeface="AngsanaUPC" panose="02020603050405020304" pitchFamily="18" charset="-34"/>
                <a:cs typeface="AngsanaUPC" panose="02020603050405020304" pitchFamily="18" charset="-34"/>
              </a:rPr>
              <a:t>สารสนเทศของ</a:t>
            </a:r>
            <a:r>
              <a:rPr lang="th-TH" altLang="en-US" i="1">
                <a:solidFill>
                  <a:srgbClr val="FF0000"/>
                </a:solidFill>
                <a:latin typeface="AngsanaUPC" panose="02020603050405020304" pitchFamily="18" charset="-34"/>
                <a:cs typeface="AngsanaUPC" panose="02020603050405020304" pitchFamily="18" charset="-34"/>
              </a:rPr>
              <a:t>สรุปยอดรวม</a:t>
            </a:r>
            <a:r>
              <a:rPr lang="th-TH" altLang="en-US" i="1">
                <a:latin typeface="AngsanaUPC" panose="02020603050405020304" pitchFamily="18" charset="-34"/>
                <a:cs typeface="AngsanaUPC" panose="02020603050405020304" pitchFamily="18" charset="-34"/>
              </a:rPr>
              <a:t>จำนวนวันที่พนักงานแต่ละคนมาทำงานในแต่ละเดือน </a:t>
            </a:r>
            <a:r>
              <a:rPr lang="th-TH" altLang="en-US" i="1">
                <a:solidFill>
                  <a:srgbClr val="FF0000"/>
                </a:solidFill>
                <a:latin typeface="AngsanaUPC" panose="02020603050405020304" pitchFamily="18" charset="-34"/>
                <a:cs typeface="AngsanaUPC" panose="02020603050405020304" pitchFamily="18" charset="-34"/>
              </a:rPr>
              <a:t>รายงานสรุป</a:t>
            </a:r>
            <a:r>
              <a:rPr lang="th-TH" altLang="en-US" i="1">
                <a:latin typeface="AngsanaUPC" panose="02020603050405020304" pitchFamily="18" charset="-34"/>
                <a:cs typeface="AngsanaUPC" panose="02020603050405020304" pitchFamily="18" charset="-34"/>
              </a:rPr>
              <a:t>การขาย</a:t>
            </a:r>
            <a:endParaRPr lang="en-US" altLang="en-US" i="1">
              <a:latin typeface="AngsanaUPC" panose="02020603050405020304" pitchFamily="18" charset="-34"/>
              <a:cs typeface="AngsanaUPC" panose="02020603050405020304" pitchFamily="18" charset="-34"/>
            </a:endParaRPr>
          </a:p>
          <a:p>
            <a:pPr marL="0" indent="0" algn="thaiDist">
              <a:lnSpc>
                <a:spcPct val="80000"/>
              </a:lnSpc>
              <a:buNone/>
            </a:pPr>
            <a:r>
              <a:rPr lang="th-TH" b="1" i="1">
                <a:solidFill>
                  <a:srgbClr val="0033CC"/>
                </a:solidFill>
                <a:latin typeface="AngsanaUPC" panose="02020603050405020304" pitchFamily="18" charset="-34"/>
                <a:cs typeface="AngsanaUPC" panose="02020603050405020304" pitchFamily="18" charset="-34"/>
              </a:rPr>
              <a:t>การนำเสนอแผนภาพข้อมูล</a:t>
            </a:r>
            <a:r>
              <a:rPr lang="en-US" b="1" i="1">
                <a:solidFill>
                  <a:srgbClr val="0033CC"/>
                </a:solidFill>
                <a:latin typeface="AngsanaUPC" panose="02020603050405020304" pitchFamily="18" charset="-34"/>
                <a:cs typeface="AngsanaUPC" panose="02020603050405020304" pitchFamily="18" charset="-34"/>
              </a:rPr>
              <a:t> (</a:t>
            </a:r>
            <a:r>
              <a:rPr lang="en-US" altLang="en-US" b="1" i="1">
                <a:solidFill>
                  <a:srgbClr val="0033CC"/>
                </a:solidFill>
                <a:latin typeface="AngsanaUPC" panose="02020603050405020304" pitchFamily="18" charset="-34"/>
                <a:cs typeface="AngsanaUPC" panose="02020603050405020304" pitchFamily="18" charset="-34"/>
              </a:rPr>
              <a:t>Data Visualization) </a:t>
            </a:r>
            <a:r>
              <a:rPr lang="th-TH" altLang="en-US" i="1">
                <a:latin typeface="AngsanaUPC" panose="02020603050405020304" pitchFamily="18" charset="-34"/>
                <a:cs typeface="AngsanaUPC" panose="02020603050405020304" pitchFamily="18" charset="-34"/>
              </a:rPr>
              <a:t>คือ การนำเสนอข้อมูล หรือ สารสนเทศ ในรูปแบบต่างๆ เช่น </a:t>
            </a:r>
            <a:r>
              <a:rPr lang="en-US" altLang="en-US" i="1">
                <a:latin typeface="AngsanaUPC" panose="02020603050405020304" pitchFamily="18" charset="-34"/>
                <a:cs typeface="AngsanaUPC" panose="02020603050405020304" pitchFamily="18" charset="-34"/>
              </a:rPr>
              <a:t>Chart Graph </a:t>
            </a:r>
            <a:r>
              <a:rPr lang="en-US" i="1">
                <a:latin typeface="AngsanaUPC" panose="02020603050405020304" pitchFamily="18" charset="-34"/>
                <a:cs typeface="AngsanaUPC" panose="02020603050405020304" pitchFamily="18" charset="-34"/>
              </a:rPr>
              <a:t>Infographics</a:t>
            </a:r>
            <a:r>
              <a:rPr lang="th-TH" i="1">
                <a:latin typeface="AngsanaUPC" panose="02020603050405020304" pitchFamily="18" charset="-34"/>
                <a:cs typeface="AngsanaUPC" panose="02020603050405020304" pitchFamily="18" charset="-34"/>
              </a:rPr>
              <a:t> และอื่นๆ เพื่อนำเสนอข้อมูลจำนวนมหาศาล หรือข้อมูลที่ซับซ้อน ให้อยู่ในรูปแบบที่เข้าใจได้ง่าย และชัดเจน เช่น </a:t>
            </a:r>
          </a:p>
          <a:p>
            <a:pPr lvl="1" algn="thaiDist">
              <a:lnSpc>
                <a:spcPct val="80000"/>
              </a:lnSpc>
            </a:pPr>
            <a:r>
              <a:rPr lang="th-TH" i="1">
                <a:solidFill>
                  <a:srgbClr val="0033CC"/>
                </a:solidFill>
                <a:latin typeface="AngsanaUPC" panose="02020603050405020304" pitchFamily="18" charset="-34"/>
                <a:cs typeface="AngsanaUPC" panose="02020603050405020304" pitchFamily="18" charset="-34"/>
              </a:rPr>
              <a:t>สามารถแสดงข้อมูลในรูปแบบ เปรียบเทียบตามกลุ่ม</a:t>
            </a:r>
          </a:p>
          <a:p>
            <a:pPr lvl="1" algn="thaiDist">
              <a:lnSpc>
                <a:spcPct val="80000"/>
              </a:lnSpc>
            </a:pPr>
            <a:r>
              <a:rPr lang="th-TH" i="1">
                <a:solidFill>
                  <a:srgbClr val="0033CC"/>
                </a:solidFill>
                <a:latin typeface="AngsanaUPC" panose="02020603050405020304" pitchFamily="18" charset="-34"/>
                <a:cs typeface="AngsanaUPC" panose="02020603050405020304" pitchFamily="18" charset="-34"/>
              </a:rPr>
              <a:t>แสดงข้อมูลสรุปยอด จัดแบ่งตามกลุ่ม</a:t>
            </a:r>
          </a:p>
          <a:p>
            <a:pPr lvl="1" algn="thaiDist">
              <a:lnSpc>
                <a:spcPct val="80000"/>
              </a:lnSpc>
            </a:pPr>
            <a:r>
              <a:rPr lang="th-TH" altLang="en-US" i="1">
                <a:solidFill>
                  <a:srgbClr val="0033CC"/>
                </a:solidFill>
                <a:latin typeface="AngsanaUPC" panose="02020603050405020304" pitchFamily="18" charset="-34"/>
                <a:cs typeface="AngsanaUPC" panose="02020603050405020304" pitchFamily="18" charset="-34"/>
              </a:rPr>
              <a:t>แสดงข้อมูลยอดขายที่เก็บเป็นระยะเวลานานหลายวัน</a:t>
            </a:r>
            <a:r>
              <a:rPr lang="en-US" altLang="en-US" i="1">
                <a:solidFill>
                  <a:srgbClr val="0033CC"/>
                </a:solidFill>
                <a:latin typeface="AngsanaUPC" panose="02020603050405020304" pitchFamily="18" charset="-34"/>
                <a:cs typeface="AngsanaUPC" panose="02020603050405020304" pitchFamily="18" charset="-34"/>
              </a:rPr>
              <a:t>/</a:t>
            </a:r>
            <a:r>
              <a:rPr lang="th-TH" altLang="en-US" i="1">
                <a:solidFill>
                  <a:srgbClr val="0033CC"/>
                </a:solidFill>
                <a:latin typeface="AngsanaUPC" panose="02020603050405020304" pitchFamily="18" charset="-34"/>
                <a:cs typeface="AngsanaUPC" panose="02020603050405020304" pitchFamily="18" charset="-34"/>
              </a:rPr>
              <a:t>เดือน</a:t>
            </a:r>
            <a:r>
              <a:rPr lang="en-US" altLang="en-US" i="1">
                <a:solidFill>
                  <a:srgbClr val="0033CC"/>
                </a:solidFill>
                <a:latin typeface="AngsanaUPC" panose="02020603050405020304" pitchFamily="18" charset="-34"/>
                <a:cs typeface="AngsanaUPC" panose="02020603050405020304" pitchFamily="18" charset="-34"/>
              </a:rPr>
              <a:t>/</a:t>
            </a:r>
            <a:r>
              <a:rPr lang="th-TH" altLang="en-US" i="1">
                <a:solidFill>
                  <a:srgbClr val="0033CC"/>
                </a:solidFill>
                <a:latin typeface="AngsanaUPC" panose="02020603050405020304" pitchFamily="18" charset="-34"/>
                <a:cs typeface="AngsanaUPC" panose="02020603050405020304" pitchFamily="18" charset="-34"/>
              </a:rPr>
              <a:t>ปี โดยใช้ </a:t>
            </a:r>
            <a:r>
              <a:rPr lang="en-US" altLang="en-US" i="1">
                <a:solidFill>
                  <a:srgbClr val="0033CC"/>
                </a:solidFill>
                <a:latin typeface="AngsanaUPC" panose="02020603050405020304" pitchFamily="18" charset="-34"/>
                <a:cs typeface="AngsanaUPC" panose="02020603050405020304" pitchFamily="18" charset="-34"/>
              </a:rPr>
              <a:t>line graph </a:t>
            </a:r>
            <a:r>
              <a:rPr lang="th-TH" altLang="en-US" i="1">
                <a:solidFill>
                  <a:srgbClr val="0033CC"/>
                </a:solidFill>
                <a:latin typeface="AngsanaUPC" panose="02020603050405020304" pitchFamily="18" charset="-34"/>
                <a:cs typeface="AngsanaUPC" panose="02020603050405020304" pitchFamily="18" charset="-34"/>
              </a:rPr>
              <a:t>เพื่อให้เห็นแนวโน้ม</a:t>
            </a:r>
          </a:p>
          <a:p>
            <a:pPr lvl="1" algn="thaiDist">
              <a:lnSpc>
                <a:spcPct val="80000"/>
              </a:lnSpc>
            </a:pPr>
            <a:r>
              <a:rPr lang="th-TH" altLang="en-US" i="1">
                <a:solidFill>
                  <a:srgbClr val="0033CC"/>
                </a:solidFill>
                <a:latin typeface="AngsanaUPC" panose="02020603050405020304" pitchFamily="18" charset="-34"/>
                <a:cs typeface="AngsanaUPC" panose="02020603050405020304" pitchFamily="18" charset="-34"/>
              </a:rPr>
              <a:t>การใช้ </a:t>
            </a:r>
            <a:r>
              <a:rPr lang="en-US" i="1">
                <a:solidFill>
                  <a:srgbClr val="0033CC"/>
                </a:solidFill>
                <a:latin typeface="AngsanaUPC" panose="02020603050405020304" pitchFamily="18" charset="-34"/>
                <a:cs typeface="AngsanaUPC" panose="02020603050405020304" pitchFamily="18" charset="-34"/>
              </a:rPr>
              <a:t>Infographics </a:t>
            </a:r>
            <a:r>
              <a:rPr lang="th-TH" i="1">
                <a:solidFill>
                  <a:srgbClr val="0033CC"/>
                </a:solidFill>
                <a:latin typeface="AngsanaUPC" panose="02020603050405020304" pitchFamily="18" charset="-34"/>
                <a:cs typeface="AngsanaUPC" panose="02020603050405020304" pitchFamily="18" charset="-34"/>
              </a:rPr>
              <a:t>เพื่อนำเสนอข้อมูลเพื่อให้ผู้อ่านเข้าใจได้ง่าย </a:t>
            </a:r>
            <a:endParaRPr lang="th-TH" altLang="en-US" i="1">
              <a:solidFill>
                <a:srgbClr val="0033CC"/>
              </a:solidFill>
              <a:latin typeface="AngsanaUPC" panose="02020603050405020304" pitchFamily="18" charset="-34"/>
              <a:cs typeface="AngsanaUPC" panose="02020603050405020304" pitchFamily="18" charset="-34"/>
            </a:endParaRPr>
          </a:p>
          <a:p>
            <a:pPr algn="thaiDist" eaLnBrk="1" hangingPunct="1">
              <a:lnSpc>
                <a:spcPct val="80000"/>
              </a:lnSpc>
              <a:buFont typeface="Wingdings" panose="05000000000000000000" pitchFamily="2" charset="2"/>
              <a:buNone/>
            </a:pPr>
            <a:endParaRPr lang="th-TH" altLang="en-US" i="1">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547579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1847851" y="2349500"/>
            <a:ext cx="1152525" cy="2871788"/>
          </a:xfrm>
          <a:prstGeom prst="rect">
            <a:avLst/>
          </a:prstGeom>
          <a:solidFill>
            <a:srgbClr val="FFDD71"/>
          </a:solidFill>
          <a:ln w="28575">
            <a:solidFill>
              <a:schemeClr val="tx1"/>
            </a:solidFill>
            <a:miter lim="800000"/>
            <a:headEnd/>
            <a:tailEnd/>
          </a:ln>
          <a:effectLst/>
        </p:spPr>
        <p:txBody>
          <a:bodyPr>
            <a:spAutoFit/>
          </a:bodyPr>
          <a:lstStyle/>
          <a:p>
            <a:pPr algn="ctr">
              <a:spcBef>
                <a:spcPct val="50000"/>
              </a:spcBef>
              <a:defRPr/>
            </a:pPr>
            <a:endParaRPr lang="en-US" b="1">
              <a:solidFill>
                <a:schemeClr val="bg1"/>
              </a:solidFill>
              <a:effectLst>
                <a:outerShdw blurRad="38100" dist="38100" dir="2700000" algn="tl">
                  <a:srgbClr val="000000"/>
                </a:outerShdw>
              </a:effectLst>
            </a:endParaRPr>
          </a:p>
          <a:p>
            <a:pPr algn="ctr">
              <a:spcBef>
                <a:spcPct val="50000"/>
              </a:spcBef>
              <a:defRPr/>
            </a:pPr>
            <a:endParaRPr lang="en-US" b="1">
              <a:solidFill>
                <a:schemeClr val="bg1"/>
              </a:solidFill>
              <a:effectLst>
                <a:outerShdw blurRad="38100" dist="38100" dir="2700000" algn="tl">
                  <a:srgbClr val="000000"/>
                </a:outerShdw>
              </a:effectLst>
            </a:endParaRPr>
          </a:p>
          <a:p>
            <a:pPr algn="ctr">
              <a:spcBef>
                <a:spcPct val="50000"/>
              </a:spcBef>
              <a:defRPr/>
            </a:pPr>
            <a:endParaRPr lang="en-US" b="1">
              <a:solidFill>
                <a:schemeClr val="bg1"/>
              </a:solidFill>
              <a:effectLst>
                <a:outerShdw blurRad="38100" dist="38100" dir="2700000" algn="tl">
                  <a:srgbClr val="000000"/>
                </a:outerShdw>
              </a:effectLst>
            </a:endParaRPr>
          </a:p>
          <a:p>
            <a:pPr algn="ctr">
              <a:spcBef>
                <a:spcPct val="50000"/>
              </a:spcBef>
              <a:defRPr/>
            </a:pPr>
            <a:r>
              <a:rPr lang="en-US" b="1"/>
              <a:t>Data</a:t>
            </a:r>
            <a:endParaRPr lang="th-TH" b="1"/>
          </a:p>
          <a:p>
            <a:pPr algn="ctr">
              <a:spcBef>
                <a:spcPct val="50000"/>
              </a:spcBef>
              <a:defRPr/>
            </a:pPr>
            <a:endParaRPr lang="th-TH" b="1">
              <a:solidFill>
                <a:schemeClr val="bg1"/>
              </a:solidFill>
              <a:effectLst>
                <a:outerShdw blurRad="38100" dist="38100" dir="2700000" algn="tl">
                  <a:srgbClr val="000000"/>
                </a:outerShdw>
              </a:effectLst>
            </a:endParaRPr>
          </a:p>
          <a:p>
            <a:pPr algn="ctr">
              <a:spcBef>
                <a:spcPct val="50000"/>
              </a:spcBef>
              <a:defRPr/>
            </a:pPr>
            <a:endParaRPr lang="th-TH" b="1">
              <a:solidFill>
                <a:schemeClr val="bg1"/>
              </a:solidFill>
              <a:effectLst>
                <a:outerShdw blurRad="38100" dist="38100" dir="2700000" algn="tl">
                  <a:srgbClr val="000000"/>
                </a:outerShdw>
              </a:effectLst>
            </a:endParaRPr>
          </a:p>
          <a:p>
            <a:pPr algn="ctr">
              <a:spcBef>
                <a:spcPct val="50000"/>
              </a:spcBef>
              <a:defRPr/>
            </a:pPr>
            <a:endParaRPr lang="th-TH" b="1">
              <a:solidFill>
                <a:schemeClr val="bg1"/>
              </a:solidFill>
              <a:effectLst>
                <a:outerShdw blurRad="38100" dist="38100" dir="2700000" algn="tl">
                  <a:srgbClr val="000000"/>
                </a:outerShdw>
              </a:effectLst>
            </a:endParaRPr>
          </a:p>
        </p:txBody>
      </p:sp>
      <p:sp>
        <p:nvSpPr>
          <p:cNvPr id="8197" name="Text Box 5"/>
          <p:cNvSpPr txBox="1">
            <a:spLocks noChangeArrowheads="1"/>
          </p:cNvSpPr>
          <p:nvPr/>
        </p:nvSpPr>
        <p:spPr bwMode="auto">
          <a:xfrm>
            <a:off x="4440239" y="2349500"/>
            <a:ext cx="1800225" cy="1220788"/>
          </a:xfrm>
          <a:prstGeom prst="rect">
            <a:avLst/>
          </a:prstGeom>
          <a:solidFill>
            <a:srgbClr val="76B54B"/>
          </a:solidFill>
          <a:ln w="28575">
            <a:solidFill>
              <a:schemeClr val="tx1"/>
            </a:solidFill>
            <a:miter lim="800000"/>
            <a:headEnd/>
            <a:tailEnd/>
          </a:ln>
          <a:effectLst/>
        </p:spPr>
        <p:txBody>
          <a:bodyPr>
            <a:spAutoFit/>
          </a:bodyPr>
          <a:lstStyle/>
          <a:p>
            <a:pPr algn="ctr">
              <a:spcBef>
                <a:spcPct val="50000"/>
              </a:spcBef>
              <a:defRPr/>
            </a:pPr>
            <a:endParaRPr lang="en-US" b="1">
              <a:solidFill>
                <a:schemeClr val="bg1"/>
              </a:solidFill>
              <a:effectLst>
                <a:outerShdw blurRad="38100" dist="38100" dir="2700000" algn="tl">
                  <a:srgbClr val="000000"/>
                </a:outerShdw>
              </a:effectLst>
            </a:endParaRPr>
          </a:p>
          <a:p>
            <a:pPr algn="ctr">
              <a:spcBef>
                <a:spcPct val="50000"/>
              </a:spcBef>
              <a:defRPr/>
            </a:pPr>
            <a:r>
              <a:rPr lang="en-US" b="1"/>
              <a:t>Information</a:t>
            </a:r>
          </a:p>
          <a:p>
            <a:pPr algn="ctr">
              <a:spcBef>
                <a:spcPct val="50000"/>
              </a:spcBef>
              <a:defRPr/>
            </a:pPr>
            <a:endParaRPr lang="th-TH" b="1">
              <a:solidFill>
                <a:schemeClr val="bg1"/>
              </a:solidFill>
              <a:effectLst>
                <a:outerShdw blurRad="38100" dist="38100" dir="2700000" algn="tl">
                  <a:srgbClr val="000000"/>
                </a:outerShdw>
              </a:effectLst>
            </a:endParaRPr>
          </a:p>
        </p:txBody>
      </p:sp>
      <p:sp>
        <p:nvSpPr>
          <p:cNvPr id="8198" name="AutoShape 6"/>
          <p:cNvSpPr>
            <a:spLocks noChangeArrowheads="1"/>
          </p:cNvSpPr>
          <p:nvPr/>
        </p:nvSpPr>
        <p:spPr bwMode="auto">
          <a:xfrm>
            <a:off x="3071814" y="2349500"/>
            <a:ext cx="1296987" cy="1081088"/>
          </a:xfrm>
          <a:prstGeom prst="rightArrow">
            <a:avLst>
              <a:gd name="adj1" fmla="val 50000"/>
              <a:gd name="adj2" fmla="val 29993"/>
            </a:avLst>
          </a:prstGeom>
          <a:solidFill>
            <a:schemeClr val="accent3">
              <a:lumMod val="40000"/>
              <a:lumOff val="60000"/>
            </a:schemeClr>
          </a:solidFill>
          <a:ln w="9525">
            <a:solidFill>
              <a:schemeClr val="tx1"/>
            </a:solidFill>
            <a:miter lim="800000"/>
            <a:headEnd/>
            <a:tailEnd/>
          </a:ln>
          <a:effectLst/>
        </p:spPr>
        <p:txBody>
          <a:bodyPr wrap="none" anchor="ctr"/>
          <a:lstStyle/>
          <a:p>
            <a:pPr algn="ctr">
              <a:defRPr/>
            </a:pPr>
            <a:r>
              <a:rPr lang="en-US">
                <a:effectLst>
                  <a:outerShdw blurRad="38100" dist="38100" dir="2700000" algn="tl">
                    <a:srgbClr val="FFFFFF"/>
                  </a:outerShdw>
                </a:effectLst>
              </a:rPr>
              <a:t>Process</a:t>
            </a:r>
            <a:endParaRPr lang="th-TH">
              <a:effectLst>
                <a:outerShdw blurRad="38100" dist="38100" dir="2700000" algn="tl">
                  <a:srgbClr val="FFFFFF"/>
                </a:outerShdw>
              </a:effectLst>
            </a:endParaRPr>
          </a:p>
        </p:txBody>
      </p:sp>
      <p:sp>
        <p:nvSpPr>
          <p:cNvPr id="16390" name="AutoShape 8"/>
          <p:cNvSpPr>
            <a:spLocks noChangeArrowheads="1"/>
          </p:cNvSpPr>
          <p:nvPr/>
        </p:nvSpPr>
        <p:spPr bwMode="auto">
          <a:xfrm>
            <a:off x="3070225" y="4076700"/>
            <a:ext cx="5689600" cy="1009650"/>
          </a:xfrm>
          <a:prstGeom prst="rightArrow">
            <a:avLst>
              <a:gd name="adj1" fmla="val 50000"/>
              <a:gd name="adj2" fmla="val 140881"/>
            </a:avLst>
          </a:prstGeom>
          <a:solidFill>
            <a:schemeClr val="accent3">
              <a:lumMod val="40000"/>
              <a:lumOff val="60000"/>
            </a:schemeClr>
          </a:solidFill>
          <a:ln w="9525" algn="ctr">
            <a:solidFill>
              <a:schemeClr val="tx1"/>
            </a:solidFill>
            <a:miter lim="800000"/>
            <a:headEnd/>
            <a:tailEnd/>
          </a:ln>
        </p:spPr>
        <p:txBody>
          <a:bodyPr wrap="none" anchor="ct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algn="ctr" eaLnBrk="1" hangingPunct="1"/>
            <a:r>
              <a:rPr lang="th-TH" altLang="en-US" sz="2000">
                <a:latin typeface="Angsana New" panose="02020603050405020304" pitchFamily="18" charset="-34"/>
              </a:rPr>
              <a:t>ข้อมูลที่เกี่ยวข้องและนำไปใช้ประโยชน์ได้</a:t>
            </a:r>
          </a:p>
        </p:txBody>
      </p:sp>
      <p:sp>
        <p:nvSpPr>
          <p:cNvPr id="16391" name="AutoShape 11"/>
          <p:cNvSpPr>
            <a:spLocks noChangeArrowheads="1"/>
          </p:cNvSpPr>
          <p:nvPr/>
        </p:nvSpPr>
        <p:spPr bwMode="auto">
          <a:xfrm>
            <a:off x="6311900" y="2349501"/>
            <a:ext cx="2520950" cy="1154113"/>
          </a:xfrm>
          <a:prstGeom prst="rightArrow">
            <a:avLst>
              <a:gd name="adj1" fmla="val 50000"/>
              <a:gd name="adj2" fmla="val 54608"/>
            </a:avLst>
          </a:prstGeom>
          <a:solidFill>
            <a:schemeClr val="accent3">
              <a:lumMod val="40000"/>
              <a:lumOff val="60000"/>
            </a:schemeClr>
          </a:solidFill>
          <a:ln w="9525" algn="ctr">
            <a:solidFill>
              <a:schemeClr val="tx1"/>
            </a:solidFill>
            <a:miter lim="800000"/>
            <a:headEnd/>
            <a:tailEnd/>
          </a:ln>
        </p:spPr>
        <p:txBody>
          <a:bodyPr wrap="none" anchor="ct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algn="ctr" eaLnBrk="1" hangingPunct="1"/>
            <a:r>
              <a:rPr lang="th-TH" altLang="en-US" sz="2000">
                <a:latin typeface="Angsana New" panose="02020603050405020304" pitchFamily="18" charset="-34"/>
              </a:rPr>
              <a:t>สารสนเทศที่เกี่ยวข้องและ</a:t>
            </a:r>
          </a:p>
          <a:p>
            <a:pPr algn="ctr" eaLnBrk="1" hangingPunct="1"/>
            <a:r>
              <a:rPr lang="th-TH" altLang="en-US" sz="2000">
                <a:latin typeface="Angsana New" panose="02020603050405020304" pitchFamily="18" charset="-34"/>
              </a:rPr>
              <a:t>นำไปใช้ประโยชน์ได้</a:t>
            </a:r>
          </a:p>
        </p:txBody>
      </p:sp>
      <p:sp>
        <p:nvSpPr>
          <p:cNvPr id="8204" name="Text Box 12"/>
          <p:cNvSpPr txBox="1">
            <a:spLocks noChangeArrowheads="1"/>
          </p:cNvSpPr>
          <p:nvPr/>
        </p:nvSpPr>
        <p:spPr bwMode="auto">
          <a:xfrm>
            <a:off x="8832850" y="2349500"/>
            <a:ext cx="2228439" cy="3046988"/>
          </a:xfrm>
          <a:prstGeom prst="rect">
            <a:avLst/>
          </a:prstGeom>
          <a:solidFill>
            <a:srgbClr val="3BABFF"/>
          </a:solidFill>
          <a:ln w="28575">
            <a:solidFill>
              <a:schemeClr val="tx1"/>
            </a:solidFill>
            <a:miter lim="800000"/>
            <a:headEnd/>
            <a:tailEnd/>
          </a:ln>
          <a:effectLst/>
        </p:spPr>
        <p:txBody>
          <a:bodyPr wrap="square">
            <a:spAutoFit/>
          </a:bodyPr>
          <a:lstStyle/>
          <a:p>
            <a:pPr algn="ctr">
              <a:spcBef>
                <a:spcPct val="50000"/>
              </a:spcBef>
              <a:defRPr/>
            </a:pPr>
            <a:endParaRPr lang="th-TH" sz="2400" b="1"/>
          </a:p>
          <a:p>
            <a:pPr algn="ctr">
              <a:spcBef>
                <a:spcPct val="50000"/>
              </a:spcBef>
              <a:defRPr/>
            </a:pPr>
            <a:endParaRPr lang="th-TH" sz="2400" b="1"/>
          </a:p>
          <a:p>
            <a:pPr algn="ctr">
              <a:spcBef>
                <a:spcPct val="50000"/>
              </a:spcBef>
              <a:defRPr/>
            </a:pPr>
            <a:r>
              <a:rPr lang="en-US" sz="2400" b="1"/>
              <a:t>Data Visualization</a:t>
            </a:r>
            <a:endParaRPr lang="th-TH" sz="2400" b="1"/>
          </a:p>
          <a:p>
            <a:pPr algn="ctr">
              <a:spcBef>
                <a:spcPct val="50000"/>
              </a:spcBef>
              <a:defRPr/>
            </a:pPr>
            <a:endParaRPr lang="th-TH" sz="2400" b="1"/>
          </a:p>
          <a:p>
            <a:pPr algn="ctr">
              <a:spcBef>
                <a:spcPct val="50000"/>
              </a:spcBef>
              <a:defRPr/>
            </a:pPr>
            <a:endParaRPr lang="th-TH" sz="2400" b="1"/>
          </a:p>
        </p:txBody>
      </p:sp>
      <p:sp>
        <p:nvSpPr>
          <p:cNvPr id="10" name="Rectangle 2"/>
          <p:cNvSpPr>
            <a:spLocks noGrp="1" noChangeArrowheads="1"/>
          </p:cNvSpPr>
          <p:nvPr>
            <p:ph type="title"/>
          </p:nvPr>
        </p:nvSpPr>
        <p:spPr>
          <a:xfrm>
            <a:off x="362872" y="212726"/>
            <a:ext cx="11858625" cy="882650"/>
          </a:xfrm>
          <a:solidFill>
            <a:srgbClr val="DACCC0"/>
          </a:solidFill>
        </p:spPr>
        <p:txBody>
          <a:bodyPr/>
          <a:lstStyle/>
          <a:p>
            <a:pPr eaLnBrk="1" hangingPunct="1"/>
            <a:r>
              <a:rPr lang="en-US" altLang="en-US" b="1">
                <a:solidFill>
                  <a:schemeClr val="accent2">
                    <a:lumMod val="75000"/>
                  </a:schemeClr>
                </a:solidFill>
                <a:latin typeface="AngsanaUPC" panose="02020603050405020304" pitchFamily="18" charset="-34"/>
                <a:cs typeface="AngsanaUPC" panose="02020603050405020304" pitchFamily="18" charset="-34"/>
              </a:rPr>
              <a:t>Data, Information, and Data Visualization</a:t>
            </a:r>
            <a:endParaRPr lang="th-TH" altLang="en-US" b="1">
              <a:solidFill>
                <a:schemeClr val="accent2">
                  <a:lumMod val="75000"/>
                </a:schemeClr>
              </a:solidFill>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3360038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330998"/>
            <a:ext cx="11925300" cy="868356"/>
          </a:xfrm>
          <a:solidFill>
            <a:srgbClr val="B2CCC9"/>
          </a:solidFill>
        </p:spPr>
        <p:txBody>
          <a:bodyPr/>
          <a:lstStyle/>
          <a:p>
            <a:r>
              <a:rPr lang="en-US"/>
              <a:t>Big Data Visualization (</a:t>
            </a:r>
            <a:r>
              <a:rPr lang="th-TH"/>
              <a:t>มุมมองการสกัดข้อมูลแบบคร่าวๆ</a:t>
            </a:r>
            <a:r>
              <a:rPr lang="en-US"/>
              <a:t>)</a:t>
            </a:r>
          </a:p>
        </p:txBody>
      </p:sp>
      <p:sp>
        <p:nvSpPr>
          <p:cNvPr id="4" name="Rectangle 3"/>
          <p:cNvSpPr/>
          <p:nvPr/>
        </p:nvSpPr>
        <p:spPr>
          <a:xfrm>
            <a:off x="962025" y="2419350"/>
            <a:ext cx="1971675" cy="14097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Data Sources</a:t>
            </a:r>
          </a:p>
          <a:p>
            <a:pPr algn="ctr"/>
            <a:endParaRPr lang="th-TH">
              <a:solidFill>
                <a:schemeClr val="tx1"/>
              </a:solidFill>
            </a:endParaRPr>
          </a:p>
          <a:p>
            <a:pPr algn="ctr"/>
            <a:r>
              <a:rPr lang="en-US" sz="1600">
                <a:solidFill>
                  <a:schemeClr val="tx1"/>
                </a:solidFill>
              </a:rPr>
              <a:t>(Database, Excel,…)</a:t>
            </a:r>
          </a:p>
        </p:txBody>
      </p:sp>
      <p:sp>
        <p:nvSpPr>
          <p:cNvPr id="5" name="Right Arrow 4"/>
          <p:cNvSpPr/>
          <p:nvPr/>
        </p:nvSpPr>
        <p:spPr>
          <a:xfrm>
            <a:off x="2933701" y="2881312"/>
            <a:ext cx="72390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72349" y="2419350"/>
            <a:ext cx="2195052" cy="148113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Extract/Transform/Load (ETL)</a:t>
            </a:r>
          </a:p>
          <a:p>
            <a:pPr algn="ctr"/>
            <a:r>
              <a:rPr lang="en-US">
                <a:solidFill>
                  <a:schemeClr val="tx1"/>
                </a:solidFill>
              </a:rPr>
              <a:t>(Cleansing and Filtering)</a:t>
            </a:r>
          </a:p>
        </p:txBody>
      </p:sp>
      <p:sp>
        <p:nvSpPr>
          <p:cNvPr id="7" name="Right Arrow 6"/>
          <p:cNvSpPr/>
          <p:nvPr/>
        </p:nvSpPr>
        <p:spPr>
          <a:xfrm>
            <a:off x="5867400" y="2833683"/>
            <a:ext cx="571500" cy="533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gnetic Disk 7"/>
          <p:cNvSpPr/>
          <p:nvPr/>
        </p:nvSpPr>
        <p:spPr>
          <a:xfrm>
            <a:off x="6438900" y="2033582"/>
            <a:ext cx="1943100" cy="1985964"/>
          </a:xfrm>
          <a:prstGeom prst="flowChartMagneticDisk">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Big data</a:t>
            </a:r>
          </a:p>
        </p:txBody>
      </p:sp>
      <p:sp>
        <p:nvSpPr>
          <p:cNvPr id="9" name="Right Arrow 8"/>
          <p:cNvSpPr/>
          <p:nvPr/>
        </p:nvSpPr>
        <p:spPr>
          <a:xfrm>
            <a:off x="8382000" y="2833682"/>
            <a:ext cx="571500" cy="4868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953500" y="2486024"/>
            <a:ext cx="2209800" cy="134302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Query and Report</a:t>
            </a: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53500" y="4280640"/>
            <a:ext cx="2085181" cy="103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07563" y="5289730"/>
            <a:ext cx="1914525" cy="989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5600" y="3865995"/>
            <a:ext cx="1295400" cy="1189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5" cstate="print"/>
          <a:stretch>
            <a:fillRect/>
          </a:stretch>
        </p:blipFill>
        <p:spPr>
          <a:xfrm>
            <a:off x="962025" y="4019546"/>
            <a:ext cx="1593716" cy="2085424"/>
          </a:xfrm>
          <a:prstGeom prst="rect">
            <a:avLst/>
          </a:prstGeom>
        </p:spPr>
      </p:pic>
      <p:pic>
        <p:nvPicPr>
          <p:cNvPr id="17" name="Picture 74" descr="j019538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50575" y="3043757"/>
            <a:ext cx="86042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786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279400"/>
            <a:ext cx="11972925" cy="815975"/>
          </a:xfrm>
          <a:solidFill>
            <a:srgbClr val="B2CCC9"/>
          </a:solidFill>
        </p:spPr>
        <p:txBody>
          <a:bodyPr/>
          <a:lstStyle/>
          <a:p>
            <a:r>
              <a:rPr lang="en-US"/>
              <a:t>Data source:</a:t>
            </a:r>
            <a:r>
              <a:rPr lang="th-TH"/>
              <a:t> แหล่งข้อมูลที่เราจะนำมานำเสนอ</a:t>
            </a:r>
            <a:endParaRPr lang="en-US"/>
          </a:p>
        </p:txBody>
      </p:sp>
      <p:sp>
        <p:nvSpPr>
          <p:cNvPr id="3" name="Content Placeholder 2"/>
          <p:cNvSpPr>
            <a:spLocks noGrp="1"/>
          </p:cNvSpPr>
          <p:nvPr>
            <p:ph idx="1"/>
          </p:nvPr>
        </p:nvSpPr>
        <p:spPr/>
        <p:txBody>
          <a:bodyPr/>
          <a:lstStyle/>
          <a:p>
            <a:r>
              <a:rPr lang="en-US">
                <a:solidFill>
                  <a:srgbClr val="0070C0"/>
                </a:solidFill>
              </a:rPr>
              <a:t>Excel</a:t>
            </a:r>
            <a:endParaRPr lang="th-TH">
              <a:solidFill>
                <a:srgbClr val="0070C0"/>
              </a:solidFill>
            </a:endParaRPr>
          </a:p>
          <a:p>
            <a:r>
              <a:rPr lang="en-US">
                <a:solidFill>
                  <a:srgbClr val="0070C0"/>
                </a:solidFill>
              </a:rPr>
              <a:t>Microsoft Word</a:t>
            </a:r>
          </a:p>
          <a:p>
            <a:r>
              <a:rPr lang="en-US">
                <a:solidFill>
                  <a:srgbClr val="0070C0"/>
                </a:solidFill>
              </a:rPr>
              <a:t>Database (SQL Database, NoSQL Database)</a:t>
            </a:r>
            <a:endParaRPr lang="th-TH">
              <a:solidFill>
                <a:srgbClr val="0070C0"/>
              </a:solidFill>
            </a:endParaRPr>
          </a:p>
          <a:p>
            <a:r>
              <a:rPr lang="th-TH">
                <a:solidFill>
                  <a:srgbClr val="0070C0"/>
                </a:solidFill>
              </a:rPr>
              <a:t>ข้อมูลจาก </a:t>
            </a:r>
            <a:r>
              <a:rPr lang="en-US">
                <a:solidFill>
                  <a:srgbClr val="0070C0"/>
                </a:solidFill>
              </a:rPr>
              <a:t>Internet</a:t>
            </a:r>
          </a:p>
          <a:p>
            <a:r>
              <a:rPr lang="th-TH">
                <a:solidFill>
                  <a:srgbClr val="0070C0"/>
                </a:solidFill>
              </a:rPr>
              <a:t>คำบอกเล่า </a:t>
            </a:r>
          </a:p>
          <a:p>
            <a:r>
              <a:rPr lang="th-TH">
                <a:solidFill>
                  <a:srgbClr val="0070C0"/>
                </a:solidFill>
              </a:rPr>
              <a:t>และอื่นๆ</a:t>
            </a:r>
            <a:endParaRPr lang="en-US">
              <a:solidFill>
                <a:srgbClr val="0070C0"/>
              </a:solidFill>
            </a:endParaRPr>
          </a:p>
        </p:txBody>
      </p:sp>
    </p:spTree>
    <p:extLst>
      <p:ext uri="{BB962C8B-B14F-4D97-AF65-F5344CB8AC3E}">
        <p14:creationId xmlns:p14="http://schemas.microsoft.com/office/powerpoint/2010/main" val="3392303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55725"/>
            <a:ext cx="10515600" cy="1325563"/>
          </a:xfrm>
        </p:spPr>
        <p:txBody>
          <a:bodyPr/>
          <a:lstStyle/>
          <a:p>
            <a:r>
              <a:rPr lang="en-US"/>
              <a:t>What is data visualization?</a:t>
            </a:r>
          </a:p>
        </p:txBody>
      </p:sp>
      <p:sp>
        <p:nvSpPr>
          <p:cNvPr id="3" name="Content Placeholder 2"/>
          <p:cNvSpPr>
            <a:spLocks noGrp="1"/>
          </p:cNvSpPr>
          <p:nvPr>
            <p:ph idx="1"/>
          </p:nvPr>
        </p:nvSpPr>
        <p:spPr>
          <a:xfrm>
            <a:off x="609600" y="2762250"/>
            <a:ext cx="10515600" cy="3300413"/>
          </a:xfrm>
          <a:solidFill>
            <a:schemeClr val="bg1"/>
          </a:solidFill>
        </p:spPr>
        <p:txBody>
          <a:bodyPr>
            <a:normAutofit/>
          </a:bodyPr>
          <a:lstStyle/>
          <a:p>
            <a:pPr marL="0" indent="0">
              <a:buNone/>
            </a:pPr>
            <a:r>
              <a:rPr lang="en-US">
                <a:solidFill>
                  <a:srgbClr val="0070C0"/>
                </a:solidFill>
              </a:rPr>
              <a:t>	Data visualization is the representation</a:t>
            </a:r>
            <a:r>
              <a:rPr lang="th-TH">
                <a:solidFill>
                  <a:srgbClr val="0070C0"/>
                </a:solidFill>
              </a:rPr>
              <a:t> </a:t>
            </a:r>
            <a:r>
              <a:rPr lang="en-US">
                <a:solidFill>
                  <a:srgbClr val="0070C0"/>
                </a:solidFill>
              </a:rPr>
              <a:t>of information using charts, graphs, maps, infographics, and animated graphs. These graphical displays communicate complex data relationships and data-driven insights in an easy-to-understand way for people/readers [1]. </a:t>
            </a:r>
          </a:p>
          <a:p>
            <a:pPr marL="0" indent="0">
              <a:buNone/>
            </a:pPr>
            <a:r>
              <a:rPr lang="en-US">
                <a:solidFill>
                  <a:srgbClr val="0070C0"/>
                </a:solidFill>
              </a:rPr>
              <a:t>	The objective of data visualization is to communicate data or information clearly and effectively to readers [2].</a:t>
            </a:r>
            <a:r>
              <a:rPr lang="th-TH">
                <a:solidFill>
                  <a:srgbClr val="0070C0"/>
                </a:solidFill>
              </a:rPr>
              <a:t> </a:t>
            </a:r>
            <a:endParaRPr lang="en-US">
              <a:solidFill>
                <a:srgbClr val="0070C0"/>
              </a:solidFill>
            </a:endParaRPr>
          </a:p>
          <a:p>
            <a:pPr marL="0" indent="0">
              <a:buNone/>
            </a:pPr>
            <a:r>
              <a:rPr lang="en-US">
                <a:solidFill>
                  <a:srgbClr val="0070C0"/>
                </a:solidFill>
              </a:rPr>
              <a:t>	</a:t>
            </a:r>
            <a:r>
              <a:rPr lang="th-TH">
                <a:solidFill>
                  <a:srgbClr val="0070C0"/>
                </a:solidFill>
              </a:rPr>
              <a:t> 	</a:t>
            </a:r>
            <a:endParaRPr lang="en-US">
              <a:solidFill>
                <a:srgbClr val="0070C0"/>
              </a:solidFill>
            </a:endParaRPr>
          </a:p>
        </p:txBody>
      </p:sp>
      <p:sp>
        <p:nvSpPr>
          <p:cNvPr id="4" name="Rectangle 3"/>
          <p:cNvSpPr/>
          <p:nvPr/>
        </p:nvSpPr>
        <p:spPr>
          <a:xfrm>
            <a:off x="426720" y="247769"/>
            <a:ext cx="11765280" cy="769441"/>
          </a:xfrm>
          <a:prstGeom prst="rect">
            <a:avLst/>
          </a:prstGeom>
          <a:solidFill>
            <a:schemeClr val="accent1">
              <a:lumMod val="40000"/>
              <a:lumOff val="60000"/>
            </a:schemeClr>
          </a:solidFill>
        </p:spPr>
        <p:txBody>
          <a:bodyPr wrap="square">
            <a:spAutoFit/>
          </a:bodyPr>
          <a:lstStyle/>
          <a:p>
            <a:r>
              <a:rPr lang="th-TH" sz="4400" b="1">
                <a:latin typeface="Angsana New" panose="02020603050405020304" pitchFamily="18" charset="-34"/>
                <a:cs typeface="Angsana New" panose="02020603050405020304" pitchFamily="18" charset="-34"/>
              </a:rPr>
              <a:t>การนำเสนอแผนภาพข้อมูล</a:t>
            </a:r>
            <a:r>
              <a:rPr lang="en-US" sz="4400" b="1">
                <a:latin typeface="Angsana New" panose="02020603050405020304" pitchFamily="18" charset="-34"/>
                <a:cs typeface="Angsana New" panose="02020603050405020304" pitchFamily="18" charset="-34"/>
              </a:rPr>
              <a:t> (</a:t>
            </a:r>
            <a:r>
              <a:rPr lang="en-US" altLang="en-US" sz="4400" b="1">
                <a:latin typeface="Angsana New" panose="02020603050405020304" pitchFamily="18" charset="-34"/>
                <a:cs typeface="Angsana New" panose="02020603050405020304" pitchFamily="18" charset="-34"/>
              </a:rPr>
              <a:t>Data Visualization)</a:t>
            </a:r>
            <a:endParaRPr lang="en-US" sz="4400" b="1"/>
          </a:p>
        </p:txBody>
      </p:sp>
    </p:spTree>
    <p:extLst>
      <p:ext uri="{BB962C8B-B14F-4D97-AF65-F5344CB8AC3E}">
        <p14:creationId xmlns:p14="http://schemas.microsoft.com/office/powerpoint/2010/main" val="2131539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41161"/>
          </a:xfrm>
          <a:solidFill>
            <a:srgbClr val="EFE6DD"/>
          </a:solidFill>
        </p:spPr>
        <p:txBody>
          <a:bodyPr/>
          <a:lstStyle/>
          <a:p>
            <a:pPr algn="ctr"/>
            <a:r>
              <a:rPr lang="en-US"/>
              <a:t>Types of data visualizations</a:t>
            </a:r>
          </a:p>
        </p:txBody>
      </p:sp>
      <p:sp>
        <p:nvSpPr>
          <p:cNvPr id="3" name="Content Placeholder 2"/>
          <p:cNvSpPr>
            <a:spLocks noGrp="1"/>
          </p:cNvSpPr>
          <p:nvPr>
            <p:ph idx="1"/>
          </p:nvPr>
        </p:nvSpPr>
        <p:spPr>
          <a:xfrm>
            <a:off x="838200" y="1091381"/>
            <a:ext cx="10515600" cy="5235677"/>
          </a:xfrm>
        </p:spPr>
        <p:txBody>
          <a:bodyPr>
            <a:normAutofit fontScale="70000" lnSpcReduction="20000"/>
          </a:bodyPr>
          <a:lstStyle/>
          <a:p>
            <a:pPr fontAlgn="base">
              <a:buNone/>
            </a:pPr>
            <a:r>
              <a:rPr lang="en-US" sz="4600" b="1">
                <a:latin typeface="AngsanaUPC" panose="02020603050405020304" pitchFamily="18" charset="-34"/>
                <a:cs typeface="AngsanaUPC" panose="02020603050405020304" pitchFamily="18" charset="-34"/>
              </a:rPr>
              <a:t>		</a:t>
            </a:r>
            <a:r>
              <a:rPr lang="en-US" sz="4600" b="1">
                <a:solidFill>
                  <a:srgbClr val="0070C0"/>
                </a:solidFill>
                <a:latin typeface="AngsanaUPC" panose="02020603050405020304" pitchFamily="18" charset="-34"/>
                <a:cs typeface="AngsanaUPC" panose="02020603050405020304" pitchFamily="18" charset="-34"/>
              </a:rPr>
              <a:t>These major types are classified by method, the quantity of dataset, and visual properties.</a:t>
            </a:r>
          </a:p>
          <a:p>
            <a:pPr marL="0" indent="0" fontAlgn="base">
              <a:buNone/>
            </a:pPr>
            <a:r>
              <a:rPr lang="en-US" sz="3600" b="1">
                <a:latin typeface="AngsanaUPC" panose="02020603050405020304" pitchFamily="18" charset="-34"/>
                <a:cs typeface="AngsanaUPC" panose="02020603050405020304" pitchFamily="18" charset="-34"/>
              </a:rPr>
              <a:t>1. Chart </a:t>
            </a:r>
          </a:p>
          <a:p>
            <a:pPr marL="0" indent="0" fontAlgn="base">
              <a:buNone/>
            </a:pPr>
            <a:r>
              <a:rPr lang="en-US" sz="3600" b="1">
                <a:latin typeface="AngsanaUPC" panose="02020603050405020304" pitchFamily="18" charset="-34"/>
                <a:cs typeface="AngsanaUPC" panose="02020603050405020304" pitchFamily="18" charset="-34"/>
              </a:rPr>
              <a:t>2. Graph</a:t>
            </a:r>
          </a:p>
          <a:p>
            <a:pPr marL="0" indent="0" fontAlgn="base">
              <a:buNone/>
            </a:pPr>
            <a:r>
              <a:rPr lang="en-US" sz="3600" b="1">
                <a:latin typeface="AngsanaUPC" panose="02020603050405020304" pitchFamily="18" charset="-34"/>
                <a:cs typeface="AngsanaUPC" panose="02020603050405020304" pitchFamily="18" charset="-34"/>
              </a:rPr>
              <a:t>3. Table </a:t>
            </a:r>
          </a:p>
          <a:p>
            <a:pPr marL="0" indent="0" fontAlgn="base">
              <a:buNone/>
            </a:pPr>
            <a:r>
              <a:rPr lang="en-US" sz="3600" b="1">
                <a:latin typeface="AngsanaUPC" panose="02020603050405020304" pitchFamily="18" charset="-34"/>
                <a:cs typeface="AngsanaUPC" panose="02020603050405020304" pitchFamily="18" charset="-34"/>
              </a:rPr>
              <a:t>4. Maps</a:t>
            </a:r>
            <a:r>
              <a:rPr lang="th-TH" sz="3600" b="1">
                <a:latin typeface="AngsanaUPC" panose="02020603050405020304" pitchFamily="18" charset="-34"/>
                <a:cs typeface="AngsanaUPC" panose="02020603050405020304" pitchFamily="18" charset="-34"/>
              </a:rPr>
              <a:t> </a:t>
            </a:r>
          </a:p>
          <a:p>
            <a:pPr marL="0" indent="0" fontAlgn="base">
              <a:buNone/>
            </a:pPr>
            <a:r>
              <a:rPr lang="en-US" sz="3600" b="1">
                <a:latin typeface="AngsanaUPC" panose="02020603050405020304" pitchFamily="18" charset="-34"/>
                <a:cs typeface="AngsanaUPC" panose="02020603050405020304" pitchFamily="18" charset="-34"/>
              </a:rPr>
              <a:t>5. Infographics</a:t>
            </a:r>
          </a:p>
          <a:p>
            <a:pPr fontAlgn="base">
              <a:buNone/>
            </a:pPr>
            <a:r>
              <a:rPr lang="en-US" sz="3600" b="1">
                <a:latin typeface="AngsanaUPC" panose="02020603050405020304" pitchFamily="18" charset="-34"/>
                <a:cs typeface="AngsanaUPC" panose="02020603050405020304" pitchFamily="18" charset="-34"/>
              </a:rPr>
              <a:t>6. Dashboard</a:t>
            </a:r>
          </a:p>
          <a:p>
            <a:pPr fontAlgn="base">
              <a:buNone/>
            </a:pPr>
            <a:r>
              <a:rPr lang="en-US" sz="3600" b="1">
                <a:latin typeface="AngsanaUPC" panose="02020603050405020304" pitchFamily="18" charset="-34"/>
                <a:cs typeface="AngsanaUPC" panose="02020603050405020304" pitchFamily="18" charset="-34"/>
              </a:rPr>
              <a:t>7. Diagrams</a:t>
            </a:r>
          </a:p>
          <a:p>
            <a:pPr fontAlgn="base">
              <a:buNone/>
            </a:pPr>
            <a:r>
              <a:rPr lang="en-US" sz="3600" b="1">
                <a:latin typeface="AngsanaUPC" panose="02020603050405020304" pitchFamily="18" charset="-34"/>
                <a:cs typeface="AngsanaUPC" panose="02020603050405020304" pitchFamily="18" charset="-34"/>
              </a:rPr>
              <a:t>8. Animation (Animated graph)</a:t>
            </a:r>
          </a:p>
          <a:p>
            <a:pPr fontAlgn="base">
              <a:buNone/>
            </a:pPr>
            <a:r>
              <a:rPr lang="en-US" sz="3600" b="1">
                <a:latin typeface="AngsanaUPC" panose="02020603050405020304" pitchFamily="18" charset="-34"/>
                <a:cs typeface="AngsanaUPC" panose="02020603050405020304" pitchFamily="18" charset="-34"/>
              </a:rPr>
              <a:t>9. Text</a:t>
            </a:r>
          </a:p>
          <a:p>
            <a:pPr fontAlgn="base">
              <a:buNone/>
            </a:pPr>
            <a:r>
              <a:rPr lang="en-US" sz="3600" b="1">
                <a:latin typeface="AngsanaUPC" panose="02020603050405020304" pitchFamily="18" charset="-34"/>
                <a:cs typeface="AngsanaUPC" panose="02020603050405020304" pitchFamily="18" charset="-34"/>
              </a:rPr>
              <a:t>10. Custom data visualizations (</a:t>
            </a:r>
            <a:r>
              <a:rPr lang="th-TH" sz="3600" b="1">
                <a:latin typeface="AngsanaUPC" panose="02020603050405020304" pitchFamily="18" charset="-34"/>
                <a:cs typeface="AngsanaUPC" panose="02020603050405020304" pitchFamily="18" charset="-34"/>
              </a:rPr>
              <a:t>สร้างเอง ปรับเองตามความต้องการ อาจใช้การเขียนโปรแกรมพัฒนาขึ้นมา</a:t>
            </a:r>
            <a:r>
              <a:rPr lang="en-US" sz="3600" b="1">
                <a:latin typeface="AngsanaUPC" panose="02020603050405020304" pitchFamily="18" charset="-34"/>
                <a:cs typeface="AngsanaUPC" panose="02020603050405020304" pitchFamily="18" charset="-34"/>
              </a:rPr>
              <a:t>)</a:t>
            </a:r>
            <a:endParaRPr lang="th-TH" sz="3600" b="1">
              <a:latin typeface="AngsanaUPC" panose="02020603050405020304" pitchFamily="18" charset="-34"/>
              <a:cs typeface="AngsanaUPC" panose="02020603050405020304" pitchFamily="18" charset="-34"/>
            </a:endParaRPr>
          </a:p>
          <a:p>
            <a:pPr marL="0" indent="0" fontAlgn="base">
              <a:buNone/>
            </a:pPr>
            <a:r>
              <a:rPr lang="th-TH" sz="3600" b="1">
                <a:latin typeface="AngsanaUPC" panose="02020603050405020304" pitchFamily="18" charset="-34"/>
                <a:cs typeface="AngsanaUPC" panose="02020603050405020304" pitchFamily="18" charset="-34"/>
              </a:rPr>
              <a:t>11. </a:t>
            </a:r>
            <a:r>
              <a:rPr lang="en-US" sz="3600" b="1">
                <a:latin typeface="AngsanaUPC" panose="02020603050405020304" pitchFamily="18" charset="-34"/>
                <a:cs typeface="AngsanaUPC" panose="02020603050405020304" pitchFamily="18" charset="-34"/>
              </a:rPr>
              <a:t>Others</a:t>
            </a:r>
            <a:endParaRPr lang="th-TH"/>
          </a:p>
        </p:txBody>
      </p:sp>
    </p:spTree>
    <p:extLst>
      <p:ext uri="{BB962C8B-B14F-4D97-AF65-F5344CB8AC3E}">
        <p14:creationId xmlns:p14="http://schemas.microsoft.com/office/powerpoint/2010/main" val="2480218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เอกสาร" ma:contentTypeID="0x010100C204982545646A4087F10B881D8D75C7" ma:contentTypeVersion="4" ma:contentTypeDescription="สร้างเอกสารใหม่" ma:contentTypeScope="" ma:versionID="6db970b374fc66710c7f28a93c1f0e3b">
  <xsd:schema xmlns:xsd="http://www.w3.org/2001/XMLSchema" xmlns:xs="http://www.w3.org/2001/XMLSchema" xmlns:p="http://schemas.microsoft.com/office/2006/metadata/properties" xmlns:ns2="626d6264-edff-456c-90b5-54a62893be1c" targetNamespace="http://schemas.microsoft.com/office/2006/metadata/properties" ma:root="true" ma:fieldsID="86c3a0bd565c3afb373fa94435a0c297" ns2:_="">
    <xsd:import namespace="626d6264-edff-456c-90b5-54a62893be1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6d6264-edff-456c-90b5-54a62893be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ชนิดเนื้อหา"/>
        <xsd:element ref="dc:title" minOccurs="0" maxOccurs="1" ma:index="4" ma:displayName="ชื่อเรื่อง"/>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97876B-31F8-4729-B5BE-4AE9E59B8C59}">
  <ds:schemaRefs>
    <ds:schemaRef ds:uri="http://schemas.microsoft.com/sharepoint/v3/contenttype/forms"/>
  </ds:schemaRefs>
</ds:datastoreItem>
</file>

<file path=customXml/itemProps2.xml><?xml version="1.0" encoding="utf-8"?>
<ds:datastoreItem xmlns:ds="http://schemas.openxmlformats.org/officeDocument/2006/customXml" ds:itemID="{D815ADE5-4D44-4452-ADE4-F3B29180395B}">
  <ds:schemaRefs>
    <ds:schemaRef ds:uri="http://schemas.microsoft.com/office/2006/documentManagement/types"/>
    <ds:schemaRef ds:uri="http://purl.org/dc/dcmitype/"/>
    <ds:schemaRef ds:uri="http://purl.org/dc/elements/1.1/"/>
    <ds:schemaRef ds:uri="http://schemas.openxmlformats.org/package/2006/metadata/core-properties"/>
    <ds:schemaRef ds:uri="http://purl.org/dc/terms/"/>
    <ds:schemaRef ds:uri="http://www.w3.org/XML/1998/namespace"/>
    <ds:schemaRef ds:uri="http://schemas.microsoft.com/office/2006/metadata/properties"/>
    <ds:schemaRef ds:uri="http://schemas.microsoft.com/office/infopath/2007/PartnerControls"/>
    <ds:schemaRef ds:uri="626d6264-edff-456c-90b5-54a62893be1c"/>
  </ds:schemaRefs>
</ds:datastoreItem>
</file>

<file path=customXml/itemProps3.xml><?xml version="1.0" encoding="utf-8"?>
<ds:datastoreItem xmlns:ds="http://schemas.openxmlformats.org/officeDocument/2006/customXml" ds:itemID="{ADCEA6AA-5D0B-4D45-BCE2-A94F09FAFA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6d6264-edff-456c-90b5-54a62893be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1337</Words>
  <Application>Microsoft Office PowerPoint</Application>
  <PresentationFormat>Widescreen</PresentationFormat>
  <Paragraphs>281</Paragraphs>
  <Slides>30</Slides>
  <Notes>15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0" baseType="lpstr">
      <vt:lpstr>Angsana New</vt:lpstr>
      <vt:lpstr>AngsanaUPC</vt:lpstr>
      <vt:lpstr>Arial</vt:lpstr>
      <vt:lpstr>Calibri</vt:lpstr>
      <vt:lpstr>Calibri Light</vt:lpstr>
      <vt:lpstr>Cordia New</vt:lpstr>
      <vt:lpstr>inherit</vt:lpstr>
      <vt:lpstr>Wingdings</vt:lpstr>
      <vt:lpstr>Office Theme</vt:lpstr>
      <vt:lpstr>Bitmap Image</vt:lpstr>
      <vt:lpstr>Chapter 01 Introduction to Data Visualization</vt:lpstr>
      <vt:lpstr>PowerPoint Presentation</vt:lpstr>
      <vt:lpstr>คำอธิบายรายวิชา</vt:lpstr>
      <vt:lpstr>การนำเสนอแผนภาพข้อมูล (Data Visualization)</vt:lpstr>
      <vt:lpstr>Data, Information, and Data Visualization</vt:lpstr>
      <vt:lpstr>Big Data Visualization (มุมมองการสกัดข้อมูลแบบคร่าวๆ)</vt:lpstr>
      <vt:lpstr>Data source: แหล่งข้อมูลที่เราจะนำมานำเสนอ</vt:lpstr>
      <vt:lpstr>What is data visualization?</vt:lpstr>
      <vt:lpstr>Types of data visualizations</vt:lpstr>
      <vt:lpstr>Chart</vt:lpstr>
      <vt:lpstr>PowerPoint Presentation</vt:lpstr>
      <vt:lpstr>Table</vt:lpstr>
      <vt:lpstr>Map</vt:lpstr>
      <vt:lpstr>Infographics</vt:lpstr>
      <vt:lpstr>Dashboard</vt:lpstr>
      <vt:lpstr>ตัวอย่างรูปแบบของสารสนเทศประเภทสำหรับผู้บริหารระดับสูง</vt:lpstr>
      <vt:lpstr>Popular data visualization tools</vt:lpstr>
      <vt:lpstr>Static vs Interactive Data Visualization</vt:lpstr>
      <vt:lpstr>Interactive Data Visualization : เป็นการนำเสนอแบบโต้ตอบ</vt:lpstr>
      <vt:lpstr>Popular programming language for data visualization </vt:lpstr>
      <vt:lpstr>General visualization charts[12]</vt:lpstr>
      <vt:lpstr>Why is data visualization important? [13,14]</vt:lpstr>
      <vt:lpstr>Who needs data visualization?</vt:lpstr>
      <vt:lpstr>Benefits of Data Visualization in Digital Firm</vt:lpstr>
      <vt:lpstr>What make a good visualization? (David McCandless)</vt:lpstr>
      <vt:lpstr>PowerPoint Presentation</vt:lpstr>
      <vt:lpstr>องค์ประกอบที่ทำให้ การทำ Data Visualization นั้นมีคุณค่า มีประโยชน์ ต่อผู้ใช้งาน</vt:lpstr>
      <vt:lpstr>แบบฝึกหัดที่ 2</vt:lpstr>
      <vt:lpstr>Reference:</vt:lpstr>
      <vt:lpstr>Reference books: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01 Introduction to Data Visualization</dc:title>
  <dc:creator>Employee</dc:creator>
  <cp:lastModifiedBy>Employee</cp:lastModifiedBy>
  <cp:revision>1</cp:revision>
  <dcterms:created xsi:type="dcterms:W3CDTF">2022-05-27T05:56:36Z</dcterms:created>
  <dcterms:modified xsi:type="dcterms:W3CDTF">2023-07-26T18:27:25Z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0x010100C204982545646A4087F10B881D8D75C7</vt:lpwstr>
  </property>
</Properties>
</file>