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2" r:id="rId13"/>
    <p:sldId id="270" r:id="rId14"/>
    <p:sldId id="271" r:id="rId15"/>
    <p:sldId id="278" r:id="rId16"/>
    <p:sldId id="273" r:id="rId17"/>
    <p:sldId id="276" r:id="rId18"/>
    <p:sldId id="275" r:id="rId19"/>
    <p:sldId id="277" r:id="rId20"/>
    <p:sldId id="279" r:id="rId21"/>
    <p:sldId id="281" r:id="rId22"/>
    <p:sldId id="282" r:id="rId23"/>
    <p:sldId id="283" r:id="rId24"/>
    <p:sldId id="284" r:id="rId25"/>
    <p:sldId id="285" r:id="rId26"/>
    <p:sldId id="287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CC8"/>
    <a:srgbClr val="6EACBA"/>
    <a:srgbClr val="000000"/>
    <a:srgbClr val="DCBDBA"/>
    <a:srgbClr val="D0ACC6"/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86543" autoAdjust="0"/>
  </p:normalViewPr>
  <p:slideViewPr>
    <p:cSldViewPr snapToGrid="0">
      <p:cViewPr>
        <p:scale>
          <a:sx n="75" d="100"/>
          <a:sy n="75" d="100"/>
        </p:scale>
        <p:origin x="7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A84F-81BA-4310-B14D-69B5949E95A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C6908-15D5-43CF-BF18-7E575255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6908-15D5-43CF-BF18-7E575255E6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5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EB-7988-428A-B474-8138B0371A4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36BD-1144-44D1-9CFA-EAABFBAE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EB-7988-428A-B474-8138B0371A4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36BD-1144-44D1-9CFA-EAABFBAE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EB-7988-428A-B474-8138B0371A4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36BD-1144-44D1-9CFA-EAABFBAE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6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EB-7988-428A-B474-8138B0371A4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36BD-1144-44D1-9CFA-EAABFBAE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EB-7988-428A-B474-8138B0371A4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36BD-1144-44D1-9CFA-EAABFBAE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4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EB-7988-428A-B474-8138B0371A4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36BD-1144-44D1-9CFA-EAABFBAE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EB-7988-428A-B474-8138B0371A4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36BD-1144-44D1-9CFA-EAABFBAE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7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EB-7988-428A-B474-8138B0371A4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36BD-1144-44D1-9CFA-EAABFBAE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EB-7988-428A-B474-8138B0371A4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36BD-1144-44D1-9CFA-EAABFBAE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5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EB-7988-428A-B474-8138B0371A4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36BD-1144-44D1-9CFA-EAABFBAE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EB-7988-428A-B474-8138B0371A4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36BD-1144-44D1-9CFA-EAABFBAE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68EB-7988-428A-B474-8138B0371A4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36BD-1144-44D1-9CFA-EAABFBAE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6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andlifecenter.com/shorttermmemory-record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17863"/>
            <a:ext cx="12192000" cy="1655762"/>
          </a:xfrm>
          <a:noFill/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4.4 focus your audience’s attention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Storytelling with Data</a:t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7800" y="5016500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โดย สุรินทร์ทิพ ศักดิ์ภูวดล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373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368" y="1825625"/>
            <a:ext cx="5572431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en-US" dirty="0" smtClean="0"/>
              <a:t>This </a:t>
            </a:r>
            <a:r>
              <a:rPr lang="en-US" dirty="0"/>
              <a:t>is remarkable. And profoundly powerful. It means that, if we use </a:t>
            </a:r>
            <a:r>
              <a:rPr lang="en-US" b="1" dirty="0" err="1">
                <a:solidFill>
                  <a:srgbClr val="C00000"/>
                </a:solidFill>
              </a:rPr>
              <a:t>preattentive</a:t>
            </a:r>
            <a:r>
              <a:rPr lang="en-US" b="1" dirty="0">
                <a:solidFill>
                  <a:srgbClr val="C00000"/>
                </a:solidFill>
              </a:rPr>
              <a:t> attributes strategically, </a:t>
            </a:r>
            <a:r>
              <a:rPr lang="en-US" dirty="0"/>
              <a:t>they can help us </a:t>
            </a:r>
            <a:r>
              <a:rPr lang="en-US" b="1" dirty="0">
                <a:solidFill>
                  <a:srgbClr val="0070C0"/>
                </a:solidFill>
              </a:rPr>
              <a:t>enable our audience to see what we want them to see before they even know they’re seeing it</a:t>
            </a:r>
            <a:r>
              <a:rPr lang="en-US" b="1" dirty="0" smtClean="0">
                <a:solidFill>
                  <a:srgbClr val="0070C0"/>
                </a:solidFill>
              </a:rPr>
              <a:t>!</a:t>
            </a:r>
            <a:endParaRPr lang="th-TH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70C0"/>
                </a:solidFill>
              </a:rPr>
              <a:t>	</a:t>
            </a:r>
            <a:r>
              <a:rPr lang="th-TH" b="1" dirty="0" smtClean="0">
                <a:solidFill>
                  <a:srgbClr val="0070C0"/>
                </a:solidFill>
              </a:rPr>
              <a:t>ทำให้ผู้ดูการนำเสนอเห็นภาพที่เรานำเสนอ ก่อนที่จะรู้ตัวว่ากำลังดูอะไรอยู่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90" y="1825625"/>
            <a:ext cx="4906918" cy="317694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660770"/>
          </a:xfrm>
          <a:prstGeom prst="rect">
            <a:avLst/>
          </a:prstGeom>
          <a:solidFill>
            <a:srgbClr val="DCBDBA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 attributes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09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5529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Preattentive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attributes </a:t>
            </a:r>
            <a:r>
              <a:rPr lang="en-US" dirty="0"/>
              <a:t>can be extremely useful for doing </a:t>
            </a:r>
            <a:r>
              <a:rPr lang="en-US" b="1" dirty="0">
                <a:solidFill>
                  <a:srgbClr val="0070C0"/>
                </a:solidFill>
              </a:rPr>
              <a:t>two things: </a:t>
            </a:r>
            <a:r>
              <a:rPr lang="en-US" dirty="0"/>
              <a:t>(1) drawing your audience’s attention quickly to where you want them to </a:t>
            </a:r>
            <a:r>
              <a:rPr lang="en-US" dirty="0" smtClean="0"/>
              <a:t>look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creating a visual hierarchy of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762625" y="971550"/>
            <a:ext cx="5985842" cy="5205413"/>
          </a:xfrm>
          <a:prstGeom prst="wedgeRoundRectCallout">
            <a:avLst>
              <a:gd name="adj1" fmla="val -60281"/>
              <a:gd name="adj2" fmla="val 430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จากคุณสมบัติทางสายตาที่รับรู้ทันที </a:t>
            </a:r>
            <a:r>
              <a:rPr lang="en-US" sz="36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600" b="1" dirty="0" err="1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36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attributes) </a:t>
            </a:r>
            <a:r>
              <a:rPr lang="th-TH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นั้นเรานำความรู้ทางการรับรู้ทางสายตามาช่วยในการออกแบบคือ</a:t>
            </a:r>
            <a:endParaRPr lang="en-US" sz="3600" b="1" dirty="0" smtClean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ออกแบบให้</a:t>
            </a:r>
            <a:r>
              <a:rPr lang="th-TH" sz="36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สะดุดตา </a:t>
            </a:r>
            <a:r>
              <a:rPr lang="th-TH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เห็นชัด เห็นแล้วผู้ชมมองไปที่จุดนั้น</a:t>
            </a:r>
          </a:p>
          <a:p>
            <a:pPr lvl="0"/>
            <a:r>
              <a:rPr lang="th-TH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สร้าง</a:t>
            </a:r>
            <a:r>
              <a:rPr lang="th-TH" sz="3600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altLang="en-US" sz="36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ลำดับชั้นภาพ</a:t>
            </a:r>
            <a:r>
              <a:rPr lang="th-TH" altLang="en-US" sz="3600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</a:t>
            </a:r>
            <a:r>
              <a:rPr lang="th-TH" altLang="en-US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ข้อมูล ให้เข้าใจง่าย มองหาข้อมูลง่าย</a:t>
            </a:r>
            <a:endParaRPr lang="en-US" altLang="en-US" sz="3600" b="1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742950" indent="-742950">
              <a:buAutoNum type="arabicPeriod"/>
            </a:pPr>
            <a:endParaRPr lang="en-US" sz="3200" b="1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660770"/>
          </a:xfrm>
          <a:prstGeom prst="rect">
            <a:avLst/>
          </a:prstGeom>
          <a:solidFill>
            <a:srgbClr val="DCBDBA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 attributes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897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063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C00000"/>
                </a:solidFill>
              </a:rPr>
              <a:t>ตัวอย่าง</a:t>
            </a:r>
            <a:r>
              <a:rPr lang="th-TH" sz="4800" b="1" dirty="0">
                <a:solidFill>
                  <a:srgbClr val="C00000"/>
                </a:solidFill>
              </a:rPr>
              <a:t>ที่ช่วยดึงดูดความสนใจ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th-TH" sz="4800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ออกแบบให้</a:t>
            </a:r>
            <a:r>
              <a:rPr lang="th-TH" sz="4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สะดุดตา </a:t>
            </a:r>
          </a:p>
          <a:p>
            <a:pPr marL="0" indent="0">
              <a:buNone/>
            </a:pPr>
            <a:r>
              <a:rPr lang="th-TH" sz="48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เห็นชัด </a:t>
            </a:r>
            <a:r>
              <a:rPr lang="th-TH" sz="48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เห็น</a:t>
            </a:r>
            <a:r>
              <a:rPr lang="th-TH" sz="4800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แล้วผู้ชมมองไปที่จุด</a:t>
            </a:r>
            <a:r>
              <a:rPr lang="th-TH" sz="48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นั้น ตัวอย่างการออกแบบ 7 ลักษณะดังต่อไปนี้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660770"/>
          </a:xfrm>
          <a:prstGeom prst="rect">
            <a:avLst/>
          </a:prstGeom>
          <a:solidFill>
            <a:srgbClr val="DCBDBA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 attributes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398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6645"/>
            <a:ext cx="12192000" cy="749300"/>
          </a:xfrm>
        </p:spPr>
        <p:txBody>
          <a:bodyPr/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7 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attributes in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text </a:t>
            </a: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</a:t>
            </a:r>
            <a:r>
              <a:rPr lang="th-TH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ช่วยดึงดูดความสนใจ</a:t>
            </a:r>
            <a:r>
              <a:rPr lang="en-US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333499"/>
            <a:ext cx="10515600" cy="52149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Bold</a:t>
            </a:r>
          </a:p>
          <a:p>
            <a:pPr marL="0" indent="0">
              <a:buNone/>
            </a:pPr>
            <a:r>
              <a:rPr lang="en-US" dirty="0" smtClean="0"/>
              <a:t>2. Color</a:t>
            </a:r>
          </a:p>
          <a:p>
            <a:pPr marL="0" indent="0">
              <a:buNone/>
            </a:pPr>
            <a:r>
              <a:rPr lang="en-US" dirty="0" smtClean="0"/>
              <a:t>3. Italics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1552575"/>
            <a:ext cx="6972300" cy="47767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660770"/>
          </a:xfrm>
          <a:prstGeom prst="rect">
            <a:avLst/>
          </a:prstGeom>
          <a:solidFill>
            <a:srgbClr val="DCBDBA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attributes</a:t>
            </a:r>
            <a:endParaRPr lang="en-US" sz="33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889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37814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Size</a:t>
            </a:r>
          </a:p>
          <a:p>
            <a:pPr marL="0" indent="0">
              <a:buNone/>
            </a:pPr>
            <a:r>
              <a:rPr lang="en-US" dirty="0" smtClean="0"/>
              <a:t>5. Separate spatially</a:t>
            </a:r>
          </a:p>
          <a:p>
            <a:pPr marL="0" indent="0">
              <a:buNone/>
            </a:pPr>
            <a:r>
              <a:rPr lang="en-US" dirty="0" smtClean="0"/>
              <a:t>6. Outline (enclosure)</a:t>
            </a:r>
          </a:p>
          <a:p>
            <a:pPr marL="0" indent="0">
              <a:buNone/>
            </a:pPr>
            <a:r>
              <a:rPr lang="en-US" dirty="0" smtClean="0"/>
              <a:t>7. Underline (added marks)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88" y="1917700"/>
            <a:ext cx="6421478" cy="416718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76645"/>
            <a:ext cx="12192000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7 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attributes in text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ที่ช่วยดึงดูดความสนใจ</a:t>
            </a:r>
            <a:r>
              <a:rPr lang="en-US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660770"/>
          </a:xfrm>
          <a:prstGeom prst="rect">
            <a:avLst/>
          </a:prstGeom>
          <a:solidFill>
            <a:srgbClr val="DCBDBA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 attributes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251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="1" dirty="0" smtClean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th-TH" dirty="0" smtClean="0"/>
              <a:t>	</a:t>
            </a:r>
            <a:r>
              <a:rPr lang="en-US" dirty="0" smtClean="0"/>
              <a:t>Employ </a:t>
            </a:r>
            <a:r>
              <a:rPr lang="en-US" dirty="0" err="1"/>
              <a:t>preattentive</a:t>
            </a:r>
            <a:r>
              <a:rPr lang="en-US" dirty="0"/>
              <a:t> attributes to create visual hierarchy in our </a:t>
            </a:r>
            <a:r>
              <a:rPr lang="en-US" dirty="0" smtClean="0"/>
              <a:t>communications</a:t>
            </a:r>
            <a:endParaRPr lang="th-TH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th-TH" dirty="0" smtClean="0"/>
              <a:t>	</a:t>
            </a:r>
            <a:r>
              <a:rPr lang="en-US" dirty="0" err="1" smtClean="0"/>
              <a:t>Preattentive</a:t>
            </a:r>
            <a:r>
              <a:rPr lang="en-US" dirty="0" smtClean="0"/>
              <a:t> </a:t>
            </a:r>
            <a:r>
              <a:rPr lang="en-US" dirty="0"/>
              <a:t>attributes </a:t>
            </a:r>
            <a:r>
              <a:rPr lang="th-TH" altLang="en-US" dirty="0" smtClean="0">
                <a:solidFill>
                  <a:srgbClr val="202124"/>
                </a:solidFill>
                <a:latin typeface="inherit"/>
                <a:cs typeface="Angsana New" panose="02020603050405020304" pitchFamily="18" charset="-34"/>
              </a:rPr>
              <a:t>สามารถ</a:t>
            </a:r>
            <a:r>
              <a:rPr lang="th-TH" altLang="en-US" dirty="0">
                <a:solidFill>
                  <a:srgbClr val="202124"/>
                </a:solidFill>
                <a:latin typeface="inherit"/>
                <a:cs typeface="Angsana New" panose="02020603050405020304" pitchFamily="18" charset="-34"/>
              </a:rPr>
              <a:t>ช่วยสร้างลำดับชั้นของ</a:t>
            </a:r>
            <a:r>
              <a:rPr lang="th-TH" altLang="en-US" dirty="0" smtClean="0">
                <a:solidFill>
                  <a:srgbClr val="202124"/>
                </a:solidFill>
                <a:latin typeface="inherit"/>
                <a:cs typeface="Angsana New" panose="02020603050405020304" pitchFamily="18" charset="-34"/>
              </a:rPr>
              <a:t>ข้อมูลในการสื่อสารได้</a:t>
            </a:r>
            <a:r>
              <a:rPr lang="th-TH" altLang="en-US" sz="1050" dirty="0" smtClean="0">
                <a:cs typeface="Angsana New" panose="02020603050405020304" pitchFamily="18" charset="-34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th-TH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ดังนั้นเราสามารถสร้าง</a:t>
            </a:r>
            <a:r>
              <a:rPr lang="th-TH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altLang="en-US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ลำดับชั้นภาพ</a:t>
            </a:r>
            <a:r>
              <a:rPr lang="th-TH" altLang="en-US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ของข้อมูล ให้เข้าใจง่าย มองหาข้อมูล</a:t>
            </a:r>
            <a:r>
              <a:rPr lang="th-TH" altLang="en-US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ง่ายได้</a:t>
            </a:r>
            <a:endParaRPr lang="en-US" altLang="en-US" b="1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660770"/>
          </a:xfrm>
          <a:prstGeom prst="rect">
            <a:avLst/>
          </a:prstGeom>
          <a:solidFill>
            <a:srgbClr val="DCBDBA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 attributes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36" y="731119"/>
            <a:ext cx="10625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การใช้คุณสมบัติ </a:t>
            </a:r>
            <a:r>
              <a:rPr lang="en-US" sz="36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attributes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ใน</a:t>
            </a:r>
            <a:r>
              <a:rPr lang="th-TH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</a:t>
            </a:r>
            <a:r>
              <a:rPr lang="th-TH" sz="3600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altLang="en-US" sz="36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ลำดับชั้นภาพ</a:t>
            </a:r>
            <a:r>
              <a:rPr lang="th-TH" altLang="en-US" sz="3600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ของข้อมูล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127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1" y="1804334"/>
            <a:ext cx="4832350" cy="38179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This makes the information we </a:t>
            </a:r>
            <a:r>
              <a:rPr lang="en-US" dirty="0" smtClean="0"/>
              <a:t>present </a:t>
            </a:r>
            <a:r>
              <a:rPr lang="en-US" dirty="0"/>
              <a:t>more </a:t>
            </a:r>
            <a:r>
              <a:rPr lang="en-US" b="1" dirty="0">
                <a:solidFill>
                  <a:srgbClr val="0070C0"/>
                </a:solidFill>
              </a:rPr>
              <a:t>easily </a:t>
            </a:r>
            <a:r>
              <a:rPr lang="en-US" b="1" dirty="0" err="1">
                <a:solidFill>
                  <a:srgbClr val="0070C0"/>
                </a:solidFill>
              </a:rPr>
              <a:t>scannable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Studies have shown that we have about </a:t>
            </a:r>
            <a:r>
              <a:rPr lang="en-US" b="1" dirty="0">
                <a:solidFill>
                  <a:srgbClr val="0070C0"/>
                </a:solidFill>
              </a:rPr>
              <a:t>3–8 seconds with our audience</a:t>
            </a:r>
            <a:r>
              <a:rPr lang="en-US" dirty="0"/>
              <a:t>, during which time they decide whether to continue to look at what we’ve put in front of them or direct their attention to something else. If we’ve </a:t>
            </a:r>
            <a:r>
              <a:rPr lang="en-US" b="1" dirty="0">
                <a:solidFill>
                  <a:srgbClr val="0070C0"/>
                </a:solidFill>
              </a:rPr>
              <a:t>used our </a:t>
            </a:r>
            <a:r>
              <a:rPr lang="en-US" b="1" dirty="0" err="1" smtClean="0">
                <a:solidFill>
                  <a:srgbClr val="0070C0"/>
                </a:solidFill>
              </a:rPr>
              <a:t>preattentive</a:t>
            </a: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attributes wisely</a:t>
            </a:r>
            <a:r>
              <a:rPr lang="en-US" dirty="0"/>
              <a:t>, even if we only get that initial </a:t>
            </a:r>
            <a:r>
              <a:rPr lang="en-US" b="1" dirty="0">
                <a:solidFill>
                  <a:srgbClr val="0070C0"/>
                </a:solidFill>
              </a:rPr>
              <a:t>3–8 seconds</a:t>
            </a:r>
            <a:r>
              <a:rPr lang="en-US" dirty="0"/>
              <a:t>, we’ve given our audience the gist of what we want to say.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660770"/>
          </a:xfrm>
          <a:prstGeom prst="rect">
            <a:avLst/>
          </a:prstGeom>
          <a:solidFill>
            <a:srgbClr val="DCBDBA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attributes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036" y="731119"/>
            <a:ext cx="10625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การใช้คุณสมบัติ </a:t>
            </a:r>
            <a:r>
              <a:rPr lang="en-US" sz="36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attributes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ใน</a:t>
            </a:r>
            <a:r>
              <a:rPr lang="th-TH" sz="36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</a:t>
            </a:r>
            <a:r>
              <a:rPr lang="th-TH" sz="3600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altLang="en-US" sz="36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ลำดับชั้นภาพ</a:t>
            </a:r>
            <a:r>
              <a:rPr lang="th-TH" altLang="en-US" sz="3600" b="1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ของข้อมูล 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1" y="1804334"/>
            <a:ext cx="6565899" cy="41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123"/>
            <a:ext cx="12192000" cy="787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/>
              <a:t>Preattentive</a:t>
            </a:r>
            <a:r>
              <a:rPr lang="en-US" dirty="0"/>
              <a:t> attributes in graphs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353254"/>
            <a:ext cx="6734175" cy="3990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9162" y="885826"/>
            <a:ext cx="9377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ตัวอย่างการปรับกราฟ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Step 1 Original graph</a:t>
            </a:r>
            <a:r>
              <a:rPr lang="en-US" sz="36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no </a:t>
            </a:r>
            <a:r>
              <a:rPr lang="en-US" sz="3600" b="1" dirty="0" err="1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36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attributes </a:t>
            </a:r>
          </a:p>
        </p:txBody>
      </p:sp>
    </p:spTree>
    <p:extLst>
      <p:ext uri="{BB962C8B-B14F-4D97-AF65-F5344CB8AC3E}">
        <p14:creationId xmlns:p14="http://schemas.microsoft.com/office/powerpoint/2010/main" val="665411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35123"/>
            <a:ext cx="12192000" cy="787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/>
              <a:t>Preattentive</a:t>
            </a:r>
            <a:r>
              <a:rPr lang="en-US" dirty="0"/>
              <a:t> attributes in graphs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775" y="752277"/>
            <a:ext cx="1028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ตัวอย่างการปรับกราฟ</a:t>
            </a:r>
          </a:p>
          <a:p>
            <a:r>
              <a:rPr 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Step </a:t>
            </a: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ปรับแต่งให้ดีขึ้นโดยใช้สี</a:t>
            </a:r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32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1" y="1901545"/>
            <a:ext cx="6883400" cy="472785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5775" y="2349499"/>
            <a:ext cx="3686175" cy="390338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ในการ</a:t>
            </a:r>
            <a:r>
              <a:rPr lang="th-TH" dirty="0"/>
              <a:t>วิเคราะห์เชิงอธิบายและการนำภาพนี้ไป</a:t>
            </a:r>
            <a:r>
              <a:rPr lang="th-TH" dirty="0" smtClean="0"/>
              <a:t>ใช้</a:t>
            </a:r>
            <a:r>
              <a:rPr lang="en-US" dirty="0" smtClean="0"/>
              <a:t> </a:t>
            </a:r>
            <a:r>
              <a:rPr lang="th-TH" dirty="0" smtClean="0"/>
              <a:t>แสดงสารสนเทศกับผู้ฟัง การใช้สีและข้อความที่เหมาะสมนั้น เป็นวิธีหนึ่งที่ทำให้เราสามารถโฟกัสเรื่องที่นำเสนอได้ดีขึ้น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4" y="2044700"/>
            <a:ext cx="3222625" cy="414178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ในกรณีที่ต้องการนำเสนอภาพระดับข้อมูลย่อยนั้น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เราสามารถปรับปรุงภาพได้อีกได้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โดยใช้ภาพเดียวกัน แต่มีการปรับเปลี่ยนโฟกัสและ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ข้อความในระดับย่อย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เช่นในรูป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Focus 3 noise-related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35123"/>
            <a:ext cx="12192000" cy="787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Preattentive</a:t>
            </a:r>
            <a:r>
              <a:rPr lang="en-US" dirty="0" smtClean="0"/>
              <a:t> attributes in graphs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5775" y="752277"/>
            <a:ext cx="1028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ตัวอย่างการปรับกราฟ</a:t>
            </a:r>
          </a:p>
          <a:p>
            <a:r>
              <a:rPr 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Step </a:t>
            </a: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บางครั้งถ้าเราต้องการมองรายละเอียดย่อย</a:t>
            </a:r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จากภาพใหญ่ใน </a:t>
            </a:r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Step 2</a:t>
            </a:r>
            <a:endParaRPr lang="en-US" sz="32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561" y="2044700"/>
            <a:ext cx="7606640" cy="4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7885"/>
          </a:xfrm>
          <a:solidFill>
            <a:srgbClr val="6EACBA"/>
          </a:solidFill>
        </p:spPr>
        <p:txBody>
          <a:bodyPr/>
          <a:lstStyle/>
          <a:p>
            <a:pPr algn="ctr"/>
            <a:r>
              <a:rPr lang="en-US" dirty="0"/>
              <a:t>A simplified picture of how you see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80" y="1593404"/>
            <a:ext cx="1605389" cy="7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845" y="2095499"/>
            <a:ext cx="2876550" cy="1499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267" y="1690688"/>
            <a:ext cx="2236757" cy="21399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491973" y="2392362"/>
            <a:ext cx="838200" cy="500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351395" y="2471103"/>
            <a:ext cx="838200" cy="500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8609" y="3644592"/>
            <a:ext cx="201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Stimulus</a:t>
            </a:r>
          </a:p>
          <a:p>
            <a:pPr algn="ctr"/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สิ่งกระตุ้น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8291" y="3644592"/>
            <a:ext cx="201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Eye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797288" y="3779401"/>
            <a:ext cx="201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Brain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47" y="2264901"/>
            <a:ext cx="1720215" cy="9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53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640383"/>
            <a:ext cx="6821488" cy="430797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35123"/>
            <a:ext cx="12192000" cy="787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Preattentive</a:t>
            </a:r>
            <a:r>
              <a:rPr lang="en-US" dirty="0" smtClean="0"/>
              <a:t> attributes in line graphs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96900" y="1524000"/>
            <a:ext cx="2171700" cy="1270000"/>
          </a:xfrm>
          <a:prstGeom prst="wedgeRoundRectCallout">
            <a:avLst>
              <a:gd name="adj1" fmla="val 58114"/>
              <a:gd name="adj2" fmla="val 1315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0000"/>
                </a:solidFill>
              </a:rPr>
              <a:t>Step 1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6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35123"/>
            <a:ext cx="12192000" cy="787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Preattentive</a:t>
            </a:r>
            <a:r>
              <a:rPr lang="en-US" dirty="0" smtClean="0"/>
              <a:t> attributes in line graphs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96900" y="1524000"/>
            <a:ext cx="2641600" cy="2565400"/>
          </a:xfrm>
          <a:prstGeom prst="wedgeRoundRectCallout">
            <a:avLst>
              <a:gd name="adj1" fmla="val 74941"/>
              <a:gd name="adj2" fmla="val 537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Step 2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Make the data stand out </a:t>
            </a:r>
            <a:endParaRPr lang="th-TH" sz="3600" dirty="0" smtClean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36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ทำให้เด่น</a:t>
            </a:r>
            <a:r>
              <a:rPr lang="en-US" sz="36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36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1524000"/>
            <a:ext cx="7392685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6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35123"/>
            <a:ext cx="12192000" cy="787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Preattentive</a:t>
            </a:r>
            <a:r>
              <a:rPr lang="en-US" dirty="0" smtClean="0"/>
              <a:t> attributes in line graphs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96900" y="1524000"/>
            <a:ext cx="3187700" cy="3898900"/>
          </a:xfrm>
          <a:prstGeom prst="wedgeRoundRectCallout">
            <a:avLst>
              <a:gd name="adj1" fmla="val 74941"/>
              <a:gd name="adj2" fmla="val 537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Step </a:t>
            </a:r>
            <a:r>
              <a:rPr lang="th-TH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endParaRPr lang="en-US" sz="3200" dirty="0" smtClean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ใช้หลักการของ </a:t>
            </a:r>
            <a:r>
              <a:rPr lang="en-US" sz="3200" dirty="0" err="1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32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attributes</a:t>
            </a:r>
            <a:r>
              <a:rPr lang="th-TH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โดยการใส่สัญลักษณ์ </a:t>
            </a:r>
            <a:r>
              <a:rPr lang="en-US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(mark) </a:t>
            </a:r>
            <a:r>
              <a:rPr lang="th-TH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และตัวเลข ลงไป ทำให้สะดุดตา แต่ว่าภาพยังรกตาในบางส่วน </a:t>
            </a:r>
            <a:endParaRPr lang="en-US" sz="32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1524000"/>
            <a:ext cx="6997701" cy="44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1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35123"/>
            <a:ext cx="12192000" cy="787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Preattentive</a:t>
            </a:r>
            <a:r>
              <a:rPr lang="en-US" dirty="0" smtClean="0"/>
              <a:t> attributes in line graphs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42900" y="1377270"/>
            <a:ext cx="3187700" cy="4940300"/>
          </a:xfrm>
          <a:prstGeom prst="wedgeRoundRectCallout">
            <a:avLst>
              <a:gd name="adj1" fmla="val 59802"/>
              <a:gd name="adj2" fmla="val -1177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Step </a:t>
            </a:r>
            <a:r>
              <a:rPr lang="th-TH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endParaRPr lang="en-US" sz="3200" dirty="0" smtClean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ำหรับภาพที่รกตาในบางส่วนนั้นเราสามารถใช้หลักการที่ต้องการขจัดความยุ่งเหยิงออกจากภาพได้โดยใช้หลักการของ </a:t>
            </a:r>
            <a:r>
              <a:rPr lang="en-US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Reduce clutter </a:t>
            </a:r>
            <a:r>
              <a:rPr lang="th-TH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ใส่ส่วนของ </a:t>
            </a:r>
            <a:r>
              <a:rPr lang="en-US" sz="32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Remove data </a:t>
            </a:r>
            <a:r>
              <a:rPr lang="en-US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markers</a:t>
            </a:r>
            <a:r>
              <a:rPr lang="th-TH" sz="32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ได้ </a:t>
            </a:r>
            <a:endParaRPr lang="en-US" sz="32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888" y="1377270"/>
            <a:ext cx="6780413" cy="4045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1100" y="5657671"/>
            <a:ext cx="847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T</a:t>
            </a:r>
            <a:r>
              <a:rPr lang="en-US" sz="2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he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added marks act as a “look here” signal, drawing </a:t>
            </a:r>
            <a:r>
              <a:rPr lang="en-US" sz="2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our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audience’s attention more quickly to the right side of the graph.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004300" y="862117"/>
            <a:ext cx="3187700" cy="1511300"/>
          </a:xfrm>
          <a:prstGeom prst="wedgeRoundRectCallout">
            <a:avLst>
              <a:gd name="adj1" fmla="val -64501"/>
              <a:gd name="adj2" fmla="val 5826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สายตา</a:t>
            </a:r>
            <a:r>
              <a:rPr lang="th-TH" sz="2800" dirty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คนอ่านกราฟจะพุ่งมาบริเวณด้านขวาของภาพทันที</a:t>
            </a:r>
            <a:endParaRPr lang="en-US" sz="28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6309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8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attributes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คุณสมบัติที่เราเห็นทันทีจากภาพ ก่อนจะเกิดการความใส่ใจ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a few </a:t>
            </a:r>
            <a:r>
              <a:rPr lang="en-US" dirty="0" err="1"/>
              <a:t>preattentive</a:t>
            </a:r>
            <a:r>
              <a:rPr lang="en-US" dirty="0"/>
              <a:t> attributes that are so important from a strategic standpoint when it comes to focusing your audience’s attention that they warrant their own specific discussions: </a:t>
            </a:r>
            <a:r>
              <a:rPr lang="en-US" b="1" dirty="0">
                <a:solidFill>
                  <a:srgbClr val="0070C0"/>
                </a:solidFill>
              </a:rPr>
              <a:t>size, color, and position on page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5419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6000"/>
          </a:xfrm>
          <a:solidFill>
            <a:srgbClr val="8ABCC8"/>
          </a:solidFill>
        </p:spPr>
        <p:txBody>
          <a:bodyPr>
            <a:normAutofit/>
          </a:bodyPr>
          <a:lstStyle/>
          <a:p>
            <a:pPr marL="0" indent="0"/>
            <a:r>
              <a:rPr lang="th-TH" dirty="0"/>
              <a:t>การออกแบบ</a:t>
            </a:r>
            <a:r>
              <a:rPr lang="th-TH" dirty="0" smtClean="0"/>
              <a:t>คำนึงถึง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83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ขนาดให้เหมาะสม ถ้าต้องการเน้นอาจให้ ขนาดที่ใหญ่</a:t>
            </a:r>
          </a:p>
          <a:p>
            <a:pPr marL="0" indent="0"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สี ใช้สีเท่าที่จำเป็น</a:t>
            </a:r>
          </a:p>
          <a:p>
            <a:pPr marL="0" indent="0"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 คนตาบอดสี คนบางคนตาบอดสี อาจใช้สัญลักษณ์เข้ามาช่วย </a:t>
            </a:r>
          </a:p>
          <a:p>
            <a:pPr marL="457200" lvl="1" indent="0">
              <a:buNone/>
            </a:pP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กำไร ใช้ 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+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แทนสีเขียว</a:t>
            </a:r>
          </a:p>
          <a:p>
            <a:pPr marL="457200" lvl="1" indent="0">
              <a:buNone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ขาดทุน ใช้ 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– 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แทน สีแดง</a:t>
            </a:r>
          </a:p>
          <a:p>
            <a:pPr marL="0" indent="0">
              <a:buNone/>
            </a:pPr>
            <a:r>
              <a:rPr lang="th-TH" sz="3200" dirty="0" smtClean="0"/>
              <a:t>4. ใช้สีที่เข้ากัน สอดคล้องกัน</a:t>
            </a:r>
          </a:p>
          <a:p>
            <a:pPr marL="0" indent="0">
              <a:buNone/>
            </a:pP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คำนึงถึง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โทนสีที่สื่อถึง</a:t>
            </a:r>
            <a:r>
              <a:rPr lang="th-TH" alt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โทนสีร้อน โทนสีเย็น</a:t>
            </a:r>
            <a:r>
              <a:rPr lang="en-US" alt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โทนสีที่ถูกกับงาน กระตุ้นความรู้สึก</a:t>
            </a:r>
          </a:p>
          <a:p>
            <a:pPr marL="0" indent="0">
              <a:buNone/>
            </a:pP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สี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ของแบรนด์: ใช้ประโยชน์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หรือไม่เป็นประโยชน์ </a:t>
            </a:r>
            <a:r>
              <a:rPr lang="en-US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altLang="en-US" sz="3200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</a:t>
            </a:r>
            <a:r>
              <a:rPr lang="en-US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brand 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 มพ สีม่วง 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อาจใช้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สี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ม่วงในส่วนของ  </a:t>
            </a:r>
            <a:r>
              <a:rPr lang="en-US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Chart 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ของการนำเสนอ ซึ่งอาจไม่เหมาะสมทุกครั้งไปเสมอ</a:t>
            </a:r>
            <a:endParaRPr lang="en-US" altLang="en-US" sz="3200" dirty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altLang="en-US" dirty="0">
              <a:solidFill>
                <a:srgbClr val="202124"/>
              </a:solidFill>
              <a:latin typeface="inherit"/>
              <a:cs typeface="Angsana New" panose="02020603050405020304" pitchFamily="18" charset="-34"/>
            </a:endParaRPr>
          </a:p>
          <a:p>
            <a:pPr lvl="0"/>
            <a:endParaRPr lang="en-US" altLang="en-US" dirty="0">
              <a:latin typeface="Arial" panose="020B0604020202020204" pitchFamily="34" charset="0"/>
            </a:endParaRPr>
          </a:p>
          <a:p>
            <a:endParaRPr lang="th-T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79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238125"/>
            <a:ext cx="10515600" cy="752475"/>
          </a:xfrm>
        </p:spPr>
        <p:txBody>
          <a:bodyPr/>
          <a:lstStyle/>
          <a:p>
            <a:r>
              <a:rPr lang="th-TH" dirty="0" smtClean="0"/>
              <a:t>ตัวอย่างการใช้สีเท่าที่จำเป็น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299" y="990599"/>
            <a:ext cx="10629901" cy="5392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6449" y="6044168"/>
            <a:ext cx="412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 B C D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คือประเภทของยาเสพติด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0319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16" y="344527"/>
            <a:ext cx="11125200" cy="815975"/>
          </a:xfrm>
        </p:spPr>
        <p:txBody>
          <a:bodyPr/>
          <a:lstStyle/>
          <a:p>
            <a:r>
              <a:rPr lang="en-US" dirty="0"/>
              <a:t>Position on </a:t>
            </a:r>
            <a:r>
              <a:rPr lang="en-US" dirty="0" smtClean="0"/>
              <a:t>page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ตำแหน่งของการมอง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16" y="1464642"/>
            <a:ext cx="10515600" cy="22764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Without other visual cues, most members of your audience will start at the top left of your visual or slide and scan with their eyes in </a:t>
            </a:r>
            <a:r>
              <a:rPr lang="en-US" dirty="0" smtClean="0"/>
              <a:t>zigzag </a:t>
            </a:r>
            <a:r>
              <a:rPr lang="en-US" dirty="0"/>
              <a:t>motions across the screen or page. They see the top of the </a:t>
            </a:r>
            <a:r>
              <a:rPr lang="en-US" dirty="0" smtClean="0"/>
              <a:t>page</a:t>
            </a:r>
            <a:r>
              <a:rPr lang="th-TH" dirty="0" smtClean="0"/>
              <a:t> </a:t>
            </a:r>
            <a:r>
              <a:rPr lang="en-US" dirty="0" smtClean="0"/>
              <a:t>first, </a:t>
            </a:r>
            <a:r>
              <a:rPr lang="en-US" dirty="0"/>
              <a:t>which makes this precious real estate. Think about putting the most important thing here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369300" y="4102100"/>
            <a:ext cx="3098800" cy="214630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The zigzag “z” of taking in information on a screen or page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9500" y="4249737"/>
            <a:ext cx="863600" cy="438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9984" y="4265814"/>
            <a:ext cx="863600" cy="438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9984" y="5526434"/>
            <a:ext cx="863600" cy="438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500" y="5583198"/>
            <a:ext cx="863600" cy="438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43100" y="4461005"/>
            <a:ext cx="1196884" cy="159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43100" y="5693811"/>
            <a:ext cx="1196884" cy="193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0015052" flipH="1">
            <a:off x="1517620" y="4960769"/>
            <a:ext cx="1812692" cy="231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135437"/>
            <a:ext cx="3168832" cy="22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83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Iconic memory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9382" y="1690688"/>
            <a:ext cx="10515600" cy="43762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rgbClr val="20212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Iconic </a:t>
            </a:r>
            <a:r>
              <a:rPr lang="en-US" sz="3600" b="1" dirty="0">
                <a:solidFill>
                  <a:srgbClr val="20212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memory</a:t>
            </a:r>
            <a:r>
              <a:rPr lang="en-US" sz="3600" dirty="0">
                <a:solidFill>
                  <a:srgbClr val="20212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lang="th-TH" sz="3600" dirty="0" smtClean="0">
                <a:solidFill>
                  <a:srgbClr val="20212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sz="36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ตัวเก็บข้อมูลทางตาที่เสื่อมอย่างรวดเร็ว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เป็นความจำอาศัยความรู้สึกอย่างหนึ่งที่เก็บภาพที่เกิดการรับรู้ไว้เป็นระยะเวลา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สั้นๆ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600" dirty="0">
                <a:solidFill>
                  <a:srgbClr val="20212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ความจำชนิดนี้ จะ</a:t>
            </a:r>
            <a:r>
              <a:rPr lang="th-TH" altLang="en-US" sz="36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เกิดขึ้นโดยที่เราไม่รู้ตัวและถูกกระตุ้น เมื่อเรามองดูสิ่งต่างๆรอบตัว</a:t>
            </a: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เรา</a:t>
            </a:r>
            <a:r>
              <a:rPr lang="en-US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altLang="en-US" sz="3600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เช่น เราเห็นภาพแมววิ่งผ่านเราไป และเราเห็นภาพแมวและจำได้แป้บนึงไม่นาน จากนั้นตาของเราก็จะเลื่อนมองสิ่งใหม่ </a:t>
            </a:r>
          </a:p>
          <a:p>
            <a:pPr marL="0" lvl="0" indent="0">
              <a:buNone/>
            </a:pP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เช่น คุณ</a:t>
            </a:r>
            <a:r>
              <a:rPr lang="th-TH" altLang="en-US" sz="36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ตื่นนอนตอนกลางคืนเพื่อดื่มน้ำและเปิดไฟในครัว เกือบจะในทันที หลอดไฟจะดับและทิ้งคุณไว้ในความมืด แต่คุณสามารถจินตนาการคร่าวๆ ได้ว่าห้องนั้นเป็นอย่างไรจากแวบเดียวที่คุณ</a:t>
            </a: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มองเห็น และจำได้ไม่นาน</a:t>
            </a:r>
            <a:r>
              <a:rPr lang="th-TH" alt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altLang="en-US" sz="3600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altLang="en-US" sz="36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https</a:t>
            </a:r>
            <a:r>
              <a:rPr lang="en-US" altLang="en-US" sz="36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://www.verywellmind.com/what-is-iconic-memory-2795272</a:t>
            </a:r>
            <a:endParaRPr lang="en-US" altLang="en-US" sz="3600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altLang="en-US" sz="3600" dirty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583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10896600" cy="525417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จากคุณสมบัติของ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Iconic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memory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จะถูกนำมาช่วยในการ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สื่อสารได้อย่างไร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????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altLang="en-US" sz="3200" dirty="0" smtClean="0">
              <a:solidFill>
                <a:srgbClr val="20212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>
              <a:buNone/>
            </a:pPr>
            <a:r>
              <a:rPr lang="en-US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ข้อมูล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จะอยู่ในความทรง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จำ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iconic memory 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ของเราเพียง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เสี้ยววินาที ก่อนที่มันจะถูกส่งต่อไปยังหน่วยความจำระยะ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สั้น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short‐term memory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ของเรา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สิ่งที่สำคัญที่สุด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เกี่ยวกับ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Iconic memory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ก็</a:t>
            </a:r>
            <a:r>
              <a:rPr lang="th-TH" altLang="en-US" sz="3200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 มันถูกปรับให้เข้ากับชุด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attributes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</a:t>
            </a:r>
            <a:r>
              <a:rPr lang="th-TH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เป็นส่วนสำคัญในการมองเห็น</a:t>
            </a:r>
            <a:r>
              <a:rPr lang="en-US" altLang="en-US" sz="3200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endParaRPr lang="th-TH" sz="32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3200" b="1" dirty="0" err="1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attributes </a:t>
            </a:r>
            <a:r>
              <a:rPr lang="en-US" sz="3200" dirty="0">
                <a:solidFill>
                  <a:srgbClr val="20212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are </a:t>
            </a:r>
            <a:r>
              <a:rPr lang="en-US" sz="32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visual properties </a:t>
            </a:r>
            <a:r>
              <a:rPr lang="en-US" sz="3200" dirty="0">
                <a:solidFill>
                  <a:srgbClr val="20212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that we notice without using conscious effort to do so.</a:t>
            </a:r>
          </a:p>
          <a:p>
            <a:pPr marL="0" indent="0"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attributes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 คุณสมบัติทางสายตาที่เราสังเกตเห็นได้โดยไม่ต้องใช้ความพยายามอย่างมีสติมากในการมองภาพ ภาพนึง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สะดุดตา โดยไม่ต้องเพ่ง หรือคิดนาน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20212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b="1" dirty="0" smtClean="0">
                <a:solidFill>
                  <a:srgbClr val="20212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ดังนั้นในการออกแบบเราต้องรู้ว่า สมองมนุษย์จะมี</a:t>
            </a:r>
            <a:r>
              <a:rPr lang="th-TH" sz="3200" b="1" dirty="0" smtClean="0">
                <a:solidFill>
                  <a:srgbClr val="20212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ความจำ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Iconic memory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20212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</a:t>
            </a:r>
            <a:r>
              <a:rPr lang="th-TH" sz="3200" b="1" dirty="0" smtClean="0">
                <a:solidFill>
                  <a:srgbClr val="20212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อย่างไรให้ผู้อ่านรับรู้การนำเสนอได้</a:t>
            </a:r>
            <a:endParaRPr lang="en-US" alt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83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Iconic memory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359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2004"/>
          </a:xfrm>
          <a:solidFill>
            <a:srgbClr val="D0ACC6"/>
          </a:solidFill>
        </p:spPr>
        <p:txBody>
          <a:bodyPr/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ความจำระยะสั้น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Short‐term memory)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1972" y="1507814"/>
            <a:ext cx="11001828" cy="4383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ความจำระยะสั้น (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Short-Term Memory)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คืออะไร</a:t>
            </a:r>
          </a:p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ความจำระยะสั้น (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Short-Term Memory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STM)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คือหน่วยความจำที่สามารถเก็บข้อมูลได้จำกัด ภายในระยะเวลาสั้นๆ ความจำชนิดนี้สามารถถูกลืมได้ภายในไม่กี่วินาที เราใช้ความจำชนิดนี้ในการจดจำชั่วคราว เช่น การพยายามจดจำชื่อคน เมื่อได้ฟังหรือชื่อ ข้อมูลนั้นก็จะเข้าไปในอยู่ความจำระยะสั้นของเราเพื่อจะจดลงไป ในชั่วเวลาเพียงไม่กี่วินาทีเราอาจจำไม่ได้อีกเลยว่าชื่อที่เพิ่งจดไปนั้นคืออะไร หากต้องการจะจดใหม่ เราอาจต้องทวนชื่ออีกครั้ง ปัจจัยที่ทำให้เราสามารถจดจําได้นานขึ้นนั้นคือ การจดบันทึก (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Recording)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และการทบทวน (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Rehearsal)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ความจำระยะสั้นเกี่ยวกับการมองเห็น (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Visual Short-Term Memory)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คืออะไร</a:t>
            </a:r>
          </a:p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ความจำระยะสั้นเกี่ยวกับการมองเห็น (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Visual Short-Term Memory)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คือความสามารถในการจดจำข้อมูลที่เป็นรูปภาพ เช่น ตัวอักษร รูปร่าง สี ภายในระยะเวลาสั้นๆ ความจำชนิดนี้เป็นส่วนหนึ่งของความจำระยะสั้นหรือ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Short-Term Memory (STM)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972" y="5891128"/>
            <a:ext cx="10711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/>
          </a:p>
          <a:p>
            <a:r>
              <a:rPr lang="en-US" dirty="0">
                <a:hlinkClick r:id="rId2"/>
              </a:rPr>
              <a:t>https://www.brainandlifecenter.com/shorttermmemory-recording/</a:t>
            </a:r>
            <a:endParaRPr lang="th-TH" dirty="0"/>
          </a:p>
          <a:p>
            <a:r>
              <a:rPr lang="en-US" dirty="0"/>
              <a:t>https://www.brainandlifecenter.com/visual-shortterm-memory/</a:t>
            </a:r>
          </a:p>
        </p:txBody>
      </p:sp>
    </p:spTree>
    <p:extLst>
      <p:ext uri="{BB962C8B-B14F-4D97-AF65-F5344CB8AC3E}">
        <p14:creationId xmlns:p14="http://schemas.microsoft.com/office/powerpoint/2010/main" val="232470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459"/>
            <a:ext cx="10515600" cy="507297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หน่วยความจำ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ระยะสั้นมีข้อจำกัด โดยเฉพาะคน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สามารถเก็บข้อมูลภาพ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ประมาณสี่ชิ้นในหน่วยความจำระยะ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สั้นใน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เวลาที่กำหนด ซึ่งหมายความว่าหากเราสร้างกราฟที่มีชุดข้อมูลต่างกันสิบ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ชุด   ซึ่ง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มีสีต่างกันสิบ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สี  และ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มีรูปร่างต่างกันสิบ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แบบ และ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คำอธิบายด้านข้าง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จะเป็นการทำ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ให้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ผู้อ่านกราฟ ใช้สายตาและสมอง อย่างหนักมาก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ในการกลับไปกลับมา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ระหว่างอ่านคำอธิบาย และมองกราฟ เพื่อที่จะพยายามทำความเข้าใจว่าข้อมูลกำลังบอกอะไร หรือความหมายของข้อมูลสื่ออะไรเป็นสำคัญ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ดังนั้น </a:t>
            </a:r>
            <a:r>
              <a:rPr lang="th-TH" sz="36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หาก </a:t>
            </a:r>
            <a:r>
              <a:rPr lang="en-US" sz="36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Chart </a:t>
            </a:r>
            <a:r>
              <a:rPr lang="th-TH" sz="36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มองยากทำให้ผู้ฟังหมดความสนใจได้</a:t>
            </a:r>
          </a:p>
          <a:p>
            <a:pPr marL="0" lvl="0" indent="0">
              <a:buNone/>
            </a:pPr>
            <a:r>
              <a:rPr lang="th-TH" altLang="en-US" sz="3600" dirty="0" smtClean="0">
                <a:solidFill>
                  <a:srgbClr val="202124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ในกรณีที่กราฟนำป้ายคำอธิบายชื่อชุดข้อมูลนำไปวางไว้ตำแหน่งบริเวณอื่น </a:t>
            </a:r>
            <a:r>
              <a:rPr lang="th-TH" altLang="en-US" sz="3600" dirty="0" smtClean="0">
                <a:solidFill>
                  <a:srgbClr val="0070C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วิธีแก้ไขข้อหนึ่งคือให้ติด</a:t>
            </a:r>
            <a:r>
              <a:rPr lang="th-TH" altLang="en-US" sz="3600" dirty="0">
                <a:solidFill>
                  <a:srgbClr val="0070C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ป้ายกำกับข้อมูล</a:t>
            </a:r>
            <a:r>
              <a:rPr lang="th-TH" altLang="en-US" sz="3600" dirty="0" smtClean="0">
                <a:solidFill>
                  <a:srgbClr val="0070C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ต่างๆที่ข้อมูลแต่ละชุดโดยตรง </a:t>
            </a:r>
            <a:r>
              <a:rPr lang="th-TH" altLang="en-US" sz="3600" dirty="0">
                <a:solidFill>
                  <a:srgbClr val="202124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(</a:t>
            </a: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ลดภาระของการใช้สายตาที่จะมองมาระหว่างคำอธิบาย </a:t>
            </a:r>
            <a:r>
              <a:rPr lang="en-US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(</a:t>
            </a: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กรณีที่นำเอาคำอธิบายไปไว้บริเวณอื่นๆ</a:t>
            </a:r>
            <a:r>
              <a:rPr lang="en-US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)</a:t>
            </a: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  <a:r>
              <a:rPr lang="th-TH" altLang="en-US" sz="3600" dirty="0">
                <a:solidFill>
                  <a:srgbClr val="202124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และ</a:t>
            </a:r>
            <a:r>
              <a:rPr lang="th-TH" altLang="en-US" sz="3600" dirty="0" smtClean="0">
                <a:solidFill>
                  <a:srgbClr val="202124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ข้อมูล วิธีนี้เป็นการนำหลักการเกสตัลต์ในข้อของความคล้าย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(Gestalt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principle of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proximity)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มาใช้ในการสร้างภาพนำเสนอ </a:t>
            </a:r>
          </a:p>
          <a:p>
            <a:pPr marL="0" lvl="0" indent="0">
              <a:buNone/>
            </a:pPr>
            <a:r>
              <a:rPr lang="th-TH" dirty="0" smtClean="0"/>
              <a:t>	</a:t>
            </a:r>
            <a:r>
              <a:rPr lang="th-TH" altLang="en-US" sz="3600" dirty="0">
                <a:solidFill>
                  <a:srgbClr val="202124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โดยทั่วไป</a:t>
            </a:r>
            <a:r>
              <a:rPr lang="th-TH" altLang="en-US" sz="3600" dirty="0">
                <a:solidFill>
                  <a:srgbClr val="202124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เราต้องการสร้าง ข้อมูลขนาดใหญ่และสอดคล้อง</a:t>
            </a:r>
            <a:r>
              <a:rPr lang="th-TH" altLang="en-US" sz="3600" dirty="0">
                <a:solidFill>
                  <a:srgbClr val="202124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กัน เพื่อสามารถให้ผู้อ่านสามารถเก็บข้อมูลที่เราเสนอในพื้นที่ของความจำที่มีจำกัดได้ </a:t>
            </a:r>
            <a:endParaRPr lang="en-US" altLang="en-US" sz="3600" dirty="0">
              <a:solidFill>
                <a:srgbClr val="202124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3600" dirty="0">
              <a:solidFill>
                <a:srgbClr val="202124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2004"/>
          </a:xfrm>
          <a:solidFill>
            <a:srgbClr val="D0ACC6"/>
          </a:solidFill>
        </p:spPr>
        <p:txBody>
          <a:bodyPr/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ความจำระยะสั้น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Short‐term memory)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16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200"/>
          </a:xfrm>
          <a:solidFill>
            <a:srgbClr val="8ABCC8"/>
          </a:solidFill>
        </p:spPr>
        <p:txBody>
          <a:bodyPr/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ความจำระยะยาว (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Long-Term Memory 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ความจำ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ระยะยาว (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Long-Term Memory)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เป็นหน่วยความจำ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ที่เสมือนคลังเก็บข้อมูลทั้งหมด ที่เรียนรู้ และจดจำมา ความจำส่วนนี้สามารถ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เก็บข้อมูลได้ไม่จำกัด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เก็บได้เป็น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ระยะเวลานาน ความจำชนิดนี้สามารถแบ่งแยกย่อยได้อีกคือ </a:t>
            </a: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ความจำ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ที่สามารถเรียกคืนกลับโดยอัตโนมัติ (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Non-Declarative / Implicit Memory)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ซึ่งได้มาจากการฝึกทำซ้ำๆ เช่น การปั่นจักรยาน, การขับรถ เป็นต้น </a:t>
            </a: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ความจำ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ที่เรียกคืนโดยใช้ความคิดระดับสูง (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Declarative / Explicit Memory)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ซึ่งต้องอาศัยประสบการณ์และความเข้าใจของบุคคลนั้นๆ เช่น การจดจำชื่อคนในครอบครัว, การหาของที่หาย, ความรู้รอบตัว, การจดจำอดีตหรือสิ่งที่เคยทำ ได้เป็นเวลาหลายเดือนหรือหลายปี เป็นต้น การที่เราจะสามารถจำข้อมูลต่างๆได้นั้นเราต้องเลือกสนใจ ใช้การจดจ่อกับข้อมูลนั้นก่อนและต้องมีการนึกหรือทำซ้ำๆ ข้อมูลนี้จึงจะเก็บอยู่ในความจำระยะยาว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6176963"/>
            <a:ext cx="10976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https://www.brainandlifecenter.com/long-termmemory-implicitmemory/</a:t>
            </a:r>
          </a:p>
        </p:txBody>
      </p:sp>
    </p:spTree>
    <p:extLst>
      <p:ext uri="{BB962C8B-B14F-4D97-AF65-F5344CB8AC3E}">
        <p14:creationId xmlns:p14="http://schemas.microsoft.com/office/powerpoint/2010/main" val="408381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267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เมื่อ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การจำข้อมูลนั้น ออกจากความ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ทรงจำระยะสั้น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ข้อมูลนั้นจะถูกลืม อาจลืมไปตลอดกาล หรือ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อาจส่งต่อไปยังความทรงจำระยะ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ยาว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ในกรณีที่ประทับใจ ฝังใจ หรือเห็นบ่อยๆ จนจำได้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หน่วยความจำ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ระยะยาวสร้างขึ้นตลอดชีวิตและมีความสำคัญอย่างยิ่งต่อการจดจำรูปแบบและการประมวลผลทางปัญญาทั่วไป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นอกจากนี้ </a:t>
            </a:r>
            <a:r>
              <a:rPr lang="th-TH" altLang="en-US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ความจำ</a:t>
            </a:r>
            <a:r>
              <a:rPr lang="th-TH" altLang="en-US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ระยะยาวเป็นการรวมกันของความจำทางสายตาและทางวาจา</a:t>
            </a:r>
            <a:r>
              <a:rPr lang="th-TH" altLang="en-US" sz="105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altLang="en-US" sz="105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มี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บางแง่มุมของความจำระยะยาวที่เราต้องการใช้งาน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พิเศษในการสนทนาของเราคือภาพสามารถช่วยเราเรียกความทรงจำสิ่งต่าง ๆ ที่เก็บไว้ในหน่วยความจำด้วยวาจา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(long‐term verbal memory)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ระยะยาวของเราได้เร็วยิ่งขึ้น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เช่น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ถ้าเห็นภาพหอไอเฟล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ความรู้ของเรา ความรู้สึกที่มีต่อภาพ หรือประสบการณ์ เกี่ยวกับหอไอเฟลที่เราได้มี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ใน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ปารีส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จะถูกเรียกออกมาจาก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คืนกลับมาจากความจำระยะยาว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200"/>
          </a:xfrm>
          <a:solidFill>
            <a:srgbClr val="8ABCC8"/>
          </a:solidFill>
        </p:spPr>
        <p:txBody>
          <a:bodyPr/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ความจำระยะยาว (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Long-Term Memory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(pp. 102)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7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0770"/>
          </a:xfrm>
          <a:solidFill>
            <a:srgbClr val="DCBDBA"/>
          </a:solidFill>
        </p:spPr>
        <p:txBody>
          <a:bodyPr>
            <a:normAutofit/>
          </a:bodyPr>
          <a:lstStyle/>
          <a:p>
            <a:r>
              <a:rPr lang="en-US" sz="36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attributes (</a:t>
            </a:r>
            <a:r>
              <a:rPr lang="th-TH" sz="3600" dirty="0"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คุณสมบัติที่เราเห็น</a:t>
            </a:r>
            <a:r>
              <a:rPr lang="th-TH" sz="3600" dirty="0" smtClean="0"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ทันทีจากภาพ ก่อน</a:t>
            </a:r>
            <a:r>
              <a:rPr lang="th-TH" sz="3600" dirty="0"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จะเกิดการความ</a:t>
            </a:r>
            <a:r>
              <a:rPr lang="th-TH" sz="3600" dirty="0"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ใส่</a:t>
            </a:r>
            <a:r>
              <a:rPr lang="th-TH" sz="3600" dirty="0"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ใจ</a:t>
            </a:r>
            <a:r>
              <a:rPr lang="en-US" sz="3600" dirty="0"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)</a:t>
            </a:r>
            <a:endParaRPr lang="en-US" sz="360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99" y="1282700"/>
            <a:ext cx="11656389" cy="4764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attributes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คุณสมบัติทางสายตาที่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ที่เราสังเกตเห็นได้โดยไม่ต้องใช้ความพยายาม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" y="2321369"/>
            <a:ext cx="3141925" cy="2019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584" y="4637206"/>
            <a:ext cx="410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ตัวอย่างในการนับเลข </a:t>
            </a:r>
            <a:r>
              <a:rPr lang="th-TH" sz="2400" b="1" dirty="0" smtClean="0"/>
              <a:t>3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07" y="2362487"/>
            <a:ext cx="2992257" cy="19373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0137" y="4834937"/>
            <a:ext cx="4713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นับเลข 3 โดยใช้คุณสมบัติ</a:t>
            </a:r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attributes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435421" y="2188337"/>
            <a:ext cx="2725047" cy="2679701"/>
          </a:xfrm>
          <a:prstGeom prst="wedgeRoundRectCallout">
            <a:avLst>
              <a:gd name="adj1" fmla="val -62255"/>
              <a:gd name="adj2" fmla="val 180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ออกแบบลักษณะนี้ </a:t>
            </a:r>
            <a:r>
              <a:rPr lang="en-US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Iconic </a:t>
            </a:r>
            <a:r>
              <a:rPr lang="en-US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memory</a:t>
            </a:r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จะถูกใช้</a:t>
            </a:r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</a:t>
            </a:r>
          </a:p>
          <a:p>
            <a:pPr lvl="0"/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โดยที่ </a:t>
            </a:r>
            <a:r>
              <a:rPr lang="en-US" sz="2400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attribute</a:t>
            </a:r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ของ </a:t>
            </a:r>
            <a:r>
              <a:rPr lang="th-TH" alt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ความเข้มของ</a:t>
            </a:r>
            <a:r>
              <a:rPr lang="th-TH" altLang="en-US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สี  </a:t>
            </a:r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ให้เราเห็นเลข 3 ลอยเด่นขึ้นมา </a:t>
            </a:r>
            <a:endParaRPr lang="th-TH" sz="24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654710" y="6220826"/>
            <a:ext cx="3898490" cy="530942"/>
          </a:xfrm>
          <a:prstGeom prst="wedgeRoundRectCallout">
            <a:avLst>
              <a:gd name="adj1" fmla="val 8197"/>
              <a:gd name="adj2" fmla="val -1788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</a:rPr>
              <a:t>ลองนับ เลข 3 มีกี่</a:t>
            </a:r>
            <a:r>
              <a:rPr lang="th-TH" sz="2800" b="1" dirty="0" smtClean="0">
                <a:solidFill>
                  <a:schemeClr val="tx1"/>
                </a:solidFill>
              </a:rPr>
              <a:t>ตัว</a:t>
            </a:r>
            <a:r>
              <a:rPr lang="en-US" sz="2800" b="1" dirty="0" smtClean="0">
                <a:solidFill>
                  <a:schemeClr val="tx1"/>
                </a:solidFill>
              </a:rPr>
              <a:t>??????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114" y="727614"/>
            <a:ext cx="11038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Preattentive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attributes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จะ</a:t>
            </a:r>
            <a:r>
              <a:rPr lang="en-US" sz="36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ส่ง</a:t>
            </a:r>
            <a:r>
              <a:rPr lang="en-US" sz="36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สัญญาณว่าจะ</a:t>
            </a:r>
            <a:r>
              <a:rPr lang="en-US" sz="36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ดู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ตำแหน่ง</a:t>
            </a:r>
            <a:r>
              <a:rPr lang="en-US" sz="36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</a:t>
            </a:r>
            <a:r>
              <a:rPr lang="en-US" sz="36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ไห</a:t>
            </a:r>
            <a:r>
              <a:rPr lang="en-US" sz="36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น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ของภาพ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756384" y="2395684"/>
            <a:ext cx="1821107" cy="2028612"/>
          </a:xfrm>
          <a:prstGeom prst="wedgeRoundRectCallout">
            <a:avLst>
              <a:gd name="adj1" fmla="val -64810"/>
              <a:gd name="adj2" fmla="val 290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</a:rPr>
              <a:t>แบบธรรมดาพบว่าใช้เวลานาน สังเกตยาก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1211</Words>
  <Application>Microsoft Office PowerPoint</Application>
  <PresentationFormat>Widescreen</PresentationFormat>
  <Paragraphs>136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Angsana New</vt:lpstr>
      <vt:lpstr>AngsanaUPC</vt:lpstr>
      <vt:lpstr>Arial</vt:lpstr>
      <vt:lpstr>Calibri</vt:lpstr>
      <vt:lpstr>Calibri Light</vt:lpstr>
      <vt:lpstr>Cordia New</vt:lpstr>
      <vt:lpstr>inherit</vt:lpstr>
      <vt:lpstr>Times New Roman</vt:lpstr>
      <vt:lpstr>Office Theme</vt:lpstr>
      <vt:lpstr>Storytelling with Data </vt:lpstr>
      <vt:lpstr>A simplified picture of how you see </vt:lpstr>
      <vt:lpstr>Iconic memory</vt:lpstr>
      <vt:lpstr>Iconic memory</vt:lpstr>
      <vt:lpstr>ความจำระยะสั้น (Short‐term memory)</vt:lpstr>
      <vt:lpstr>ความจำระยะสั้น (Short‐term memory)</vt:lpstr>
      <vt:lpstr>ความจำระยะยาว ( Long-Term Memory )</vt:lpstr>
      <vt:lpstr>ความจำระยะยาว ( Long-Term Memory ) (pp. 102)</vt:lpstr>
      <vt:lpstr>Preattentive attributes (คุณสมบัติที่เราเห็นทันทีจากภาพ ก่อนจะเกิดการความใส่ใจ)</vt:lpstr>
      <vt:lpstr>PowerPoint Presentation</vt:lpstr>
      <vt:lpstr>PowerPoint Presentation</vt:lpstr>
      <vt:lpstr>PowerPoint Presentation</vt:lpstr>
      <vt:lpstr>7 Preattentive attributes in text ที่ช่วยดึงดูดความสนใจ </vt:lpstr>
      <vt:lpstr>PowerPoint Presentation</vt:lpstr>
      <vt:lpstr>PowerPoint Presentation</vt:lpstr>
      <vt:lpstr>PowerPoint Presentation</vt:lpstr>
      <vt:lpstr>Preattentive attributes in graphs</vt:lpstr>
      <vt:lpstr>Preattentive attributes in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Preattentive attributes (คุณสมบัติที่เราเห็นทันทีจากภาพ ก่อนจะเกิดการความใส่ใจ)</vt:lpstr>
      <vt:lpstr>การออกแบบคำนึงถึง</vt:lpstr>
      <vt:lpstr>ตัวอย่างการใช้สีเท่าที่จำเป็น</vt:lpstr>
      <vt:lpstr>Position on page (ตำแหน่งของการมอง)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Employee</dc:creator>
  <cp:lastModifiedBy>Employee</cp:lastModifiedBy>
  <cp:revision>75</cp:revision>
  <dcterms:created xsi:type="dcterms:W3CDTF">2022-08-27T10:23:03Z</dcterms:created>
  <dcterms:modified xsi:type="dcterms:W3CDTF">2022-09-05T17:34:03Z</dcterms:modified>
</cp:coreProperties>
</file>