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  <p:sldMasterId id="2147483684" r:id="rId7"/>
  </p:sldMasterIdLst>
  <p:notesMasterIdLst>
    <p:notesMasterId r:id="rId68"/>
  </p:notesMasterIdLst>
  <p:sldIdLst>
    <p:sldId id="256" r:id="rId8"/>
    <p:sldId id="257" r:id="rId9"/>
    <p:sldId id="279" r:id="rId10"/>
    <p:sldId id="258" r:id="rId11"/>
    <p:sldId id="259" r:id="rId12"/>
    <p:sldId id="260" r:id="rId13"/>
    <p:sldId id="261" r:id="rId14"/>
    <p:sldId id="262" r:id="rId15"/>
    <p:sldId id="280" r:id="rId16"/>
    <p:sldId id="263" r:id="rId17"/>
    <p:sldId id="264" r:id="rId18"/>
    <p:sldId id="265" r:id="rId19"/>
    <p:sldId id="266" r:id="rId20"/>
    <p:sldId id="267" r:id="rId21"/>
    <p:sldId id="304" r:id="rId22"/>
    <p:sldId id="274" r:id="rId23"/>
    <p:sldId id="275" r:id="rId24"/>
    <p:sldId id="281" r:id="rId25"/>
    <p:sldId id="282" r:id="rId26"/>
    <p:sldId id="328" r:id="rId27"/>
    <p:sldId id="284" r:id="rId28"/>
    <p:sldId id="283" r:id="rId29"/>
    <p:sldId id="285" r:id="rId30"/>
    <p:sldId id="287" r:id="rId31"/>
    <p:sldId id="288" r:id="rId32"/>
    <p:sldId id="289" r:id="rId33"/>
    <p:sldId id="290" r:id="rId34"/>
    <p:sldId id="291" r:id="rId35"/>
    <p:sldId id="327" r:id="rId36"/>
    <p:sldId id="292" r:id="rId37"/>
    <p:sldId id="295" r:id="rId38"/>
    <p:sldId id="293" r:id="rId39"/>
    <p:sldId id="294" r:id="rId40"/>
    <p:sldId id="296" r:id="rId41"/>
    <p:sldId id="297" r:id="rId42"/>
    <p:sldId id="298" r:id="rId43"/>
    <p:sldId id="325" r:id="rId44"/>
    <p:sldId id="326" r:id="rId45"/>
    <p:sldId id="323" r:id="rId46"/>
    <p:sldId id="337" r:id="rId47"/>
    <p:sldId id="335" r:id="rId48"/>
    <p:sldId id="324" r:id="rId49"/>
    <p:sldId id="340" r:id="rId50"/>
    <p:sldId id="339" r:id="rId51"/>
    <p:sldId id="341" r:id="rId52"/>
    <p:sldId id="342" r:id="rId53"/>
    <p:sldId id="338" r:id="rId54"/>
    <p:sldId id="299" r:id="rId55"/>
    <p:sldId id="300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33" r:id="rId66"/>
    <p:sldId id="301" r:id="rId6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0B8"/>
    <a:srgbClr val="D2B39C"/>
    <a:srgbClr val="97D45A"/>
    <a:srgbClr val="D29CA9"/>
    <a:srgbClr val="FFDB69"/>
    <a:srgbClr val="FFD54F"/>
    <a:srgbClr val="B2DC88"/>
    <a:srgbClr val="8ECC50"/>
    <a:srgbClr val="EFE45B"/>
    <a:srgbClr val="E8DC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63" Type="http://schemas.openxmlformats.org/officeDocument/2006/relationships/slide" Target="slides/slide56.xml"/><Relationship Id="rId68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71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slide" Target="slides/slide59.xml"/><Relationship Id="rId5" Type="http://schemas.openxmlformats.org/officeDocument/2006/relationships/slideMaster" Target="slideMasters/slideMaster2.xml"/><Relationship Id="rId61" Type="http://schemas.openxmlformats.org/officeDocument/2006/relationships/slide" Target="slides/slide54.xml"/><Relationship Id="rId19" Type="http://schemas.openxmlformats.org/officeDocument/2006/relationships/slide" Target="slides/slide1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slide" Target="slides/slide57.xml"/><Relationship Id="rId69" Type="http://schemas.openxmlformats.org/officeDocument/2006/relationships/presProps" Target="presProps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9" Type="http://schemas.openxmlformats.org/officeDocument/2006/relationships/slide" Target="slides/slide32.xml"/><Relationship Id="rId34" Type="http://schemas.openxmlformats.org/officeDocument/2006/relationships/slide" Target="slides/slide27.xml"/><Relationship Id="rId50" Type="http://schemas.openxmlformats.org/officeDocument/2006/relationships/slide" Target="slides/slide43.xml"/><Relationship Id="rId55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C33D4-70DF-4B4B-92C0-F3209410CBEE}" type="datetimeFigureOut">
              <a:rPr lang="th-TH" smtClean="0"/>
              <a:pPr/>
              <a:t>15/09/67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5F38D-FFC1-4B66-89B3-C4FED600589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846647-A6AF-428E-B793-B5B695AD75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2386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5F38D-FFC1-4B66-89B3-C4FED600589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311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15/09/67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15/09/67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15/09/67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3607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8666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0866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0853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857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6227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5843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44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15/09/67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6653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75009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422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1623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66397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81916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4672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14451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03144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2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15/09/67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67393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84562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9156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59924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488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0316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1780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715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5013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0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15/09/67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7481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7896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9913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74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92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15/09/67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15/09/67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15/09/67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15/09/67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15/09/67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5661A-DEC5-48BE-BA1E-22493C486522}" type="datetimeFigureOut">
              <a:rPr lang="th-TH" smtClean="0"/>
              <a:pPr/>
              <a:t>15/09/67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54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9/15/2024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065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6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factory.com/sql/subquery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8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SQL Command </a:t>
            </a:r>
            <a:b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ฉบับสมบูรณ์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01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สุรินทร์ทิพ ศักดิ์ภูวดล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สร้างเงื่อนไข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And, Or, Not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3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condition1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/>
              <a:t> condition2 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/>
              <a:t> condiion3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condition1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i="1" dirty="0" smtClean="0"/>
              <a:t> condition2 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i="1" dirty="0" smtClean="0"/>
              <a:t> condition 3…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dirty="0" smtClean="0">
                <a:solidFill>
                  <a:srgbClr val="C00000"/>
                </a:solidFill>
              </a:rPr>
              <a:t>NOT</a:t>
            </a:r>
            <a:r>
              <a:rPr lang="en-US" dirty="0" smtClean="0"/>
              <a:t>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  <a:endParaRPr lang="th-TH" dirty="0" smtClean="0"/>
          </a:p>
          <a:p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1054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= </a:t>
            </a:r>
            <a:r>
              <a:rPr lang="th-TH" dirty="0" smtClean="0"/>
              <a:t>ข้อมูลที่ตรงเงื่อนไขอย่างใดอย่างหนึ่งก็ให้แสดงข้อมูล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6388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= </a:t>
            </a:r>
            <a:r>
              <a:rPr lang="th-TH" dirty="0" smtClean="0"/>
              <a:t>ข้อมูลที่ตรงเงื่อนไขทั้งสองอย่างจึงให้แสดงข้อมูล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6172200"/>
            <a:ext cx="5410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=</a:t>
            </a:r>
            <a:r>
              <a:rPr lang="th-TH" dirty="0" smtClean="0"/>
              <a:t>  คือข้อมูลที่ไม่อยู่ในเงื่อนไข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4191000" cy="175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select</a:t>
            </a:r>
            <a:r>
              <a:rPr lang="en-US" sz="1800" b="1" dirty="0" smtClean="0"/>
              <a:t> </a:t>
            </a:r>
            <a:r>
              <a:rPr lang="en-US" sz="1800" b="1" i="1" dirty="0" err="1" smtClean="0">
                <a:solidFill>
                  <a:srgbClr val="1600B8"/>
                </a:solidFill>
              </a:rPr>
              <a:t>Product_Id,Product_NameThai</a:t>
            </a:r>
            <a:r>
              <a:rPr lang="en-US" sz="1800" b="1" i="1" dirty="0" smtClean="0">
                <a:solidFill>
                  <a:srgbClr val="1600B8"/>
                </a:solidFill>
              </a:rPr>
              <a:t>, </a:t>
            </a:r>
          </a:p>
          <a:p>
            <a:pPr>
              <a:buNone/>
            </a:pPr>
            <a:r>
              <a:rPr lang="en-US" sz="1800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sz="1800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sz="1800" dirty="0" smtClean="0"/>
              <a:t>from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T_Product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where</a:t>
            </a:r>
            <a:r>
              <a:rPr lang="en-US" sz="1800" b="1" dirty="0" smtClean="0"/>
              <a:t> </a:t>
            </a:r>
            <a:r>
              <a:rPr lang="en-US" sz="18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1800" b="1" dirty="0" smtClean="0"/>
              <a:t> &gt;50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and</a:t>
            </a:r>
            <a:r>
              <a:rPr lang="en-US" sz="1800" b="1" dirty="0" smtClean="0"/>
              <a:t> </a:t>
            </a:r>
            <a:r>
              <a:rPr lang="en-US" sz="1800" b="1" i="1" dirty="0" err="1" smtClean="0">
                <a:solidFill>
                  <a:srgbClr val="1600B8"/>
                </a:solidFill>
              </a:rPr>
              <a:t>Product_Type_Id</a:t>
            </a:r>
            <a:r>
              <a:rPr lang="en-US" sz="1800" b="1" dirty="0" smtClean="0"/>
              <a:t>='PT006'</a:t>
            </a:r>
            <a:endParaRPr lang="th-TH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สร้างเงื่อนไข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And, Or, Not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1" y="3124200"/>
          <a:ext cx="3733799" cy="923925"/>
        </p:xfrm>
        <a:graphic>
          <a:graphicData uri="http://schemas.openxmlformats.org/drawingml/2006/table">
            <a:tbl>
              <a:tblPr/>
              <a:tblGrid>
                <a:gridCol w="609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Product_NameThai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Unit_Price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Product_Type_Id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เนื้อ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นม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343400" y="10668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select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i="1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Product_Id,Product_NameThai</a:t>
            </a:r>
            <a:r>
              <a:rPr lang="en-US" sz="2000" b="1" i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, </a:t>
            </a:r>
          </a:p>
          <a:p>
            <a:r>
              <a:rPr lang="en-US" sz="2000" i="1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Unit_Price,Product_Type_Id</a:t>
            </a:r>
            <a:r>
              <a:rPr lang="en-US" sz="2000" i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from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dirty="0" err="1" smtClean="0">
                <a:latin typeface="AngsanaUPC" pitchFamily="18" charset="-34"/>
                <a:cs typeface="AngsanaUPC" pitchFamily="18" charset="-34"/>
              </a:rPr>
              <a:t>T_Product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where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i="1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Unit_Price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&gt;50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or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i="1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Product_Type_Id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='PT006'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19600" y="2667000"/>
          <a:ext cx="4572000" cy="3966210"/>
        </p:xfrm>
        <a:graphic>
          <a:graphicData uri="http://schemas.openxmlformats.org/drawingml/2006/table">
            <a:tbl>
              <a:tblPr/>
              <a:tblGrid>
                <a:gridCol w="971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Product_NameThai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Unit_Price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Product_Type_Id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เบียร์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ผ้าห่ม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ขนมปัง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ลูกอม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คอมพิวเตอร์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คุ้ก</a:t>
                      </a:r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กี้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ผ้าอ้อม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ไข่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เครื่องสำอาง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เนื้อ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ยาลดไข้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ไมโครเวฟ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นม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เครื่องพิมพ์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ยาสระผม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โทรศัพท์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โทรทัศน์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038600" y="1143000"/>
            <a:ext cx="762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Product_Id,Product_nameEng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T_Product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not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Product_nameEng</a:t>
            </a:r>
            <a:r>
              <a:rPr lang="en-US" sz="2400" b="1" dirty="0" smtClean="0"/>
              <a:t> ='Beer'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Product_Id,Product_nameEng</a:t>
            </a:r>
            <a:r>
              <a:rPr lang="en-US" sz="2400" b="1" dirty="0" smtClean="0"/>
              <a:t> , </a:t>
            </a:r>
            <a:r>
              <a:rPr lang="en-US" sz="2400" b="1" dirty="0" err="1" smtClean="0"/>
              <a:t>Unit_Price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T_Product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Unit_Price</a:t>
            </a:r>
            <a:r>
              <a:rPr lang="en-US" sz="2400" b="1" dirty="0" smtClean="0"/>
              <a:t>  &gt;10 and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err="1" smtClean="0">
                <a:solidFill>
                  <a:srgbClr val="0070C0"/>
                </a:solidFill>
              </a:rPr>
              <a:t>Product_nameEng</a:t>
            </a:r>
            <a:r>
              <a:rPr lang="en-US" sz="2400" dirty="0" smtClean="0"/>
              <a:t> =</a:t>
            </a:r>
            <a:r>
              <a:rPr lang="en-US" sz="2400" b="1" dirty="0" smtClean="0"/>
              <a:t>'Beer' or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Product_nameEng</a:t>
            </a:r>
            <a:r>
              <a:rPr lang="en-US" sz="2400" b="1" dirty="0" smtClean="0"/>
              <a:t>='Coke')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th-TH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สร้างเงื่อนไข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And, Or, Not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rgbClr val="FFD54F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Order by …</a:t>
            </a:r>
            <a:r>
              <a:rPr lang="en-US" dirty="0" err="1" smtClean="0"/>
              <a:t>Desc|Asc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92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SELECT </a:t>
            </a:r>
            <a:r>
              <a:rPr lang="en-US" sz="2800" i="1" dirty="0" smtClean="0"/>
              <a:t>column1</a:t>
            </a:r>
            <a:r>
              <a:rPr lang="en-US" sz="2800" dirty="0" smtClean="0"/>
              <a:t>,</a:t>
            </a:r>
            <a:r>
              <a:rPr lang="en-US" sz="2800" i="1" dirty="0" smtClean="0"/>
              <a:t> column2, ...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ORDER BY </a:t>
            </a:r>
            <a:r>
              <a:rPr lang="en-US" sz="2800" i="1" dirty="0" smtClean="0"/>
              <a:t>column1, column2, ... </a:t>
            </a:r>
            <a:r>
              <a:rPr lang="en-US" sz="2800" dirty="0" smtClean="0"/>
              <a:t>ASC|DESC;</a:t>
            </a:r>
            <a:endParaRPr lang="th-TH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Order by </a:t>
            </a:r>
            <a:r>
              <a:rPr lang="th-TH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	ความหมายคือ ให้แสดงข้อมูลโดยเรียงลำดับ</a:t>
            </a:r>
          </a:p>
          <a:p>
            <a:r>
              <a:rPr lang="en-US" sz="3200" b="1" dirty="0" err="1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Desc</a:t>
            </a:r>
            <a:r>
              <a:rPr lang="en-US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		เรียงจากมากไปหาน้อย</a:t>
            </a:r>
          </a:p>
          <a:p>
            <a:r>
              <a:rPr lang="en-US" sz="3200" b="1" dirty="0" err="1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Asc</a:t>
            </a:r>
            <a:r>
              <a:rPr lang="en-US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    </a:t>
            </a:r>
            <a:r>
              <a:rPr lang="th-TH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		เรียงจากน้อยไปหามาก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Product_Id,Product_nameEng,Unit_price</a:t>
            </a:r>
            <a:r>
              <a:rPr lang="en-US" b="1" i="1" dirty="0" smtClean="0">
                <a:solidFill>
                  <a:srgbClr val="1600B8"/>
                </a:solidFill>
              </a:rPr>
              <a:t> 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order by </a:t>
            </a:r>
            <a:r>
              <a:rPr lang="en-US" b="1" i="1" dirty="0" err="1" smtClean="0">
                <a:solidFill>
                  <a:srgbClr val="0070C0"/>
                </a:solidFill>
              </a:rPr>
              <a:t>unit_price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desc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Product_Id,Product_nameEng,Unit_price</a:t>
            </a:r>
            <a:r>
              <a:rPr lang="en-US" b="1" dirty="0" smtClean="0"/>
              <a:t> 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order by 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asc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rgbClr val="FFD54F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Order by …</a:t>
            </a:r>
            <a:r>
              <a:rPr lang="en-US" dirty="0" err="1" smtClean="0"/>
              <a:t>Desc|Asc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 …Where…Order by 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3716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Select  field name /[*][Count(?)]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From   table name</a:t>
            </a:r>
          </a:p>
          <a:p>
            <a:r>
              <a:rPr lang="en-US" sz="2400" b="1" dirty="0">
                <a:solidFill>
                  <a:srgbClr val="0000CC"/>
                </a:solidFill>
              </a:rPr>
              <a:t>[</a:t>
            </a:r>
            <a:r>
              <a:rPr lang="en-US" sz="2400" b="1" dirty="0" smtClean="0">
                <a:solidFill>
                  <a:srgbClr val="0000CC"/>
                </a:solidFill>
              </a:rPr>
              <a:t>Where condition]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[Order by field name </a:t>
            </a:r>
            <a:r>
              <a:rPr lang="en-US" sz="2400" b="1" dirty="0" err="1" smtClean="0">
                <a:solidFill>
                  <a:srgbClr val="0000CC"/>
                </a:solidFill>
              </a:rPr>
              <a:t>desc</a:t>
            </a:r>
            <a:r>
              <a:rPr lang="en-US" sz="2400" b="1" dirty="0" smtClean="0">
                <a:solidFill>
                  <a:srgbClr val="0000CC"/>
                </a:solidFill>
              </a:rPr>
              <a:t>/</a:t>
            </a:r>
            <a:r>
              <a:rPr lang="en-US" sz="2400" b="1" dirty="0" err="1" smtClean="0">
                <a:solidFill>
                  <a:srgbClr val="0000CC"/>
                </a:solidFill>
              </a:rPr>
              <a:t>asc</a:t>
            </a:r>
            <a:r>
              <a:rPr lang="en-US" sz="2400" b="1" dirty="0" smtClean="0">
                <a:solidFill>
                  <a:srgbClr val="0000CC"/>
                </a:solidFill>
              </a:rPr>
              <a:t>] 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124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Select </a:t>
            </a:r>
            <a:r>
              <a:rPr lang="en-US" sz="2400" b="1" dirty="0" err="1" smtClean="0"/>
              <a:t>Product_name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From  Product</a:t>
            </a:r>
          </a:p>
          <a:p>
            <a:r>
              <a:rPr lang="en-US" sz="2400" b="1" dirty="0" smtClean="0"/>
              <a:t>Where </a:t>
            </a:r>
            <a:r>
              <a:rPr lang="en-US" sz="2400" b="1" dirty="0" err="1" smtClean="0"/>
              <a:t>Product_id</a:t>
            </a:r>
            <a:r>
              <a:rPr lang="en-US" sz="2400" b="1" dirty="0" smtClean="0">
                <a:solidFill>
                  <a:srgbClr val="0000CC"/>
                </a:solidFill>
              </a:rPr>
              <a:t>=‘G001’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64820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Select </a:t>
            </a:r>
            <a:r>
              <a:rPr lang="en-US" sz="2400" b="1" dirty="0"/>
              <a:t>* </a:t>
            </a:r>
            <a:endParaRPr lang="en-US" sz="2400" b="1" dirty="0" smtClean="0"/>
          </a:p>
          <a:p>
            <a:r>
              <a:rPr lang="en-US" sz="2400" b="1" dirty="0" smtClean="0"/>
              <a:t>From </a:t>
            </a:r>
            <a:r>
              <a:rPr lang="en-US" sz="2400" b="1" dirty="0" err="1"/>
              <a:t>TPS_Product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r>
              <a:rPr lang="en-US" sz="2400" b="1" dirty="0" smtClean="0"/>
              <a:t>Where </a:t>
            </a:r>
            <a:r>
              <a:rPr lang="en-US" sz="2400" b="1" dirty="0" err="1"/>
              <a:t>Product_Id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&lt;&gt;</a:t>
            </a:r>
            <a:r>
              <a:rPr lang="en-US" sz="2400" b="1" dirty="0" smtClean="0">
                <a:solidFill>
                  <a:srgbClr val="0000CC"/>
                </a:solidFill>
              </a:rPr>
              <a:t>'G001‘</a:t>
            </a:r>
          </a:p>
          <a:p>
            <a:r>
              <a:rPr lang="en-US" sz="2400" b="1" dirty="0" smtClean="0"/>
              <a:t>Order by field name </a:t>
            </a:r>
            <a:r>
              <a:rPr lang="en-US" sz="2400" b="1" dirty="0" err="1" smtClean="0"/>
              <a:t>desc</a:t>
            </a:r>
            <a:endParaRPr lang="th-TH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5943600" y="1295400"/>
            <a:ext cx="2895600" cy="1524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76200" contourW="12700" prstMaterial="matte">
            <a:bevelT/>
            <a:bevelB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Desc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เรียงจากมากไปน้อย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Asc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เรียงจากน้อยไปมาก</a:t>
            </a:r>
            <a:endParaRPr lang="th-TH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356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  <a:solidFill>
            <a:srgbClr val="FFD54F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Null, Not Null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76400"/>
          <a:ext cx="8534400" cy="371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914"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column_names</a:t>
                      </a:r>
                      <a:r>
                        <a:rPr lang="en-US" sz="2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2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table_name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column_name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IS NULL</a:t>
                      </a:r>
                      <a:endParaRPr lang="th-TH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เลือกข้อมูลที่ค่า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เป็น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Null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0117">
                <a:tc>
                  <a:txBody>
                    <a:bodyPr/>
                    <a:lstStyle/>
                    <a:p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column_names</a:t>
                      </a:r>
                      <a:r>
                        <a:rPr lang="en-US" sz="2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2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table_name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column_name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IS NOT NULL;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เลือกข้อมูลที่ค่า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ไม่เป็น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Null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  <a:solidFill>
            <a:srgbClr val="FFD54F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Null, Not Null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76400"/>
          <a:ext cx="8534400" cy="330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914"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 from Brand</a:t>
                      </a: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brand_name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null</a:t>
                      </a:r>
                      <a:endParaRPr lang="th-TH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เลือกข้อมูลที่ค่า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เป็น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Null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0117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 from Brand</a:t>
                      </a: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brand_name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not null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เลือกข้อมูลที่ค่า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ไม่เป็น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Null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SELECT TOP </a:t>
            </a:r>
            <a:r>
              <a:rPr lang="en-US" i="1" dirty="0" err="1" smtClean="0"/>
              <a:t>number</a:t>
            </a:r>
            <a:r>
              <a:rPr lang="en-US" dirty="0" err="1" smtClean="0"/>
              <a:t>|</a:t>
            </a:r>
            <a:r>
              <a:rPr lang="en-US" i="1" dirty="0" err="1" smtClean="0"/>
              <a:t>percent</a:t>
            </a:r>
            <a:r>
              <a:rPr lang="en-US" dirty="0" smtClean="0"/>
              <a:t> </a:t>
            </a:r>
            <a:r>
              <a:rPr lang="en-US" i="1" dirty="0" err="1" smtClean="0"/>
              <a:t>column_name</a:t>
            </a:r>
            <a:r>
              <a:rPr lang="en-US" i="1" dirty="0" smtClean="0"/>
              <a:t>(s)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SELECT </a:t>
            </a:r>
            <a:r>
              <a:rPr lang="en-US" i="1" dirty="0" err="1" smtClean="0"/>
              <a:t>column_name</a:t>
            </a:r>
            <a:r>
              <a:rPr lang="en-US" i="1" dirty="0" smtClean="0"/>
              <a:t>(s)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LIMIT </a:t>
            </a:r>
            <a:r>
              <a:rPr lang="en-US" i="1" dirty="0" smtClean="0"/>
              <a:t>number</a:t>
            </a:r>
            <a:r>
              <a:rPr lang="en-US" dirty="0" smtClean="0"/>
              <a:t>;  ****</a:t>
            </a:r>
            <a:r>
              <a:rPr lang="th-TH" dirty="0" smtClean="0"/>
              <a:t> </a:t>
            </a:r>
            <a:r>
              <a:rPr lang="th-TH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ไปลองเองเพราะ </a:t>
            </a:r>
            <a:r>
              <a:rPr lang="en-US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Run </a:t>
            </a:r>
            <a:r>
              <a:rPr lang="th-TH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ไม่สำเร็จ</a:t>
            </a:r>
            <a:endParaRPr lang="en-US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Select Top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SELECT</a:t>
            </a:r>
            <a:r>
              <a:rPr lang="en-US" sz="2800" b="1" dirty="0" smtClean="0"/>
              <a:t> TOP 3 * FROM </a:t>
            </a:r>
            <a:r>
              <a:rPr lang="en-US" sz="2800" b="1" dirty="0" err="1" smtClean="0"/>
              <a:t>T_Product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SELECT</a:t>
            </a:r>
            <a:r>
              <a:rPr lang="en-US" sz="2800" b="1" dirty="0" smtClean="0"/>
              <a:t> TOP 50 PERCENT * FROM </a:t>
            </a:r>
            <a:r>
              <a:rPr lang="en-US" sz="2800" b="1" dirty="0" err="1" smtClean="0"/>
              <a:t>T_Product</a:t>
            </a:r>
            <a:endParaRPr lang="th-TH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Select Top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Select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800600"/>
            <a:ext cx="876300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</a:t>
            </a:r>
            <a:r>
              <a:rPr lang="th-TH" sz="2800" dirty="0" smtClean="0"/>
              <a:t>เช่น </a:t>
            </a:r>
            <a:r>
              <a:rPr lang="en-US" sz="2800" dirty="0" smtClean="0"/>
              <a:t>SELECT </a:t>
            </a:r>
            <a:r>
              <a:rPr lang="en-US" sz="2800" dirty="0" err="1" smtClean="0"/>
              <a:t>Product_id</a:t>
            </a:r>
            <a:r>
              <a:rPr lang="en-US" sz="2800" dirty="0" smtClean="0"/>
              <a:t>, </a:t>
            </a:r>
            <a:r>
              <a:rPr lang="en-US" sz="2800" dirty="0" err="1" smtClean="0"/>
              <a:t>Product_nameEng</a:t>
            </a:r>
            <a:r>
              <a:rPr lang="en-US" sz="2800" dirty="0" smtClean="0"/>
              <a:t>  from </a:t>
            </a:r>
            <a:r>
              <a:rPr lang="en-US" sz="2800" dirty="0" err="1" smtClean="0"/>
              <a:t>T_Product</a:t>
            </a:r>
            <a:endParaRPr lang="en-US" sz="2800" dirty="0" smtClean="0"/>
          </a:p>
          <a:p>
            <a:pPr>
              <a:buNone/>
            </a:pPr>
            <a:r>
              <a:rPr lang="th-TH" sz="2800" dirty="0" smtClean="0"/>
              <a:t> เช่น </a:t>
            </a:r>
            <a:r>
              <a:rPr lang="en-US" sz="2800" dirty="0" smtClean="0"/>
              <a:t>SELECT * FROM </a:t>
            </a:r>
            <a:r>
              <a:rPr lang="en-US" sz="2800" i="1" dirty="0" err="1" smtClean="0"/>
              <a:t>T_Product</a:t>
            </a:r>
            <a:endParaRPr lang="th-TH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เป็นคำสั่งเลือกข้อมูลจาก </a:t>
            </a:r>
            <a:r>
              <a:rPr lang="en-US" sz="36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Table</a:t>
            </a:r>
            <a:endParaRPr lang="th-TH" sz="36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905000"/>
          <a:ext cx="83058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7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คำสั่ง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คำอธิบาย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SELECT </a:t>
                      </a:r>
                      <a:r>
                        <a:rPr lang="en-US" sz="2800" i="1" dirty="0" smtClean="0"/>
                        <a:t>column1</a:t>
                      </a:r>
                      <a:r>
                        <a:rPr lang="en-US" sz="2800" dirty="0" smtClean="0"/>
                        <a:t>,</a:t>
                      </a:r>
                      <a:r>
                        <a:rPr lang="en-US" sz="2800" i="1" dirty="0" smtClean="0"/>
                        <a:t> column2, ...</a:t>
                      </a:r>
                      <a:r>
                        <a:rPr lang="en-US" sz="2800" dirty="0" smtClean="0"/>
                        <a:t/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FROM </a:t>
                      </a:r>
                      <a:r>
                        <a:rPr lang="en-US" sz="2800" i="1" dirty="0" err="1" smtClean="0"/>
                        <a:t>table_name</a:t>
                      </a:r>
                      <a:r>
                        <a:rPr lang="en-US" sz="2800" dirty="0" smtClean="0"/>
                        <a:t>;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เลือกข้อมูลแบบระบุ  </a:t>
                      </a:r>
                      <a:r>
                        <a:rPr lang="en-US" dirty="0" smtClean="0"/>
                        <a:t>Field</a:t>
                      </a:r>
                      <a:r>
                        <a:rPr lang="en-US" baseline="0" dirty="0" smtClean="0"/>
                        <a:t> name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SELECT * FROM </a:t>
                      </a:r>
                      <a:r>
                        <a:rPr lang="en-US" sz="2800" i="1" dirty="0" err="1" smtClean="0"/>
                        <a:t>table_name</a:t>
                      </a:r>
                      <a:endParaRPr lang="en-US" sz="2800" dirty="0" smtClean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เลือกข้อมูลทุก </a:t>
                      </a:r>
                      <a:r>
                        <a:rPr lang="en-US" dirty="0" smtClean="0"/>
                        <a:t>Field </a:t>
                      </a:r>
                      <a:r>
                        <a:rPr lang="th-TH" dirty="0" smtClean="0"/>
                        <a:t>ทั้งหมด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 Top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Ex1 : Select top 10 </a:t>
            </a:r>
            <a:r>
              <a:rPr lang="en-US" err="1"/>
              <a:t>Unit_Price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Ex2 : Select top 10 </a:t>
            </a:r>
            <a:r>
              <a:rPr lang="en-US" err="1"/>
              <a:t>Unit_Price</a:t>
            </a:r>
            <a:endParaRPr lang="en-US"/>
          </a:p>
          <a:p>
            <a:pPr marL="0" indent="0">
              <a:buNone/>
            </a:pPr>
            <a:r>
              <a:rPr lang="en-US"/>
              <a:t>from Product order by </a:t>
            </a:r>
            <a:r>
              <a:rPr lang="en-US" err="1"/>
              <a:t>Unit_Price</a:t>
            </a:r>
            <a:r>
              <a:rPr lang="en-US"/>
              <a:t> </a:t>
            </a:r>
            <a:r>
              <a:rPr lang="en-US" err="1"/>
              <a:t>desc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417638"/>
            <a:ext cx="80010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 TOP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r>
              <a:rPr kumimoji="0" lang="en-US" sz="2800" b="0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number</a:t>
            </a:r>
            <a:r>
              <a:rPr kumimoji="0" lang="en-US" sz="2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|</a:t>
            </a:r>
            <a:r>
              <a:rPr kumimoji="0" lang="en-US" sz="2800" b="0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percent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r>
              <a:rPr kumimoji="0" lang="en-US" sz="2800" b="0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column_name</a:t>
            </a:r>
            <a:r>
              <a:rPr kumimoji="0" lang="en-US" sz="2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(s)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FROM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r>
              <a:rPr kumimoji="0" lang="en-US" sz="2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table</a:t>
            </a:r>
            <a:br>
              <a:rPr kumimoji="0" lang="en-US" sz="2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r>
              <a:rPr kumimoji="0" lang="en-US" sz="2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condition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Order by </a:t>
            </a:r>
            <a:r>
              <a:rPr kumimoji="0" lang="en-US" sz="2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condition </a:t>
            </a:r>
            <a:r>
              <a:rPr kumimoji="0" lang="en-US" sz="2800" b="0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asc</a:t>
            </a:r>
            <a:r>
              <a:rPr kumimoji="0" lang="en-US" sz="2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|desc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4509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 …Function</a:t>
            </a:r>
            <a:endParaRPr lang="th-TH" b="1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1143000" y="2057400"/>
            <a:ext cx="6934200" cy="29484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Min 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น้อยสุด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), </a:t>
            </a: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Max 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มากสุด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), </a:t>
            </a: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AVG 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ค่าเฉลี่ย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), </a:t>
            </a: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Count 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จำนวนนับ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), </a:t>
            </a: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Sum 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จำนวนรวม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Select  MIN, MAX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SELECT MIN(</a:t>
            </a:r>
            <a:r>
              <a:rPr lang="en-US" i="1" dirty="0" err="1" smtClean="0"/>
              <a:t>column_name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SELECT MAX(</a:t>
            </a:r>
            <a:r>
              <a:rPr lang="en-US" i="1" dirty="0" err="1" smtClean="0"/>
              <a:t>column_name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1600B8"/>
                </a:solidFill>
              </a:rPr>
              <a:t>MIN(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1600B8"/>
                </a:solidFill>
              </a:rPr>
              <a:t>MAX(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1600B8"/>
                </a:solidFill>
              </a:rPr>
              <a:t>MAX(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dirty="0" err="1" smtClean="0"/>
              <a:t>product_type_id</a:t>
            </a:r>
            <a:r>
              <a:rPr lang="en-US" b="1" dirty="0" smtClean="0"/>
              <a:t>='PT001'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Select  MIN, MAX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FE45B"/>
          </a:solidFill>
        </p:spPr>
        <p:txBody>
          <a:bodyPr/>
          <a:lstStyle/>
          <a:p>
            <a:r>
              <a:rPr lang="en-US" dirty="0" smtClean="0"/>
              <a:t>Select Count, AVG, SUM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	SELECT COUNT(</a:t>
            </a:r>
            <a:r>
              <a:rPr lang="en-US" sz="2800" i="1" dirty="0" err="1" smtClean="0"/>
              <a:t>column_name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WHERE </a:t>
            </a:r>
            <a:r>
              <a:rPr lang="en-US" sz="2800" i="1" dirty="0" smtClean="0"/>
              <a:t>condition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SELECT AVG(</a:t>
            </a:r>
            <a:r>
              <a:rPr lang="en-US" sz="2800" i="1" dirty="0" err="1" smtClean="0"/>
              <a:t>column_name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WHERE </a:t>
            </a:r>
            <a:r>
              <a:rPr lang="en-US" sz="2800" i="1" dirty="0" smtClean="0"/>
              <a:t>condition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SELECT SUM(</a:t>
            </a:r>
            <a:r>
              <a:rPr lang="en-US" sz="2800" i="1" dirty="0" err="1" smtClean="0"/>
              <a:t>column_name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WHERE </a:t>
            </a:r>
            <a:r>
              <a:rPr lang="en-US" sz="2800" i="1" dirty="0" smtClean="0"/>
              <a:t>condition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733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smtClean="0">
                <a:solidFill>
                  <a:srgbClr val="1600B8"/>
                </a:solidFill>
              </a:rPr>
              <a:t>COUNT(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Product_Id</a:t>
            </a:r>
            <a:r>
              <a:rPr lang="en-US" sz="2000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product_type_id</a:t>
            </a:r>
            <a:r>
              <a:rPr lang="en-US" sz="2000" b="1" dirty="0" smtClean="0"/>
              <a:t>='PT001'</a:t>
            </a:r>
            <a:endParaRPr lang="th-TH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EFE45B"/>
          </a:solidFill>
        </p:spPr>
        <p:txBody>
          <a:bodyPr/>
          <a:lstStyle/>
          <a:p>
            <a:r>
              <a:rPr lang="en-US" dirty="0" smtClean="0"/>
              <a:t>Select Count, AVG, SUM</a:t>
            </a:r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114800" y="1600200"/>
          <a:ext cx="4787900" cy="4680585"/>
        </p:xfrm>
        <a:graphic>
          <a:graphicData uri="http://schemas.openxmlformats.org/drawingml/2006/table">
            <a:tbl>
              <a:tblPr/>
              <a:tblGrid>
                <a:gridCol w="957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9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Product_NameEng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Unit_Price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Product_Type_Id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Beer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Green Tea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Water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Make 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Medicine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Meat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milk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Cookie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Bread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Candy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Egg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Computer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Printer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Telephone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Television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Microwave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Shampoo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Diaper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Blanket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3200400"/>
            <a:ext cx="3733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smtClean="0">
                <a:solidFill>
                  <a:srgbClr val="1600B8"/>
                </a:solidFill>
              </a:rPr>
              <a:t>AVG(</a:t>
            </a:r>
            <a:r>
              <a:rPr lang="en-US" sz="20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000" b="1" i="1" dirty="0" smtClean="0">
                <a:solidFill>
                  <a:srgbClr val="1600B8"/>
                </a:solidFill>
              </a:rPr>
              <a:t>) </a:t>
            </a:r>
          </a:p>
          <a:p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endParaRPr lang="en-US" sz="2000" b="1" dirty="0" smtClean="0"/>
          </a:p>
          <a:p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product_type_id</a:t>
            </a:r>
            <a:r>
              <a:rPr lang="en-US" sz="2000" b="1" dirty="0" smtClean="0"/>
              <a:t>='PT001'</a:t>
            </a:r>
            <a:endParaRPr lang="th-TH" sz="2000" dirty="0"/>
          </a:p>
        </p:txBody>
      </p:sp>
      <p:sp>
        <p:nvSpPr>
          <p:cNvPr id="7" name="Rectangle 6"/>
          <p:cNvSpPr/>
          <p:nvPr/>
        </p:nvSpPr>
        <p:spPr>
          <a:xfrm>
            <a:off x="457200" y="44958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smtClean="0">
                <a:solidFill>
                  <a:srgbClr val="1600B8"/>
                </a:solidFill>
              </a:rPr>
              <a:t>sum(</a:t>
            </a:r>
            <a:r>
              <a:rPr lang="en-US" sz="20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000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product_type_id</a:t>
            </a:r>
            <a:r>
              <a:rPr lang="en-US" sz="2000" b="1" dirty="0" smtClean="0"/>
              <a:t>='PT001‘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column1, 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err="1" smtClean="0"/>
              <a:t>columnN</a:t>
            </a:r>
            <a:r>
              <a:rPr lang="en-US" dirty="0" smtClean="0"/>
              <a:t> LIKE </a:t>
            </a:r>
            <a:r>
              <a:rPr lang="en-US" i="1" dirty="0" smtClean="0"/>
              <a:t>pattern</a:t>
            </a:r>
            <a:r>
              <a:rPr lang="en-US" dirty="0" smtClean="0"/>
              <a:t>;</a:t>
            </a:r>
            <a:endParaRPr lang="th-TH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LIKE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600200"/>
          <a:ext cx="8229600" cy="4368034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LIKE Operator</a:t>
                      </a:r>
                    </a:p>
                  </a:txBody>
                  <a:tcPr marL="8078" marR="8078" marT="80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Description</a:t>
                      </a:r>
                    </a:p>
                  </a:txBody>
                  <a:tcPr marL="8078" marR="8078" marT="80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CustomerName LIKE 'a%'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start with "a"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CustomerName LIKE '%a'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end with "a"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CustomerName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LIKE '%or%'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have "or" in any position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CustomerName LIKE '_r%'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have "r" in the second position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59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CustomerName LIKE 'a__%'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start with "a" and are at least 3 characters in length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ContactName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LIKE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a%o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start with "a" and ends with "o"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921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/>
              <a:t>LIKE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sz="2000" b="1" i="1" dirty="0" smtClean="0">
                <a:solidFill>
                  <a:srgbClr val="1600B8"/>
                </a:solidFill>
              </a:rPr>
              <a:t>,</a:t>
            </a:r>
          </a:p>
          <a:p>
            <a:pPr>
              <a:buNone/>
            </a:pPr>
            <a:r>
              <a:rPr lang="en-US" sz="2000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sz="2000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like'B</a:t>
            </a:r>
            <a:r>
              <a:rPr lang="en-US" sz="2000" b="1" dirty="0" smtClean="0">
                <a:solidFill>
                  <a:srgbClr val="C00000"/>
                </a:solidFill>
              </a:rPr>
              <a:t>%’         &gt;&gt;&gt;&gt; </a:t>
            </a:r>
            <a:r>
              <a:rPr lang="en-US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หมายถึง ชื่อที่ขึ้นต้นด้วยอักษร </a:t>
            </a:r>
            <a:r>
              <a:rPr lang="en-US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B)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sz="2000" b="1" i="1" dirty="0" smtClean="0">
                <a:solidFill>
                  <a:srgbClr val="1600B8"/>
                </a:solidFill>
              </a:rPr>
              <a:t>,</a:t>
            </a:r>
          </a:p>
          <a:p>
            <a:pPr>
              <a:buNone/>
            </a:pPr>
            <a:r>
              <a:rPr lang="en-US" sz="2000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sz="2000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like'%B</a:t>
            </a:r>
            <a:r>
              <a:rPr lang="en-US" sz="2000" b="1" dirty="0" smtClean="0"/>
              <a:t>%'      &gt;&gt;&gt;&gt; </a:t>
            </a:r>
            <a:r>
              <a:rPr lang="en-US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หมายถึง ชื่อที่มีอักษร </a:t>
            </a:r>
            <a:r>
              <a:rPr lang="en-US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B </a:t>
            </a:r>
            <a:r>
              <a:rPr lang="th-TH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อยู่ตำแหน่งกลางระหว่าง อักษร</a:t>
            </a:r>
            <a:r>
              <a:rPr lang="en-US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200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sz="2000" b="1" i="1" dirty="0" smtClean="0">
                <a:solidFill>
                  <a:srgbClr val="1600B8"/>
                </a:solidFill>
              </a:rPr>
              <a:t>,</a:t>
            </a:r>
          </a:p>
          <a:p>
            <a:pPr>
              <a:buNone/>
            </a:pPr>
            <a:r>
              <a:rPr lang="en-US" sz="2000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sz="2000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like'%B</a:t>
            </a:r>
            <a:r>
              <a:rPr lang="en-US" sz="2000" b="1" dirty="0" smtClean="0"/>
              <a:t>'   &gt;&gt;&gt;&gt; </a:t>
            </a:r>
            <a:r>
              <a:rPr lang="en-US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หมายถึง ชื่อที่ลงท้ายด้วยอักษร </a:t>
            </a:r>
            <a:r>
              <a:rPr lang="en-US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B)</a:t>
            </a:r>
            <a:endParaRPr lang="th-TH" sz="2600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sz="2000" dirty="0" smtClean="0"/>
          </a:p>
          <a:p>
            <a:pPr>
              <a:buNone/>
            </a:pPr>
            <a:endParaRPr lang="th-TH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LIKE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LIKE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457200" y="914400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emp_no,emp_name,job_no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from Employee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Emp_Name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like'%</a:t>
            </a:r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ชาย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‘  ลงท้ายด้วยคำว่า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ชาย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</a:t>
            </a:r>
            <a:endParaRPr kumimoji="0" lang="th-TH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emp_no,emp_name,job_no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from Employee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Emp_Name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like'</a:t>
            </a:r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ชาย%‘  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นำหน้าด้วยคำว่า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ชาย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</a:t>
            </a:r>
            <a:endParaRPr kumimoji="0" lang="th-TH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emp_no,emp_name,job_no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from Employee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 (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Emp_Name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like'%</a:t>
            </a:r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ชาย%') 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คำว่า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ชาย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อยู่ตำแหน่งใดก็ได้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733800"/>
            <a:ext cx="7467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667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ลำดับการเขียน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79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 &gt;&gt; From &gt;&gt; Where &gt;&gt; Order  by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971800"/>
            <a:ext cx="8229600" cy="1066799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 &gt;&gt; From &gt;&gt; Where &gt;&gt; group 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343399"/>
            <a:ext cx="8229600" cy="1066799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 &gt;&gt; From &gt;&gt; Where &gt;&gt; group by&gt;&gt; Order 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4038600"/>
            <a:ext cx="7086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SELECT </a:t>
            </a:r>
            <a:r>
              <a:rPr lang="en-US" sz="2000" b="1" i="1" dirty="0" smtClean="0">
                <a:solidFill>
                  <a:srgbClr val="0070C0"/>
                </a:solidFill>
              </a:rPr>
              <a:t>column-name</a:t>
            </a:r>
            <a:endParaRPr lang="en-US" sz="2000" b="1" i="1" dirty="0">
              <a:solidFill>
                <a:srgbClr val="0070C0"/>
              </a:solidFill>
            </a:endParaRPr>
          </a:p>
          <a:p>
            <a:r>
              <a:rPr lang="en-US" sz="2000" b="1" dirty="0"/>
              <a:t>FROM table-name1</a:t>
            </a:r>
          </a:p>
          <a:p>
            <a:r>
              <a:rPr lang="en-US" sz="2000" b="1" dirty="0"/>
              <a:t>WHERE </a:t>
            </a:r>
            <a:r>
              <a:rPr lang="en-US" sz="2000" b="1" i="1" dirty="0" smtClean="0">
                <a:solidFill>
                  <a:srgbClr val="0070C0"/>
                </a:solidFill>
              </a:rPr>
              <a:t>column-name </a:t>
            </a:r>
            <a:r>
              <a:rPr lang="en-US" sz="2000" b="1" dirty="0" smtClean="0"/>
              <a:t>IN </a:t>
            </a:r>
            <a:r>
              <a:rPr lang="en-US" sz="2000" b="1" dirty="0"/>
              <a:t>(SELECT </a:t>
            </a:r>
            <a:r>
              <a:rPr lang="en-US" sz="2000" i="1" dirty="0" smtClean="0"/>
              <a:t>STATEMENT)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56388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https://www.dofactory.com/sql/subquery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457200" y="19812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 </a:t>
            </a:r>
            <a:r>
              <a:rPr lang="en-US" i="1" dirty="0" err="1" smtClean="0">
                <a:solidFill>
                  <a:srgbClr val="1600B8"/>
                </a:solidFill>
              </a:rPr>
              <a:t>column_name</a:t>
            </a:r>
            <a:r>
              <a:rPr lang="en-US" i="1" dirty="0" smtClean="0">
                <a:solidFill>
                  <a:srgbClr val="1600B8"/>
                </a:solidFill>
              </a:rPr>
              <a:t>(s</a:t>
            </a:r>
            <a:r>
              <a:rPr lang="en-US" i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err="1" smtClean="0">
                <a:solidFill>
                  <a:srgbClr val="1600B8"/>
                </a:solidFill>
              </a:rPr>
              <a:t>column_name</a:t>
            </a:r>
            <a:r>
              <a:rPr lang="en-US" dirty="0" smtClean="0"/>
              <a:t> IN (</a:t>
            </a:r>
            <a:r>
              <a:rPr lang="en-US" i="1" dirty="0" smtClean="0"/>
              <a:t>value1</a:t>
            </a:r>
            <a:r>
              <a:rPr lang="en-US" dirty="0" smtClean="0"/>
              <a:t>,</a:t>
            </a:r>
            <a:r>
              <a:rPr lang="en-US" i="1" dirty="0" smtClean="0"/>
              <a:t> value2</a:t>
            </a:r>
            <a:r>
              <a:rPr lang="en-US" dirty="0" smtClean="0"/>
              <a:t>, ...);</a:t>
            </a:r>
            <a:endParaRPr lang="th-TH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228600"/>
            <a:ext cx="8229600" cy="914400"/>
          </a:xfrm>
          <a:prstGeom prst="rect">
            <a:avLst/>
          </a:prstGeom>
          <a:solidFill>
            <a:srgbClr val="B2DC88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Select … Where value in 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dirty="0" err="1" smtClean="0"/>
              <a:t>Product_Id,Product_nameEng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err="1" smtClean="0"/>
              <a:t>Unit_price,Product_Type_Id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b="1" dirty="0" smtClean="0"/>
              <a:t> in ('</a:t>
            </a:r>
            <a:r>
              <a:rPr lang="en-US" b="1" dirty="0" err="1" smtClean="0"/>
              <a:t>Beer','Blanket','Bread</a:t>
            </a:r>
            <a:r>
              <a:rPr lang="en-US" b="1" dirty="0" smtClean="0"/>
              <a:t>')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dirty="0" err="1" smtClean="0"/>
              <a:t>Product_Id,Product_nameEng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err="1" smtClean="0"/>
              <a:t>Unit_price,Product_Type_Id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b="1" dirty="0" smtClean="0"/>
              <a:t> not in ('</a:t>
            </a:r>
            <a:r>
              <a:rPr lang="en-US" b="1" dirty="0" err="1" smtClean="0"/>
              <a:t>Beer','Blanket','Bread</a:t>
            </a:r>
            <a:r>
              <a:rPr lang="en-US" b="1" dirty="0" smtClean="0"/>
              <a:t>')</a:t>
            </a:r>
            <a:endParaRPr lang="th-TH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228600"/>
            <a:ext cx="8229600" cy="838200"/>
          </a:xfrm>
          <a:prstGeom prst="rect">
            <a:avLst/>
          </a:prstGeom>
          <a:solidFill>
            <a:srgbClr val="B2DC88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Select … Where value in 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295400"/>
            <a:ext cx="6172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SELECT</a:t>
            </a:r>
            <a:r>
              <a:rPr lang="en-US" sz="2000" b="1" i="1" dirty="0">
                <a:solidFill>
                  <a:srgbClr val="0070C0"/>
                </a:solidFill>
              </a:rPr>
              <a:t> </a:t>
            </a:r>
            <a:r>
              <a:rPr lang="en-US" sz="2000" b="1" i="1" dirty="0" smtClean="0">
                <a:solidFill>
                  <a:srgbClr val="0070C0"/>
                </a:solidFill>
              </a:rPr>
              <a:t>column-names  </a:t>
            </a:r>
            <a:r>
              <a:rPr lang="th-TH" sz="2000" b="1" i="1" dirty="0" smtClean="0">
                <a:solidFill>
                  <a:srgbClr val="0070C0"/>
                </a:solidFill>
              </a:rPr>
              <a:t>หรือ </a:t>
            </a:r>
            <a:r>
              <a:rPr lang="en-US" sz="2000" b="1" dirty="0" smtClean="0">
                <a:solidFill>
                  <a:srgbClr val="300B7B"/>
                </a:solidFill>
              </a:rPr>
              <a:t>SELECT</a:t>
            </a:r>
            <a:r>
              <a:rPr lang="en-US" sz="2000" b="1" i="1" dirty="0" smtClean="0">
                <a:solidFill>
                  <a:srgbClr val="0070C0"/>
                </a:solidFill>
              </a:rPr>
              <a:t> *</a:t>
            </a:r>
            <a:endParaRPr lang="en-US" sz="2000" b="1" i="1" dirty="0">
              <a:solidFill>
                <a:srgbClr val="0070C0"/>
              </a:solidFill>
            </a:endParaRPr>
          </a:p>
          <a:p>
            <a:r>
              <a:rPr lang="en-US" sz="2000" b="1" dirty="0"/>
              <a:t>FROM table-name1</a:t>
            </a:r>
          </a:p>
          <a:p>
            <a:r>
              <a:rPr lang="en-US" sz="2000" b="1" dirty="0"/>
              <a:t>WHERE </a:t>
            </a:r>
            <a:r>
              <a:rPr lang="en-US" sz="2000" b="1" i="1" dirty="0">
                <a:solidFill>
                  <a:srgbClr val="0070C0"/>
                </a:solidFill>
              </a:rPr>
              <a:t>value</a:t>
            </a:r>
            <a:r>
              <a:rPr lang="en-US" sz="2000" b="1" dirty="0"/>
              <a:t> IN (SELECT </a:t>
            </a:r>
            <a:r>
              <a:rPr lang="en-US" sz="2000" b="1" i="1" dirty="0">
                <a:solidFill>
                  <a:srgbClr val="0070C0"/>
                </a:solidFill>
              </a:rPr>
              <a:t>column-name</a:t>
            </a:r>
          </a:p>
          <a:p>
            <a:r>
              <a:rPr lang="en-US" sz="2000" b="1" dirty="0"/>
              <a:t>FROM table-name2 </a:t>
            </a:r>
          </a:p>
          <a:p>
            <a:r>
              <a:rPr lang="en-US" sz="2000" b="1" dirty="0"/>
              <a:t>WHERE </a:t>
            </a:r>
            <a:r>
              <a:rPr lang="en-US" sz="2000" b="1" i="1" dirty="0">
                <a:solidFill>
                  <a:srgbClr val="0070C0"/>
                </a:solidFill>
              </a:rPr>
              <a:t>condition</a:t>
            </a:r>
            <a:r>
              <a:rPr lang="en-US" sz="2000" b="1" dirty="0"/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35052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</a:t>
            </a:r>
            <a:r>
              <a:rPr lang="en-US" sz="2400" b="1" dirty="0" err="1" smtClean="0"/>
              <a:t>T_Sales_detail</a:t>
            </a:r>
            <a:endParaRPr lang="en-US" sz="2400" b="1" dirty="0" smtClean="0"/>
          </a:p>
          <a:p>
            <a:r>
              <a:rPr lang="en-US" sz="2400" dirty="0" smtClean="0"/>
              <a:t>where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Product_Id</a:t>
            </a:r>
            <a:r>
              <a:rPr lang="en-US" sz="2400" b="1" i="1" dirty="0" smtClean="0">
                <a:solidFill>
                  <a:srgbClr val="0070C0"/>
                </a:solidFill>
              </a:rPr>
              <a:t>  </a:t>
            </a:r>
            <a:r>
              <a:rPr lang="en-US" sz="2400" b="1" dirty="0" smtClean="0"/>
              <a:t>in </a:t>
            </a:r>
          </a:p>
          <a:p>
            <a:r>
              <a:rPr lang="en-US" sz="2400" dirty="0" smtClean="0"/>
              <a:t>(Select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Product_Id</a:t>
            </a:r>
            <a:r>
              <a:rPr lang="en-US" sz="2400" b="1" dirty="0" smtClean="0"/>
              <a:t> from </a:t>
            </a:r>
            <a:r>
              <a:rPr lang="en-US" sz="2400" b="1" dirty="0" err="1" smtClean="0"/>
              <a:t>T_Product</a:t>
            </a:r>
            <a:r>
              <a:rPr lang="en-US" sz="2400" b="1" dirty="0" smtClean="0"/>
              <a:t> </a:t>
            </a:r>
          </a:p>
          <a:p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Product_Type_Id</a:t>
            </a:r>
            <a:r>
              <a:rPr lang="en-US" sz="2400" b="1" dirty="0" smtClean="0"/>
              <a:t> ='PT001') </a:t>
            </a:r>
          </a:p>
          <a:p>
            <a:r>
              <a:rPr lang="en-US" sz="2400" b="1" dirty="0" smtClean="0"/>
              <a:t>order by </a:t>
            </a:r>
            <a:r>
              <a:rPr lang="en-US" sz="2400" b="1" dirty="0" err="1" smtClean="0"/>
              <a:t>Receipt_No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asc</a:t>
            </a:r>
            <a:endParaRPr lang="th-TH" sz="24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228600"/>
            <a:ext cx="8229600" cy="914400"/>
          </a:xfrm>
          <a:prstGeom prst="rect">
            <a:avLst/>
          </a:prstGeom>
          <a:solidFill>
            <a:srgbClr val="B2DC88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Select … Where value in 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10668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select</a:t>
            </a:r>
            <a:r>
              <a:rPr lang="en-US" sz="2000" b="1" dirty="0" smtClean="0"/>
              <a:t> * from </a:t>
            </a:r>
            <a:r>
              <a:rPr lang="en-US" sz="2000" b="1" dirty="0" err="1" smtClean="0"/>
              <a:t>T_Sales_detail</a:t>
            </a:r>
            <a:endParaRPr lang="en-US" sz="2000" b="1" dirty="0" smtClean="0"/>
          </a:p>
          <a:p>
            <a:r>
              <a:rPr lang="en-US" sz="2000" dirty="0" smtClean="0"/>
              <a:t>where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b="1" i="1" dirty="0" err="1" smtClean="0">
                <a:solidFill>
                  <a:srgbClr val="00B050"/>
                </a:solidFill>
              </a:rPr>
              <a:t>Product_Id</a:t>
            </a:r>
            <a:r>
              <a:rPr lang="en-US" sz="2000" b="1" i="1" dirty="0" smtClean="0">
                <a:solidFill>
                  <a:srgbClr val="0070C0"/>
                </a:solidFill>
              </a:rPr>
              <a:t>  </a:t>
            </a:r>
            <a:r>
              <a:rPr lang="en-US" sz="2000" b="1" dirty="0" smtClean="0"/>
              <a:t>in </a:t>
            </a:r>
          </a:p>
          <a:p>
            <a:r>
              <a:rPr lang="en-US" sz="2000" dirty="0" smtClean="0"/>
              <a:t>(Select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00B050"/>
                </a:solidFill>
              </a:rPr>
              <a:t>Product_Id</a:t>
            </a:r>
            <a:r>
              <a:rPr lang="en-US" sz="2000" b="1" dirty="0" smtClean="0"/>
              <a:t> from </a:t>
            </a:r>
            <a:r>
              <a:rPr lang="en-US" sz="2000" b="1" dirty="0" err="1" smtClean="0"/>
              <a:t>T_Product</a:t>
            </a:r>
            <a:r>
              <a:rPr lang="en-US" sz="2000" b="1" dirty="0" smtClean="0"/>
              <a:t> </a:t>
            </a:r>
          </a:p>
          <a:p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Product_Type_Id</a:t>
            </a:r>
            <a:r>
              <a:rPr lang="en-US" sz="2000" b="1" dirty="0" smtClean="0"/>
              <a:t> ='PT001') </a:t>
            </a:r>
          </a:p>
          <a:p>
            <a:r>
              <a:rPr lang="en-US" sz="2000" b="1" dirty="0" smtClean="0"/>
              <a:t>order by </a:t>
            </a:r>
            <a:r>
              <a:rPr lang="en-US" sz="2000" b="1" dirty="0" err="1" smtClean="0"/>
              <a:t>Receipt_No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asc</a:t>
            </a:r>
            <a:endParaRPr lang="th-TH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066800"/>
            <a:ext cx="510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04800" y="3124200"/>
            <a:ext cx="5638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select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A.Receipt_no,A.Product_Id,A.Product_nameEng</a:t>
            </a:r>
            <a:r>
              <a:rPr lang="en-US" sz="1800" b="1" dirty="0" smtClean="0"/>
              <a:t>,</a:t>
            </a:r>
          </a:p>
          <a:p>
            <a:r>
              <a:rPr lang="en-US" sz="1800" dirty="0" err="1" smtClean="0"/>
              <a:t>A.Qty,A.Unit_Price,A.Total_amt,B.Product_Type_Id</a:t>
            </a:r>
            <a:endParaRPr lang="en-US" sz="1800" dirty="0" smtClean="0"/>
          </a:p>
          <a:p>
            <a:r>
              <a:rPr lang="en-US" sz="1800" dirty="0" smtClean="0"/>
              <a:t>from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T_Sales_detail</a:t>
            </a:r>
            <a:r>
              <a:rPr lang="en-US" sz="1800" b="1" dirty="0" smtClean="0"/>
              <a:t> A, </a:t>
            </a:r>
            <a:r>
              <a:rPr lang="en-US" sz="1800" b="1" dirty="0" err="1" smtClean="0"/>
              <a:t>T_Product</a:t>
            </a:r>
            <a:r>
              <a:rPr lang="en-US" sz="1800" b="1" dirty="0" smtClean="0"/>
              <a:t> B</a:t>
            </a:r>
          </a:p>
          <a:p>
            <a:r>
              <a:rPr lang="en-US" sz="1800" dirty="0" smtClean="0"/>
              <a:t>where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B.Product_Type_Id</a:t>
            </a:r>
            <a:r>
              <a:rPr lang="en-US" sz="1800" b="1" dirty="0" smtClean="0"/>
              <a:t> ='PT001'</a:t>
            </a:r>
          </a:p>
          <a:p>
            <a:r>
              <a:rPr lang="en-US" sz="1800" dirty="0" smtClean="0"/>
              <a:t>and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A.Product_Id</a:t>
            </a:r>
            <a:r>
              <a:rPr lang="en-US" sz="1800" b="1" dirty="0" smtClean="0"/>
              <a:t>=</a:t>
            </a:r>
            <a:r>
              <a:rPr lang="en-US" sz="1800" b="1" dirty="0" err="1" smtClean="0"/>
              <a:t>B.Product_Id</a:t>
            </a:r>
            <a:r>
              <a:rPr lang="en-US" sz="1800" b="1" dirty="0" smtClean="0"/>
              <a:t> </a:t>
            </a:r>
          </a:p>
          <a:p>
            <a:r>
              <a:rPr lang="en-US" sz="1800" dirty="0" smtClean="0"/>
              <a:t>order</a:t>
            </a:r>
            <a:r>
              <a:rPr lang="en-US" sz="1800" b="1" dirty="0" smtClean="0"/>
              <a:t> by </a:t>
            </a:r>
            <a:r>
              <a:rPr lang="en-US" sz="1800" b="1" dirty="0" err="1" smtClean="0"/>
              <a:t>Receipt_No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asc</a:t>
            </a:r>
            <a:endParaRPr lang="th-TH" sz="1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876800"/>
            <a:ext cx="7943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0" y="2895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609600" y="76200"/>
            <a:ext cx="8229600" cy="685800"/>
          </a:xfrm>
          <a:prstGeom prst="rect">
            <a:avLst/>
          </a:prstGeom>
          <a:solidFill>
            <a:srgbClr val="B2DC88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Select … Where value in 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D54F"/>
          </a:solidFill>
        </p:spPr>
        <p:txBody>
          <a:bodyPr/>
          <a:lstStyle/>
          <a:p>
            <a:r>
              <a:rPr lang="en-US" dirty="0" smtClean="0"/>
              <a:t>Between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SELECT </a:t>
            </a:r>
            <a:r>
              <a:rPr lang="en-US" sz="2800" i="1" dirty="0" err="1" smtClean="0"/>
              <a:t>column_name</a:t>
            </a:r>
            <a:r>
              <a:rPr lang="en-US" sz="2800" i="1" dirty="0" smtClean="0"/>
              <a:t>(s)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WHERE </a:t>
            </a:r>
            <a:r>
              <a:rPr lang="en-US" sz="2800" i="1" dirty="0" err="1" smtClean="0"/>
              <a:t>column_name</a:t>
            </a:r>
            <a:r>
              <a:rPr lang="en-US" sz="2800" i="1" dirty="0" smtClean="0"/>
              <a:t> </a:t>
            </a:r>
            <a:r>
              <a:rPr lang="en-US" sz="2800" dirty="0" smtClean="0"/>
              <a:t>BETWEEN </a:t>
            </a:r>
            <a:r>
              <a:rPr lang="en-US" sz="2800" i="1" dirty="0" smtClean="0"/>
              <a:t>value1</a:t>
            </a:r>
            <a:r>
              <a:rPr lang="en-US" sz="2800" dirty="0" smtClean="0"/>
              <a:t> AND </a:t>
            </a:r>
            <a:r>
              <a:rPr lang="en-US" sz="2800" i="1" dirty="0" smtClean="0"/>
              <a:t>value2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Product_Id,Product_nameEng</a:t>
            </a:r>
            <a:r>
              <a:rPr lang="en-US" sz="2400" b="1" dirty="0" smtClean="0"/>
              <a:t>,</a:t>
            </a:r>
          </a:p>
          <a:p>
            <a:pPr>
              <a:buNone/>
            </a:pPr>
            <a:r>
              <a:rPr lang="en-US" sz="2400" dirty="0" err="1" smtClean="0"/>
              <a:t>Unit_price,Product_Type_Id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T_Product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400" b="1" i="1" dirty="0" smtClean="0">
                <a:solidFill>
                  <a:srgbClr val="1600B8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between</a:t>
            </a:r>
            <a:r>
              <a:rPr lang="en-US" sz="2400" b="1" i="1" dirty="0" smtClean="0">
                <a:solidFill>
                  <a:srgbClr val="1600B8"/>
                </a:solidFill>
              </a:rPr>
              <a:t> </a:t>
            </a:r>
            <a:r>
              <a:rPr lang="en-US" sz="2400" b="1" dirty="0" smtClean="0"/>
              <a:t>20 and 50</a:t>
            </a:r>
          </a:p>
          <a:p>
            <a:pPr>
              <a:buNone/>
            </a:pPr>
            <a:endParaRPr lang="en-US" sz="2400" b="1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D54F"/>
          </a:solidFill>
        </p:spPr>
        <p:txBody>
          <a:bodyPr/>
          <a:lstStyle/>
          <a:p>
            <a:r>
              <a:rPr lang="en-US" dirty="0" smtClean="0"/>
              <a:t>Between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114800"/>
            <a:ext cx="7848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</a:rPr>
              <a:t>เราสามารถเขียนในรูปแบบอื่นได้ซึ่งทำให้ผลลัพธ์เหมือนกัน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Product_Id,Product_nameEng</a:t>
            </a:r>
            <a:r>
              <a:rPr lang="en-US" sz="2400" b="1" dirty="0" smtClean="0"/>
              <a:t>,</a:t>
            </a:r>
          </a:p>
          <a:p>
            <a:pPr>
              <a:buNone/>
            </a:pPr>
            <a:r>
              <a:rPr lang="en-US" sz="2400" dirty="0" err="1" smtClean="0"/>
              <a:t>Unit_price,Product_Type_Id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T_Product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400" b="1" dirty="0" smtClean="0"/>
              <a:t> &gt;= 20 and </a:t>
            </a:r>
            <a:r>
              <a:rPr lang="en-US" sz="24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400" b="1" dirty="0" smtClean="0"/>
              <a:t>&lt;=50</a:t>
            </a:r>
            <a:endParaRPr lang="th-TH" sz="2400" dirty="0" smtClean="0"/>
          </a:p>
          <a:p>
            <a:endParaRPr lang="th-TH" dirty="0"/>
          </a:p>
        </p:txBody>
      </p:sp>
      <p:sp>
        <p:nvSpPr>
          <p:cNvPr id="6" name="Oval Callout 5"/>
          <p:cNvSpPr/>
          <p:nvPr/>
        </p:nvSpPr>
        <p:spPr>
          <a:xfrm>
            <a:off x="7391400" y="3048000"/>
            <a:ext cx="1219200" cy="1143000"/>
          </a:xfrm>
          <a:prstGeom prst="wedgeEllipseCallout">
            <a:avLst>
              <a:gd name="adj1" fmla="val -86457"/>
              <a:gd name="adj2" fmla="val 658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And</a:t>
            </a:r>
          </a:p>
          <a:p>
            <a:pPr algn="ctr"/>
            <a:r>
              <a:rPr lang="en-US" dirty="0" smtClean="0"/>
              <a:t>A,B</a:t>
            </a:r>
            <a:endParaRPr lang="th-TH" dirty="0"/>
          </a:p>
        </p:txBody>
      </p:sp>
      <p:sp>
        <p:nvSpPr>
          <p:cNvPr id="7" name="Oval Callout 6"/>
          <p:cNvSpPr/>
          <p:nvPr/>
        </p:nvSpPr>
        <p:spPr>
          <a:xfrm>
            <a:off x="6629400" y="1676400"/>
            <a:ext cx="2133600" cy="1143000"/>
          </a:xfrm>
          <a:prstGeom prst="wedgeEllipseCallout">
            <a:avLst>
              <a:gd name="adj1" fmla="val -103710"/>
              <a:gd name="adj2" fmla="val 336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Between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D54F"/>
          </a:solidFill>
        </p:spPr>
        <p:txBody>
          <a:bodyPr/>
          <a:lstStyle/>
          <a:p>
            <a:r>
              <a:rPr lang="en-US" b="1" dirty="0" smtClean="0"/>
              <a:t>Not Between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b="1" i="1" dirty="0" smtClean="0">
                <a:solidFill>
                  <a:srgbClr val="1600B8"/>
                </a:solidFill>
              </a:rPr>
              <a:t>,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 not between 20 and 50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GROUP BY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	SELECT </a:t>
            </a:r>
            <a:r>
              <a:rPr lang="en-US" i="1" err="1"/>
              <a:t>column_name</a:t>
            </a:r>
            <a:r>
              <a:rPr lang="en-US" i="1"/>
              <a:t>(s), [Count()],[ Sum()]</a:t>
            </a:r>
            <a:r>
              <a:rPr lang="en-US"/>
              <a:t/>
            </a:r>
            <a:br>
              <a:rPr lang="en-US"/>
            </a:br>
            <a:r>
              <a:rPr lang="en-US"/>
              <a:t>FROM </a:t>
            </a:r>
            <a:r>
              <a:rPr lang="en-US" i="1" err="1"/>
              <a:t>table_name</a:t>
            </a:r>
            <a:r>
              <a:rPr lang="en-US"/>
              <a:t/>
            </a:r>
            <a:br>
              <a:rPr lang="en-US"/>
            </a:br>
            <a:r>
              <a:rPr lang="en-US"/>
              <a:t>WHERE </a:t>
            </a:r>
            <a:r>
              <a:rPr lang="en-US" i="1"/>
              <a:t>condition</a:t>
            </a:r>
            <a:r>
              <a:rPr lang="en-US"/>
              <a:t/>
            </a:r>
            <a:br>
              <a:rPr lang="en-US"/>
            </a:br>
            <a:r>
              <a:rPr lang="en-US"/>
              <a:t>GROUP BY </a:t>
            </a:r>
            <a:r>
              <a:rPr lang="en-US" i="1" err="1"/>
              <a:t>column_name</a:t>
            </a:r>
            <a:r>
              <a:rPr lang="en-US" i="1"/>
              <a:t>(s)</a:t>
            </a:r>
            <a:br>
              <a:rPr lang="en-US" i="1"/>
            </a:br>
            <a:r>
              <a:rPr lang="en-US"/>
              <a:t>ORDER BY </a:t>
            </a:r>
            <a:r>
              <a:rPr lang="en-US" i="1" err="1"/>
              <a:t>column_name</a:t>
            </a:r>
            <a:r>
              <a:rPr lang="en-US" i="1"/>
              <a:t>(s);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50382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229600" cy="251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/>
              <a:t>select</a:t>
            </a:r>
            <a:r>
              <a:rPr lang="en-US" sz="2400" b="1"/>
              <a:t>  </a:t>
            </a:r>
            <a:r>
              <a:rPr lang="en-US" sz="2400" b="1" err="1">
                <a:solidFill>
                  <a:srgbClr val="C00000"/>
                </a:solidFill>
              </a:rPr>
              <a:t>Product_type_id</a:t>
            </a:r>
            <a:r>
              <a:rPr lang="en-US" sz="2400" b="1" err="1"/>
              <a:t>,count</a:t>
            </a:r>
            <a:r>
              <a:rPr lang="en-US" sz="2400" b="1"/>
              <a:t>(</a:t>
            </a:r>
            <a:r>
              <a:rPr lang="en-US" sz="2400" b="1" err="1"/>
              <a:t>Product_id</a:t>
            </a:r>
            <a:r>
              <a:rPr lang="en-US" sz="2400" b="1"/>
              <a:t>)as Count </a:t>
            </a:r>
          </a:p>
          <a:p>
            <a:pPr>
              <a:buNone/>
            </a:pPr>
            <a:r>
              <a:rPr lang="en-US" sz="2400"/>
              <a:t>from</a:t>
            </a:r>
            <a:r>
              <a:rPr lang="en-US" sz="2400" b="1"/>
              <a:t> </a:t>
            </a:r>
            <a:r>
              <a:rPr lang="en-US" sz="2400" b="1" err="1"/>
              <a:t>T_Product</a:t>
            </a:r>
            <a:endParaRPr lang="en-US" sz="2400" b="1"/>
          </a:p>
          <a:p>
            <a:pPr>
              <a:buNone/>
            </a:pPr>
            <a:r>
              <a:rPr lang="en-US" sz="2400"/>
              <a:t>group</a:t>
            </a:r>
            <a:r>
              <a:rPr lang="en-US" sz="2400" b="1"/>
              <a:t> by </a:t>
            </a:r>
            <a:r>
              <a:rPr lang="en-US" sz="2400" b="1" err="1">
                <a:solidFill>
                  <a:srgbClr val="C00000"/>
                </a:solidFill>
              </a:rPr>
              <a:t>Product_type_id</a:t>
            </a:r>
            <a:endParaRPr lang="en-US" sz="2400" b="1">
              <a:solidFill>
                <a:srgbClr val="C00000"/>
              </a:solidFill>
            </a:endParaRPr>
          </a:p>
          <a:p>
            <a:pPr>
              <a:buNone/>
            </a:pPr>
            <a:endParaRPr lang="en-US" sz="2400" b="1"/>
          </a:p>
          <a:p>
            <a:pPr>
              <a:buNone/>
            </a:pPr>
            <a:endParaRPr lang="en-US" sz="2400" b="1"/>
          </a:p>
          <a:p>
            <a:pPr>
              <a:buNone/>
            </a:pPr>
            <a:endParaRPr lang="en-US" sz="2400" b="1"/>
          </a:p>
          <a:p>
            <a:pPr>
              <a:buNone/>
            </a:pPr>
            <a:endParaRPr lang="en-US" sz="2400" b="1"/>
          </a:p>
          <a:p>
            <a:pPr>
              <a:buNone/>
            </a:pPr>
            <a:endParaRPr lang="en-US" sz="2400" b="1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GROUP BY</a:t>
            </a:r>
            <a:endParaRPr lang="th-TH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0" y="4343400"/>
          <a:ext cx="2692400" cy="1876425"/>
        </p:xfrm>
        <a:graphic>
          <a:graphicData uri="http://schemas.openxmlformats.org/drawingml/2006/table">
            <a:tbl>
              <a:tblPr/>
              <a:tblGrid>
                <a:gridCol w="1764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Receipt_No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19800" y="1981199"/>
          <a:ext cx="2743200" cy="1571626"/>
        </p:xfrm>
        <a:graphic>
          <a:graphicData uri="http://schemas.openxmlformats.org/drawingml/2006/table">
            <a:tbl>
              <a:tblPr/>
              <a:tblGrid>
                <a:gridCol w="1563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4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err="1">
                          <a:solidFill>
                            <a:srgbClr val="000000"/>
                          </a:solidFill>
                          <a:latin typeface="Tahoma"/>
                        </a:rPr>
                        <a:t>Product_Type_Id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41148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Receipt_No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,SUM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Total_Amt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as Sum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from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T_sales_detail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group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by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Receipt_No</a:t>
            </a:r>
            <a:endParaRPr kumimoji="0" lang="th-TH" sz="2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38862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Callout 10"/>
          <p:cNvSpPr/>
          <p:nvPr/>
        </p:nvSpPr>
        <p:spPr>
          <a:xfrm>
            <a:off x="4114800" y="2819400"/>
            <a:ext cx="1371600" cy="685800"/>
          </a:xfrm>
          <a:prstGeom prst="wedgeEllipseCallout">
            <a:avLst>
              <a:gd name="adj1" fmla="val -97822"/>
              <a:gd name="adj2" fmla="val -53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4114800" y="2819400"/>
            <a:ext cx="1371600" cy="685800"/>
          </a:xfrm>
          <a:prstGeom prst="wedgeEllipseCallout">
            <a:avLst>
              <a:gd name="adj1" fmla="val -124058"/>
              <a:gd name="adj2" fmla="val -19341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มีค่าตรงกัน</a:t>
            </a:r>
          </a:p>
        </p:txBody>
      </p:sp>
      <p:sp>
        <p:nvSpPr>
          <p:cNvPr id="15" name="Oval Callout 14"/>
          <p:cNvSpPr/>
          <p:nvPr/>
        </p:nvSpPr>
        <p:spPr>
          <a:xfrm>
            <a:off x="3810000" y="5257800"/>
            <a:ext cx="1371600" cy="685800"/>
          </a:xfrm>
          <a:prstGeom prst="wedgeEllipseCallout">
            <a:avLst>
              <a:gd name="adj1" fmla="val -97822"/>
              <a:gd name="adj2" fmla="val -53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3810000" y="5257800"/>
            <a:ext cx="1371600" cy="685800"/>
          </a:xfrm>
          <a:prstGeom prst="wedgeEllipseCallout">
            <a:avLst>
              <a:gd name="adj1" fmla="val -139112"/>
              <a:gd name="adj2" fmla="val -15900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มีค่าตรงกัน</a:t>
            </a:r>
          </a:p>
        </p:txBody>
      </p:sp>
    </p:spTree>
    <p:extLst>
      <p:ext uri="{BB962C8B-B14F-4D97-AF65-F5344CB8AC3E}">
        <p14:creationId xmlns:p14="http://schemas.microsoft.com/office/powerpoint/2010/main" val="29644539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407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HAVING</a:t>
            </a: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685800" y="1066800"/>
            <a:ext cx="7391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คำสั่ง</a:t>
            </a:r>
            <a:r>
              <a:rPr lang="th-TH" sz="2000" b="1" dirty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 </a:t>
            </a:r>
            <a:r>
              <a:rPr lang="en-US" sz="2000" b="1" dirty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HAVING </a:t>
            </a:r>
            <a:r>
              <a:rPr lang="th-TH" sz="2000" b="1" dirty="0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และ </a:t>
            </a:r>
            <a:r>
              <a:rPr lang="en-US" sz="2000" b="1" dirty="0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WHERE </a:t>
            </a:r>
            <a:r>
              <a:rPr lang="th-TH" sz="2000" b="1" dirty="0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 </a:t>
            </a:r>
            <a:r>
              <a:rPr lang="en-US" sz="2000" b="1" dirty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SQL </a:t>
            </a:r>
            <a:r>
              <a:rPr lang="th-TH" sz="2000" b="1" dirty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จะใช้สำหรับเป็นเงื่อนไขเลือกข้อมูลที่ต้องการด้วยกันทั้งคู่ โดยทั้ง</a:t>
            </a:r>
            <a:r>
              <a:rPr lang="th-TH" sz="2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สองคำสั่ง</a:t>
            </a:r>
            <a:r>
              <a:rPr lang="th-TH" sz="2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มีการทำงานแตกต่างกันดังนี้</a:t>
            </a:r>
            <a:endParaRPr lang="th-TH" sz="2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WHERE </a:t>
            </a:r>
            <a:r>
              <a:rPr lang="th-TH" sz="2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ใช้สำหรับการเลือกข้อมูลโดยกระทำกับทุกแถว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HAVING </a:t>
            </a:r>
            <a:r>
              <a:rPr lang="th-TH" sz="2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ใช้สำหรับกรองข้อมูลที่ถูกจัดกลุ่มโดยคำสั่ง </a:t>
            </a:r>
            <a:r>
              <a:rPr lang="en-US" sz="2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GROUP </a:t>
            </a:r>
            <a:r>
              <a:rPr lang="en-US" sz="2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BY</a:t>
            </a:r>
            <a:r>
              <a:rPr lang="th-TH" sz="2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2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2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ให้มองในมุมที่หลังจากคำสั่ง </a:t>
            </a:r>
            <a:r>
              <a:rPr lang="en-US" sz="2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Group </a:t>
            </a:r>
            <a:r>
              <a:rPr lang="th-TH" sz="2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แล้วข้อมูลจะมีลักษณะอย่างไร และจะเลือกข้อมูลดังกล่าวโดนใช้ </a:t>
            </a:r>
            <a:r>
              <a:rPr lang="en-US" sz="2000" b="1" dirty="0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Having</a:t>
            </a:r>
            <a:r>
              <a:rPr lang="en-US" sz="2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en-US" sz="2000" b="1" i="0" dirty="0">
              <a:effectLst/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3048000"/>
            <a:ext cx="7010400" cy="2747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rgbClr val="1600B8"/>
                </a:solidFill>
              </a:rPr>
              <a:t>   Select </a:t>
            </a:r>
            <a:r>
              <a:rPr lang="th-TH" sz="2400" dirty="0" smtClean="0">
                <a:solidFill>
                  <a:srgbClr val="1600B8"/>
                </a:solidFill>
              </a:rPr>
              <a:t> </a:t>
            </a:r>
            <a:r>
              <a:rPr lang="en-US" sz="2400" dirty="0" err="1"/>
              <a:t>column_name</a:t>
            </a:r>
            <a:r>
              <a:rPr lang="en-US" sz="2400" dirty="0"/>
              <a:t>(s</a:t>
            </a:r>
            <a:r>
              <a:rPr lang="en-US" sz="2400" dirty="0" smtClean="0"/>
              <a:t>)/Count/Sum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1600B8"/>
                </a:solidFill>
              </a:rPr>
              <a:t>From</a:t>
            </a:r>
            <a:r>
              <a:rPr lang="en-US" sz="2400" dirty="0" smtClean="0"/>
              <a:t>   Table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1600B8"/>
                </a:solidFill>
              </a:rPr>
              <a:t>Where</a:t>
            </a:r>
            <a:r>
              <a:rPr lang="en-US" sz="2400" dirty="0" smtClean="0"/>
              <a:t> Condition</a:t>
            </a:r>
            <a:r>
              <a:rPr lang="th-TH" sz="2400" dirty="0" smtClean="0"/>
              <a:t>1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1600B8"/>
                </a:solidFill>
              </a:rPr>
              <a:t>Group by </a:t>
            </a:r>
            <a:r>
              <a:rPr lang="en-US" sz="2400" dirty="0" err="1"/>
              <a:t>column_name</a:t>
            </a:r>
            <a:r>
              <a:rPr lang="en-US" sz="2400" dirty="0"/>
              <a:t>(s)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rgbClr val="1600B8"/>
                </a:solidFill>
              </a:rPr>
              <a:t>   Having   </a:t>
            </a:r>
            <a:r>
              <a:rPr lang="en-US" sz="2400" dirty="0" smtClean="0"/>
              <a:t>Condition2</a:t>
            </a:r>
            <a:endParaRPr lang="th-TH" sz="2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th-TH" sz="2400" dirty="0" smtClean="0"/>
              <a:t>    </a:t>
            </a:r>
            <a:r>
              <a:rPr lang="en-US" sz="2400" dirty="0" smtClean="0">
                <a:solidFill>
                  <a:srgbClr val="1600B8"/>
                </a:solidFill>
              </a:rPr>
              <a:t>Order by </a:t>
            </a:r>
            <a:r>
              <a:rPr lang="en-US" sz="2400" dirty="0" smtClean="0">
                <a:solidFill>
                  <a:srgbClr val="C00000"/>
                </a:solidFill>
              </a:rPr>
              <a:t>Column</a:t>
            </a:r>
            <a:r>
              <a:rPr lang="en-US" sz="2400" dirty="0" smtClean="0"/>
              <a:t>/Count/Sum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0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SELECT DISTINCT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SELECT</a:t>
            </a:r>
            <a:r>
              <a:rPr lang="en-US" dirty="0"/>
              <a:t> DISTINCT </a:t>
            </a:r>
            <a:r>
              <a:rPr lang="en-US" i="1" dirty="0"/>
              <a:t>column1</a:t>
            </a:r>
            <a:r>
              <a:rPr lang="en-US" dirty="0"/>
              <a:t>,</a:t>
            </a:r>
            <a:r>
              <a:rPr lang="en-US" i="1" dirty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FROM </a:t>
            </a:r>
            <a:r>
              <a:rPr lang="en-US" i="1" dirty="0" err="1"/>
              <a:t>table_name</a:t>
            </a:r>
            <a:r>
              <a:rPr lang="en-US" dirty="0" smtClean="0"/>
              <a:t>;</a:t>
            </a:r>
          </a:p>
          <a:p>
            <a:endParaRPr lang="th-TH" dirty="0" smtClean="0"/>
          </a:p>
          <a:p>
            <a:pPr>
              <a:buNone/>
            </a:pPr>
            <a:r>
              <a:rPr lang="en-US" dirty="0" smtClean="0"/>
              <a:t>	SELECT</a:t>
            </a:r>
            <a:r>
              <a:rPr lang="en-US" b="1" dirty="0" smtClean="0"/>
              <a:t> </a:t>
            </a:r>
            <a:r>
              <a:rPr lang="en-US" b="1" dirty="0"/>
              <a:t>DISTINCT(</a:t>
            </a:r>
            <a:r>
              <a:rPr lang="en-US" b="1" i="1" dirty="0" err="1">
                <a:solidFill>
                  <a:srgbClr val="1600B8"/>
                </a:solidFill>
              </a:rPr>
              <a:t>Receipt_no</a:t>
            </a:r>
            <a:r>
              <a:rPr lang="en-US" b="1" dirty="0"/>
              <a:t>) </a:t>
            </a:r>
            <a:endParaRPr lang="en-US" b="1" dirty="0" smtClean="0"/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from </a:t>
            </a:r>
            <a:r>
              <a:rPr lang="en-US" b="1" dirty="0" err="1"/>
              <a:t>T_Sales_Detail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822960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  เป็น</a:t>
            </a:r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คำสั่งเลือกข้อมูล ในกรณีที่ต้องการแสดงค่าที่ไม่ซ้ำกัน</a:t>
            </a:r>
          </a:p>
          <a:p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 หรือเป็นการ</a:t>
            </a:r>
            <a:r>
              <a:rPr lang="th-TH" sz="3200" b="1" dirty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เลือกข้อมูลที่เก็บซ้ำกัน ให้</a:t>
            </a:r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แสดงออกมาเพียง</a:t>
            </a:r>
            <a:r>
              <a:rPr lang="th-TH" sz="3200" b="1" dirty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หนึ่ง</a:t>
            </a:r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ค่าที่โดยไม่ซ้ำกัน โดยใช้คำสั่ง </a:t>
            </a:r>
            <a:r>
              <a:rPr lang="en-US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Distinct()</a:t>
            </a:r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sz="3200" b="1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h-TH" dirty="0"/>
              <a:t>การใช้ </a:t>
            </a:r>
            <a:r>
              <a:rPr lang="en-US" dirty="0"/>
              <a:t>having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43200"/>
            <a:ext cx="5238750" cy="2747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>
                <a:solidFill>
                  <a:srgbClr val="1600B8"/>
                </a:solidFill>
              </a:rPr>
              <a:t>Select</a:t>
            </a:r>
            <a:r>
              <a:rPr lang="en-US" dirty="0" smtClean="0"/>
              <a:t> </a:t>
            </a:r>
            <a:r>
              <a:rPr lang="th-TH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Column</a:t>
            </a:r>
            <a:r>
              <a:rPr lang="en-US" dirty="0" smtClean="0"/>
              <a:t>/Count/Sum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>
                <a:solidFill>
                  <a:srgbClr val="1600B8"/>
                </a:solidFill>
              </a:rPr>
              <a:t>From</a:t>
            </a:r>
            <a:r>
              <a:rPr lang="en-US" dirty="0"/>
              <a:t> </a:t>
            </a:r>
            <a:r>
              <a:rPr lang="en-US" dirty="0" smtClean="0"/>
              <a:t>  Table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>
                <a:solidFill>
                  <a:srgbClr val="1600B8"/>
                </a:solidFill>
              </a:rPr>
              <a:t>Where</a:t>
            </a:r>
            <a:r>
              <a:rPr lang="en-US" dirty="0" smtClean="0"/>
              <a:t> Condition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1600B8"/>
                </a:solidFill>
              </a:rPr>
              <a:t>   Group </a:t>
            </a:r>
            <a:r>
              <a:rPr lang="en-US" dirty="0" smtClean="0">
                <a:solidFill>
                  <a:srgbClr val="1600B8"/>
                </a:solidFill>
              </a:rPr>
              <a:t>by </a:t>
            </a:r>
            <a:r>
              <a:rPr lang="en-US" dirty="0">
                <a:solidFill>
                  <a:srgbClr val="C00000"/>
                </a:solidFill>
              </a:rPr>
              <a:t>Column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1600B8"/>
                </a:solidFill>
              </a:rPr>
              <a:t>   </a:t>
            </a:r>
            <a:r>
              <a:rPr lang="en-US" dirty="0" smtClean="0">
                <a:solidFill>
                  <a:srgbClr val="1600B8"/>
                </a:solidFill>
              </a:rPr>
              <a:t>Having   </a:t>
            </a:r>
            <a:r>
              <a:rPr lang="en-US" dirty="0" smtClean="0"/>
              <a:t>Condition2</a:t>
            </a: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    </a:t>
            </a:r>
            <a:r>
              <a:rPr lang="en-US" dirty="0" smtClean="0">
                <a:solidFill>
                  <a:srgbClr val="1600B8"/>
                </a:solidFill>
              </a:rPr>
              <a:t>Order by </a:t>
            </a:r>
            <a:r>
              <a:rPr lang="en-US" dirty="0">
                <a:solidFill>
                  <a:srgbClr val="C00000"/>
                </a:solidFill>
              </a:rPr>
              <a:t>Column</a:t>
            </a:r>
            <a:r>
              <a:rPr lang="en-US" dirty="0"/>
              <a:t>/Count/Sum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482209"/>
            <a:ext cx="7886700" cy="6868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smtClean="0"/>
              <a:t>   </a:t>
            </a:r>
            <a:r>
              <a:rPr lang="en-US" b="1" smtClean="0">
                <a:solidFill>
                  <a:srgbClr val="C00000"/>
                </a:solidFill>
              </a:rPr>
              <a:t>Select  &gt;  From &gt;   Where &gt;   Group by &gt; Having &gt;   Order by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smtClean="0"/>
              <a:t>   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5412716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8421"/>
            <a:ext cx="8066116" cy="397178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HAVING clause allows you to specify conditions on the results of aggregate functions </a:t>
            </a:r>
            <a:r>
              <a:rPr lang="en-US" dirty="0">
                <a:solidFill>
                  <a:srgbClr val="1600B8"/>
                </a:solidFill>
              </a:rPr>
              <a:t>(such as SUM, AVG, COUNT, etc</a:t>
            </a:r>
            <a:r>
              <a:rPr lang="en-US" dirty="0" smtClean="0">
                <a:solidFill>
                  <a:srgbClr val="1600B8"/>
                </a:solidFill>
              </a:rPr>
              <a:t>.)</a:t>
            </a:r>
            <a:endParaRPr lang="th-TH" dirty="0" smtClean="0">
              <a:solidFill>
                <a:srgbClr val="1600B8"/>
              </a:solidFill>
            </a:endParaRPr>
          </a:p>
          <a:p>
            <a:pPr marL="0" indent="0">
              <a:buNone/>
            </a:pPr>
            <a:endParaRPr lang="th-TH" dirty="0" smtClean="0"/>
          </a:p>
          <a:p>
            <a:r>
              <a:rPr lang="en-US" dirty="0" smtClean="0"/>
              <a:t>HAVING </a:t>
            </a:r>
            <a:r>
              <a:rPr lang="en-US" dirty="0"/>
              <a:t>clause </a:t>
            </a:r>
            <a:r>
              <a:rPr lang="th-TH" dirty="0" smtClean="0"/>
              <a:t>สามารถตามด้วย</a:t>
            </a:r>
            <a:r>
              <a:rPr lang="en-US" dirty="0" smtClean="0"/>
              <a:t> </a:t>
            </a:r>
            <a:r>
              <a:rPr lang="en-US" dirty="0"/>
              <a:t>an aggregate </a:t>
            </a:r>
            <a:r>
              <a:rPr lang="en-US" dirty="0" smtClean="0"/>
              <a:t>function</a:t>
            </a:r>
            <a:r>
              <a:rPr lang="th-TH" dirty="0" smtClean="0"/>
              <a:t> แต่ </a:t>
            </a:r>
            <a:r>
              <a:rPr lang="en-US" dirty="0" smtClean="0"/>
              <a:t> </a:t>
            </a:r>
            <a:r>
              <a:rPr lang="en-US" dirty="0"/>
              <a:t>WHERE clause </a:t>
            </a:r>
            <a:r>
              <a:rPr lang="th-TH" dirty="0" smtClean="0"/>
              <a:t>ไม่สามารถใช้ </a:t>
            </a:r>
            <a:r>
              <a:rPr lang="en-US" dirty="0" smtClean="0"/>
              <a:t>an </a:t>
            </a:r>
            <a:r>
              <a:rPr lang="en-US" dirty="0"/>
              <a:t>aggregate function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th-TH" dirty="0" smtClean="0"/>
              <a:t>การใช้ </a:t>
            </a:r>
            <a:r>
              <a:rPr lang="en-US" dirty="0"/>
              <a:t>GROUP BY </a:t>
            </a:r>
            <a:r>
              <a:rPr lang="th-TH" dirty="0" smtClean="0"/>
              <a:t>ต้องมาก่อน </a:t>
            </a:r>
            <a:r>
              <a:rPr lang="en-US" dirty="0"/>
              <a:t>HAVING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th-TH" dirty="0" smtClean="0"/>
          </a:p>
          <a:p>
            <a:r>
              <a:rPr lang="en-US" dirty="0" smtClean="0"/>
              <a:t>You </a:t>
            </a:r>
            <a:r>
              <a:rPr lang="en-US" dirty="0"/>
              <a:t>can use the </a:t>
            </a:r>
            <a:r>
              <a:rPr lang="en-US" dirty="0">
                <a:solidFill>
                  <a:srgbClr val="1600B8"/>
                </a:solidFill>
              </a:rPr>
              <a:t>WHERE</a:t>
            </a:r>
            <a:r>
              <a:rPr lang="en-US" dirty="0"/>
              <a:t> clause without </a:t>
            </a:r>
            <a:r>
              <a:rPr lang="en-US" b="1" dirty="0"/>
              <a:t>the </a:t>
            </a:r>
            <a:r>
              <a:rPr lang="en-US" b="1" dirty="0">
                <a:solidFill>
                  <a:srgbClr val="1600B8"/>
                </a:solidFill>
              </a:rPr>
              <a:t>GROUP</a:t>
            </a:r>
            <a:r>
              <a:rPr lang="en-US" b="1" dirty="0"/>
              <a:t> </a:t>
            </a:r>
            <a:r>
              <a:rPr lang="en-US" b="1" dirty="0">
                <a:solidFill>
                  <a:srgbClr val="1600B8"/>
                </a:solidFill>
              </a:rPr>
              <a:t>BY</a:t>
            </a:r>
            <a:r>
              <a:rPr lang="en-US" dirty="0"/>
              <a:t> clause, But you cannot use the </a:t>
            </a:r>
            <a:r>
              <a:rPr lang="en-US" dirty="0">
                <a:solidFill>
                  <a:srgbClr val="1600B8"/>
                </a:solidFill>
              </a:rPr>
              <a:t>HAVING</a:t>
            </a:r>
            <a:r>
              <a:rPr lang="en-US" dirty="0"/>
              <a:t> clause without </a:t>
            </a:r>
            <a:r>
              <a:rPr lang="en-US" b="1" dirty="0"/>
              <a:t>the </a:t>
            </a:r>
            <a:r>
              <a:rPr lang="en-US" b="1" dirty="0">
                <a:solidFill>
                  <a:srgbClr val="1600B8"/>
                </a:solidFill>
              </a:rPr>
              <a:t>GROUP</a:t>
            </a:r>
            <a:r>
              <a:rPr lang="en-US" b="1" dirty="0"/>
              <a:t> </a:t>
            </a:r>
            <a:r>
              <a:rPr lang="en-US" b="1" dirty="0">
                <a:solidFill>
                  <a:srgbClr val="1600B8"/>
                </a:solidFill>
              </a:rPr>
              <a:t>BY</a:t>
            </a:r>
            <a:r>
              <a:rPr lang="en-US" dirty="0"/>
              <a:t> clause</a:t>
            </a:r>
          </a:p>
          <a:p>
            <a:pPr marL="0" indent="0">
              <a:buNone/>
            </a:pPr>
            <a:r>
              <a:rPr lang="th-TH" dirty="0" smtClean="0"/>
              <a:t>       จะใช้ </a:t>
            </a:r>
            <a:r>
              <a:rPr lang="en-US" dirty="0" smtClean="0"/>
              <a:t>having </a:t>
            </a:r>
            <a:r>
              <a:rPr lang="th-TH" dirty="0" smtClean="0"/>
              <a:t>ต้องมี </a:t>
            </a:r>
            <a:r>
              <a:rPr lang="en-US" b="1" dirty="0">
                <a:solidFill>
                  <a:srgbClr val="1600B8"/>
                </a:solidFill>
              </a:rPr>
              <a:t>GROUP</a:t>
            </a:r>
            <a:r>
              <a:rPr lang="en-US" b="1" dirty="0"/>
              <a:t> </a:t>
            </a:r>
            <a:r>
              <a:rPr lang="en-US" b="1" dirty="0">
                <a:solidFill>
                  <a:srgbClr val="1600B8"/>
                </a:solidFill>
              </a:rPr>
              <a:t>BY</a:t>
            </a:r>
            <a:r>
              <a:rPr lang="en-US" dirty="0"/>
              <a:t> </a:t>
            </a:r>
            <a:r>
              <a:rPr lang="th-TH" dirty="0" smtClean="0"/>
              <a:t>มาก่อน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5257800"/>
            <a:ext cx="777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https://www.sqlservertutorial.net/sql-server-basics/sql-server-having/</a:t>
            </a:r>
          </a:p>
        </p:txBody>
      </p:sp>
    </p:spTree>
    <p:extLst>
      <p:ext uri="{BB962C8B-B14F-4D97-AF65-F5344CB8AC3E}">
        <p14:creationId xmlns:p14="http://schemas.microsoft.com/office/powerpoint/2010/main" val="19932754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10600" cy="100647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solidFill>
                  <a:srgbClr val="1600B8"/>
                </a:solidFill>
              </a:rPr>
              <a:t>ตัวอย่าง </a:t>
            </a:r>
            <a:r>
              <a:rPr lang="en-US" dirty="0" smtClean="0">
                <a:solidFill>
                  <a:srgbClr val="1600B8"/>
                </a:solidFill>
              </a:rPr>
              <a:t>HAVING</a:t>
            </a:r>
            <a:r>
              <a:rPr lang="th-TH" dirty="0" smtClean="0">
                <a:solidFill>
                  <a:srgbClr val="1600B8"/>
                </a:solidFill>
              </a:rPr>
              <a:t> ที่พบมาก </a:t>
            </a:r>
            <a:r>
              <a:rPr lang="th-TH" dirty="0" smtClean="0"/>
              <a:t>คือ</a:t>
            </a:r>
            <a:br>
              <a:rPr lang="th-TH" dirty="0" smtClean="0"/>
            </a:br>
            <a:r>
              <a:rPr lang="th-TH" dirty="0" smtClean="0"/>
              <a:t>หลังคำสั่ง</a:t>
            </a:r>
            <a:r>
              <a:rPr lang="en-US" dirty="0" smtClean="0"/>
              <a:t> having </a:t>
            </a:r>
            <a:r>
              <a:rPr lang="th-TH" dirty="0" smtClean="0"/>
              <a:t>จะเป็นคำสั่งการเลือกข้อมูลแบบ </a:t>
            </a:r>
            <a:r>
              <a:rPr lang="en-US" dirty="0" smtClean="0"/>
              <a:t>Sum, </a:t>
            </a:r>
            <a:r>
              <a:rPr lang="en-US" dirty="0" err="1" smtClean="0"/>
              <a:t>Count,avg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5867400" cy="3124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rgbClr val="1600B8"/>
                </a:solidFill>
              </a:rPr>
              <a:t>SELECT</a:t>
            </a:r>
            <a:r>
              <a:rPr lang="en-US" sz="2400" dirty="0"/>
              <a:t> </a:t>
            </a:r>
            <a:r>
              <a:rPr lang="en-US" sz="2400" dirty="0" err="1"/>
              <a:t>Product_Id</a:t>
            </a:r>
            <a:r>
              <a:rPr lang="en-US" sz="2400" dirty="0"/>
              <a:t>, SUM(</a:t>
            </a:r>
            <a:r>
              <a:rPr lang="en-US" sz="2400" dirty="0" err="1"/>
              <a:t>Total_amt</a:t>
            </a:r>
            <a:r>
              <a:rPr lang="en-US" sz="2400" dirty="0"/>
              <a:t>) as Tot </a:t>
            </a:r>
          </a:p>
          <a:p>
            <a:pPr>
              <a:buNone/>
            </a:pPr>
            <a:r>
              <a:rPr lang="en-US" sz="2400" dirty="0">
                <a:solidFill>
                  <a:srgbClr val="1600B8"/>
                </a:solidFill>
              </a:rPr>
              <a:t>FROM</a:t>
            </a:r>
            <a:r>
              <a:rPr lang="en-US" sz="2400" dirty="0"/>
              <a:t> </a:t>
            </a:r>
            <a:r>
              <a:rPr lang="en-US" sz="2400" dirty="0" err="1"/>
              <a:t>sales_detail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>
                <a:solidFill>
                  <a:srgbClr val="1600B8"/>
                </a:solidFill>
              </a:rPr>
              <a:t>WHERE</a:t>
            </a:r>
            <a:r>
              <a:rPr lang="en-US" sz="2400" dirty="0"/>
              <a:t> </a:t>
            </a:r>
            <a:r>
              <a:rPr lang="en-US" sz="2400" dirty="0" err="1"/>
              <a:t>Product_Id</a:t>
            </a:r>
            <a:r>
              <a:rPr lang="en-US" sz="2400" dirty="0"/>
              <a:t>&gt;'G001' </a:t>
            </a:r>
          </a:p>
          <a:p>
            <a:pPr>
              <a:buNone/>
            </a:pPr>
            <a:r>
              <a:rPr lang="en-US" sz="2400" dirty="0">
                <a:solidFill>
                  <a:srgbClr val="1600B8"/>
                </a:solidFill>
              </a:rPr>
              <a:t>GROUP</a:t>
            </a:r>
            <a:r>
              <a:rPr lang="en-US" sz="2400" dirty="0"/>
              <a:t> BY </a:t>
            </a:r>
            <a:r>
              <a:rPr lang="en-US" sz="2400" dirty="0" err="1"/>
              <a:t>Product_Id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>
                <a:solidFill>
                  <a:srgbClr val="1600B8"/>
                </a:solidFill>
              </a:rPr>
              <a:t>HAVING</a:t>
            </a:r>
            <a:r>
              <a:rPr lang="en-US" sz="2400" dirty="0"/>
              <a:t> SUM(</a:t>
            </a:r>
            <a:r>
              <a:rPr lang="en-US" sz="2400" dirty="0" err="1"/>
              <a:t>Total_amt</a:t>
            </a:r>
            <a:r>
              <a:rPr lang="en-US" sz="2400" dirty="0"/>
              <a:t>)&gt;2000 </a:t>
            </a:r>
          </a:p>
          <a:p>
            <a:pPr>
              <a:buNone/>
            </a:pPr>
            <a:r>
              <a:rPr lang="en-US" sz="2400" dirty="0"/>
              <a:t>ORDER BY Tot </a:t>
            </a:r>
            <a:r>
              <a:rPr lang="en-US" sz="2400" dirty="0" err="1"/>
              <a:t>asc</a:t>
            </a:r>
            <a:endParaRPr lang="en-US" sz="2400" dirty="0"/>
          </a:p>
          <a:p>
            <a:pPr>
              <a:buNone/>
            </a:pP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8410074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218" y="276517"/>
            <a:ext cx="7886700" cy="13255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Having Sum  ***(</a:t>
            </a:r>
            <a:r>
              <a:rPr lang="th-TH" dirty="0" smtClean="0">
                <a:solidFill>
                  <a:srgbClr val="C00000"/>
                </a:solidFill>
              </a:rPr>
              <a:t>สอบ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690689"/>
            <a:ext cx="5867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SELECT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Product_Id</a:t>
            </a:r>
            <a:r>
              <a:rPr lang="en-US" sz="1400" dirty="0">
                <a:solidFill>
                  <a:srgbClr val="808080"/>
                </a:solidFill>
              </a:rPr>
              <a:t>,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FF00FF"/>
                </a:solidFill>
              </a:rPr>
              <a:t>SUM</a:t>
            </a:r>
            <a:r>
              <a:rPr lang="en-US" sz="1400" dirty="0">
                <a:solidFill>
                  <a:srgbClr val="808080"/>
                </a:solidFill>
              </a:rPr>
              <a:t>(</a:t>
            </a:r>
            <a:r>
              <a:rPr lang="en-US" sz="1400" dirty="0" err="1">
                <a:solidFill>
                  <a:prstClr val="black"/>
                </a:solidFill>
              </a:rPr>
              <a:t>Total_amt</a:t>
            </a:r>
            <a:r>
              <a:rPr lang="en-US" sz="1400" dirty="0">
                <a:solidFill>
                  <a:srgbClr val="808080"/>
                </a:solidFill>
              </a:rPr>
              <a:t>)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as</a:t>
            </a:r>
            <a:r>
              <a:rPr lang="en-US" sz="1400" dirty="0">
                <a:solidFill>
                  <a:prstClr val="black"/>
                </a:solidFill>
              </a:rPr>
              <a:t> Tot </a:t>
            </a:r>
          </a:p>
          <a:p>
            <a:r>
              <a:rPr lang="en-US" sz="1400" dirty="0">
                <a:solidFill>
                  <a:srgbClr val="0000FF"/>
                </a:solidFill>
              </a:rPr>
              <a:t>FROM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sales_detail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</a:p>
          <a:p>
            <a:r>
              <a:rPr lang="en-US" sz="1400" dirty="0">
                <a:solidFill>
                  <a:srgbClr val="0000FF"/>
                </a:solidFill>
              </a:rPr>
              <a:t>WHERE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Product_Id</a:t>
            </a:r>
            <a:r>
              <a:rPr lang="en-US" sz="1400" dirty="0">
                <a:solidFill>
                  <a:srgbClr val="808080"/>
                </a:solidFill>
              </a:rPr>
              <a:t>&gt;</a:t>
            </a:r>
            <a:r>
              <a:rPr lang="en-US" sz="1400" dirty="0">
                <a:solidFill>
                  <a:srgbClr val="FF0000"/>
                </a:solidFill>
              </a:rPr>
              <a:t>'G001'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</a:p>
          <a:p>
            <a:r>
              <a:rPr lang="en-US" sz="1400" dirty="0">
                <a:solidFill>
                  <a:srgbClr val="0000FF"/>
                </a:solidFill>
              </a:rPr>
              <a:t>GROUP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BY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Product_Id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</a:p>
          <a:p>
            <a:r>
              <a:rPr lang="en-US" sz="1400" dirty="0">
                <a:solidFill>
                  <a:srgbClr val="0000FF"/>
                </a:solidFill>
              </a:rPr>
              <a:t>HAVING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FF00FF"/>
                </a:solidFill>
              </a:rPr>
              <a:t>SUM</a:t>
            </a:r>
            <a:r>
              <a:rPr lang="en-US" sz="1400" dirty="0">
                <a:solidFill>
                  <a:srgbClr val="808080"/>
                </a:solidFill>
              </a:rPr>
              <a:t>(</a:t>
            </a:r>
            <a:r>
              <a:rPr lang="en-US" sz="1400" dirty="0" err="1">
                <a:solidFill>
                  <a:prstClr val="black"/>
                </a:solidFill>
              </a:rPr>
              <a:t>Total_amt</a:t>
            </a:r>
            <a:r>
              <a:rPr lang="en-US" sz="1400" dirty="0">
                <a:solidFill>
                  <a:srgbClr val="808080"/>
                </a:solidFill>
              </a:rPr>
              <a:t>)&gt;</a:t>
            </a:r>
            <a:r>
              <a:rPr lang="en-US" sz="1400" dirty="0">
                <a:solidFill>
                  <a:prstClr val="black"/>
                </a:solidFill>
              </a:rPr>
              <a:t>1300</a:t>
            </a:r>
          </a:p>
          <a:p>
            <a:r>
              <a:rPr lang="en-US" sz="1400" dirty="0">
                <a:solidFill>
                  <a:srgbClr val="0000FF"/>
                </a:solidFill>
              </a:rPr>
              <a:t>ORDER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BY</a:t>
            </a:r>
            <a:r>
              <a:rPr lang="en-US" sz="1400" dirty="0">
                <a:solidFill>
                  <a:prstClr val="black"/>
                </a:solidFill>
              </a:rPr>
              <a:t> Tot </a:t>
            </a:r>
            <a:r>
              <a:rPr lang="en-US" sz="1400" dirty="0" err="1">
                <a:solidFill>
                  <a:srgbClr val="0000FF"/>
                </a:solidFill>
              </a:rPr>
              <a:t>asc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6665" y="33528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SELECT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Product_Id</a:t>
            </a:r>
            <a:r>
              <a:rPr lang="en-US" sz="1400" dirty="0">
                <a:solidFill>
                  <a:srgbClr val="808080"/>
                </a:solidFill>
              </a:rPr>
              <a:t>,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FF00FF"/>
                </a:solidFill>
              </a:rPr>
              <a:t>SUM</a:t>
            </a:r>
            <a:r>
              <a:rPr lang="en-US" sz="1400" dirty="0">
                <a:solidFill>
                  <a:srgbClr val="808080"/>
                </a:solidFill>
              </a:rPr>
              <a:t>(</a:t>
            </a:r>
            <a:r>
              <a:rPr lang="en-US" sz="1400" dirty="0" err="1">
                <a:solidFill>
                  <a:prstClr val="black"/>
                </a:solidFill>
              </a:rPr>
              <a:t>Total_amt</a:t>
            </a:r>
            <a:r>
              <a:rPr lang="en-US" sz="1400" dirty="0">
                <a:solidFill>
                  <a:srgbClr val="808080"/>
                </a:solidFill>
              </a:rPr>
              <a:t>)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as</a:t>
            </a:r>
            <a:r>
              <a:rPr lang="en-US" sz="1400" dirty="0">
                <a:solidFill>
                  <a:prstClr val="black"/>
                </a:solidFill>
              </a:rPr>
              <a:t> Tot </a:t>
            </a:r>
          </a:p>
          <a:p>
            <a:r>
              <a:rPr lang="en-US" sz="1400" dirty="0">
                <a:solidFill>
                  <a:srgbClr val="0000FF"/>
                </a:solidFill>
              </a:rPr>
              <a:t>FROM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sales_detail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</a:p>
          <a:p>
            <a:r>
              <a:rPr lang="en-US" sz="1400" dirty="0">
                <a:solidFill>
                  <a:srgbClr val="0000FF"/>
                </a:solidFill>
              </a:rPr>
              <a:t>WHERE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Product_Id</a:t>
            </a:r>
            <a:r>
              <a:rPr lang="en-US" sz="1400" dirty="0">
                <a:solidFill>
                  <a:srgbClr val="808080"/>
                </a:solidFill>
              </a:rPr>
              <a:t>&gt;</a:t>
            </a:r>
            <a:r>
              <a:rPr lang="en-US" sz="1400" dirty="0">
                <a:solidFill>
                  <a:srgbClr val="FF0000"/>
                </a:solidFill>
              </a:rPr>
              <a:t>'G001'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</a:p>
          <a:p>
            <a:r>
              <a:rPr lang="en-US" sz="1400" dirty="0">
                <a:solidFill>
                  <a:srgbClr val="0000FF"/>
                </a:solidFill>
              </a:rPr>
              <a:t>GROUP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BY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Product_Id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</a:p>
          <a:p>
            <a:r>
              <a:rPr lang="en-US" sz="1400" dirty="0">
                <a:solidFill>
                  <a:srgbClr val="0000FF"/>
                </a:solidFill>
              </a:rPr>
              <a:t>HAVING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Product_Id</a:t>
            </a:r>
            <a:r>
              <a:rPr lang="en-US" sz="1400" dirty="0">
                <a:solidFill>
                  <a:srgbClr val="808080"/>
                </a:solidFill>
              </a:rPr>
              <a:t>=</a:t>
            </a:r>
            <a:r>
              <a:rPr lang="en-US" sz="1400" dirty="0">
                <a:solidFill>
                  <a:srgbClr val="FF0000"/>
                </a:solidFill>
              </a:rPr>
              <a:t>'G012'</a:t>
            </a:r>
          </a:p>
          <a:p>
            <a:r>
              <a:rPr lang="en-US" sz="1400" dirty="0">
                <a:solidFill>
                  <a:srgbClr val="0000FF"/>
                </a:solidFill>
              </a:rPr>
              <a:t>ORDER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BY</a:t>
            </a:r>
            <a:r>
              <a:rPr lang="en-US" sz="1400" dirty="0">
                <a:solidFill>
                  <a:prstClr val="black"/>
                </a:solidFill>
              </a:rPr>
              <a:t> Tot </a:t>
            </a:r>
            <a:r>
              <a:rPr lang="en-US" sz="1400" dirty="0" err="1">
                <a:solidFill>
                  <a:srgbClr val="0000FF"/>
                </a:solidFill>
              </a:rPr>
              <a:t>asc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381000" y="48768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SELECT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Product_Id</a:t>
            </a:r>
            <a:r>
              <a:rPr lang="en-US" sz="1400" dirty="0">
                <a:solidFill>
                  <a:srgbClr val="808080"/>
                </a:solidFill>
              </a:rPr>
              <a:t>,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FF00FF"/>
                </a:solidFill>
              </a:rPr>
              <a:t>SUM</a:t>
            </a:r>
            <a:r>
              <a:rPr lang="en-US" sz="1400" dirty="0">
                <a:solidFill>
                  <a:srgbClr val="808080"/>
                </a:solidFill>
              </a:rPr>
              <a:t>(</a:t>
            </a:r>
            <a:r>
              <a:rPr lang="en-US" sz="1400" dirty="0" err="1">
                <a:solidFill>
                  <a:prstClr val="black"/>
                </a:solidFill>
              </a:rPr>
              <a:t>Total_amt</a:t>
            </a:r>
            <a:r>
              <a:rPr lang="en-US" sz="1400" dirty="0">
                <a:solidFill>
                  <a:srgbClr val="808080"/>
                </a:solidFill>
              </a:rPr>
              <a:t>)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as</a:t>
            </a:r>
            <a:r>
              <a:rPr lang="en-US" sz="1400" dirty="0">
                <a:solidFill>
                  <a:prstClr val="black"/>
                </a:solidFill>
              </a:rPr>
              <a:t> Tot </a:t>
            </a:r>
          </a:p>
          <a:p>
            <a:r>
              <a:rPr lang="en-US" sz="1400" dirty="0">
                <a:solidFill>
                  <a:srgbClr val="0000FF"/>
                </a:solidFill>
              </a:rPr>
              <a:t>FROM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sales_detail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</a:p>
          <a:p>
            <a:r>
              <a:rPr lang="en-US" sz="1400" dirty="0">
                <a:solidFill>
                  <a:srgbClr val="0000FF"/>
                </a:solidFill>
              </a:rPr>
              <a:t>WHERE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Product_Id</a:t>
            </a:r>
            <a:r>
              <a:rPr lang="en-US" sz="1400" dirty="0">
                <a:solidFill>
                  <a:srgbClr val="808080"/>
                </a:solidFill>
              </a:rPr>
              <a:t>&gt;</a:t>
            </a:r>
            <a:r>
              <a:rPr lang="en-US" sz="1400" dirty="0">
                <a:solidFill>
                  <a:srgbClr val="FF0000"/>
                </a:solidFill>
              </a:rPr>
              <a:t>'G001'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</a:p>
          <a:p>
            <a:r>
              <a:rPr lang="en-US" sz="1400" dirty="0">
                <a:solidFill>
                  <a:srgbClr val="0000FF"/>
                </a:solidFill>
              </a:rPr>
              <a:t>GROUP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BY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Product_Id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</a:p>
          <a:p>
            <a:r>
              <a:rPr lang="en-US" sz="1400" dirty="0">
                <a:solidFill>
                  <a:srgbClr val="0000FF"/>
                </a:solidFill>
              </a:rPr>
              <a:t>HAVING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FF00FF"/>
                </a:solidFill>
              </a:rPr>
              <a:t>SUM</a:t>
            </a:r>
            <a:r>
              <a:rPr lang="en-US" sz="1400" dirty="0">
                <a:solidFill>
                  <a:srgbClr val="808080"/>
                </a:solidFill>
              </a:rPr>
              <a:t>(</a:t>
            </a:r>
            <a:r>
              <a:rPr lang="en-US" sz="1400" dirty="0" err="1">
                <a:solidFill>
                  <a:prstClr val="black"/>
                </a:solidFill>
              </a:rPr>
              <a:t>Total_amt</a:t>
            </a:r>
            <a:r>
              <a:rPr lang="en-US" sz="1400" dirty="0">
                <a:solidFill>
                  <a:srgbClr val="808080"/>
                </a:solidFill>
              </a:rPr>
              <a:t>)&gt;</a:t>
            </a:r>
            <a:r>
              <a:rPr lang="en-US" sz="1400" dirty="0">
                <a:solidFill>
                  <a:prstClr val="black"/>
                </a:solidFill>
              </a:rPr>
              <a:t>1300 </a:t>
            </a:r>
            <a:r>
              <a:rPr lang="en-US" sz="1400" dirty="0">
                <a:solidFill>
                  <a:srgbClr val="808080"/>
                </a:solidFill>
              </a:rPr>
              <a:t>and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Product_Id</a:t>
            </a:r>
            <a:r>
              <a:rPr lang="en-US" sz="1400" dirty="0">
                <a:solidFill>
                  <a:srgbClr val="808080"/>
                </a:solidFill>
              </a:rPr>
              <a:t>=</a:t>
            </a:r>
            <a:r>
              <a:rPr lang="en-US" sz="1400" dirty="0">
                <a:solidFill>
                  <a:srgbClr val="FF0000"/>
                </a:solidFill>
              </a:rPr>
              <a:t>'G012'</a:t>
            </a:r>
          </a:p>
          <a:p>
            <a:r>
              <a:rPr lang="en-US" sz="1400" dirty="0">
                <a:solidFill>
                  <a:srgbClr val="0000FF"/>
                </a:solidFill>
              </a:rPr>
              <a:t>ORDER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BY</a:t>
            </a:r>
            <a:r>
              <a:rPr lang="en-US" sz="1400" dirty="0">
                <a:solidFill>
                  <a:prstClr val="black"/>
                </a:solidFill>
              </a:rPr>
              <a:t> Tot </a:t>
            </a:r>
            <a:r>
              <a:rPr lang="en-US" sz="1400" dirty="0" err="1">
                <a:solidFill>
                  <a:srgbClr val="0000FF"/>
                </a:solidFill>
              </a:rPr>
              <a:t>asc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320" y="1927482"/>
            <a:ext cx="1152526" cy="14699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3528321"/>
            <a:ext cx="1152526" cy="12805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9120" y="4966395"/>
            <a:ext cx="1165861" cy="1295400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5638800" y="3683011"/>
            <a:ext cx="1193223" cy="971204"/>
          </a:xfrm>
          <a:prstGeom prst="wedgeRoundRectCallout">
            <a:avLst>
              <a:gd name="adj1" fmla="val -299561"/>
              <a:gd name="adj2" fmla="val 2203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tx1"/>
                </a:solidFill>
              </a:rPr>
              <a:t>ได้ แต่ควรตรวจสอบ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5543204" y="5347395"/>
            <a:ext cx="1371600" cy="914400"/>
          </a:xfrm>
          <a:prstGeom prst="wedgeRoundRectCallout">
            <a:avLst>
              <a:gd name="adj1" fmla="val -123687"/>
              <a:gd name="adj2" fmla="val 931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ได้ แต่ควรตรวจสอบ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5791200" y="2017931"/>
            <a:ext cx="1112520" cy="877669"/>
          </a:xfrm>
          <a:prstGeom prst="wedgeRoundRectCallout">
            <a:avLst>
              <a:gd name="adj1" fmla="val -197557"/>
              <a:gd name="adj2" fmla="val 2289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ถูกต้อง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5803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42" y="164654"/>
            <a:ext cx="7886700" cy="1325563"/>
          </a:xfrm>
        </p:spPr>
        <p:txBody>
          <a:bodyPr/>
          <a:lstStyle/>
          <a:p>
            <a:r>
              <a:rPr lang="en-US" dirty="0" smtClean="0"/>
              <a:t>Having &gt; </a:t>
            </a:r>
            <a:r>
              <a:rPr lang="en-US" dirty="0" smtClean="0">
                <a:solidFill>
                  <a:srgbClr val="00B050"/>
                </a:solidFill>
              </a:rPr>
              <a:t>Correct</a:t>
            </a:r>
            <a:r>
              <a:rPr lang="en-US" dirty="0" smtClean="0"/>
              <a:t> VS </a:t>
            </a:r>
            <a:r>
              <a:rPr lang="en-US" dirty="0" smtClean="0">
                <a:solidFill>
                  <a:srgbClr val="C00000"/>
                </a:solidFill>
              </a:rPr>
              <a:t>Wrong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5867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 </a:t>
            </a:r>
            <a:r>
              <a:rPr lang="en-US" sz="1400" dirty="0" smtClean="0"/>
              <a:t>   </a:t>
            </a:r>
            <a:r>
              <a:rPr lang="en-US" sz="1400" dirty="0">
                <a:solidFill>
                  <a:srgbClr val="1600B8"/>
                </a:solidFill>
              </a:rPr>
              <a:t>Select</a:t>
            </a:r>
            <a:r>
              <a:rPr lang="en-US" sz="1400" dirty="0"/>
              <a:t>	</a:t>
            </a:r>
            <a:r>
              <a:rPr lang="en-US" sz="1400" dirty="0" err="1" smtClean="0"/>
              <a:t>Sales.Cust_Id,Sales_Detail.Product_Id</a:t>
            </a:r>
            <a:r>
              <a:rPr lang="en-US" sz="1400" dirty="0" smtClean="0"/>
              <a:t>, SUM(</a:t>
            </a:r>
            <a:r>
              <a:rPr lang="en-US" sz="1400" dirty="0" err="1" smtClean="0"/>
              <a:t>Total_amt</a:t>
            </a:r>
            <a:r>
              <a:rPr lang="en-US" sz="1400" dirty="0"/>
              <a:t>) as  </a:t>
            </a:r>
            <a:r>
              <a:rPr lang="en-US" sz="1400" dirty="0" err="1"/>
              <a:t>TotTal</a:t>
            </a:r>
            <a:endParaRPr lang="en-US" sz="1400" dirty="0"/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rgbClr val="1600B8"/>
                </a:solidFill>
              </a:rPr>
              <a:t>From</a:t>
            </a:r>
            <a:r>
              <a:rPr lang="en-US" sz="1400" dirty="0"/>
              <a:t>  </a:t>
            </a:r>
            <a:r>
              <a:rPr lang="en-US" sz="1400" dirty="0" err="1"/>
              <a:t>Sales,Sales_Detail</a:t>
            </a:r>
            <a:endParaRPr lang="en-US" sz="1400" dirty="0"/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rgbClr val="1600B8"/>
                </a:solidFill>
              </a:rPr>
              <a:t>Where</a:t>
            </a:r>
            <a:r>
              <a:rPr lang="en-US" sz="1400" dirty="0"/>
              <a:t> </a:t>
            </a:r>
            <a:r>
              <a:rPr lang="en-US" sz="1400" dirty="0" err="1"/>
              <a:t>sales.Receipt_No</a:t>
            </a:r>
            <a:r>
              <a:rPr lang="en-US" sz="1400" dirty="0"/>
              <a:t>=</a:t>
            </a:r>
            <a:r>
              <a:rPr lang="en-US" sz="1400" dirty="0" err="1"/>
              <a:t>Sales_Detail.Receipt_No</a:t>
            </a:r>
            <a:endParaRPr lang="en-US" sz="1400" dirty="0"/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rgbClr val="1600B8"/>
                </a:solidFill>
              </a:rPr>
              <a:t>Group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1600B8"/>
                </a:solidFill>
              </a:rPr>
              <a:t>by</a:t>
            </a:r>
            <a:r>
              <a:rPr lang="en-US" sz="1400" dirty="0"/>
              <a:t> </a:t>
            </a:r>
            <a:r>
              <a:rPr lang="en-US" sz="1400" dirty="0" err="1"/>
              <a:t>Sales.Cust_Id,Sales_Detail.Product_Id</a:t>
            </a:r>
            <a:endParaRPr lang="en-US" sz="1400" dirty="0"/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rgbClr val="1600B8"/>
                </a:solidFill>
              </a:rPr>
              <a:t>Having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C00000"/>
                </a:solidFill>
              </a:rPr>
              <a:t>SUM(</a:t>
            </a:r>
            <a:r>
              <a:rPr lang="en-US" sz="1400" dirty="0" err="1">
                <a:solidFill>
                  <a:srgbClr val="C00000"/>
                </a:solidFill>
              </a:rPr>
              <a:t>Total_amt</a:t>
            </a:r>
            <a:r>
              <a:rPr lang="en-US" sz="1400" dirty="0">
                <a:solidFill>
                  <a:srgbClr val="C00000"/>
                </a:solidFill>
              </a:rPr>
              <a:t>)  &lt;=2000 </a:t>
            </a:r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rgbClr val="1600B8"/>
                </a:solidFill>
              </a:rPr>
              <a:t>Order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1600B8"/>
                </a:solidFill>
              </a:rPr>
              <a:t>by</a:t>
            </a:r>
            <a:r>
              <a:rPr lang="en-US" sz="1400" dirty="0"/>
              <a:t> </a:t>
            </a:r>
            <a:r>
              <a:rPr lang="en-US" sz="1400" dirty="0" err="1"/>
              <a:t>Sales.Cust_Id,Product_Id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6074" y="1490217"/>
            <a:ext cx="1457326" cy="16192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" y="3483511"/>
            <a:ext cx="6934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rgbClr val="0000FF"/>
                </a:solidFill>
              </a:rPr>
              <a:t>Select</a:t>
            </a:r>
            <a:r>
              <a:rPr lang="en-US" sz="1600" dirty="0">
                <a:solidFill>
                  <a:prstClr val="black"/>
                </a:solidFill>
              </a:rPr>
              <a:t>	</a:t>
            </a:r>
            <a:r>
              <a:rPr lang="en-US" sz="1600" dirty="0" err="1">
                <a:solidFill>
                  <a:prstClr val="black"/>
                </a:solidFill>
              </a:rPr>
              <a:t>Sales</a:t>
            </a:r>
            <a:r>
              <a:rPr lang="en-US" sz="1600" dirty="0" err="1">
                <a:solidFill>
                  <a:srgbClr val="808080"/>
                </a:solidFill>
              </a:rPr>
              <a:t>.</a:t>
            </a:r>
            <a:r>
              <a:rPr lang="en-US" sz="1600" dirty="0" err="1">
                <a:solidFill>
                  <a:prstClr val="black"/>
                </a:solidFill>
              </a:rPr>
              <a:t>Cust_Id</a:t>
            </a:r>
            <a:r>
              <a:rPr lang="en-US" sz="1600" dirty="0" err="1">
                <a:solidFill>
                  <a:srgbClr val="808080"/>
                </a:solidFill>
              </a:rPr>
              <a:t>,</a:t>
            </a:r>
            <a:r>
              <a:rPr lang="en-US" sz="1600" dirty="0" err="1">
                <a:solidFill>
                  <a:prstClr val="black"/>
                </a:solidFill>
              </a:rPr>
              <a:t>Sales_Detail</a:t>
            </a:r>
            <a:r>
              <a:rPr lang="en-US" sz="1600" dirty="0" err="1">
                <a:solidFill>
                  <a:srgbClr val="808080"/>
                </a:solidFill>
              </a:rPr>
              <a:t>.</a:t>
            </a:r>
            <a:r>
              <a:rPr lang="en-US" sz="1600" dirty="0" err="1">
                <a:solidFill>
                  <a:prstClr val="black"/>
                </a:solidFill>
              </a:rPr>
              <a:t>Product_Id</a:t>
            </a:r>
            <a:r>
              <a:rPr lang="en-US" sz="1600" dirty="0" smtClean="0">
                <a:solidFill>
                  <a:srgbClr val="808080"/>
                </a:solidFill>
              </a:rPr>
              <a:t>, </a:t>
            </a:r>
            <a:r>
              <a:rPr lang="en-US" sz="1600" dirty="0" smtClean="0">
                <a:solidFill>
                  <a:srgbClr val="FF00FF"/>
                </a:solidFill>
              </a:rPr>
              <a:t>SUM</a:t>
            </a:r>
            <a:r>
              <a:rPr lang="en-US" sz="1600" dirty="0" smtClean="0">
                <a:solidFill>
                  <a:srgbClr val="808080"/>
                </a:solidFill>
              </a:rPr>
              <a:t>(</a:t>
            </a:r>
            <a:r>
              <a:rPr lang="en-US" sz="1600" dirty="0" err="1" smtClean="0">
                <a:solidFill>
                  <a:prstClr val="black"/>
                </a:solidFill>
              </a:rPr>
              <a:t>Total_amt</a:t>
            </a:r>
            <a:r>
              <a:rPr lang="en-US" sz="1600" dirty="0">
                <a:solidFill>
                  <a:srgbClr val="808080"/>
                </a:solidFill>
              </a:rPr>
              <a:t>)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as</a:t>
            </a:r>
            <a:r>
              <a:rPr lang="en-US" sz="1600" dirty="0">
                <a:solidFill>
                  <a:prstClr val="black"/>
                </a:solidFill>
              </a:rPr>
              <a:t>  </a:t>
            </a:r>
            <a:r>
              <a:rPr lang="en-US" sz="1600" dirty="0" err="1">
                <a:solidFill>
                  <a:prstClr val="black"/>
                </a:solidFill>
              </a:rPr>
              <a:t>TotTal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 </a:t>
            </a:r>
            <a:r>
              <a:rPr lang="en-US" sz="1600" dirty="0">
                <a:solidFill>
                  <a:srgbClr val="0000FF"/>
                </a:solidFill>
              </a:rPr>
              <a:t>From</a:t>
            </a:r>
            <a:r>
              <a:rPr lang="en-US" sz="1600" dirty="0">
                <a:solidFill>
                  <a:prstClr val="black"/>
                </a:solidFill>
              </a:rPr>
              <a:t>  </a:t>
            </a:r>
            <a:r>
              <a:rPr lang="en-US" sz="1600" dirty="0" err="1">
                <a:solidFill>
                  <a:prstClr val="black"/>
                </a:solidFill>
              </a:rPr>
              <a:t>Sales</a:t>
            </a:r>
            <a:r>
              <a:rPr lang="en-US" sz="1600" dirty="0" err="1">
                <a:solidFill>
                  <a:srgbClr val="808080"/>
                </a:solidFill>
              </a:rPr>
              <a:t>,</a:t>
            </a:r>
            <a:r>
              <a:rPr lang="en-US" sz="1600" dirty="0" err="1">
                <a:solidFill>
                  <a:prstClr val="black"/>
                </a:solidFill>
              </a:rPr>
              <a:t>Sales_Detail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 </a:t>
            </a:r>
            <a:r>
              <a:rPr lang="en-US" sz="1600" dirty="0">
                <a:solidFill>
                  <a:srgbClr val="0000FF"/>
                </a:solidFill>
              </a:rPr>
              <a:t>Where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sales</a:t>
            </a:r>
            <a:r>
              <a:rPr lang="en-US" sz="1600" dirty="0" err="1">
                <a:solidFill>
                  <a:srgbClr val="808080"/>
                </a:solidFill>
              </a:rPr>
              <a:t>.</a:t>
            </a:r>
            <a:r>
              <a:rPr lang="en-US" sz="1600" dirty="0" err="1">
                <a:solidFill>
                  <a:prstClr val="black"/>
                </a:solidFill>
              </a:rPr>
              <a:t>Receipt_No</a:t>
            </a:r>
            <a:r>
              <a:rPr lang="en-US" sz="1600" dirty="0">
                <a:solidFill>
                  <a:srgbClr val="808080"/>
                </a:solidFill>
              </a:rPr>
              <a:t>=</a:t>
            </a:r>
            <a:r>
              <a:rPr lang="en-US" sz="1600" dirty="0" err="1">
                <a:solidFill>
                  <a:prstClr val="black"/>
                </a:solidFill>
              </a:rPr>
              <a:t>Sales_Detail</a:t>
            </a:r>
            <a:r>
              <a:rPr lang="en-US" sz="1600" dirty="0" err="1">
                <a:solidFill>
                  <a:srgbClr val="808080"/>
                </a:solidFill>
              </a:rPr>
              <a:t>.</a:t>
            </a:r>
            <a:r>
              <a:rPr lang="en-US" sz="1600" dirty="0" err="1">
                <a:solidFill>
                  <a:prstClr val="black"/>
                </a:solidFill>
              </a:rPr>
              <a:t>Receipt_No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       </a:t>
            </a:r>
            <a:r>
              <a:rPr lang="en-US" sz="1600" dirty="0" smtClean="0">
                <a:solidFill>
                  <a:prstClr val="black"/>
                </a:solidFill>
              </a:rPr>
              <a:t>      </a:t>
            </a:r>
            <a:r>
              <a:rPr lang="en-US" sz="1600" dirty="0" smtClean="0">
                <a:solidFill>
                  <a:srgbClr val="808080"/>
                </a:solidFill>
              </a:rPr>
              <a:t>and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srgbClr val="FF00FF"/>
                </a:solidFill>
              </a:rPr>
              <a:t>SUM</a:t>
            </a:r>
            <a:r>
              <a:rPr lang="en-US" sz="1600" dirty="0">
                <a:solidFill>
                  <a:srgbClr val="808080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Total_amt</a:t>
            </a:r>
            <a:r>
              <a:rPr lang="en-US" sz="1600" dirty="0">
                <a:solidFill>
                  <a:srgbClr val="808080"/>
                </a:solidFill>
              </a:rPr>
              <a:t>)</a:t>
            </a:r>
            <a:r>
              <a:rPr lang="en-US" sz="1600" dirty="0">
                <a:solidFill>
                  <a:prstClr val="black"/>
                </a:solidFill>
              </a:rPr>
              <a:t>  </a:t>
            </a:r>
            <a:r>
              <a:rPr lang="en-US" sz="1600" dirty="0">
                <a:solidFill>
                  <a:srgbClr val="808080"/>
                </a:solidFill>
              </a:rPr>
              <a:t>&lt;=</a:t>
            </a:r>
            <a:r>
              <a:rPr lang="en-US" sz="1600" dirty="0">
                <a:solidFill>
                  <a:prstClr val="black"/>
                </a:solidFill>
              </a:rPr>
              <a:t>2000  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</a:t>
            </a:r>
            <a:r>
              <a:rPr lang="en-US" sz="1600" dirty="0">
                <a:solidFill>
                  <a:srgbClr val="0000FF"/>
                </a:solidFill>
              </a:rPr>
              <a:t>Group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by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Sales</a:t>
            </a:r>
            <a:r>
              <a:rPr lang="en-US" sz="1600" dirty="0" err="1">
                <a:solidFill>
                  <a:srgbClr val="808080"/>
                </a:solidFill>
              </a:rPr>
              <a:t>.</a:t>
            </a:r>
            <a:r>
              <a:rPr lang="en-US" sz="1600" dirty="0" err="1">
                <a:solidFill>
                  <a:prstClr val="black"/>
                </a:solidFill>
              </a:rPr>
              <a:t>Cust_Id</a:t>
            </a:r>
            <a:r>
              <a:rPr lang="en-US" sz="1600" dirty="0" err="1">
                <a:solidFill>
                  <a:srgbClr val="808080"/>
                </a:solidFill>
              </a:rPr>
              <a:t>,</a:t>
            </a:r>
            <a:r>
              <a:rPr lang="en-US" sz="1600" dirty="0" err="1">
                <a:solidFill>
                  <a:prstClr val="black"/>
                </a:solidFill>
              </a:rPr>
              <a:t>Sales_Detail</a:t>
            </a:r>
            <a:r>
              <a:rPr lang="en-US" sz="1600" dirty="0" err="1">
                <a:solidFill>
                  <a:srgbClr val="808080"/>
                </a:solidFill>
              </a:rPr>
              <a:t>.</a:t>
            </a:r>
            <a:r>
              <a:rPr lang="en-US" sz="1600" dirty="0" err="1">
                <a:solidFill>
                  <a:prstClr val="black"/>
                </a:solidFill>
              </a:rPr>
              <a:t>Product_Id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 </a:t>
            </a:r>
            <a:r>
              <a:rPr lang="en-US" sz="1600" dirty="0">
                <a:solidFill>
                  <a:srgbClr val="0000FF"/>
                </a:solidFill>
              </a:rPr>
              <a:t>Order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by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Sales</a:t>
            </a:r>
            <a:r>
              <a:rPr lang="en-US" sz="1600" dirty="0" err="1">
                <a:solidFill>
                  <a:srgbClr val="808080"/>
                </a:solidFill>
              </a:rPr>
              <a:t>.</a:t>
            </a:r>
            <a:r>
              <a:rPr lang="en-US" sz="1600" dirty="0" err="1">
                <a:solidFill>
                  <a:prstClr val="black"/>
                </a:solidFill>
              </a:rPr>
              <a:t>Cust_Id</a:t>
            </a:r>
            <a:r>
              <a:rPr lang="en-US" sz="1600" dirty="0" err="1">
                <a:solidFill>
                  <a:srgbClr val="808080"/>
                </a:solidFill>
              </a:rPr>
              <a:t>,</a:t>
            </a:r>
            <a:r>
              <a:rPr lang="en-US" sz="1600" dirty="0" err="1">
                <a:solidFill>
                  <a:prstClr val="black"/>
                </a:solidFill>
              </a:rPr>
              <a:t>Product_Id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075" y="3931920"/>
            <a:ext cx="1352550" cy="16097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38200" y="4724400"/>
            <a:ext cx="3886200" cy="228600"/>
          </a:xfrm>
          <a:prstGeom prst="rect">
            <a:avLst/>
          </a:prstGeom>
          <a:noFill/>
          <a:ln w="79375" cmpd="thickThin">
            <a:solidFill>
              <a:srgbClr val="C0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4265692"/>
            <a:ext cx="3200400" cy="306308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380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/>
          <a:lstStyle/>
          <a:p>
            <a:r>
              <a:rPr lang="en-US" dirty="0" smtClean="0"/>
              <a:t>Having &gt; Compare many SQL commands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407" y="1066800"/>
            <a:ext cx="69342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1400" dirty="0"/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rgbClr val="0000FF"/>
                </a:solidFill>
              </a:rPr>
              <a:t>Select</a:t>
            </a:r>
            <a:r>
              <a:rPr lang="en-US" sz="1400" dirty="0">
                <a:solidFill>
                  <a:prstClr val="black"/>
                </a:solidFill>
              </a:rPr>
              <a:t>	</a:t>
            </a:r>
            <a:r>
              <a:rPr lang="en-US" sz="1400" dirty="0" err="1">
                <a:solidFill>
                  <a:prstClr val="black"/>
                </a:solidFill>
              </a:rPr>
              <a:t>Sales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Cust_Id</a:t>
            </a:r>
            <a:r>
              <a:rPr lang="en-US" sz="1400" dirty="0" err="1">
                <a:solidFill>
                  <a:srgbClr val="808080"/>
                </a:solidFill>
              </a:rPr>
              <a:t>,</a:t>
            </a:r>
            <a:r>
              <a:rPr lang="en-US" sz="1400" dirty="0" err="1">
                <a:solidFill>
                  <a:prstClr val="black"/>
                </a:solidFill>
              </a:rPr>
              <a:t>Sales_Detail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Product_Id</a:t>
            </a:r>
            <a:r>
              <a:rPr lang="en-US" sz="1400" dirty="0">
                <a:solidFill>
                  <a:srgbClr val="808080"/>
                </a:solidFill>
              </a:rPr>
              <a:t>,</a:t>
            </a:r>
            <a:r>
              <a:rPr lang="en-US" sz="1400" dirty="0">
                <a:solidFill>
                  <a:prstClr val="black"/>
                </a:solidFill>
              </a:rPr>
              <a:t>  </a:t>
            </a:r>
            <a:r>
              <a:rPr lang="en-US" sz="1400" dirty="0">
                <a:solidFill>
                  <a:srgbClr val="FF00FF"/>
                </a:solidFill>
              </a:rPr>
              <a:t>SUM</a:t>
            </a:r>
            <a:r>
              <a:rPr lang="en-US" sz="1400" dirty="0">
                <a:solidFill>
                  <a:srgbClr val="808080"/>
                </a:solidFill>
              </a:rPr>
              <a:t>(</a:t>
            </a:r>
            <a:r>
              <a:rPr lang="en-US" sz="1400" dirty="0" err="1">
                <a:solidFill>
                  <a:prstClr val="black"/>
                </a:solidFill>
              </a:rPr>
              <a:t>Total_amt</a:t>
            </a:r>
            <a:r>
              <a:rPr lang="en-US" sz="1400" dirty="0">
                <a:solidFill>
                  <a:srgbClr val="808080"/>
                </a:solidFill>
              </a:rPr>
              <a:t>)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as</a:t>
            </a:r>
            <a:r>
              <a:rPr lang="en-US" sz="1400" dirty="0">
                <a:solidFill>
                  <a:prstClr val="black"/>
                </a:solidFill>
              </a:rPr>
              <a:t>  </a:t>
            </a:r>
            <a:r>
              <a:rPr lang="en-US" sz="1400" dirty="0" err="1">
                <a:solidFill>
                  <a:prstClr val="black"/>
                </a:solidFill>
              </a:rPr>
              <a:t>TotTal</a:t>
            </a:r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    </a:t>
            </a:r>
            <a:r>
              <a:rPr lang="en-US" sz="1400" dirty="0">
                <a:solidFill>
                  <a:srgbClr val="0000FF"/>
                </a:solidFill>
              </a:rPr>
              <a:t>From</a:t>
            </a:r>
            <a:r>
              <a:rPr lang="en-US" sz="1400" dirty="0">
                <a:solidFill>
                  <a:prstClr val="black"/>
                </a:solidFill>
              </a:rPr>
              <a:t>  </a:t>
            </a:r>
            <a:r>
              <a:rPr lang="en-US" sz="1400" dirty="0" err="1">
                <a:solidFill>
                  <a:prstClr val="black"/>
                </a:solidFill>
              </a:rPr>
              <a:t>Sales</a:t>
            </a:r>
            <a:r>
              <a:rPr lang="en-US" sz="1400" dirty="0" err="1">
                <a:solidFill>
                  <a:srgbClr val="808080"/>
                </a:solidFill>
              </a:rPr>
              <a:t>,</a:t>
            </a:r>
            <a:r>
              <a:rPr lang="en-US" sz="1400" dirty="0" err="1">
                <a:solidFill>
                  <a:prstClr val="black"/>
                </a:solidFill>
              </a:rPr>
              <a:t>Sales_Detail</a:t>
            </a:r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    </a:t>
            </a:r>
            <a:r>
              <a:rPr lang="en-US" sz="1400" dirty="0">
                <a:solidFill>
                  <a:srgbClr val="0000FF"/>
                </a:solidFill>
              </a:rPr>
              <a:t>Where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sales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Receipt_No</a:t>
            </a:r>
            <a:r>
              <a:rPr lang="en-US" sz="1400" dirty="0">
                <a:solidFill>
                  <a:srgbClr val="808080"/>
                </a:solidFill>
              </a:rPr>
              <a:t>=</a:t>
            </a:r>
            <a:r>
              <a:rPr lang="en-US" sz="1400" dirty="0" err="1">
                <a:solidFill>
                  <a:prstClr val="black"/>
                </a:solidFill>
              </a:rPr>
              <a:t>Sales_Detail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Receipt_No</a:t>
            </a:r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    </a:t>
            </a:r>
            <a:r>
              <a:rPr lang="en-US" sz="1400" dirty="0">
                <a:solidFill>
                  <a:srgbClr val="0000FF"/>
                </a:solidFill>
              </a:rPr>
              <a:t>Group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by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Sales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Cust_Id</a:t>
            </a:r>
            <a:r>
              <a:rPr lang="en-US" sz="1400" dirty="0" err="1">
                <a:solidFill>
                  <a:srgbClr val="808080"/>
                </a:solidFill>
              </a:rPr>
              <a:t>,</a:t>
            </a:r>
            <a:r>
              <a:rPr lang="en-US" sz="1400" dirty="0" err="1">
                <a:solidFill>
                  <a:prstClr val="black"/>
                </a:solidFill>
              </a:rPr>
              <a:t>Sales_Detail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Product_Id</a:t>
            </a:r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    </a:t>
            </a:r>
            <a:r>
              <a:rPr lang="en-US" sz="1400" dirty="0">
                <a:solidFill>
                  <a:srgbClr val="0000FF"/>
                </a:solidFill>
              </a:rPr>
              <a:t>Having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FF00FF"/>
                </a:solidFill>
              </a:rPr>
              <a:t>SUM</a:t>
            </a:r>
            <a:r>
              <a:rPr lang="en-US" sz="1400" dirty="0">
                <a:solidFill>
                  <a:srgbClr val="808080"/>
                </a:solidFill>
              </a:rPr>
              <a:t>(</a:t>
            </a:r>
            <a:r>
              <a:rPr lang="en-US" sz="1400" dirty="0" err="1">
                <a:solidFill>
                  <a:prstClr val="black"/>
                </a:solidFill>
              </a:rPr>
              <a:t>Total_amt</a:t>
            </a:r>
            <a:r>
              <a:rPr lang="en-US" sz="1400" dirty="0">
                <a:solidFill>
                  <a:srgbClr val="808080"/>
                </a:solidFill>
              </a:rPr>
              <a:t>)</a:t>
            </a:r>
            <a:r>
              <a:rPr lang="en-US" sz="1400" dirty="0">
                <a:solidFill>
                  <a:prstClr val="black"/>
                </a:solidFill>
              </a:rPr>
              <a:t>  </a:t>
            </a:r>
            <a:r>
              <a:rPr lang="en-US" sz="1400" dirty="0">
                <a:solidFill>
                  <a:srgbClr val="808080"/>
                </a:solidFill>
              </a:rPr>
              <a:t>&gt;</a:t>
            </a:r>
            <a:r>
              <a:rPr lang="en-US" sz="1400" dirty="0">
                <a:solidFill>
                  <a:prstClr val="black"/>
                </a:solidFill>
              </a:rPr>
              <a:t>1300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</a:t>
            </a:r>
            <a:r>
              <a:rPr lang="en-US" sz="1400" dirty="0">
                <a:solidFill>
                  <a:srgbClr val="0000FF"/>
                </a:solidFill>
              </a:rPr>
              <a:t>Order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by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Sales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Cust_Id</a:t>
            </a:r>
            <a:r>
              <a:rPr lang="en-US" sz="1400" dirty="0" err="1">
                <a:solidFill>
                  <a:srgbClr val="808080"/>
                </a:solidFill>
              </a:rPr>
              <a:t>,</a:t>
            </a:r>
            <a:r>
              <a:rPr lang="en-US" sz="1400" dirty="0" err="1">
                <a:solidFill>
                  <a:prstClr val="black"/>
                </a:solidFill>
              </a:rPr>
              <a:t>Product_Id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1290789"/>
            <a:ext cx="2362200" cy="137644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7407" y="4253667"/>
            <a:ext cx="5867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1400" dirty="0"/>
          </a:p>
          <a:p>
            <a:endParaRPr lang="th-TH" sz="1400" dirty="0"/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rgbClr val="0000FF"/>
                </a:solidFill>
              </a:rPr>
              <a:t>Select</a:t>
            </a:r>
            <a:r>
              <a:rPr lang="en-US" sz="1400" dirty="0">
                <a:solidFill>
                  <a:prstClr val="black"/>
                </a:solidFill>
              </a:rPr>
              <a:t>	</a:t>
            </a:r>
            <a:r>
              <a:rPr lang="en-US" sz="1400" dirty="0" err="1">
                <a:solidFill>
                  <a:prstClr val="black"/>
                </a:solidFill>
              </a:rPr>
              <a:t>Sales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Cust_Id</a:t>
            </a:r>
            <a:r>
              <a:rPr lang="en-US" sz="1400" dirty="0" err="1">
                <a:solidFill>
                  <a:srgbClr val="808080"/>
                </a:solidFill>
              </a:rPr>
              <a:t>,</a:t>
            </a:r>
            <a:r>
              <a:rPr lang="en-US" sz="1400" dirty="0" err="1">
                <a:solidFill>
                  <a:prstClr val="black"/>
                </a:solidFill>
              </a:rPr>
              <a:t>Sales_Detail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Product_Id</a:t>
            </a:r>
            <a:r>
              <a:rPr lang="en-US" sz="1400" dirty="0">
                <a:solidFill>
                  <a:srgbClr val="808080"/>
                </a:solidFill>
              </a:rPr>
              <a:t>,</a:t>
            </a:r>
            <a:r>
              <a:rPr lang="en-US" sz="1400" dirty="0">
                <a:solidFill>
                  <a:prstClr val="black"/>
                </a:solidFill>
              </a:rPr>
              <a:t>  </a:t>
            </a:r>
            <a:r>
              <a:rPr lang="en-US" sz="1400" dirty="0">
                <a:solidFill>
                  <a:srgbClr val="FF00FF"/>
                </a:solidFill>
              </a:rPr>
              <a:t>SUM</a:t>
            </a:r>
            <a:r>
              <a:rPr lang="en-US" sz="1400" dirty="0">
                <a:solidFill>
                  <a:srgbClr val="808080"/>
                </a:solidFill>
              </a:rPr>
              <a:t>(</a:t>
            </a:r>
            <a:r>
              <a:rPr lang="en-US" sz="1400" dirty="0" err="1">
                <a:solidFill>
                  <a:prstClr val="black"/>
                </a:solidFill>
              </a:rPr>
              <a:t>Total_amt</a:t>
            </a:r>
            <a:r>
              <a:rPr lang="en-US" sz="1400" dirty="0">
                <a:solidFill>
                  <a:srgbClr val="808080"/>
                </a:solidFill>
              </a:rPr>
              <a:t>)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as</a:t>
            </a:r>
            <a:r>
              <a:rPr lang="en-US" sz="1400" dirty="0">
                <a:solidFill>
                  <a:prstClr val="black"/>
                </a:solidFill>
              </a:rPr>
              <a:t>  </a:t>
            </a:r>
            <a:r>
              <a:rPr lang="en-US" sz="1400" dirty="0" err="1">
                <a:solidFill>
                  <a:prstClr val="black"/>
                </a:solidFill>
              </a:rPr>
              <a:t>TotTal</a:t>
            </a:r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    </a:t>
            </a:r>
            <a:r>
              <a:rPr lang="en-US" sz="1400" dirty="0">
                <a:solidFill>
                  <a:srgbClr val="0000FF"/>
                </a:solidFill>
              </a:rPr>
              <a:t>From</a:t>
            </a:r>
            <a:r>
              <a:rPr lang="en-US" sz="1400" dirty="0">
                <a:solidFill>
                  <a:prstClr val="black"/>
                </a:solidFill>
              </a:rPr>
              <a:t>  </a:t>
            </a:r>
            <a:r>
              <a:rPr lang="en-US" sz="1400" dirty="0" err="1">
                <a:solidFill>
                  <a:prstClr val="black"/>
                </a:solidFill>
              </a:rPr>
              <a:t>Sales</a:t>
            </a:r>
            <a:r>
              <a:rPr lang="en-US" sz="1400" dirty="0" err="1">
                <a:solidFill>
                  <a:srgbClr val="808080"/>
                </a:solidFill>
              </a:rPr>
              <a:t>,</a:t>
            </a:r>
            <a:r>
              <a:rPr lang="en-US" sz="1400" dirty="0" err="1">
                <a:solidFill>
                  <a:prstClr val="black"/>
                </a:solidFill>
              </a:rPr>
              <a:t>Sales_Detail</a:t>
            </a:r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    </a:t>
            </a:r>
            <a:r>
              <a:rPr lang="en-US" sz="1400" dirty="0">
                <a:solidFill>
                  <a:srgbClr val="0000FF"/>
                </a:solidFill>
              </a:rPr>
              <a:t>Where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sales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Receipt_No</a:t>
            </a:r>
            <a:r>
              <a:rPr lang="en-US" sz="1400" dirty="0">
                <a:solidFill>
                  <a:srgbClr val="808080"/>
                </a:solidFill>
              </a:rPr>
              <a:t>=</a:t>
            </a:r>
            <a:r>
              <a:rPr lang="en-US" sz="1400" dirty="0" err="1">
                <a:solidFill>
                  <a:prstClr val="black"/>
                </a:solidFill>
              </a:rPr>
              <a:t>Sales_Detail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Receipt_No</a:t>
            </a:r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    </a:t>
            </a:r>
            <a:r>
              <a:rPr lang="en-US" sz="1400" dirty="0">
                <a:solidFill>
                  <a:srgbClr val="0000FF"/>
                </a:solidFill>
              </a:rPr>
              <a:t>Group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by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Sales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Cust_Id</a:t>
            </a:r>
            <a:r>
              <a:rPr lang="en-US" sz="1400" dirty="0" err="1">
                <a:solidFill>
                  <a:srgbClr val="808080"/>
                </a:solidFill>
              </a:rPr>
              <a:t>,</a:t>
            </a:r>
            <a:r>
              <a:rPr lang="en-US" sz="1400" dirty="0" err="1">
                <a:solidFill>
                  <a:prstClr val="black"/>
                </a:solidFill>
              </a:rPr>
              <a:t>Sales_Detail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Product_Id</a:t>
            </a:r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    </a:t>
            </a:r>
            <a:r>
              <a:rPr lang="en-US" sz="1400" dirty="0">
                <a:solidFill>
                  <a:srgbClr val="0000FF"/>
                </a:solidFill>
              </a:rPr>
              <a:t>Having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FF00FF"/>
                </a:solidFill>
              </a:rPr>
              <a:t>SUM</a:t>
            </a:r>
            <a:r>
              <a:rPr lang="en-US" sz="1400" dirty="0">
                <a:solidFill>
                  <a:srgbClr val="808080"/>
                </a:solidFill>
              </a:rPr>
              <a:t>(</a:t>
            </a:r>
            <a:r>
              <a:rPr lang="en-US" sz="1400" dirty="0" err="1">
                <a:solidFill>
                  <a:prstClr val="black"/>
                </a:solidFill>
              </a:rPr>
              <a:t>Total_amt</a:t>
            </a:r>
            <a:r>
              <a:rPr lang="en-US" sz="1400" dirty="0">
                <a:solidFill>
                  <a:srgbClr val="808080"/>
                </a:solidFill>
              </a:rPr>
              <a:t>)</a:t>
            </a:r>
            <a:r>
              <a:rPr lang="en-US" sz="1400" dirty="0">
                <a:solidFill>
                  <a:prstClr val="black"/>
                </a:solidFill>
              </a:rPr>
              <a:t>  </a:t>
            </a:r>
            <a:r>
              <a:rPr lang="en-US" sz="1400" dirty="0">
                <a:solidFill>
                  <a:srgbClr val="808080"/>
                </a:solidFill>
              </a:rPr>
              <a:t>&gt;</a:t>
            </a:r>
            <a:r>
              <a:rPr lang="en-US" sz="1400" dirty="0">
                <a:solidFill>
                  <a:prstClr val="black"/>
                </a:solidFill>
              </a:rPr>
              <a:t>1300 </a:t>
            </a:r>
            <a:r>
              <a:rPr lang="en-US" sz="1400" dirty="0">
                <a:solidFill>
                  <a:srgbClr val="808080"/>
                </a:solidFill>
              </a:rPr>
              <a:t>and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Sales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Cust_Id</a:t>
            </a:r>
            <a:r>
              <a:rPr lang="en-US" sz="1400" dirty="0">
                <a:solidFill>
                  <a:srgbClr val="808080"/>
                </a:solidFill>
              </a:rPr>
              <a:t>=</a:t>
            </a:r>
            <a:r>
              <a:rPr lang="en-US" sz="1400" dirty="0">
                <a:solidFill>
                  <a:srgbClr val="FF0000"/>
                </a:solidFill>
              </a:rPr>
              <a:t>'C002'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</a:t>
            </a:r>
            <a:r>
              <a:rPr lang="en-US" sz="1400" dirty="0">
                <a:solidFill>
                  <a:srgbClr val="0000FF"/>
                </a:solidFill>
              </a:rPr>
              <a:t>Order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by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Sales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Cust_Id</a:t>
            </a:r>
            <a:r>
              <a:rPr lang="en-US" sz="1400" dirty="0" err="1">
                <a:solidFill>
                  <a:srgbClr val="808080"/>
                </a:solidFill>
              </a:rPr>
              <a:t>,</a:t>
            </a:r>
            <a:r>
              <a:rPr lang="en-US" sz="1400" dirty="0" err="1">
                <a:solidFill>
                  <a:prstClr val="black"/>
                </a:solidFill>
              </a:rPr>
              <a:t>Product_Id</a:t>
            </a:r>
            <a:endParaRPr lang="en-US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807" y="4735568"/>
            <a:ext cx="2477193" cy="12573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5161" y="2890771"/>
            <a:ext cx="5867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 </a:t>
            </a:r>
            <a:r>
              <a:rPr lang="en-US" sz="1400" dirty="0" smtClean="0"/>
              <a:t>   </a:t>
            </a:r>
            <a:r>
              <a:rPr lang="en-US" sz="1400" dirty="0" smtClean="0">
                <a:solidFill>
                  <a:srgbClr val="0000FF"/>
                </a:solidFill>
              </a:rPr>
              <a:t>Select</a:t>
            </a:r>
            <a:r>
              <a:rPr lang="en-US" sz="1400" dirty="0">
                <a:solidFill>
                  <a:prstClr val="black"/>
                </a:solidFill>
              </a:rPr>
              <a:t>	</a:t>
            </a:r>
            <a:r>
              <a:rPr lang="en-US" sz="1400" dirty="0" err="1">
                <a:solidFill>
                  <a:prstClr val="black"/>
                </a:solidFill>
              </a:rPr>
              <a:t>Sales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Cust_Id</a:t>
            </a:r>
            <a:r>
              <a:rPr lang="en-US" sz="1400" dirty="0" err="1">
                <a:solidFill>
                  <a:srgbClr val="808080"/>
                </a:solidFill>
              </a:rPr>
              <a:t>,</a:t>
            </a:r>
            <a:r>
              <a:rPr lang="en-US" sz="1400" dirty="0" err="1">
                <a:solidFill>
                  <a:prstClr val="black"/>
                </a:solidFill>
              </a:rPr>
              <a:t>Sales_Detail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Product_Id</a:t>
            </a:r>
            <a:r>
              <a:rPr lang="en-US" sz="1400" dirty="0">
                <a:solidFill>
                  <a:srgbClr val="808080"/>
                </a:solidFill>
              </a:rPr>
              <a:t>,</a:t>
            </a:r>
            <a:r>
              <a:rPr lang="en-US" sz="1400" dirty="0">
                <a:solidFill>
                  <a:prstClr val="black"/>
                </a:solidFill>
              </a:rPr>
              <a:t>  </a:t>
            </a:r>
            <a:r>
              <a:rPr lang="en-US" sz="1400" dirty="0">
                <a:solidFill>
                  <a:srgbClr val="FF00FF"/>
                </a:solidFill>
              </a:rPr>
              <a:t>SUM</a:t>
            </a:r>
            <a:r>
              <a:rPr lang="en-US" sz="1400" dirty="0">
                <a:solidFill>
                  <a:srgbClr val="808080"/>
                </a:solidFill>
              </a:rPr>
              <a:t>(</a:t>
            </a:r>
            <a:r>
              <a:rPr lang="en-US" sz="1400" dirty="0" err="1">
                <a:solidFill>
                  <a:prstClr val="black"/>
                </a:solidFill>
              </a:rPr>
              <a:t>Total_amt</a:t>
            </a:r>
            <a:r>
              <a:rPr lang="en-US" sz="1400" dirty="0">
                <a:solidFill>
                  <a:srgbClr val="808080"/>
                </a:solidFill>
              </a:rPr>
              <a:t>)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as</a:t>
            </a:r>
            <a:r>
              <a:rPr lang="en-US" sz="1400" dirty="0">
                <a:solidFill>
                  <a:prstClr val="black"/>
                </a:solidFill>
              </a:rPr>
              <a:t>  </a:t>
            </a:r>
            <a:r>
              <a:rPr lang="en-US" sz="1400" dirty="0" err="1">
                <a:solidFill>
                  <a:prstClr val="black"/>
                </a:solidFill>
              </a:rPr>
              <a:t>TotTal</a:t>
            </a:r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    </a:t>
            </a:r>
            <a:r>
              <a:rPr lang="en-US" sz="1400" dirty="0">
                <a:solidFill>
                  <a:srgbClr val="0000FF"/>
                </a:solidFill>
              </a:rPr>
              <a:t>From</a:t>
            </a:r>
            <a:r>
              <a:rPr lang="en-US" sz="1400" dirty="0">
                <a:solidFill>
                  <a:prstClr val="black"/>
                </a:solidFill>
              </a:rPr>
              <a:t>  </a:t>
            </a:r>
            <a:r>
              <a:rPr lang="en-US" sz="1400" dirty="0" err="1">
                <a:solidFill>
                  <a:prstClr val="black"/>
                </a:solidFill>
              </a:rPr>
              <a:t>Sales</a:t>
            </a:r>
            <a:r>
              <a:rPr lang="en-US" sz="1400" dirty="0" err="1">
                <a:solidFill>
                  <a:srgbClr val="808080"/>
                </a:solidFill>
              </a:rPr>
              <a:t>,</a:t>
            </a:r>
            <a:r>
              <a:rPr lang="en-US" sz="1400" dirty="0" err="1">
                <a:solidFill>
                  <a:prstClr val="black"/>
                </a:solidFill>
              </a:rPr>
              <a:t>Sales_Detail</a:t>
            </a:r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    </a:t>
            </a:r>
            <a:r>
              <a:rPr lang="en-US" sz="1400" dirty="0">
                <a:solidFill>
                  <a:srgbClr val="0000FF"/>
                </a:solidFill>
              </a:rPr>
              <a:t>Where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sales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Receipt_No</a:t>
            </a:r>
            <a:r>
              <a:rPr lang="en-US" sz="1400" dirty="0">
                <a:solidFill>
                  <a:srgbClr val="808080"/>
                </a:solidFill>
              </a:rPr>
              <a:t>=</a:t>
            </a:r>
            <a:r>
              <a:rPr lang="en-US" sz="1400" dirty="0" err="1">
                <a:solidFill>
                  <a:prstClr val="black"/>
                </a:solidFill>
              </a:rPr>
              <a:t>Sales_Detail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Receipt_No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808080"/>
                </a:solidFill>
              </a:rPr>
              <a:t>and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Sales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Cust_Id</a:t>
            </a:r>
            <a:r>
              <a:rPr lang="en-US" sz="1400" dirty="0">
                <a:solidFill>
                  <a:srgbClr val="808080"/>
                </a:solidFill>
              </a:rPr>
              <a:t>=</a:t>
            </a:r>
            <a:r>
              <a:rPr lang="en-US" sz="1400" dirty="0">
                <a:solidFill>
                  <a:srgbClr val="FF0000"/>
                </a:solidFill>
              </a:rPr>
              <a:t>'C002'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</a:t>
            </a:r>
            <a:r>
              <a:rPr lang="en-US" sz="1400" dirty="0">
                <a:solidFill>
                  <a:srgbClr val="0000FF"/>
                </a:solidFill>
              </a:rPr>
              <a:t>Group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by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Sales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Cust_Id</a:t>
            </a:r>
            <a:r>
              <a:rPr lang="en-US" sz="1400" dirty="0" err="1">
                <a:solidFill>
                  <a:srgbClr val="808080"/>
                </a:solidFill>
              </a:rPr>
              <a:t>,</a:t>
            </a:r>
            <a:r>
              <a:rPr lang="en-US" sz="1400" dirty="0" err="1">
                <a:solidFill>
                  <a:prstClr val="black"/>
                </a:solidFill>
              </a:rPr>
              <a:t>Sales_Detail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Product_Id</a:t>
            </a:r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    </a:t>
            </a:r>
            <a:r>
              <a:rPr lang="en-US" sz="1400" dirty="0">
                <a:solidFill>
                  <a:srgbClr val="0000FF"/>
                </a:solidFill>
              </a:rPr>
              <a:t>Having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FF00FF"/>
                </a:solidFill>
              </a:rPr>
              <a:t>SUM</a:t>
            </a:r>
            <a:r>
              <a:rPr lang="en-US" sz="1400" dirty="0">
                <a:solidFill>
                  <a:srgbClr val="808080"/>
                </a:solidFill>
              </a:rPr>
              <a:t>(</a:t>
            </a:r>
            <a:r>
              <a:rPr lang="en-US" sz="1400" dirty="0" err="1">
                <a:solidFill>
                  <a:prstClr val="black"/>
                </a:solidFill>
              </a:rPr>
              <a:t>Total_amt</a:t>
            </a:r>
            <a:r>
              <a:rPr lang="en-US" sz="1400" dirty="0">
                <a:solidFill>
                  <a:srgbClr val="808080"/>
                </a:solidFill>
              </a:rPr>
              <a:t>)</a:t>
            </a:r>
            <a:r>
              <a:rPr lang="en-US" sz="1400" dirty="0">
                <a:solidFill>
                  <a:prstClr val="black"/>
                </a:solidFill>
              </a:rPr>
              <a:t>  </a:t>
            </a:r>
            <a:r>
              <a:rPr lang="en-US" sz="1400" dirty="0">
                <a:solidFill>
                  <a:srgbClr val="808080"/>
                </a:solidFill>
              </a:rPr>
              <a:t>&gt;</a:t>
            </a:r>
            <a:r>
              <a:rPr lang="en-US" sz="1400" dirty="0">
                <a:solidFill>
                  <a:prstClr val="black"/>
                </a:solidFill>
              </a:rPr>
              <a:t>1300 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</a:t>
            </a:r>
            <a:r>
              <a:rPr lang="en-US" sz="1400" dirty="0">
                <a:solidFill>
                  <a:srgbClr val="0000FF"/>
                </a:solidFill>
              </a:rPr>
              <a:t>Order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by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Sales</a:t>
            </a:r>
            <a:r>
              <a:rPr lang="en-US" sz="1400" dirty="0" err="1">
                <a:solidFill>
                  <a:srgbClr val="808080"/>
                </a:solidFill>
              </a:rPr>
              <a:t>.</a:t>
            </a:r>
            <a:r>
              <a:rPr lang="en-US" sz="1400" dirty="0" err="1">
                <a:solidFill>
                  <a:prstClr val="black"/>
                </a:solidFill>
              </a:rPr>
              <a:t>Cust_Id</a:t>
            </a:r>
            <a:r>
              <a:rPr lang="en-US" sz="1400" dirty="0" err="1">
                <a:solidFill>
                  <a:srgbClr val="808080"/>
                </a:solidFill>
              </a:rPr>
              <a:t>,</a:t>
            </a:r>
            <a:r>
              <a:rPr lang="en-US" sz="1400" dirty="0" err="1">
                <a:solidFill>
                  <a:prstClr val="black"/>
                </a:solidFill>
              </a:rPr>
              <a:t>Product_Id</a:t>
            </a:r>
            <a:endParaRPr lang="en-US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1957" y="2877372"/>
            <a:ext cx="2553393" cy="115252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248150" y="3300480"/>
            <a:ext cx="1676400" cy="306308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14600" y="5573768"/>
            <a:ext cx="1979814" cy="245422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ular Callout 12"/>
          <p:cNvSpPr/>
          <p:nvPr/>
        </p:nvSpPr>
        <p:spPr>
          <a:xfrm>
            <a:off x="5638800" y="6172200"/>
            <a:ext cx="2209800" cy="609600"/>
          </a:xfrm>
          <a:prstGeom prst="wedgeRoundRectCallout">
            <a:avLst>
              <a:gd name="adj1" fmla="val -98232"/>
              <a:gd name="adj2" fmla="val -9522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ได้ แต่ควรตรวจสอบ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5746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Having ( </a:t>
            </a:r>
            <a:r>
              <a:rPr lang="en-US" dirty="0" err="1" smtClean="0"/>
              <a:t>Count,Avg</a:t>
            </a:r>
            <a:r>
              <a:rPr lang="en-US" dirty="0" smtClean="0"/>
              <a:t>,…)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690689"/>
            <a:ext cx="73571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   select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srgbClr val="808080"/>
                </a:solidFill>
              </a:rPr>
              <a:t>*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srgbClr val="0000FF"/>
                </a:solidFill>
              </a:rPr>
              <a:t>from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sales_detail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srgbClr val="0000FF"/>
                </a:solidFill>
              </a:rPr>
              <a:t>Order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srgbClr val="0000FF"/>
                </a:solidFill>
              </a:rPr>
              <a:t>by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receipt_no</a:t>
            </a:r>
            <a:r>
              <a:rPr lang="en-US" sz="1800" dirty="0" smtClean="0"/>
              <a:t> </a:t>
            </a:r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>
                <a:solidFill>
                  <a:srgbClr val="0000FF"/>
                </a:solidFill>
              </a:rPr>
              <a:t>    Select</a:t>
            </a:r>
            <a:r>
              <a:rPr lang="en-US" sz="1800" dirty="0">
                <a:solidFill>
                  <a:prstClr val="black"/>
                </a:solidFill>
              </a:rPr>
              <a:t>	</a:t>
            </a:r>
            <a:r>
              <a:rPr lang="en-US" sz="1800" dirty="0" err="1">
                <a:solidFill>
                  <a:prstClr val="black"/>
                </a:solidFill>
              </a:rPr>
              <a:t>receipt_no</a:t>
            </a:r>
            <a:r>
              <a:rPr lang="en-US" sz="1800" dirty="0" err="1">
                <a:solidFill>
                  <a:srgbClr val="808080"/>
                </a:solidFill>
              </a:rPr>
              <a:t>,</a:t>
            </a:r>
            <a:r>
              <a:rPr lang="en-US" sz="1800" dirty="0" err="1">
                <a:solidFill>
                  <a:srgbClr val="FF00FF"/>
                </a:solidFill>
              </a:rPr>
              <a:t>Count</a:t>
            </a:r>
            <a:r>
              <a:rPr lang="en-US" sz="1800" dirty="0">
                <a:solidFill>
                  <a:srgbClr val="808080"/>
                </a:solidFill>
              </a:rPr>
              <a:t>(</a:t>
            </a:r>
            <a:r>
              <a:rPr lang="en-US" sz="1800" dirty="0" err="1">
                <a:solidFill>
                  <a:prstClr val="black"/>
                </a:solidFill>
              </a:rPr>
              <a:t>product_id</a:t>
            </a:r>
            <a:r>
              <a:rPr lang="en-US" sz="1800" dirty="0">
                <a:solidFill>
                  <a:srgbClr val="808080"/>
                </a:solidFill>
              </a:rPr>
              <a:t>)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srgbClr val="0000FF"/>
                </a:solidFill>
              </a:rPr>
              <a:t>as</a:t>
            </a:r>
            <a:r>
              <a:rPr lang="en-US" sz="1800" dirty="0">
                <a:solidFill>
                  <a:prstClr val="black"/>
                </a:solidFill>
              </a:rPr>
              <a:t>  </a:t>
            </a:r>
            <a:r>
              <a:rPr lang="en-US" sz="1800" dirty="0">
                <a:solidFill>
                  <a:srgbClr val="FF00FF"/>
                </a:solidFill>
              </a:rPr>
              <a:t>count</a:t>
            </a:r>
          </a:p>
          <a:p>
            <a:r>
              <a:rPr lang="en-US" sz="1800" dirty="0">
                <a:solidFill>
                  <a:prstClr val="black"/>
                </a:solidFill>
              </a:rPr>
              <a:t>    </a:t>
            </a:r>
            <a:r>
              <a:rPr lang="en-US" sz="1800" dirty="0">
                <a:solidFill>
                  <a:srgbClr val="0000FF"/>
                </a:solidFill>
              </a:rPr>
              <a:t>From</a:t>
            </a:r>
            <a:r>
              <a:rPr lang="en-US" sz="1800" dirty="0">
                <a:solidFill>
                  <a:prstClr val="black"/>
                </a:solidFill>
              </a:rPr>
              <a:t>  </a:t>
            </a:r>
            <a:r>
              <a:rPr lang="en-US" sz="1800" dirty="0" err="1">
                <a:solidFill>
                  <a:prstClr val="black"/>
                </a:solidFill>
              </a:rPr>
              <a:t>Sales_detail</a:t>
            </a:r>
            <a:endParaRPr lang="en-US" sz="1800" dirty="0">
              <a:solidFill>
                <a:prstClr val="black"/>
              </a:solidFill>
            </a:endParaRPr>
          </a:p>
          <a:p>
            <a:r>
              <a:rPr lang="en-US" sz="1800" dirty="0">
                <a:solidFill>
                  <a:prstClr val="black"/>
                </a:solidFill>
              </a:rPr>
              <a:t>    </a:t>
            </a:r>
            <a:r>
              <a:rPr lang="en-US" sz="1800" dirty="0">
                <a:solidFill>
                  <a:srgbClr val="0000FF"/>
                </a:solidFill>
              </a:rPr>
              <a:t>Group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srgbClr val="0000FF"/>
                </a:solidFill>
              </a:rPr>
              <a:t>by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receipt_no</a:t>
            </a:r>
            <a:endParaRPr lang="en-US" sz="1800" dirty="0">
              <a:solidFill>
                <a:prstClr val="black"/>
              </a:solidFill>
            </a:endParaRPr>
          </a:p>
          <a:p>
            <a:r>
              <a:rPr lang="en-US" sz="1800" dirty="0">
                <a:solidFill>
                  <a:prstClr val="black"/>
                </a:solidFill>
              </a:rPr>
              <a:t>    </a:t>
            </a:r>
            <a:r>
              <a:rPr lang="en-US" sz="1800" dirty="0">
                <a:solidFill>
                  <a:srgbClr val="0000FF"/>
                </a:solidFill>
              </a:rPr>
              <a:t>Having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srgbClr val="FF00FF"/>
                </a:solidFill>
              </a:rPr>
              <a:t>count</a:t>
            </a:r>
            <a:r>
              <a:rPr lang="en-US" sz="1800" dirty="0">
                <a:solidFill>
                  <a:srgbClr val="808080"/>
                </a:solidFill>
              </a:rPr>
              <a:t>(</a:t>
            </a:r>
            <a:r>
              <a:rPr lang="en-US" sz="1800" dirty="0" err="1">
                <a:solidFill>
                  <a:prstClr val="black"/>
                </a:solidFill>
              </a:rPr>
              <a:t>product_id</a:t>
            </a:r>
            <a:r>
              <a:rPr lang="en-US" sz="1800" dirty="0">
                <a:solidFill>
                  <a:srgbClr val="808080"/>
                </a:solidFill>
              </a:rPr>
              <a:t>)</a:t>
            </a:r>
            <a:r>
              <a:rPr lang="en-US" sz="1800" dirty="0">
                <a:solidFill>
                  <a:prstClr val="black"/>
                </a:solidFill>
              </a:rPr>
              <a:t>  </a:t>
            </a:r>
            <a:r>
              <a:rPr lang="en-US" sz="1800" dirty="0">
                <a:solidFill>
                  <a:srgbClr val="808080"/>
                </a:solidFill>
              </a:rPr>
              <a:t>&gt;</a:t>
            </a:r>
            <a:r>
              <a:rPr lang="en-US" sz="1800" dirty="0">
                <a:solidFill>
                  <a:prstClr val="black"/>
                </a:solidFill>
              </a:rPr>
              <a:t>1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   </a:t>
            </a:r>
            <a:r>
              <a:rPr lang="en-US" sz="1800" dirty="0">
                <a:solidFill>
                  <a:srgbClr val="0000FF"/>
                </a:solidFill>
              </a:rPr>
              <a:t>Order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srgbClr val="0000FF"/>
                </a:solidFill>
              </a:rPr>
              <a:t>by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receipt_no</a:t>
            </a:r>
            <a:endParaRPr lang="en-US" sz="1800" dirty="0">
              <a:solidFill>
                <a:prstClr val="black"/>
              </a:solidFill>
            </a:endParaRPr>
          </a:p>
          <a:p>
            <a:r>
              <a:rPr lang="th-TH" sz="1800" dirty="0">
                <a:solidFill>
                  <a:prstClr val="black"/>
                </a:solidFill>
              </a:rPr>
              <a:t>   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   </a:t>
            </a:r>
          </a:p>
          <a:p>
            <a:r>
              <a:rPr lang="th-TH" sz="1800" dirty="0">
                <a:solidFill>
                  <a:prstClr val="black"/>
                </a:solidFill>
              </a:rPr>
              <a:t>       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   </a:t>
            </a:r>
            <a:r>
              <a:rPr lang="en-US" sz="1800" dirty="0">
                <a:solidFill>
                  <a:srgbClr val="0000FF"/>
                </a:solidFill>
              </a:rPr>
              <a:t>Select</a:t>
            </a:r>
            <a:r>
              <a:rPr lang="en-US" sz="1800" dirty="0">
                <a:solidFill>
                  <a:prstClr val="black"/>
                </a:solidFill>
              </a:rPr>
              <a:t>	</a:t>
            </a:r>
            <a:r>
              <a:rPr lang="en-US" sz="1800" dirty="0" err="1">
                <a:solidFill>
                  <a:prstClr val="black"/>
                </a:solidFill>
              </a:rPr>
              <a:t>receipt_no</a:t>
            </a:r>
            <a:r>
              <a:rPr lang="en-US" sz="1800" dirty="0" err="1">
                <a:solidFill>
                  <a:srgbClr val="808080"/>
                </a:solidFill>
              </a:rPr>
              <a:t>,</a:t>
            </a:r>
            <a:r>
              <a:rPr lang="en-US" sz="1800" dirty="0" err="1">
                <a:solidFill>
                  <a:srgbClr val="FF00FF"/>
                </a:solidFill>
              </a:rPr>
              <a:t>avg</a:t>
            </a:r>
            <a:r>
              <a:rPr lang="en-US" sz="1800" dirty="0">
                <a:solidFill>
                  <a:srgbClr val="808080"/>
                </a:solidFill>
              </a:rPr>
              <a:t>(</a:t>
            </a:r>
            <a:r>
              <a:rPr lang="en-US" sz="1800" dirty="0" err="1">
                <a:solidFill>
                  <a:prstClr val="black"/>
                </a:solidFill>
              </a:rPr>
              <a:t>Total_amt</a:t>
            </a:r>
            <a:r>
              <a:rPr lang="en-US" sz="1800" dirty="0">
                <a:solidFill>
                  <a:srgbClr val="808080"/>
                </a:solidFill>
              </a:rPr>
              <a:t>)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srgbClr val="0000FF"/>
                </a:solidFill>
              </a:rPr>
              <a:t>as</a:t>
            </a:r>
            <a:r>
              <a:rPr lang="en-US" sz="1800" dirty="0">
                <a:solidFill>
                  <a:prstClr val="black"/>
                </a:solidFill>
              </a:rPr>
              <a:t>  </a:t>
            </a:r>
            <a:r>
              <a:rPr lang="en-US" sz="1800" dirty="0">
                <a:solidFill>
                  <a:srgbClr val="FF00FF"/>
                </a:solidFill>
              </a:rPr>
              <a:t>count</a:t>
            </a:r>
          </a:p>
          <a:p>
            <a:r>
              <a:rPr lang="en-US" sz="1800" dirty="0">
                <a:solidFill>
                  <a:prstClr val="black"/>
                </a:solidFill>
              </a:rPr>
              <a:t>    </a:t>
            </a:r>
            <a:r>
              <a:rPr lang="en-US" sz="1800" dirty="0">
                <a:solidFill>
                  <a:srgbClr val="0000FF"/>
                </a:solidFill>
              </a:rPr>
              <a:t>From</a:t>
            </a:r>
            <a:r>
              <a:rPr lang="en-US" sz="1800" dirty="0">
                <a:solidFill>
                  <a:prstClr val="black"/>
                </a:solidFill>
              </a:rPr>
              <a:t>  </a:t>
            </a:r>
            <a:r>
              <a:rPr lang="en-US" sz="1800" dirty="0" err="1">
                <a:solidFill>
                  <a:prstClr val="black"/>
                </a:solidFill>
              </a:rPr>
              <a:t>Sales_detail</a:t>
            </a:r>
            <a:endParaRPr lang="en-US" sz="1800" dirty="0">
              <a:solidFill>
                <a:prstClr val="black"/>
              </a:solidFill>
            </a:endParaRPr>
          </a:p>
          <a:p>
            <a:r>
              <a:rPr lang="en-US" sz="1800" dirty="0">
                <a:solidFill>
                  <a:prstClr val="black"/>
                </a:solidFill>
              </a:rPr>
              <a:t>    </a:t>
            </a:r>
            <a:r>
              <a:rPr lang="en-US" sz="1800" dirty="0">
                <a:solidFill>
                  <a:srgbClr val="0000FF"/>
                </a:solidFill>
              </a:rPr>
              <a:t>Group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srgbClr val="0000FF"/>
                </a:solidFill>
              </a:rPr>
              <a:t>by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receipt_no</a:t>
            </a:r>
            <a:endParaRPr lang="en-US" sz="1800" dirty="0">
              <a:solidFill>
                <a:prstClr val="black"/>
              </a:solidFill>
            </a:endParaRPr>
          </a:p>
          <a:p>
            <a:r>
              <a:rPr lang="en-US" sz="1800" dirty="0">
                <a:solidFill>
                  <a:prstClr val="black"/>
                </a:solidFill>
              </a:rPr>
              <a:t>    </a:t>
            </a:r>
            <a:r>
              <a:rPr lang="en-US" sz="1800" dirty="0">
                <a:solidFill>
                  <a:srgbClr val="0000FF"/>
                </a:solidFill>
              </a:rPr>
              <a:t>Having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srgbClr val="FF00FF"/>
                </a:solidFill>
              </a:rPr>
              <a:t>avg</a:t>
            </a:r>
            <a:r>
              <a:rPr lang="en-US" sz="1800" dirty="0">
                <a:solidFill>
                  <a:srgbClr val="808080"/>
                </a:solidFill>
              </a:rPr>
              <a:t>(</a:t>
            </a:r>
            <a:r>
              <a:rPr lang="en-US" sz="1800" dirty="0" err="1">
                <a:solidFill>
                  <a:prstClr val="black"/>
                </a:solidFill>
              </a:rPr>
              <a:t>Total_amt</a:t>
            </a:r>
            <a:r>
              <a:rPr lang="en-US" sz="1800" dirty="0">
                <a:solidFill>
                  <a:srgbClr val="808080"/>
                </a:solidFill>
              </a:rPr>
              <a:t>)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srgbClr val="808080"/>
                </a:solidFill>
              </a:rPr>
              <a:t>&gt;=</a:t>
            </a:r>
            <a:r>
              <a:rPr lang="en-US" sz="1800" dirty="0">
                <a:solidFill>
                  <a:prstClr val="black"/>
                </a:solidFill>
              </a:rPr>
              <a:t>200</a:t>
            </a:r>
          </a:p>
          <a:p>
            <a:r>
              <a:rPr lang="en-US" sz="1800" dirty="0">
                <a:solidFill>
                  <a:prstClr val="black"/>
                </a:solidFill>
              </a:rPr>
              <a:t>    </a:t>
            </a:r>
            <a:r>
              <a:rPr lang="en-US" sz="1800" dirty="0">
                <a:solidFill>
                  <a:srgbClr val="0000FF"/>
                </a:solidFill>
              </a:rPr>
              <a:t>Order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srgbClr val="0000FF"/>
                </a:solidFill>
              </a:rPr>
              <a:t>by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receipt_no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824903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886700" cy="720908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smtClean="0"/>
              <a:t>การใช้ </a:t>
            </a:r>
            <a:r>
              <a:rPr lang="en-US" dirty="0" smtClean="0"/>
              <a:t>having</a:t>
            </a:r>
            <a:r>
              <a:rPr lang="th-TH" dirty="0" smtClean="0"/>
              <a:t> แบบนี้ได้ แต่ควรตรวจสอบ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" y="1447800"/>
            <a:ext cx="67225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    </a:t>
            </a:r>
            <a:r>
              <a:rPr lang="en-US" sz="2000" dirty="0">
                <a:solidFill>
                  <a:srgbClr val="0000FF"/>
                </a:solidFill>
              </a:rPr>
              <a:t>Select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Sales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Cust_Id</a:t>
            </a:r>
            <a:r>
              <a:rPr lang="en-US" sz="2000" dirty="0" err="1">
                <a:solidFill>
                  <a:srgbClr val="808080"/>
                </a:solidFill>
              </a:rPr>
              <a:t>,</a:t>
            </a:r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Product_Id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    </a:t>
            </a:r>
            <a:r>
              <a:rPr lang="en-US" sz="2000" dirty="0">
                <a:solidFill>
                  <a:srgbClr val="0000FF"/>
                </a:solidFill>
              </a:rPr>
              <a:t>From</a:t>
            </a:r>
            <a:r>
              <a:rPr lang="en-US" sz="2000" dirty="0">
                <a:solidFill>
                  <a:prstClr val="black"/>
                </a:solidFill>
              </a:rPr>
              <a:t>  </a:t>
            </a:r>
            <a:r>
              <a:rPr lang="en-US" sz="2000" dirty="0" err="1">
                <a:solidFill>
                  <a:prstClr val="black"/>
                </a:solidFill>
              </a:rPr>
              <a:t>Sales</a:t>
            </a:r>
            <a:r>
              <a:rPr lang="en-US" sz="2000" dirty="0" err="1">
                <a:solidFill>
                  <a:srgbClr val="808080"/>
                </a:solidFill>
              </a:rPr>
              <a:t>,</a:t>
            </a:r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    </a:t>
            </a:r>
            <a:r>
              <a:rPr lang="en-US" sz="2000" dirty="0">
                <a:solidFill>
                  <a:srgbClr val="0000FF"/>
                </a:solidFill>
              </a:rPr>
              <a:t>Where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sales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Receipt_No</a:t>
            </a:r>
            <a:r>
              <a:rPr lang="en-US" sz="2000" dirty="0">
                <a:solidFill>
                  <a:srgbClr val="808080"/>
                </a:solidFill>
              </a:rPr>
              <a:t>=</a:t>
            </a:r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Receipt_No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    </a:t>
            </a:r>
            <a:r>
              <a:rPr lang="en-US" sz="2000" dirty="0">
                <a:solidFill>
                  <a:srgbClr val="0000FF"/>
                </a:solidFill>
              </a:rPr>
              <a:t>Group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by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Sales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Cust_Id</a:t>
            </a:r>
            <a:r>
              <a:rPr lang="en-US" sz="2000" dirty="0" err="1">
                <a:solidFill>
                  <a:srgbClr val="808080"/>
                </a:solidFill>
              </a:rPr>
              <a:t>,</a:t>
            </a:r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Product_Id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    </a:t>
            </a:r>
            <a:r>
              <a:rPr lang="en-US" sz="2000" dirty="0">
                <a:solidFill>
                  <a:srgbClr val="0000FF"/>
                </a:solidFill>
              </a:rPr>
              <a:t>Having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Product_Id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srgbClr val="808080"/>
                </a:solidFill>
              </a:rPr>
              <a:t>=</a:t>
            </a:r>
            <a:r>
              <a:rPr lang="en-US" sz="2000" dirty="0">
                <a:solidFill>
                  <a:srgbClr val="FF0000"/>
                </a:solidFill>
              </a:rPr>
              <a:t>'G005'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 </a:t>
            </a:r>
            <a:r>
              <a:rPr lang="en-US" sz="2000" dirty="0">
                <a:solidFill>
                  <a:srgbClr val="0000FF"/>
                </a:solidFill>
              </a:rPr>
              <a:t>Order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by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Product_Id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276600"/>
            <a:ext cx="3807619" cy="230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372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/>
              <a:t>Alias (</a:t>
            </a:r>
            <a:r>
              <a:rPr lang="th-TH" dirty="0" smtClean="0"/>
              <a:t>นามแฝง</a:t>
            </a:r>
            <a:r>
              <a:rPr lang="en-US" dirty="0" smtClean="0"/>
              <a:t>): Alias Column Syntax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SELECT </a:t>
            </a:r>
            <a:r>
              <a:rPr lang="en-US" sz="2800" i="1" dirty="0" err="1" smtClean="0"/>
              <a:t>column_name</a:t>
            </a:r>
            <a:r>
              <a:rPr lang="en-US" sz="2800" dirty="0" smtClean="0"/>
              <a:t> AS </a:t>
            </a:r>
            <a:r>
              <a:rPr lang="en-US" sz="2800" i="1" dirty="0" err="1" smtClean="0"/>
              <a:t>alias_name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i="1" dirty="0" smtClean="0"/>
              <a:t>;</a:t>
            </a: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select</a:t>
            </a:r>
            <a:r>
              <a:rPr lang="en-US" sz="2800" b="1" dirty="0" smtClean="0"/>
              <a:t> </a:t>
            </a:r>
            <a:r>
              <a:rPr lang="en-US" sz="2800" b="1" i="1" dirty="0" err="1" smtClean="0">
                <a:solidFill>
                  <a:srgbClr val="1600B8"/>
                </a:solidFill>
              </a:rPr>
              <a:t>Product_Id</a:t>
            </a:r>
            <a:r>
              <a:rPr lang="en-US" sz="2800" b="1" i="1" dirty="0" smtClean="0">
                <a:solidFill>
                  <a:srgbClr val="1600B8"/>
                </a:solidFill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</a:rPr>
              <a:t>as</a:t>
            </a:r>
            <a:r>
              <a:rPr lang="en-US" sz="2800" b="1" i="1" dirty="0" smtClean="0">
                <a:solidFill>
                  <a:srgbClr val="1600B8"/>
                </a:solidFill>
              </a:rPr>
              <a:t> Id,</a:t>
            </a:r>
          </a:p>
          <a:p>
            <a:pPr>
              <a:buNone/>
            </a:pPr>
            <a:r>
              <a:rPr lang="en-US" sz="2800" b="1" i="1" dirty="0" smtClean="0">
                <a:solidFill>
                  <a:srgbClr val="1600B8"/>
                </a:solidFill>
              </a:rPr>
              <a:t>           </a:t>
            </a:r>
            <a:r>
              <a:rPr lang="en-US" sz="2800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sz="2800" b="1" i="1" dirty="0" smtClean="0">
                <a:solidFill>
                  <a:srgbClr val="1600B8"/>
                </a:solidFill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</a:rPr>
              <a:t>as</a:t>
            </a:r>
            <a:r>
              <a:rPr lang="en-US" sz="2800" b="1" i="1" dirty="0" smtClean="0">
                <a:solidFill>
                  <a:srgbClr val="1600B8"/>
                </a:solidFill>
              </a:rPr>
              <a:t> Name</a:t>
            </a:r>
          </a:p>
          <a:p>
            <a:pPr>
              <a:buNone/>
            </a:pPr>
            <a:r>
              <a:rPr lang="en-US" sz="2800" dirty="0" smtClean="0"/>
              <a:t>from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T_Product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/>
              <a:t>Alias (</a:t>
            </a:r>
            <a:r>
              <a:rPr lang="th-TH" dirty="0" smtClean="0"/>
              <a:t>นามแฝง</a:t>
            </a:r>
            <a:r>
              <a:rPr lang="en-US" dirty="0" smtClean="0"/>
              <a:t>): Alias Table Syntax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SELECT </a:t>
            </a:r>
            <a:r>
              <a:rPr lang="en-US" i="1" dirty="0" err="1" smtClean="0"/>
              <a:t>column_name</a:t>
            </a:r>
            <a:r>
              <a:rPr lang="en-US" i="1" dirty="0" smtClean="0"/>
              <a:t>(s)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i="1" dirty="0" smtClean="0"/>
              <a:t> </a:t>
            </a:r>
            <a:r>
              <a:rPr lang="en-US" dirty="0" smtClean="0"/>
              <a:t>AS </a:t>
            </a:r>
            <a:r>
              <a:rPr lang="en-US" i="1" dirty="0" err="1" smtClean="0"/>
              <a:t>alias_name</a:t>
            </a:r>
            <a:r>
              <a:rPr lang="en-US" i="1" dirty="0" smtClean="0"/>
              <a:t>;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select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A.Product_Id</a:t>
            </a:r>
            <a:r>
              <a:rPr lang="en-US" b="1" i="1" dirty="0" smtClean="0">
                <a:solidFill>
                  <a:srgbClr val="1600B8"/>
                </a:solidFill>
              </a:rPr>
              <a:t> ,</a:t>
            </a:r>
            <a:r>
              <a:rPr lang="en-US" b="1" i="1" dirty="0" err="1" smtClean="0">
                <a:solidFill>
                  <a:srgbClr val="1600B8"/>
                </a:solidFill>
              </a:rPr>
              <a:t>A.Product_nameEng</a:t>
            </a:r>
            <a:r>
              <a:rPr lang="en-US" b="1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	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as 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2438400"/>
          <a:ext cx="2133600" cy="419100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Receipt_No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24400" y="2438400"/>
          <a:ext cx="2273300" cy="1600200"/>
        </p:xfrm>
        <a:graphic>
          <a:graphicData uri="http://schemas.openxmlformats.org/drawingml/2006/table">
            <a:tbl>
              <a:tblPr/>
              <a:tblGrid>
                <a:gridCol w="227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Receipt_No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04800" y="1295400"/>
            <a:ext cx="350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</a:t>
            </a:r>
            <a:r>
              <a:rPr lang="en-US" b="1" dirty="0"/>
              <a:t> </a:t>
            </a:r>
            <a:r>
              <a:rPr lang="en-US" b="1" dirty="0" err="1"/>
              <a:t>Receipt_no</a:t>
            </a:r>
            <a:r>
              <a:rPr lang="en-US" b="1" dirty="0"/>
              <a:t> </a:t>
            </a:r>
          </a:p>
          <a:p>
            <a:r>
              <a:rPr lang="en-US" dirty="0"/>
              <a:t>from</a:t>
            </a:r>
            <a:r>
              <a:rPr lang="en-US" b="1" dirty="0"/>
              <a:t> </a:t>
            </a:r>
            <a:r>
              <a:rPr lang="en-US" b="1" dirty="0" err="1"/>
              <a:t>T_Sales_Detail</a:t>
            </a:r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4343400" y="13716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SELECT</a:t>
            </a:r>
            <a:r>
              <a:rPr lang="en-US" b="1" dirty="0"/>
              <a:t> DISTINCT(</a:t>
            </a:r>
            <a:r>
              <a:rPr lang="en-US" b="1" i="1" dirty="0" err="1">
                <a:solidFill>
                  <a:srgbClr val="1600B8"/>
                </a:solidFill>
              </a:rPr>
              <a:t>Receipt_no</a:t>
            </a:r>
            <a:r>
              <a:rPr lang="en-US" b="1" dirty="0"/>
              <a:t>) </a:t>
            </a:r>
          </a:p>
          <a:p>
            <a:r>
              <a:rPr lang="en-US" dirty="0"/>
              <a:t>from</a:t>
            </a:r>
            <a:r>
              <a:rPr lang="en-US" b="1" dirty="0"/>
              <a:t> </a:t>
            </a:r>
            <a:r>
              <a:rPr lang="en-US" b="1" dirty="0" err="1"/>
              <a:t>T_Sales_Detail</a:t>
            </a:r>
            <a:endParaRPr lang="th-TH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SELECT DISTINCT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4038600" y="1295400"/>
            <a:ext cx="228600" cy="556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  <a:solidFill>
            <a:srgbClr val="FFD54F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INSERT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1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Row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76400"/>
          <a:ext cx="8686800" cy="4430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31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8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INSERT  INTO </a:t>
                      </a:r>
                      <a:r>
                        <a:rPr lang="en-US" sz="2000" i="1" dirty="0" err="1" smtClean="0"/>
                        <a:t>table_name</a:t>
                      </a:r>
                      <a:r>
                        <a:rPr lang="en-US" sz="2000" dirty="0" smtClean="0"/>
                        <a:t> (</a:t>
                      </a:r>
                      <a:r>
                        <a:rPr lang="en-US" sz="2000" i="1" dirty="0" smtClean="0"/>
                        <a:t>column1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column2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column3</a:t>
                      </a:r>
                      <a:r>
                        <a:rPr lang="en-US" sz="2000" dirty="0" smtClean="0"/>
                        <a:t>, ...)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VALUES (</a:t>
                      </a:r>
                      <a:r>
                        <a:rPr lang="en-US" sz="2000" i="1" dirty="0" smtClean="0"/>
                        <a:t>value1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value2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value3</a:t>
                      </a:r>
                      <a:r>
                        <a:rPr lang="en-US" sz="2000" dirty="0" smtClean="0"/>
                        <a:t>, ...)</a:t>
                      </a:r>
                    </a:p>
                    <a:p>
                      <a:endParaRPr lang="en-US" sz="2000" dirty="0" smtClean="0"/>
                    </a:p>
                    <a:p>
                      <a:endParaRPr lang="th-TH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ระบุ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Field </a:t>
                      </a:r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ข้อมูลที่ใส่ในฐานข้อมูล</a:t>
                      </a:r>
                    </a:p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กรณีนี้ไม่ต้องใส่ครบทุก </a:t>
                      </a:r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Field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  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ใน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Table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290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 smtClean="0"/>
                        <a:t>INSERT INTO </a:t>
                      </a:r>
                      <a:r>
                        <a:rPr lang="en-US" sz="2000" i="1" dirty="0" err="1" smtClean="0"/>
                        <a:t>table_name</a:t>
                      </a:r>
                      <a:r>
                        <a:rPr lang="en-US" sz="2000" dirty="0" smtClean="0"/>
                        <a:t/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VALUES (</a:t>
                      </a:r>
                      <a:r>
                        <a:rPr lang="en-US" sz="2000" i="1" dirty="0" smtClean="0"/>
                        <a:t>value1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value2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value3</a:t>
                      </a:r>
                      <a:r>
                        <a:rPr lang="en-US" sz="2000" dirty="0" smtClean="0"/>
                        <a:t>, ...)</a:t>
                      </a:r>
                    </a:p>
                    <a:p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ไม่ระบุ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Field name</a:t>
                      </a:r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แต่กรณีนี้ต้องใส่ข้อมูลทุก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Field 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ให้ครบทุก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 Field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ใน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Table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3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  <a:solidFill>
            <a:srgbClr val="FFD54F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INSERT 1 Row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76401"/>
          <a:ext cx="8534400" cy="4834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9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sz="2400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sz="2400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2277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into Color(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Color_Id,Color_Desc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values('CL006','Black‘)</a:t>
                      </a:r>
                      <a:endParaRPr lang="th-TH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สำหรับต้องการระบุข้อมูลที่ใส่ในฐานข้อมูล </a:t>
                      </a:r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(</a:t>
                      </a:r>
                      <a:r>
                        <a:rPr lang="th-TH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ครบทุก</a:t>
                      </a:r>
                      <a:r>
                        <a:rPr lang="th-TH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Field  </a:t>
                      </a:r>
                      <a:r>
                        <a:rPr lang="th-TH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ใน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Table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th-TH" sz="24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into Color(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Color_Id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values('CL010')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ใส่ข้อมูล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1 Field  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ตามต้องการ</a:t>
                      </a:r>
                    </a:p>
                    <a:p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และระบุ </a:t>
                      </a:r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Field name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(</a:t>
                      </a:r>
                      <a:r>
                        <a:rPr lang="th-TH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ไม่ครบทุก</a:t>
                      </a:r>
                      <a:r>
                        <a:rPr lang="th-TH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Field  </a:t>
                      </a:r>
                      <a:r>
                        <a:rPr lang="th-TH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ใน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Table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8855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into Color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values('CL007','Yellow‘)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กรณีไม่ระบุ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Filed name </a:t>
                      </a:r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กรณีนี้ต้องใส่ข้อมูล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ให้ครบทุก</a:t>
                      </a:r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Field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0332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into Color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values('CL009‘)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  <a:sym typeface="Wingdings 2"/>
                        </a:rPr>
                        <a:t>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  <a:sym typeface="Wingdings 2"/>
                        </a:rPr>
                        <a:t>ERROR</a:t>
                      </a:r>
                      <a:endParaRPr lang="th-TH" sz="24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19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56109"/>
            <a:ext cx="9144000" cy="67151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Subqueries with the INSERT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" y="2234089"/>
            <a:ext cx="4941570" cy="2387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/>
              <a:t>INSERT INTO </a:t>
            </a:r>
            <a:r>
              <a:rPr lang="en-US" sz="1800" err="1"/>
              <a:t>table_name</a:t>
            </a:r>
            <a:r>
              <a:rPr lang="en-US" sz="1800"/>
              <a:t> [ (column1 [, column2 ]) ]</a:t>
            </a:r>
          </a:p>
          <a:p>
            <a:pPr marL="0" indent="0">
              <a:buNone/>
            </a:pPr>
            <a:r>
              <a:rPr lang="en-US" sz="1800"/>
              <a:t>   SELECT [ *|column1 [, column2 ]</a:t>
            </a:r>
          </a:p>
          <a:p>
            <a:pPr marL="0" indent="0">
              <a:buNone/>
            </a:pPr>
            <a:r>
              <a:rPr lang="en-US" sz="1800"/>
              <a:t>   FROM table1 [, table2 ]</a:t>
            </a:r>
          </a:p>
          <a:p>
            <a:pPr marL="0" indent="0">
              <a:buNone/>
            </a:pPr>
            <a:r>
              <a:rPr lang="en-US" sz="1800"/>
              <a:t>   [ WHERE VALUE OPERATOR ]</a:t>
            </a:r>
          </a:p>
          <a:p>
            <a:pPr marL="0" indent="0">
              <a:buNone/>
            </a:pPr>
            <a:endParaRPr lang="en-US" sz="1800"/>
          </a:p>
        </p:txBody>
      </p:sp>
      <p:sp>
        <p:nvSpPr>
          <p:cNvPr id="7" name="Rounded Rectangle 6"/>
          <p:cNvSpPr/>
          <p:nvPr/>
        </p:nvSpPr>
        <p:spPr>
          <a:xfrm>
            <a:off x="5387340" y="1778795"/>
            <a:ext cx="3421380" cy="17216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Insert into </a:t>
            </a:r>
            <a:r>
              <a:rPr kumimoji="0" lang="en-US" sz="2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DW_Sales</a:t>
            </a:r>
            <a:endParaRPr kumimoji="0" 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 * from </a:t>
            </a:r>
            <a:r>
              <a:rPr kumimoji="0" lang="en-US" sz="2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TPS_Sales</a:t>
            </a:r>
            <a:endParaRPr kumimoji="0" 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 </a:t>
            </a:r>
            <a:r>
              <a:rPr kumimoji="0" lang="en-US" sz="2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SDate</a:t>
            </a:r>
            <a:r>
              <a:rPr kumimoji="0" lang="en-US" sz="2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is not null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056109"/>
          </a:xfrm>
          <a:prstGeom prst="rect">
            <a:avLst/>
          </a:prstGeom>
          <a:solidFill>
            <a:srgbClr val="D29CA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คำสั่ง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Insert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หลาย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Rows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ตามเงื่อนไข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(Sub Query)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gsana New" panose="02020603050405020304" pitchFamily="18" charset="-34"/>
              <a:ea typeface="+mj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636367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6002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 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table_name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SET 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column1 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value1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column2 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value2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...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 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condition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Update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3505200"/>
            <a:ext cx="8229600" cy="17525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Update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TableName</a:t>
            </a:r>
            <a:endParaRPr lang="en-US" sz="2800" b="1" dirty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Set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</a:rPr>
              <a:t>FieldName1=Value1,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       FieldName2=value2,…</a:t>
            </a:r>
            <a:endParaRPr lang="en-US" sz="2800" b="1" dirty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[Where condition]</a:t>
            </a:r>
            <a:endParaRPr lang="th-TH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676400"/>
            <a:ext cx="662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T_Product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Product_NameEng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'Water'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5908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(!!! </a:t>
            </a: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คำสั่งนี้จะแก้ไขทั้ง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Table) </a:t>
            </a: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พึงระวังเสมอ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6858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T_Product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Set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600B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Product_NameEng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='Water',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600B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Product_NameThai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='</a:t>
            </a: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น้ำเปล่า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',</a:t>
            </a:r>
            <a:endParaRPr kumimoji="0" lang="th-TH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600B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Unit_Price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=70</a:t>
            </a:r>
            <a:endParaRPr kumimoji="0" lang="th-TH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Product_id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='G001'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Update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5791200" y="1752600"/>
            <a:ext cx="2971800" cy="1905000"/>
          </a:xfrm>
          <a:prstGeom prst="wedgeEllipseCallout">
            <a:avLst>
              <a:gd name="adj1" fmla="val -80966"/>
              <a:gd name="adj2" fmla="val 677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Type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Varchar,char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ต้องมี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‘ ’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3839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028701"/>
          </a:xfrm>
          <a:solidFill>
            <a:srgbClr val="D29CA9"/>
          </a:solidFill>
        </p:spPr>
        <p:txBody>
          <a:bodyPr/>
          <a:lstStyle/>
          <a:p>
            <a:pPr algn="ctr"/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Subqueries with the UPDATE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" y="1990726"/>
            <a:ext cx="3950970" cy="2745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/>
              <a:t>UPDATE table</a:t>
            </a:r>
          </a:p>
          <a:p>
            <a:pPr marL="0" indent="0">
              <a:buNone/>
            </a:pPr>
            <a:r>
              <a:rPr lang="en-US" sz="1800"/>
              <a:t>SET </a:t>
            </a:r>
            <a:r>
              <a:rPr lang="en-US" sz="1800" err="1"/>
              <a:t>column_name</a:t>
            </a:r>
            <a:r>
              <a:rPr lang="en-US" sz="1800"/>
              <a:t> = </a:t>
            </a:r>
            <a:r>
              <a:rPr lang="en-US" sz="1800" err="1"/>
              <a:t>new_value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[ WHERE OPERATOR [ VALUE ]</a:t>
            </a:r>
          </a:p>
          <a:p>
            <a:pPr marL="0" indent="0">
              <a:buNone/>
            </a:pPr>
            <a:r>
              <a:rPr lang="en-US" sz="1800"/>
              <a:t>   (SELECT COLUMN_NAME</a:t>
            </a:r>
          </a:p>
          <a:p>
            <a:pPr marL="0" indent="0">
              <a:buNone/>
            </a:pPr>
            <a:r>
              <a:rPr lang="en-US" sz="1800"/>
              <a:t>   FROM TABLE_NAME)</a:t>
            </a:r>
          </a:p>
          <a:p>
            <a:pPr marL="0" indent="0">
              <a:buNone/>
            </a:pPr>
            <a:r>
              <a:rPr lang="en-US" sz="1800"/>
              <a:t>   [ WHERE) ]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108950" y="1841205"/>
            <a:ext cx="3837362" cy="18592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</a:t>
            </a:r>
            <a:r>
              <a:rPr kumimoji="0" lang="en-US" sz="13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350" b="1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Sales_detail</a:t>
            </a:r>
            <a:r>
              <a:rPr kumimoji="0" lang="en-US" sz="135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SET</a:t>
            </a:r>
            <a:r>
              <a:rPr kumimoji="0" lang="en-US" sz="13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350" b="1" i="1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Sales_detail.unit_price</a:t>
            </a:r>
            <a:r>
              <a:rPr kumimoji="0" lang="en-US" sz="13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</a:t>
            </a:r>
            <a:r>
              <a:rPr kumimoji="0" lang="en-US" sz="135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35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</a:t>
            </a:r>
            <a:r>
              <a:rPr kumimoji="0" lang="en-US" sz="13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350" b="1" i="1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Unit_price</a:t>
            </a:r>
            <a:r>
              <a:rPr kumimoji="0" lang="en-US" sz="13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from Product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</a:t>
            </a:r>
            <a:r>
              <a:rPr kumimoji="0" lang="en-US" sz="13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350" b="1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Sales_detail.</a:t>
            </a:r>
            <a:r>
              <a:rPr kumimoji="0" lang="en-US" sz="1350" b="1" i="1" u="none" strike="noStrike" kern="120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Product_Id</a:t>
            </a:r>
            <a:r>
              <a:rPr kumimoji="0" lang="en-US" sz="135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</a:t>
            </a:r>
            <a:r>
              <a:rPr kumimoji="0" lang="en-US" sz="1350" b="1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Product.</a:t>
            </a:r>
            <a:r>
              <a:rPr kumimoji="0" lang="en-US" sz="1350" b="1" i="1" u="none" strike="noStrike" kern="120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Product_id</a:t>
            </a:r>
            <a:r>
              <a:rPr kumimoji="0" lang="en-US" sz="1350" b="1" i="1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108950" y="3854053"/>
            <a:ext cx="3837362" cy="15609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 </a:t>
            </a:r>
            <a:r>
              <a:rPr kumimoji="0" lang="en-US" sz="135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sales_detail</a:t>
            </a: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SET </a:t>
            </a:r>
            <a:r>
              <a:rPr kumimoji="0" lang="en-US" sz="135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Total_Amt</a:t>
            </a: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</a:t>
            </a:r>
            <a:r>
              <a:rPr kumimoji="0" lang="en-US" sz="135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Sale_Qty</a:t>
            </a: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* </a:t>
            </a:r>
            <a:r>
              <a:rPr kumimoji="0" lang="en-US" sz="135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Unit_Price</a:t>
            </a: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 </a:t>
            </a:r>
            <a:r>
              <a:rPr kumimoji="0" lang="en-US" sz="1350" b="0" i="0" u="none" strike="noStrike" kern="1200" cap="none" spc="0" normalizeH="0" baseline="0" noProof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Receipt_no</a:t>
            </a: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 (SELECT </a:t>
            </a:r>
            <a:r>
              <a:rPr kumimoji="0" lang="en-US" sz="1350" b="0" i="0" u="none" strike="noStrike" kern="1200" cap="none" spc="0" normalizeH="0" baseline="0" noProof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Receipt_no</a:t>
            </a: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FROM sales WHERE </a:t>
            </a:r>
            <a:r>
              <a:rPr kumimoji="0" lang="en-US" sz="135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sdate</a:t>
            </a: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='31082565')</a:t>
            </a:r>
          </a:p>
        </p:txBody>
      </p:sp>
    </p:spTree>
    <p:extLst>
      <p:ext uri="{BB962C8B-B14F-4D97-AF65-F5344CB8AC3E}">
        <p14:creationId xmlns:p14="http://schemas.microsoft.com/office/powerpoint/2010/main" val="21841770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DELETE FROM </a:t>
            </a:r>
            <a:r>
              <a:rPr lang="en-US" i="1" dirty="0" err="1" smtClean="0"/>
              <a:t>table_name</a:t>
            </a:r>
            <a:r>
              <a:rPr lang="en-US" i="1" dirty="0" smtClean="0"/>
              <a:t> </a:t>
            </a:r>
            <a:r>
              <a:rPr lang="en-US" dirty="0" smtClean="0"/>
              <a:t>WHERE [</a:t>
            </a:r>
            <a:r>
              <a:rPr lang="en-US" i="1" dirty="0" smtClean="0"/>
              <a:t>condition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Delete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590800"/>
          <a:ext cx="8534400" cy="330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91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b="1" dirty="0" smtClean="0"/>
                        <a:t>Delete </a:t>
                      </a:r>
                    </a:p>
                    <a:p>
                      <a:pPr>
                        <a:buNone/>
                      </a:pPr>
                      <a:r>
                        <a:rPr lang="en-US" sz="2000" b="1" dirty="0" smtClean="0"/>
                        <a:t>From </a:t>
                      </a:r>
                      <a:r>
                        <a:rPr lang="en-US" sz="2000" b="1" dirty="0" err="1" smtClean="0"/>
                        <a:t>T_Product</a:t>
                      </a:r>
                      <a:endParaRPr lang="en-US" sz="2000" b="1" dirty="0" smtClean="0"/>
                    </a:p>
                    <a:p>
                      <a:pPr>
                        <a:buNone/>
                      </a:pPr>
                      <a:endParaRPr lang="en-US" sz="2000" b="1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(!!! </a:t>
                      </a:r>
                      <a:r>
                        <a:rPr lang="th-TH" sz="2800" dirty="0" smtClean="0">
                          <a:solidFill>
                            <a:srgbClr val="C00000"/>
                          </a:solidFill>
                        </a:rPr>
                        <a:t>คำสั่งนี้ จะลบข้อมูลทั้ง 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Table) </a:t>
                      </a:r>
                      <a:r>
                        <a:rPr lang="th-TH" sz="2800" dirty="0" smtClean="0">
                          <a:solidFill>
                            <a:srgbClr val="C00000"/>
                          </a:solidFill>
                        </a:rPr>
                        <a:t>พึงระวังเสมอ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011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b="1" dirty="0" smtClean="0"/>
                        <a:t>Delete </a:t>
                      </a:r>
                    </a:p>
                    <a:p>
                      <a:pPr>
                        <a:buNone/>
                      </a:pPr>
                      <a:r>
                        <a:rPr lang="en-US" sz="2000" b="1" dirty="0" smtClean="0"/>
                        <a:t>From </a:t>
                      </a:r>
                      <a:r>
                        <a:rPr lang="en-US" sz="2000" b="1" dirty="0" err="1" smtClean="0"/>
                        <a:t>T_Product</a:t>
                      </a:r>
                      <a:endParaRPr lang="en-US" sz="2000" b="1" dirty="0" smtClean="0"/>
                    </a:p>
                    <a:p>
                      <a:pPr>
                        <a:buNone/>
                      </a:pPr>
                      <a:r>
                        <a:rPr lang="en-US" sz="2000" b="1" dirty="0" smtClean="0"/>
                        <a:t>Where </a:t>
                      </a:r>
                      <a:r>
                        <a:rPr lang="en-US" sz="2000" b="1" dirty="0" err="1" smtClean="0"/>
                        <a:t>Product_id</a:t>
                      </a:r>
                      <a:r>
                        <a:rPr lang="en-US" sz="2000" b="1" dirty="0" smtClean="0"/>
                        <a:t>='G001'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ลบข้อมูลตามเงื่อนไข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37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752600"/>
          <a:ext cx="8534400" cy="3339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91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b="1" dirty="0" smtClean="0"/>
                        <a:t>Delete </a:t>
                      </a:r>
                    </a:p>
                    <a:p>
                      <a:pPr>
                        <a:buNone/>
                      </a:pPr>
                      <a:r>
                        <a:rPr lang="en-US" sz="2000" b="1" dirty="0" smtClean="0"/>
                        <a:t>From </a:t>
                      </a:r>
                      <a:r>
                        <a:rPr lang="en-US" sz="2000" b="1" dirty="0" err="1" smtClean="0"/>
                        <a:t>TPS_Product</a:t>
                      </a:r>
                      <a:endParaRPr lang="en-US" sz="2000" b="1" dirty="0" smtClean="0"/>
                    </a:p>
                    <a:p>
                      <a:pPr>
                        <a:buNone/>
                      </a:pPr>
                      <a:endParaRPr lang="en-US" sz="2000" b="1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(!!! </a:t>
                      </a:r>
                      <a:r>
                        <a:rPr lang="th-TH" sz="2800" dirty="0" smtClean="0">
                          <a:solidFill>
                            <a:srgbClr val="C00000"/>
                          </a:solidFill>
                        </a:rPr>
                        <a:t>คำสั่งนี้ จะลบข้อมูลทั้ง 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Table) </a:t>
                      </a:r>
                      <a:r>
                        <a:rPr lang="th-TH" sz="2800" dirty="0" smtClean="0">
                          <a:solidFill>
                            <a:srgbClr val="C00000"/>
                          </a:solidFill>
                        </a:rPr>
                        <a:t>พึงระวังเสมอ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011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b="1" dirty="0" smtClean="0"/>
                        <a:t>Delete </a:t>
                      </a:r>
                    </a:p>
                    <a:p>
                      <a:pPr>
                        <a:buNone/>
                      </a:pPr>
                      <a:r>
                        <a:rPr lang="en-US" sz="2800" b="1" dirty="0" smtClean="0"/>
                        <a:t>From </a:t>
                      </a:r>
                      <a:r>
                        <a:rPr lang="en-US" sz="2800" b="1" dirty="0" err="1" smtClean="0"/>
                        <a:t>TPS_Product</a:t>
                      </a:r>
                      <a:endParaRPr lang="en-US" sz="2800" b="1" dirty="0" smtClean="0"/>
                    </a:p>
                    <a:p>
                      <a:pPr>
                        <a:buNone/>
                      </a:pPr>
                      <a:r>
                        <a:rPr lang="en-US" sz="2800" b="1" dirty="0" smtClean="0"/>
                        <a:t>Where </a:t>
                      </a:r>
                      <a:r>
                        <a:rPr lang="en-US" sz="2800" b="1" dirty="0" err="1" smtClean="0"/>
                        <a:t>Product_id</a:t>
                      </a:r>
                      <a:r>
                        <a:rPr lang="en-US" sz="2800" b="1" dirty="0" smtClean="0"/>
                        <a:t>='G001'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ลบข้อมูลตามเงื่อนไข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Delete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6177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395" y="152400"/>
            <a:ext cx="9144000" cy="823913"/>
          </a:xfrm>
          <a:solidFill>
            <a:srgbClr val="D29CA9"/>
          </a:solidFill>
        </p:spPr>
        <p:txBody>
          <a:bodyPr>
            <a:normAutofit/>
          </a:bodyPr>
          <a:lstStyle/>
          <a:p>
            <a:r>
              <a:rPr lang="en-US"/>
              <a:t>Subqueries with the DELETE Statement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7182" y="1790700"/>
            <a:ext cx="4121944" cy="3263504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DELETE FROM TABLE_NAME</a:t>
            </a:r>
          </a:p>
          <a:p>
            <a:pPr marL="0" indent="0">
              <a:buNone/>
            </a:pPr>
            <a:r>
              <a:rPr lang="en-US"/>
              <a:t>[ WHERE OPERATOR [ VALUE ]</a:t>
            </a:r>
          </a:p>
          <a:p>
            <a:pPr marL="0" indent="0">
              <a:buNone/>
            </a:pPr>
            <a:r>
              <a:rPr lang="en-US"/>
              <a:t>   (SELECT COLUMN_NAME</a:t>
            </a:r>
          </a:p>
          <a:p>
            <a:pPr marL="0" indent="0">
              <a:buNone/>
            </a:pPr>
            <a:r>
              <a:rPr lang="en-US"/>
              <a:t>   FROM TABLE_NAME)</a:t>
            </a:r>
          </a:p>
          <a:p>
            <a:pPr marL="0" indent="0">
              <a:buNone/>
            </a:pPr>
            <a:r>
              <a:rPr lang="en-US"/>
              <a:t>   [ WHERE) ]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351923" y="1546621"/>
            <a:ext cx="3521868" cy="196810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1101" y="1760356"/>
            <a:ext cx="34035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</a:t>
            </a:r>
            <a:r>
              <a:rPr kumimoji="0" lang="en-US" sz="2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from </a:t>
            </a:r>
            <a:r>
              <a:rPr kumimoji="0" lang="en-US" sz="2100" b="1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Sales_detail</a:t>
            </a:r>
            <a:r>
              <a:rPr kumimoji="0" lang="en-US" sz="21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 </a:t>
            </a:r>
            <a:r>
              <a:rPr kumimoji="0" lang="en-US" sz="21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product_id</a:t>
            </a:r>
            <a:r>
              <a:rPr kumimoji="0" lang="en-US" sz="2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1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</a:t>
            </a:r>
            <a:r>
              <a:rPr kumimoji="0" lang="en-US" sz="21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21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</a:t>
            </a:r>
            <a:r>
              <a:rPr kumimoji="0" lang="en-US" sz="2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100" b="1" i="1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product_id</a:t>
            </a:r>
            <a:r>
              <a:rPr kumimoji="0" lang="en-US" sz="2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from Product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</a:t>
            </a:r>
            <a:r>
              <a:rPr kumimoji="0" lang="en-US" sz="2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100" b="1" i="1" u="none" strike="noStrike" kern="120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Product_Id</a:t>
            </a:r>
            <a:r>
              <a:rPr kumimoji="0" lang="en-US" sz="2100" b="1" i="1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&gt;</a:t>
            </a:r>
            <a:r>
              <a:rPr kumimoji="0" lang="en-US" sz="21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‘G005’</a:t>
            </a:r>
            <a:r>
              <a:rPr kumimoji="0" lang="en-US" sz="2100" b="1" i="1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351923" y="3663552"/>
            <a:ext cx="3521868" cy="15442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6398" y="3996349"/>
            <a:ext cx="32529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 FROM Sales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WHERE </a:t>
            </a:r>
            <a:r>
              <a:rPr kumimoji="0" lang="en-US" sz="135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Cust_id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(SELECT </a:t>
            </a:r>
            <a:r>
              <a:rPr kumimoji="0" lang="en-US" sz="135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Cust_id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FROM CUSTOMER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WHERE </a:t>
            </a:r>
            <a:r>
              <a:rPr kumimoji="0" lang="en-US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Cust_name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like '%</a:t>
            </a:r>
            <a:r>
              <a:rPr kumimoji="0" lang="th-TH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ด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%')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gsanaUPC" panose="02020603050405020304" pitchFamily="18" charset="-34"/>
              <a:ea typeface="+mn-ea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0955657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E6944-20D4-4031-9839-85F375799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Any, 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205FA9-8B08-4BD3-9F90-730CFE3BB10E}"/>
              </a:ext>
            </a:extLst>
          </p:cNvPr>
          <p:cNvSpPr txBox="1"/>
          <p:nvPr/>
        </p:nvSpPr>
        <p:spPr>
          <a:xfrm>
            <a:off x="838200" y="1447800"/>
            <a:ext cx="595670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select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product_id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from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Product</a:t>
            </a:r>
          </a:p>
          <a:p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where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Product_Id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>
                <a:solidFill>
                  <a:srgbClr val="808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in</a:t>
            </a:r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>
                <a:solidFill>
                  <a:srgbClr val="808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select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Product_Id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from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Sales_Detail</a:t>
            </a:r>
            <a:r>
              <a:rPr lang="en-US" sz="2400" dirty="0">
                <a:solidFill>
                  <a:srgbClr val="808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</a:p>
          <a:p>
            <a:endParaRPr lang="th-TH" sz="2400" dirty="0">
              <a:solidFill>
                <a:srgbClr val="80808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th-TH" sz="2400" dirty="0">
              <a:solidFill>
                <a:srgbClr val="80808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select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product_id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from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Product</a:t>
            </a:r>
          </a:p>
          <a:p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where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Product_Id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>
                <a:solidFill>
                  <a:srgbClr val="808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=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>
                <a:solidFill>
                  <a:srgbClr val="808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any</a:t>
            </a:r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>
                <a:solidFill>
                  <a:srgbClr val="808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select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Product_Id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from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Sales_Detail</a:t>
            </a:r>
            <a:r>
              <a:rPr lang="en-US" sz="2400" dirty="0">
                <a:solidFill>
                  <a:srgbClr val="808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  <a:endParaRPr lang="en-US" sz="2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5879B51-FADB-4A43-BA63-A192F296E9E8}"/>
              </a:ext>
            </a:extLst>
          </p:cNvPr>
          <p:cNvSpPr/>
          <p:nvPr/>
        </p:nvSpPr>
        <p:spPr>
          <a:xfrm>
            <a:off x="924887" y="3839536"/>
            <a:ext cx="3120704" cy="1101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Result </a:t>
            </a:r>
            <a:r>
              <a:rPr lang="th-TH" sz="2100" dirty="0">
                <a:solidFill>
                  <a:schemeClr val="tx1"/>
                </a:solidFill>
              </a:rPr>
              <a:t>เหมือนกัน</a:t>
            </a:r>
            <a:endParaRPr lang="en-US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808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การใส่เงื่อนไข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Where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SELECT</a:t>
            </a:r>
            <a:r>
              <a:rPr lang="en-US" dirty="0"/>
              <a:t> </a:t>
            </a:r>
            <a:r>
              <a:rPr lang="en-US" i="1" dirty="0"/>
              <a:t>column1</a:t>
            </a:r>
            <a:r>
              <a:rPr lang="en-US" dirty="0"/>
              <a:t>,</a:t>
            </a:r>
            <a:r>
              <a:rPr lang="en-US" i="1" dirty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FROM </a:t>
            </a:r>
            <a:r>
              <a:rPr lang="en-US" i="1" dirty="0" err="1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</a:t>
            </a:r>
            <a:r>
              <a:rPr lang="en-US" dirty="0"/>
              <a:t> </a:t>
            </a:r>
            <a:r>
              <a:rPr lang="en-US" i="1" dirty="0" smtClean="0"/>
              <a:t>condition</a:t>
            </a:r>
            <a:endParaRPr lang="en-US" dirty="0" smtClean="0"/>
          </a:p>
          <a:p>
            <a:endParaRPr lang="en-US" sz="1700" dirty="0"/>
          </a:p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condition1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/>
              <a:t> condition2 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/>
              <a:t> condiion3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condition1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i="1" dirty="0" smtClean="0"/>
              <a:t> condition2 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i="1" dirty="0" smtClean="0"/>
              <a:t> condition 3…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6482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select * from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EX_Sale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A,EX_Sale_Detail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B</a:t>
            </a:r>
          </a:p>
          <a:p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where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A.Receipt_No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=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B.Receipt_No</a:t>
            </a:r>
            <a:endParaRPr lang="th-TH" sz="4000" dirty="0" smtClean="0">
              <a:latin typeface="AngsanaUPC" pitchFamily="18" charset="-34"/>
              <a:cs typeface="AngsanaUPC" pitchFamily="18" charset="-34"/>
            </a:endParaRPr>
          </a:p>
          <a:p>
            <a:endParaRPr lang="th-TH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371600"/>
            <a:ext cx="762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เป็นการเชื่อมต่อ 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ตั้งแต่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 2 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ขึ้นไปเพื่อค้นหาข้อมูล ที่เก็บไว้ต่าง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กัน ให้สามรถแสดงข้อมูลพร้อมกันซึ่ง หลักสำคัญในการ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คือ ชื่อ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Filed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หรือข้อมูลที่จะนำมาใช้ในการ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 Join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กันต้องตรงกัน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ชื่อ 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Field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อาจต่างกัน แต่ข้อมูลและประเภทข้อมูลต้องสามารถเชื่อมหากันได้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 smtClean="0">
              <a:solidFill>
                <a:srgbClr val="142CA4"/>
              </a:solidFill>
              <a:latin typeface="AngsanaUPC" pitchFamily="18" charset="-34"/>
              <a:cs typeface="AngsanaUPC" pitchFamily="18" charset="-34"/>
            </a:endParaRPr>
          </a:p>
          <a:p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7338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ทำไมเราต้อง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??????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smtClean="0"/>
              <a:t>เครื่องหมาย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=     :  </a:t>
            </a:r>
            <a:r>
              <a:rPr lang="th-TH" dirty="0" smtClean="0"/>
              <a:t>เท่ากับ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    :  </a:t>
            </a:r>
            <a:r>
              <a:rPr lang="th-TH" dirty="0" smtClean="0"/>
              <a:t>มากกว่า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     :  </a:t>
            </a:r>
            <a:r>
              <a:rPr lang="th-TH" dirty="0" smtClean="0"/>
              <a:t>น้อยกว่า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&gt;=  </a:t>
            </a:r>
            <a:r>
              <a:rPr lang="th-TH" dirty="0" smtClean="0"/>
              <a:t> </a:t>
            </a:r>
            <a:r>
              <a:rPr lang="en-US" dirty="0" smtClean="0"/>
              <a:t>: </a:t>
            </a:r>
            <a:r>
              <a:rPr lang="th-TH" dirty="0" smtClean="0"/>
              <a:t> มากกว่าหรือเท่ากับ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&lt;= </a:t>
            </a:r>
            <a:r>
              <a:rPr lang="th-TH" dirty="0" smtClean="0"/>
              <a:t> </a:t>
            </a:r>
            <a:r>
              <a:rPr lang="en-US" dirty="0" smtClean="0"/>
              <a:t> : </a:t>
            </a:r>
            <a:r>
              <a:rPr lang="th-TH" dirty="0" smtClean="0"/>
              <a:t> น้อยกว่าหรือเท่ากับ</a:t>
            </a:r>
          </a:p>
          <a:p>
            <a:pPr>
              <a:buNone/>
            </a:pPr>
            <a:r>
              <a:rPr lang="en-US" dirty="0" smtClean="0"/>
              <a:t>&lt;&gt;   :  </a:t>
            </a:r>
            <a:r>
              <a:rPr lang="th-TH" dirty="0" smtClean="0"/>
              <a:t>ไม่เท่ากับ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/>
              <a:t>เครื่องหมาย</a:t>
            </a:r>
            <a:endParaRPr lang="th-TH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606405"/>
          <a:ext cx="8534400" cy="6081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เครื่องหมาย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ความหมาย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ความหมาย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257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Equal to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dirty="0" smtClean="0"/>
                        <a:t>เท่ากับ</a:t>
                      </a:r>
                      <a:endParaRPr lang="en-US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55735" marR="55735" marT="55735" marB="557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Greater than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dirty="0" smtClean="0"/>
                        <a:t>มากกว่า</a:t>
                      </a:r>
                      <a:endParaRPr lang="en-US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55735" marR="55735" marT="55735" marB="557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Less than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dirty="0" smtClean="0"/>
                        <a:t>น้อยกว่า</a:t>
                      </a:r>
                      <a:endParaRPr lang="en-US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55735" marR="55735" marT="55735" marB="557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&gt;=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Greater than or equal to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dirty="0" smtClean="0"/>
                        <a:t>มากกว่าหรือเท่ากับ</a:t>
                      </a:r>
                      <a:endParaRPr lang="en-US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55735" marR="55735" marT="55735" marB="557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&lt;=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Less than or equal to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/>
                        <a:t>น้อยกว่าหรือเท่ากับ</a:t>
                      </a:r>
                    </a:p>
                  </a:txBody>
                  <a:tcPr marL="55735" marR="55735" marT="55735" marB="557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&lt;&gt;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Not equal to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ไม่เท่ากับ</a:t>
                      </a:r>
                      <a:endParaRPr lang="th-TH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6882" marR="66882" marT="33441" marB="3344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99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BETWEEN</a:t>
                      </a:r>
                      <a:endParaRPr lang="th-TH" sz="2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endParaRPr lang="th-TH" sz="32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6882" marR="66882" marT="33441" marB="3344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LIKE</a:t>
                      </a:r>
                      <a:endParaRPr lang="th-TH" sz="2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endParaRPr lang="th-TH" sz="32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6882" marR="66882" marT="33441" marB="3344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</a:t>
                      </a:r>
                      <a:endParaRPr lang="th-TH" sz="2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endParaRPr lang="th-TH" sz="32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6882" marR="66882" marT="33441" marB="3344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i="1" dirty="0" smtClean="0">
                <a:solidFill>
                  <a:srgbClr val="1600B8"/>
                </a:solidFill>
              </a:rPr>
              <a:t>, 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 &gt;=3000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i="1" dirty="0" smtClean="0">
                <a:solidFill>
                  <a:srgbClr val="1600B8"/>
                </a:solidFill>
              </a:rPr>
              <a:t>, 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 =3000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การใส่เงื่อนไข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Where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4A3350DE0572F543B18C09E212100E36" ma:contentTypeVersion="7" ma:contentTypeDescription="สร้างเอกสารใหม่" ma:contentTypeScope="" ma:versionID="bd7c36fdff965e9a1a1d6356fa9606c7">
  <xsd:schema xmlns:xsd="http://www.w3.org/2001/XMLSchema" xmlns:xs="http://www.w3.org/2001/XMLSchema" xmlns:p="http://schemas.microsoft.com/office/2006/metadata/properties" xmlns:ns2="718b1a1f-eafe-4468-9731-3e7f8fe76cd3" xmlns:ns3="790a0469-5f77-42dc-abb8-5bd9650776c3" targetNamespace="http://schemas.microsoft.com/office/2006/metadata/properties" ma:root="true" ma:fieldsID="81ba6ed2e8f295b4e02e33867525cfb8" ns2:_="" ns3:_="">
    <xsd:import namespace="718b1a1f-eafe-4468-9731-3e7f8fe76cd3"/>
    <xsd:import namespace="790a0469-5f77-42dc-abb8-5bd9650776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8b1a1f-eafe-4468-9731-3e7f8fe76c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a0469-5f77-42dc-abb8-5bd9650776c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แชร์กับ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แชร์พร้อมกับรายละเอียด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39AAE5-0C34-4436-A92D-BEE302F5CA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785108-37A8-4206-9FDD-74BE77E2F2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8b1a1f-eafe-4468-9731-3e7f8fe76cd3"/>
    <ds:schemaRef ds:uri="790a0469-5f77-42dc-abb8-5bd9650776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A2F278-9411-4BA1-B13A-9D35B797F034}">
  <ds:schemaRefs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718b1a1f-eafe-4468-9731-3e7f8fe76cd3"/>
    <ds:schemaRef ds:uri="http://www.w3.org/XML/1998/namespace"/>
    <ds:schemaRef ds:uri="http://schemas.microsoft.com/office/infopath/2007/PartnerControls"/>
    <ds:schemaRef ds:uri="790a0469-5f77-42dc-abb8-5bd9650776c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2260</Words>
  <Application>Microsoft Office PowerPoint</Application>
  <PresentationFormat>On-screen Show (4:3)</PresentationFormat>
  <Paragraphs>770</Paragraphs>
  <Slides>60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60</vt:i4>
      </vt:variant>
    </vt:vector>
  </HeadingPairs>
  <TitlesOfParts>
    <vt:vector size="72" baseType="lpstr">
      <vt:lpstr>Angsana New</vt:lpstr>
      <vt:lpstr>AngsanaUPC</vt:lpstr>
      <vt:lpstr>Arial</vt:lpstr>
      <vt:lpstr>Calibri</vt:lpstr>
      <vt:lpstr>Calibri Light</vt:lpstr>
      <vt:lpstr>Cordia New</vt:lpstr>
      <vt:lpstr>Tahoma</vt:lpstr>
      <vt:lpstr>Wingdings 2</vt:lpstr>
      <vt:lpstr>Office Theme</vt:lpstr>
      <vt:lpstr>1_Office Theme</vt:lpstr>
      <vt:lpstr>2_Office Theme</vt:lpstr>
      <vt:lpstr>3_Office Theme</vt:lpstr>
      <vt:lpstr>SQL Command  ฉบับสมบูรณ์ 01</vt:lpstr>
      <vt:lpstr>คำสั่ง Select</vt:lpstr>
      <vt:lpstr>ลำดับการเขียน</vt:lpstr>
      <vt:lpstr>SELECT DISTINCT</vt:lpstr>
      <vt:lpstr>SELECT DISTINCT</vt:lpstr>
      <vt:lpstr>การใส่เงื่อนไข Where</vt:lpstr>
      <vt:lpstr>เครื่องหมาย</vt:lpstr>
      <vt:lpstr>เครื่องหมาย</vt:lpstr>
      <vt:lpstr>การใส่เงื่อนไข Where</vt:lpstr>
      <vt:lpstr>สร้างเงื่อนไข And, Or, Not</vt:lpstr>
      <vt:lpstr>สร้างเงื่อนไข And, Or, Not</vt:lpstr>
      <vt:lpstr>สร้างเงื่อนไข And, Or, Not</vt:lpstr>
      <vt:lpstr>Order by …Desc|Asc</vt:lpstr>
      <vt:lpstr>Order by …Desc|Asc</vt:lpstr>
      <vt:lpstr>คำสั่ง Select …Where…Order by </vt:lpstr>
      <vt:lpstr>Null, Not Null</vt:lpstr>
      <vt:lpstr>Null, Not Null</vt:lpstr>
      <vt:lpstr>Select Top</vt:lpstr>
      <vt:lpstr>Select Top</vt:lpstr>
      <vt:lpstr>Select Top</vt:lpstr>
      <vt:lpstr>Select …Function</vt:lpstr>
      <vt:lpstr>Select  MIN, MAX</vt:lpstr>
      <vt:lpstr>Select  MIN, MAX</vt:lpstr>
      <vt:lpstr>Select Count, AVG, SUM</vt:lpstr>
      <vt:lpstr>Select Count, AVG, SUM</vt:lpstr>
      <vt:lpstr>LIKE</vt:lpstr>
      <vt:lpstr>LIKE</vt:lpstr>
      <vt:lpstr>LIKE</vt:lpstr>
      <vt:lpstr>LIKE</vt:lpstr>
      <vt:lpstr>PowerPoint Presentation</vt:lpstr>
      <vt:lpstr>PowerPoint Presentation</vt:lpstr>
      <vt:lpstr>PowerPoint Presentation</vt:lpstr>
      <vt:lpstr>PowerPoint Presentation</vt:lpstr>
      <vt:lpstr>Between</vt:lpstr>
      <vt:lpstr>Between</vt:lpstr>
      <vt:lpstr>Not Between</vt:lpstr>
      <vt:lpstr>GROUP BY</vt:lpstr>
      <vt:lpstr>GROUP BY</vt:lpstr>
      <vt:lpstr>HAVING</vt:lpstr>
      <vt:lpstr>การใช้ having</vt:lpstr>
      <vt:lpstr>HAVING</vt:lpstr>
      <vt:lpstr>ตัวอย่าง HAVING ที่พบมาก คือ หลังคำสั่ง having จะเป็นคำสั่งการเลือกข้อมูลแบบ Sum, Count,avg</vt:lpstr>
      <vt:lpstr>Having Sum  ***(สอบ)</vt:lpstr>
      <vt:lpstr>Having &gt; Correct VS Wrong</vt:lpstr>
      <vt:lpstr>Having &gt; Compare many SQL commands </vt:lpstr>
      <vt:lpstr>Having ( Count,Avg,…)</vt:lpstr>
      <vt:lpstr>การใช้ having แบบนี้ได้ แต่ควรตรวจสอบ</vt:lpstr>
      <vt:lpstr>Alias (นามแฝง): Alias Column Syntax</vt:lpstr>
      <vt:lpstr>Alias (นามแฝง): Alias Table Syntax</vt:lpstr>
      <vt:lpstr>คำสั่ง INSERT 1 Row</vt:lpstr>
      <vt:lpstr>คำสั่ง INSERT 1 Row</vt:lpstr>
      <vt:lpstr>Subqueries with the INSERT Statement</vt:lpstr>
      <vt:lpstr>คำสั่ง Update</vt:lpstr>
      <vt:lpstr>คำสั่ง Update</vt:lpstr>
      <vt:lpstr>Subqueries with the UPDATE Statement</vt:lpstr>
      <vt:lpstr>คำสั่ง Delete</vt:lpstr>
      <vt:lpstr>คำสั่ง Delete</vt:lpstr>
      <vt:lpstr>Subqueries with the DELETE Statement</vt:lpstr>
      <vt:lpstr>คำสั่ง Any, in</vt:lpstr>
      <vt:lpstr>การ Join 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Thip</dc:creator>
  <cp:lastModifiedBy>Employee</cp:lastModifiedBy>
  <cp:revision>68</cp:revision>
  <dcterms:created xsi:type="dcterms:W3CDTF">2020-01-06T15:33:20Z</dcterms:created>
  <dcterms:modified xsi:type="dcterms:W3CDTF">2024-09-15T12:06:24Z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0x0101004A3350DE0572F543B18C09E212100E36</vt:lpwstr>
  </property>
</Properties>
</file>