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  <p:sldMasterId id="2147483672" r:id="rId6"/>
    <p:sldMasterId id="2147483684" r:id="rId7"/>
  </p:sldMasterIdLst>
  <p:notesMasterIdLst>
    <p:notesMasterId r:id="rId68"/>
  </p:notesMasterIdLst>
  <p:sldIdLst>
    <p:sldId id="256" r:id="rId8"/>
    <p:sldId id="257" r:id="rId9"/>
    <p:sldId id="279" r:id="rId10"/>
    <p:sldId id="258" r:id="rId11"/>
    <p:sldId id="259" r:id="rId12"/>
    <p:sldId id="260" r:id="rId13"/>
    <p:sldId id="261" r:id="rId14"/>
    <p:sldId id="262" r:id="rId15"/>
    <p:sldId id="280" r:id="rId16"/>
    <p:sldId id="263" r:id="rId17"/>
    <p:sldId id="264" r:id="rId18"/>
    <p:sldId id="265" r:id="rId19"/>
    <p:sldId id="266" r:id="rId20"/>
    <p:sldId id="267" r:id="rId21"/>
    <p:sldId id="304" r:id="rId22"/>
    <p:sldId id="274" r:id="rId23"/>
    <p:sldId id="275" r:id="rId24"/>
    <p:sldId id="281" r:id="rId25"/>
    <p:sldId id="282" r:id="rId26"/>
    <p:sldId id="328" r:id="rId27"/>
    <p:sldId id="284" r:id="rId28"/>
    <p:sldId id="283" r:id="rId29"/>
    <p:sldId id="285" r:id="rId30"/>
    <p:sldId id="287" r:id="rId31"/>
    <p:sldId id="288" r:id="rId32"/>
    <p:sldId id="289" r:id="rId33"/>
    <p:sldId id="290" r:id="rId34"/>
    <p:sldId id="291" r:id="rId35"/>
    <p:sldId id="327" r:id="rId36"/>
    <p:sldId id="292" r:id="rId37"/>
    <p:sldId id="295" r:id="rId38"/>
    <p:sldId id="293" r:id="rId39"/>
    <p:sldId id="294" r:id="rId40"/>
    <p:sldId id="296" r:id="rId41"/>
    <p:sldId id="297" r:id="rId42"/>
    <p:sldId id="298" r:id="rId43"/>
    <p:sldId id="325" r:id="rId44"/>
    <p:sldId id="326" r:id="rId45"/>
    <p:sldId id="323" r:id="rId46"/>
    <p:sldId id="337" r:id="rId47"/>
    <p:sldId id="335" r:id="rId48"/>
    <p:sldId id="324" r:id="rId49"/>
    <p:sldId id="340" r:id="rId50"/>
    <p:sldId id="339" r:id="rId51"/>
    <p:sldId id="341" r:id="rId52"/>
    <p:sldId id="342" r:id="rId53"/>
    <p:sldId id="338" r:id="rId54"/>
    <p:sldId id="299" r:id="rId55"/>
    <p:sldId id="300" r:id="rId56"/>
    <p:sldId id="314" r:id="rId57"/>
    <p:sldId id="315" r:id="rId58"/>
    <p:sldId id="316" r:id="rId59"/>
    <p:sldId id="317" r:id="rId60"/>
    <p:sldId id="318" r:id="rId61"/>
    <p:sldId id="319" r:id="rId62"/>
    <p:sldId id="320" r:id="rId63"/>
    <p:sldId id="321" r:id="rId64"/>
    <p:sldId id="322" r:id="rId65"/>
    <p:sldId id="333" r:id="rId66"/>
    <p:sldId id="301" r:id="rId67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600B8"/>
    <a:srgbClr val="D2B39C"/>
    <a:srgbClr val="97D45A"/>
    <a:srgbClr val="D29CA9"/>
    <a:srgbClr val="FFDB69"/>
    <a:srgbClr val="FFD54F"/>
    <a:srgbClr val="B2DC88"/>
    <a:srgbClr val="8ECC50"/>
    <a:srgbClr val="EFE45B"/>
    <a:srgbClr val="E8DCA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115" d="100"/>
          <a:sy n="115" d="100"/>
        </p:scale>
        <p:origin x="1494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19.xml"/><Relationship Id="rId21" Type="http://schemas.openxmlformats.org/officeDocument/2006/relationships/slide" Target="slides/slide14.xml"/><Relationship Id="rId42" Type="http://schemas.openxmlformats.org/officeDocument/2006/relationships/slide" Target="slides/slide35.xml"/><Relationship Id="rId47" Type="http://schemas.openxmlformats.org/officeDocument/2006/relationships/slide" Target="slides/slide40.xml"/><Relationship Id="rId63" Type="http://schemas.openxmlformats.org/officeDocument/2006/relationships/slide" Target="slides/slide56.xml"/><Relationship Id="rId68" Type="http://schemas.openxmlformats.org/officeDocument/2006/relationships/notesMaster" Target="notesMasters/notesMaster1.xml"/><Relationship Id="rId7" Type="http://schemas.openxmlformats.org/officeDocument/2006/relationships/slideMaster" Target="slideMasters/slideMaster4.xml"/><Relationship Id="rId71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9.xml"/><Relationship Id="rId29" Type="http://schemas.openxmlformats.org/officeDocument/2006/relationships/slide" Target="slides/slide22.xml"/><Relationship Id="rId11" Type="http://schemas.openxmlformats.org/officeDocument/2006/relationships/slide" Target="slides/slide4.xml"/><Relationship Id="rId24" Type="http://schemas.openxmlformats.org/officeDocument/2006/relationships/slide" Target="slides/slide17.xml"/><Relationship Id="rId32" Type="http://schemas.openxmlformats.org/officeDocument/2006/relationships/slide" Target="slides/slide25.xml"/><Relationship Id="rId37" Type="http://schemas.openxmlformats.org/officeDocument/2006/relationships/slide" Target="slides/slide30.xml"/><Relationship Id="rId40" Type="http://schemas.openxmlformats.org/officeDocument/2006/relationships/slide" Target="slides/slide33.xml"/><Relationship Id="rId45" Type="http://schemas.openxmlformats.org/officeDocument/2006/relationships/slide" Target="slides/slide38.xml"/><Relationship Id="rId53" Type="http://schemas.openxmlformats.org/officeDocument/2006/relationships/slide" Target="slides/slide46.xml"/><Relationship Id="rId58" Type="http://schemas.openxmlformats.org/officeDocument/2006/relationships/slide" Target="slides/slide51.xml"/><Relationship Id="rId66" Type="http://schemas.openxmlformats.org/officeDocument/2006/relationships/slide" Target="slides/slide59.xml"/><Relationship Id="rId5" Type="http://schemas.openxmlformats.org/officeDocument/2006/relationships/slideMaster" Target="slideMasters/slideMaster2.xml"/><Relationship Id="rId61" Type="http://schemas.openxmlformats.org/officeDocument/2006/relationships/slide" Target="slides/slide54.xml"/><Relationship Id="rId19" Type="http://schemas.openxmlformats.org/officeDocument/2006/relationships/slide" Target="slides/slide12.xml"/><Relationship Id="rId14" Type="http://schemas.openxmlformats.org/officeDocument/2006/relationships/slide" Target="slides/slide7.xml"/><Relationship Id="rId22" Type="http://schemas.openxmlformats.org/officeDocument/2006/relationships/slide" Target="slides/slide15.xml"/><Relationship Id="rId27" Type="http://schemas.openxmlformats.org/officeDocument/2006/relationships/slide" Target="slides/slide20.xml"/><Relationship Id="rId30" Type="http://schemas.openxmlformats.org/officeDocument/2006/relationships/slide" Target="slides/slide23.xml"/><Relationship Id="rId35" Type="http://schemas.openxmlformats.org/officeDocument/2006/relationships/slide" Target="slides/slide28.xml"/><Relationship Id="rId43" Type="http://schemas.openxmlformats.org/officeDocument/2006/relationships/slide" Target="slides/slide36.xml"/><Relationship Id="rId48" Type="http://schemas.openxmlformats.org/officeDocument/2006/relationships/slide" Target="slides/slide41.xml"/><Relationship Id="rId56" Type="http://schemas.openxmlformats.org/officeDocument/2006/relationships/slide" Target="slides/slide49.xml"/><Relationship Id="rId64" Type="http://schemas.openxmlformats.org/officeDocument/2006/relationships/slide" Target="slides/slide57.xml"/><Relationship Id="rId69" Type="http://schemas.openxmlformats.org/officeDocument/2006/relationships/presProps" Target="presProps.xml"/><Relationship Id="rId8" Type="http://schemas.openxmlformats.org/officeDocument/2006/relationships/slide" Target="slides/slide1.xml"/><Relationship Id="rId51" Type="http://schemas.openxmlformats.org/officeDocument/2006/relationships/slide" Target="slides/slide44.xml"/><Relationship Id="rId72" Type="http://schemas.openxmlformats.org/officeDocument/2006/relationships/tableStyles" Target="tableStyles.xml"/><Relationship Id="rId3" Type="http://schemas.openxmlformats.org/officeDocument/2006/relationships/customXml" Target="../customXml/item3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slide" Target="slides/slide18.xml"/><Relationship Id="rId33" Type="http://schemas.openxmlformats.org/officeDocument/2006/relationships/slide" Target="slides/slide26.xml"/><Relationship Id="rId38" Type="http://schemas.openxmlformats.org/officeDocument/2006/relationships/slide" Target="slides/slide31.xml"/><Relationship Id="rId46" Type="http://schemas.openxmlformats.org/officeDocument/2006/relationships/slide" Target="slides/slide39.xml"/><Relationship Id="rId59" Type="http://schemas.openxmlformats.org/officeDocument/2006/relationships/slide" Target="slides/slide52.xml"/><Relationship Id="rId67" Type="http://schemas.openxmlformats.org/officeDocument/2006/relationships/slide" Target="slides/slide60.xml"/><Relationship Id="rId20" Type="http://schemas.openxmlformats.org/officeDocument/2006/relationships/slide" Target="slides/slide13.xml"/><Relationship Id="rId41" Type="http://schemas.openxmlformats.org/officeDocument/2006/relationships/slide" Target="slides/slide34.xml"/><Relationship Id="rId54" Type="http://schemas.openxmlformats.org/officeDocument/2006/relationships/slide" Target="slides/slide47.xml"/><Relationship Id="rId62" Type="http://schemas.openxmlformats.org/officeDocument/2006/relationships/slide" Target="slides/slide55.xml"/><Relationship Id="rId7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5" Type="http://schemas.openxmlformats.org/officeDocument/2006/relationships/slide" Target="slides/slide8.xml"/><Relationship Id="rId23" Type="http://schemas.openxmlformats.org/officeDocument/2006/relationships/slide" Target="slides/slide16.xml"/><Relationship Id="rId28" Type="http://schemas.openxmlformats.org/officeDocument/2006/relationships/slide" Target="slides/slide21.xml"/><Relationship Id="rId36" Type="http://schemas.openxmlformats.org/officeDocument/2006/relationships/slide" Target="slides/slide29.xml"/><Relationship Id="rId49" Type="http://schemas.openxmlformats.org/officeDocument/2006/relationships/slide" Target="slides/slide42.xml"/><Relationship Id="rId57" Type="http://schemas.openxmlformats.org/officeDocument/2006/relationships/slide" Target="slides/slide50.xml"/><Relationship Id="rId10" Type="http://schemas.openxmlformats.org/officeDocument/2006/relationships/slide" Target="slides/slide3.xml"/><Relationship Id="rId31" Type="http://schemas.openxmlformats.org/officeDocument/2006/relationships/slide" Target="slides/slide24.xml"/><Relationship Id="rId44" Type="http://schemas.openxmlformats.org/officeDocument/2006/relationships/slide" Target="slides/slide37.xml"/><Relationship Id="rId52" Type="http://schemas.openxmlformats.org/officeDocument/2006/relationships/slide" Target="slides/slide45.xml"/><Relationship Id="rId60" Type="http://schemas.openxmlformats.org/officeDocument/2006/relationships/slide" Target="slides/slide53.xml"/><Relationship Id="rId65" Type="http://schemas.openxmlformats.org/officeDocument/2006/relationships/slide" Target="slides/slide58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39" Type="http://schemas.openxmlformats.org/officeDocument/2006/relationships/slide" Target="slides/slide32.xml"/><Relationship Id="rId34" Type="http://schemas.openxmlformats.org/officeDocument/2006/relationships/slide" Target="slides/slide27.xml"/><Relationship Id="rId50" Type="http://schemas.openxmlformats.org/officeDocument/2006/relationships/slide" Target="slides/slide43.xml"/><Relationship Id="rId55" Type="http://schemas.openxmlformats.org/officeDocument/2006/relationships/slide" Target="slides/slide4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AC33D4-70DF-4B4B-92C0-F3209410CBEE}" type="datetimeFigureOut">
              <a:rPr lang="th-TH" smtClean="0"/>
              <a:pPr/>
              <a:t>15/09/67</a:t>
            </a:fld>
            <a:endParaRPr lang="th-T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05F38D-FFC1-4B66-89B3-C4FED600589A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C846647-A6AF-428E-B793-B5B695AD757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623866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h-T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B05F38D-FFC1-4B66-89B3-C4FED600589A}" type="slidenum">
              <a:rPr kumimoji="0" lang="th-TH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ordia New" panose="020B0304020202020204" pitchFamily="34" charset="-34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50</a:t>
            </a:fld>
            <a:endParaRPr kumimoji="0" lang="th-TH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ordia New" panose="020B03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7311122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5661A-DEC5-48BE-BA1E-22493C486522}" type="datetimeFigureOut">
              <a:rPr lang="th-TH" smtClean="0"/>
              <a:pPr/>
              <a:t>15/09/67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243B1-5007-4401-A33B-12BC7905144E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5661A-DEC5-48BE-BA1E-22493C486522}" type="datetimeFigureOut">
              <a:rPr lang="th-TH" smtClean="0"/>
              <a:pPr/>
              <a:t>15/09/67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243B1-5007-4401-A33B-12BC7905144E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5661A-DEC5-48BE-BA1E-22493C486522}" type="datetimeFigureOut">
              <a:rPr lang="th-TH" smtClean="0"/>
              <a:pPr/>
              <a:t>15/09/67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243B1-5007-4401-A33B-12BC7905144E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3F50823-F59E-442A-A98B-5022F30B654C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9/15/2024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AACCAD-57C9-44F6-A3DC-2C340A68507F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536074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3F50823-F59E-442A-A98B-5022F30B654C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9/15/2024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AACCAD-57C9-44F6-A3DC-2C340A68507F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286668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3F50823-F59E-442A-A98B-5022F30B654C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9/15/2024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AACCAD-57C9-44F6-A3DC-2C340A68507F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108660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3F50823-F59E-442A-A98B-5022F30B654C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9/15/2024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AACCAD-57C9-44F6-A3DC-2C340A68507F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908537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3F50823-F59E-442A-A98B-5022F30B654C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9/15/2024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AACCAD-57C9-44F6-A3DC-2C340A68507F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0685750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3F50823-F59E-442A-A98B-5022F30B654C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9/15/2024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AACCAD-57C9-44F6-A3DC-2C340A68507F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462279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3F50823-F59E-442A-A98B-5022F30B654C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9/15/2024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AACCAD-57C9-44F6-A3DC-2C340A68507F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2558431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3F50823-F59E-442A-A98B-5022F30B654C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9/15/2024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AACCAD-57C9-44F6-A3DC-2C340A68507F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054473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5661A-DEC5-48BE-BA1E-22493C486522}" type="datetimeFigureOut">
              <a:rPr lang="th-TH" smtClean="0"/>
              <a:pPr/>
              <a:t>15/09/67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243B1-5007-4401-A33B-12BC7905144E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3F50823-F59E-442A-A98B-5022F30B654C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9/15/2024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AACCAD-57C9-44F6-A3DC-2C340A68507F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6665345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3F50823-F59E-442A-A98B-5022F30B654C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9/15/2024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AACCAD-57C9-44F6-A3DC-2C340A68507F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9750091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3F50823-F59E-442A-A98B-5022F30B654C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9/15/2024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AACCAD-57C9-44F6-A3DC-2C340A68507F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794221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3F50823-F59E-442A-A98B-5022F30B654C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9/15/2024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AACCAD-57C9-44F6-A3DC-2C340A68507F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3716232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3F50823-F59E-442A-A98B-5022F30B654C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9/15/2024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AACCAD-57C9-44F6-A3DC-2C340A68507F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9663973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3F50823-F59E-442A-A98B-5022F30B654C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9/15/2024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AACCAD-57C9-44F6-A3DC-2C340A68507F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1819165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3F50823-F59E-442A-A98B-5022F30B654C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9/15/2024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AACCAD-57C9-44F6-A3DC-2C340A68507F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2467290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3F50823-F59E-442A-A98B-5022F30B654C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9/15/2024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AACCAD-57C9-44F6-A3DC-2C340A68507F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9144512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3F50823-F59E-442A-A98B-5022F30B654C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9/15/2024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AACCAD-57C9-44F6-A3DC-2C340A68507F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9031444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3F50823-F59E-442A-A98B-5022F30B654C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9/15/2024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AACCAD-57C9-44F6-A3DC-2C340A68507F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47238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5661A-DEC5-48BE-BA1E-22493C486522}" type="datetimeFigureOut">
              <a:rPr lang="th-TH" smtClean="0"/>
              <a:pPr/>
              <a:t>15/09/67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243B1-5007-4401-A33B-12BC7905144E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3F50823-F59E-442A-A98B-5022F30B654C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9/15/2024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AACCAD-57C9-44F6-A3DC-2C340A68507F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8673939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3F50823-F59E-442A-A98B-5022F30B654C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9/15/2024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AACCAD-57C9-44F6-A3DC-2C340A68507F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0845620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3F50823-F59E-442A-A98B-5022F30B654C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9/15/2024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AACCAD-57C9-44F6-A3DC-2C340A68507F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6091563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3F50823-F59E-442A-A98B-5022F30B654C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9/15/2024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AACCAD-57C9-44F6-A3DC-2C340A68507F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4599240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/>
            <a:fld id="{53F50823-F59E-442A-A98B-5022F30B654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85800"/>
              <a:t>9/15/2024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9CAACCAD-57C9-44F6-A3DC-2C340A68507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858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34881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/>
            <a:fld id="{53F50823-F59E-442A-A98B-5022F30B654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85800"/>
              <a:t>9/15/2024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9CAACCAD-57C9-44F6-A3DC-2C340A68507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858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903161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/>
            <a:fld id="{53F50823-F59E-442A-A98B-5022F30B654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85800"/>
              <a:t>9/15/2024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9CAACCAD-57C9-44F6-A3DC-2C340A68507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858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017800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/>
            <a:fld id="{53F50823-F59E-442A-A98B-5022F30B654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85800"/>
              <a:t>9/15/2024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9CAACCAD-57C9-44F6-A3DC-2C340A68507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858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17156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/>
            <a:fld id="{53F50823-F59E-442A-A98B-5022F30B654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85800"/>
              <a:t>9/15/2024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9CAACCAD-57C9-44F6-A3DC-2C340A68507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858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050136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/>
            <a:fld id="{53F50823-F59E-442A-A98B-5022F30B654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85800"/>
              <a:t>9/15/2024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9CAACCAD-57C9-44F6-A3DC-2C340A68507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858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2084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5661A-DEC5-48BE-BA1E-22493C486522}" type="datetimeFigureOut">
              <a:rPr lang="th-TH" smtClean="0"/>
              <a:pPr/>
              <a:t>15/09/67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243B1-5007-4401-A33B-12BC7905144E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/>
            <a:fld id="{53F50823-F59E-442A-A98B-5022F30B654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85800"/>
              <a:t>9/15/2024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9CAACCAD-57C9-44F6-A3DC-2C340A68507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858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074810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/>
            <a:fld id="{53F50823-F59E-442A-A98B-5022F30B654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85800"/>
              <a:t>9/15/2024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9CAACCAD-57C9-44F6-A3DC-2C340A68507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858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6789693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/>
            <a:fld id="{53F50823-F59E-442A-A98B-5022F30B654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85800"/>
              <a:t>9/15/2024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9CAACCAD-57C9-44F6-A3DC-2C340A68507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858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999130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/>
            <a:fld id="{53F50823-F59E-442A-A98B-5022F30B654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85800"/>
              <a:t>9/15/2024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9CAACCAD-57C9-44F6-A3DC-2C340A68507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858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7749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/>
            <a:fld id="{53F50823-F59E-442A-A98B-5022F30B654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85800"/>
              <a:t>9/15/2024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9CAACCAD-57C9-44F6-A3DC-2C340A68507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858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49270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5661A-DEC5-48BE-BA1E-22493C486522}" type="datetimeFigureOut">
              <a:rPr lang="th-TH" smtClean="0"/>
              <a:pPr/>
              <a:t>15/09/67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243B1-5007-4401-A33B-12BC7905144E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5661A-DEC5-48BE-BA1E-22493C486522}" type="datetimeFigureOut">
              <a:rPr lang="th-TH" smtClean="0"/>
              <a:pPr/>
              <a:t>15/09/67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243B1-5007-4401-A33B-12BC7905144E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5661A-DEC5-48BE-BA1E-22493C486522}" type="datetimeFigureOut">
              <a:rPr lang="th-TH" smtClean="0"/>
              <a:pPr/>
              <a:t>15/09/67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243B1-5007-4401-A33B-12BC7905144E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5661A-DEC5-48BE-BA1E-22493C486522}" type="datetimeFigureOut">
              <a:rPr lang="th-TH" smtClean="0"/>
              <a:pPr/>
              <a:t>15/09/67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243B1-5007-4401-A33B-12BC7905144E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5661A-DEC5-48BE-BA1E-22493C486522}" type="datetimeFigureOut">
              <a:rPr lang="th-TH" smtClean="0"/>
              <a:pPr/>
              <a:t>15/09/67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243B1-5007-4401-A33B-12BC7905144E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B5661A-DEC5-48BE-BA1E-22493C486522}" type="datetimeFigureOut">
              <a:rPr lang="th-TH" smtClean="0"/>
              <a:pPr/>
              <a:t>15/09/67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F243B1-5007-4401-A33B-12BC7905144E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3F50823-F59E-442A-A98B-5022F30B654C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9/15/2024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AACCAD-57C9-44F6-A3DC-2C340A68507F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52540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3F50823-F59E-442A-A98B-5022F30B654C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9/15/2024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AACCAD-57C9-44F6-A3DC-2C340A68507F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306516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800"/>
            <a:fld id="{53F50823-F59E-442A-A98B-5022F30B654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85800"/>
              <a:t>9/15/2024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8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800"/>
            <a:fld id="{9CAACCAD-57C9-44F6-A3DC-2C340A68507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858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93646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dofactory.com/sql/subquery" TargetMode="Externa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5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5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5.xml"/><Relationship Id="rId4" Type="http://schemas.openxmlformats.org/officeDocument/2006/relationships/image" Target="../media/image8.png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5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57400"/>
            <a:ext cx="7772400" cy="1470025"/>
          </a:xfrm>
          <a:solidFill>
            <a:schemeClr val="accent5"/>
          </a:solidFill>
        </p:spPr>
        <p:txBody>
          <a:bodyPr/>
          <a:lstStyle/>
          <a:p>
            <a:r>
              <a:rPr lang="en-US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SQL Command </a:t>
            </a:r>
            <a:br>
              <a:rPr lang="en-US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</a:br>
            <a:r>
              <a:rPr lang="th-TH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ฉบับสมบูรณ์</a:t>
            </a:r>
            <a:r>
              <a:rPr lang="en-US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 01</a:t>
            </a:r>
            <a:endParaRPr lang="th-TH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h-TH" dirty="0" smtClean="0"/>
              <a:t>สุรินทร์ทิพ ศักดิ์ภูวดล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r>
              <a:rPr lang="th-TH" dirty="0" smtClean="0">
                <a:latin typeface="AngsanaUPC" pitchFamily="18" charset="-34"/>
                <a:cs typeface="AngsanaUPC" pitchFamily="18" charset="-34"/>
              </a:rPr>
              <a:t>สร้างเงื่อนไข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And, Or, Not</a:t>
            </a:r>
            <a:endParaRPr lang="th-TH" dirty="0"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581399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dirty="0" smtClean="0"/>
              <a:t>	SELECT </a:t>
            </a:r>
            <a:r>
              <a:rPr lang="en-US" i="1" dirty="0" smtClean="0"/>
              <a:t>column1</a:t>
            </a:r>
            <a:r>
              <a:rPr lang="en-US" dirty="0" smtClean="0"/>
              <a:t>,</a:t>
            </a:r>
            <a:r>
              <a:rPr lang="en-US" i="1" dirty="0" smtClean="0"/>
              <a:t> column2, ...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FROM </a:t>
            </a:r>
            <a:r>
              <a:rPr lang="en-US" i="1" dirty="0" err="1" smtClean="0"/>
              <a:t>table_name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WHERE </a:t>
            </a:r>
            <a:r>
              <a:rPr lang="en-US" i="1" dirty="0" smtClean="0"/>
              <a:t>condition1 </a:t>
            </a:r>
            <a:r>
              <a:rPr lang="en-US" i="1" dirty="0" smtClean="0">
                <a:solidFill>
                  <a:srgbClr val="FF0000"/>
                </a:solidFill>
              </a:rPr>
              <a:t>and</a:t>
            </a:r>
            <a:r>
              <a:rPr lang="en-US" i="1" dirty="0" smtClean="0"/>
              <a:t> condition2  </a:t>
            </a:r>
            <a:r>
              <a:rPr lang="en-US" i="1" dirty="0" smtClean="0">
                <a:solidFill>
                  <a:srgbClr val="FF0000"/>
                </a:solidFill>
              </a:rPr>
              <a:t>and</a:t>
            </a:r>
            <a:r>
              <a:rPr lang="en-US" i="1" dirty="0" smtClean="0"/>
              <a:t> condiion3</a:t>
            </a:r>
          </a:p>
          <a:p>
            <a:pPr>
              <a:buNone/>
            </a:pPr>
            <a:endParaRPr lang="en-US" i="1" dirty="0" smtClean="0"/>
          </a:p>
          <a:p>
            <a:pPr>
              <a:buNone/>
            </a:pPr>
            <a:r>
              <a:rPr lang="en-US" dirty="0" smtClean="0"/>
              <a:t>	SELECT </a:t>
            </a:r>
            <a:r>
              <a:rPr lang="en-US" i="1" dirty="0" smtClean="0"/>
              <a:t>column1</a:t>
            </a:r>
            <a:r>
              <a:rPr lang="en-US" dirty="0" smtClean="0"/>
              <a:t>,</a:t>
            </a:r>
            <a:r>
              <a:rPr lang="en-US" i="1" dirty="0" smtClean="0"/>
              <a:t> column2, ...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FROM </a:t>
            </a:r>
            <a:r>
              <a:rPr lang="en-US" i="1" dirty="0" err="1" smtClean="0"/>
              <a:t>table_name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WHERE </a:t>
            </a:r>
            <a:r>
              <a:rPr lang="en-US" i="1" dirty="0" smtClean="0"/>
              <a:t>condition1 </a:t>
            </a:r>
            <a:r>
              <a:rPr lang="en-US" i="1" dirty="0" smtClean="0">
                <a:solidFill>
                  <a:srgbClr val="FF0000"/>
                </a:solidFill>
              </a:rPr>
              <a:t>or</a:t>
            </a:r>
            <a:r>
              <a:rPr lang="en-US" i="1" dirty="0" smtClean="0"/>
              <a:t> condition2  </a:t>
            </a:r>
            <a:r>
              <a:rPr lang="en-US" i="1" dirty="0" smtClean="0">
                <a:solidFill>
                  <a:srgbClr val="FF0000"/>
                </a:solidFill>
              </a:rPr>
              <a:t>or</a:t>
            </a:r>
            <a:r>
              <a:rPr lang="en-US" i="1" dirty="0" smtClean="0"/>
              <a:t> condition 3…</a:t>
            </a:r>
          </a:p>
          <a:p>
            <a:pPr>
              <a:buNone/>
            </a:pPr>
            <a:endParaRPr lang="en-US" i="1" dirty="0" smtClean="0"/>
          </a:p>
          <a:p>
            <a:pPr>
              <a:buNone/>
            </a:pPr>
            <a:r>
              <a:rPr lang="en-US" dirty="0" smtClean="0"/>
              <a:t>	SELECT </a:t>
            </a:r>
            <a:r>
              <a:rPr lang="en-US" i="1" dirty="0" smtClean="0"/>
              <a:t>column1</a:t>
            </a:r>
            <a:r>
              <a:rPr lang="en-US" dirty="0" smtClean="0"/>
              <a:t>,</a:t>
            </a:r>
            <a:r>
              <a:rPr lang="en-US" i="1" dirty="0" smtClean="0"/>
              <a:t> column2, ...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FROM </a:t>
            </a:r>
            <a:r>
              <a:rPr lang="en-US" i="1" dirty="0" err="1" smtClean="0"/>
              <a:t>table_name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WHERE </a:t>
            </a:r>
            <a:r>
              <a:rPr lang="en-US" dirty="0" smtClean="0">
                <a:solidFill>
                  <a:srgbClr val="C00000"/>
                </a:solidFill>
              </a:rPr>
              <a:t>NOT</a:t>
            </a:r>
            <a:r>
              <a:rPr lang="en-US" dirty="0" smtClean="0"/>
              <a:t> </a:t>
            </a:r>
            <a:r>
              <a:rPr lang="en-US" i="1" dirty="0" smtClean="0"/>
              <a:t>condition</a:t>
            </a:r>
            <a:r>
              <a:rPr lang="en-US" dirty="0" smtClean="0"/>
              <a:t>;</a:t>
            </a:r>
            <a:endParaRPr lang="th-TH" dirty="0" smtClean="0"/>
          </a:p>
          <a:p>
            <a:endParaRPr lang="th-TH" dirty="0"/>
          </a:p>
        </p:txBody>
      </p:sp>
      <p:sp>
        <p:nvSpPr>
          <p:cNvPr id="7" name="TextBox 6"/>
          <p:cNvSpPr txBox="1"/>
          <p:nvPr/>
        </p:nvSpPr>
        <p:spPr>
          <a:xfrm>
            <a:off x="762000" y="5105400"/>
            <a:ext cx="7010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Or = </a:t>
            </a:r>
            <a:r>
              <a:rPr lang="th-TH" dirty="0" smtClean="0"/>
              <a:t>ข้อมูลที่ตรงเงื่อนไขอย่างใดอย่างหนึ่งก็ให้แสดงข้อมูล</a:t>
            </a:r>
            <a:endParaRPr lang="th-TH" dirty="0"/>
          </a:p>
        </p:txBody>
      </p:sp>
      <p:sp>
        <p:nvSpPr>
          <p:cNvPr id="8" name="TextBox 7"/>
          <p:cNvSpPr txBox="1"/>
          <p:nvPr/>
        </p:nvSpPr>
        <p:spPr>
          <a:xfrm>
            <a:off x="762000" y="5638800"/>
            <a:ext cx="7010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And = </a:t>
            </a:r>
            <a:r>
              <a:rPr lang="th-TH" dirty="0" smtClean="0"/>
              <a:t>ข้อมูลที่ตรงเงื่อนไขทั้งสองอย่างจึงให้แสดงข้อมูล</a:t>
            </a:r>
            <a:endParaRPr lang="th-TH" dirty="0"/>
          </a:p>
        </p:txBody>
      </p:sp>
      <p:sp>
        <p:nvSpPr>
          <p:cNvPr id="9" name="TextBox 8"/>
          <p:cNvSpPr txBox="1"/>
          <p:nvPr/>
        </p:nvSpPr>
        <p:spPr>
          <a:xfrm>
            <a:off x="838200" y="6172200"/>
            <a:ext cx="5410200" cy="533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Not =</a:t>
            </a:r>
            <a:r>
              <a:rPr lang="th-TH" dirty="0" smtClean="0"/>
              <a:t>  คือข้อมูลที่ไม่อยู่ในเงื่อนไข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4191000" cy="1752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1800" dirty="0" smtClean="0"/>
              <a:t>select</a:t>
            </a:r>
            <a:r>
              <a:rPr lang="en-US" sz="1800" b="1" dirty="0" smtClean="0"/>
              <a:t> </a:t>
            </a:r>
            <a:r>
              <a:rPr lang="en-US" sz="1800" b="1" i="1" dirty="0" err="1" smtClean="0">
                <a:solidFill>
                  <a:srgbClr val="1600B8"/>
                </a:solidFill>
              </a:rPr>
              <a:t>Product_Id,Product_NameThai</a:t>
            </a:r>
            <a:r>
              <a:rPr lang="en-US" sz="1800" b="1" i="1" dirty="0" smtClean="0">
                <a:solidFill>
                  <a:srgbClr val="1600B8"/>
                </a:solidFill>
              </a:rPr>
              <a:t>, </a:t>
            </a:r>
          </a:p>
          <a:p>
            <a:pPr>
              <a:buNone/>
            </a:pPr>
            <a:r>
              <a:rPr lang="en-US" sz="1800" i="1" dirty="0" err="1" smtClean="0">
                <a:solidFill>
                  <a:srgbClr val="1600B8"/>
                </a:solidFill>
              </a:rPr>
              <a:t>Unit_Price,Product_Type_Id</a:t>
            </a:r>
            <a:r>
              <a:rPr lang="en-US" sz="1800" i="1" dirty="0" smtClean="0">
                <a:solidFill>
                  <a:srgbClr val="1600B8"/>
                </a:solidFill>
              </a:rPr>
              <a:t> </a:t>
            </a:r>
          </a:p>
          <a:p>
            <a:pPr>
              <a:buNone/>
            </a:pPr>
            <a:r>
              <a:rPr lang="en-US" sz="1800" dirty="0" smtClean="0"/>
              <a:t>from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T_Product</a:t>
            </a:r>
            <a:endParaRPr lang="en-US" sz="1800" b="1" dirty="0" smtClean="0"/>
          </a:p>
          <a:p>
            <a:pPr>
              <a:buNone/>
            </a:pPr>
            <a:r>
              <a:rPr lang="en-US" sz="1800" dirty="0" smtClean="0"/>
              <a:t>where</a:t>
            </a:r>
            <a:r>
              <a:rPr lang="en-US" sz="1800" b="1" dirty="0" smtClean="0"/>
              <a:t> </a:t>
            </a:r>
            <a:r>
              <a:rPr lang="en-US" sz="1800" b="1" i="1" dirty="0" err="1" smtClean="0">
                <a:solidFill>
                  <a:srgbClr val="1600B8"/>
                </a:solidFill>
              </a:rPr>
              <a:t>Unit_Price</a:t>
            </a:r>
            <a:r>
              <a:rPr lang="en-US" sz="1800" b="1" dirty="0" smtClean="0"/>
              <a:t> &gt;50</a:t>
            </a:r>
          </a:p>
          <a:p>
            <a:pPr>
              <a:buNone/>
            </a:pPr>
            <a:r>
              <a:rPr lang="en-US" sz="1800" dirty="0" smtClean="0">
                <a:solidFill>
                  <a:srgbClr val="C00000"/>
                </a:solidFill>
              </a:rPr>
              <a:t>and</a:t>
            </a:r>
            <a:r>
              <a:rPr lang="en-US" sz="1800" b="1" dirty="0" smtClean="0"/>
              <a:t> </a:t>
            </a:r>
            <a:r>
              <a:rPr lang="en-US" sz="1800" b="1" i="1" dirty="0" err="1" smtClean="0">
                <a:solidFill>
                  <a:srgbClr val="1600B8"/>
                </a:solidFill>
              </a:rPr>
              <a:t>Product_Type_Id</a:t>
            </a:r>
            <a:r>
              <a:rPr lang="en-US" sz="1800" b="1" dirty="0" smtClean="0"/>
              <a:t>='PT006'</a:t>
            </a:r>
            <a:endParaRPr lang="th-TH" sz="1800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r>
              <a:rPr lang="th-TH" dirty="0" smtClean="0">
                <a:latin typeface="AngsanaUPC" pitchFamily="18" charset="-34"/>
                <a:cs typeface="AngsanaUPC" pitchFamily="18" charset="-34"/>
              </a:rPr>
              <a:t>สร้างเงื่อนไข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And, Or, Not</a:t>
            </a:r>
            <a:endParaRPr lang="th-TH" dirty="0">
              <a:latin typeface="AngsanaUPC" pitchFamily="18" charset="-34"/>
              <a:cs typeface="AngsanaUPC" pitchFamily="18" charset="-34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52401" y="3124200"/>
          <a:ext cx="3733799" cy="923925"/>
        </p:xfrm>
        <a:graphic>
          <a:graphicData uri="http://schemas.openxmlformats.org/drawingml/2006/table">
            <a:tbl>
              <a:tblPr/>
              <a:tblGrid>
                <a:gridCol w="6095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98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05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1374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809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Product_Id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Product_NameThai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Unit_Price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Product_Type_Id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6715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G012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เนื้อ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20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190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PT006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G015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นม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20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60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PT006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4343400" y="1066800"/>
            <a:ext cx="4572000" cy="163121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000" dirty="0" smtClean="0">
                <a:latin typeface="AngsanaUPC" pitchFamily="18" charset="-34"/>
                <a:cs typeface="AngsanaUPC" pitchFamily="18" charset="-34"/>
              </a:rPr>
              <a:t>select</a:t>
            </a:r>
            <a:r>
              <a:rPr lang="en-US" sz="2000" b="1" dirty="0" smtClean="0">
                <a:latin typeface="AngsanaUPC" pitchFamily="18" charset="-34"/>
                <a:cs typeface="AngsanaUPC" pitchFamily="18" charset="-34"/>
              </a:rPr>
              <a:t> </a:t>
            </a:r>
            <a:r>
              <a:rPr lang="en-US" sz="2000" b="1" i="1" dirty="0" err="1" smtClean="0">
                <a:solidFill>
                  <a:srgbClr val="1600B8"/>
                </a:solidFill>
                <a:latin typeface="AngsanaUPC" pitchFamily="18" charset="-34"/>
                <a:cs typeface="AngsanaUPC" pitchFamily="18" charset="-34"/>
              </a:rPr>
              <a:t>Product_Id,Product_NameThai</a:t>
            </a:r>
            <a:r>
              <a:rPr lang="en-US" sz="2000" b="1" i="1" dirty="0" smtClean="0">
                <a:solidFill>
                  <a:srgbClr val="1600B8"/>
                </a:solidFill>
                <a:latin typeface="AngsanaUPC" pitchFamily="18" charset="-34"/>
                <a:cs typeface="AngsanaUPC" pitchFamily="18" charset="-34"/>
              </a:rPr>
              <a:t>, </a:t>
            </a:r>
          </a:p>
          <a:p>
            <a:r>
              <a:rPr lang="en-US" sz="2000" i="1" dirty="0" err="1" smtClean="0">
                <a:solidFill>
                  <a:srgbClr val="1600B8"/>
                </a:solidFill>
                <a:latin typeface="AngsanaUPC" pitchFamily="18" charset="-34"/>
                <a:cs typeface="AngsanaUPC" pitchFamily="18" charset="-34"/>
              </a:rPr>
              <a:t>Unit_Price,Product_Type_Id</a:t>
            </a:r>
            <a:r>
              <a:rPr lang="en-US" sz="2000" i="1" dirty="0" smtClean="0">
                <a:solidFill>
                  <a:srgbClr val="1600B8"/>
                </a:solidFill>
                <a:latin typeface="AngsanaUPC" pitchFamily="18" charset="-34"/>
                <a:cs typeface="AngsanaUPC" pitchFamily="18" charset="-34"/>
              </a:rPr>
              <a:t> </a:t>
            </a:r>
          </a:p>
          <a:p>
            <a:r>
              <a:rPr lang="en-US" sz="2000" dirty="0" smtClean="0">
                <a:latin typeface="AngsanaUPC" pitchFamily="18" charset="-34"/>
                <a:cs typeface="AngsanaUPC" pitchFamily="18" charset="-34"/>
              </a:rPr>
              <a:t>from</a:t>
            </a:r>
            <a:r>
              <a:rPr lang="en-US" sz="2000" b="1" dirty="0" smtClean="0">
                <a:latin typeface="AngsanaUPC" pitchFamily="18" charset="-34"/>
                <a:cs typeface="AngsanaUPC" pitchFamily="18" charset="-34"/>
              </a:rPr>
              <a:t> </a:t>
            </a:r>
            <a:r>
              <a:rPr lang="en-US" sz="2000" b="1" dirty="0" err="1" smtClean="0">
                <a:latin typeface="AngsanaUPC" pitchFamily="18" charset="-34"/>
                <a:cs typeface="AngsanaUPC" pitchFamily="18" charset="-34"/>
              </a:rPr>
              <a:t>T_Product</a:t>
            </a:r>
            <a:r>
              <a:rPr lang="en-US" sz="2000" b="1" dirty="0" smtClean="0">
                <a:latin typeface="AngsanaUPC" pitchFamily="18" charset="-34"/>
                <a:cs typeface="AngsanaUPC" pitchFamily="18" charset="-34"/>
              </a:rPr>
              <a:t> </a:t>
            </a:r>
          </a:p>
          <a:p>
            <a:r>
              <a:rPr lang="en-US" sz="2000" dirty="0" smtClean="0">
                <a:latin typeface="AngsanaUPC" pitchFamily="18" charset="-34"/>
                <a:cs typeface="AngsanaUPC" pitchFamily="18" charset="-34"/>
              </a:rPr>
              <a:t>where</a:t>
            </a:r>
            <a:r>
              <a:rPr lang="en-US" sz="2000" b="1" dirty="0" smtClean="0">
                <a:latin typeface="AngsanaUPC" pitchFamily="18" charset="-34"/>
                <a:cs typeface="AngsanaUPC" pitchFamily="18" charset="-34"/>
              </a:rPr>
              <a:t> </a:t>
            </a:r>
            <a:r>
              <a:rPr lang="en-US" sz="2000" b="1" i="1" dirty="0" err="1" smtClean="0">
                <a:solidFill>
                  <a:srgbClr val="1600B8"/>
                </a:solidFill>
                <a:latin typeface="AngsanaUPC" pitchFamily="18" charset="-34"/>
                <a:cs typeface="AngsanaUPC" pitchFamily="18" charset="-34"/>
              </a:rPr>
              <a:t>Unit_Price</a:t>
            </a:r>
            <a:r>
              <a:rPr lang="en-US" sz="2000" b="1" dirty="0" smtClean="0">
                <a:latin typeface="AngsanaUPC" pitchFamily="18" charset="-34"/>
                <a:cs typeface="AngsanaUPC" pitchFamily="18" charset="-34"/>
              </a:rPr>
              <a:t> &gt;50</a:t>
            </a:r>
          </a:p>
          <a:p>
            <a:r>
              <a:rPr lang="en-US" sz="2000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or</a:t>
            </a:r>
            <a:r>
              <a:rPr lang="en-US" sz="2000" b="1" dirty="0" smtClean="0">
                <a:latin typeface="AngsanaUPC" pitchFamily="18" charset="-34"/>
                <a:cs typeface="AngsanaUPC" pitchFamily="18" charset="-34"/>
              </a:rPr>
              <a:t> </a:t>
            </a:r>
            <a:r>
              <a:rPr lang="en-US" sz="2000" b="1" i="1" dirty="0" err="1" smtClean="0">
                <a:solidFill>
                  <a:srgbClr val="1600B8"/>
                </a:solidFill>
                <a:latin typeface="AngsanaUPC" pitchFamily="18" charset="-34"/>
                <a:cs typeface="AngsanaUPC" pitchFamily="18" charset="-34"/>
              </a:rPr>
              <a:t>Product_Type_Id</a:t>
            </a:r>
            <a:r>
              <a:rPr lang="en-US" sz="2000" b="1" dirty="0" smtClean="0">
                <a:latin typeface="AngsanaUPC" pitchFamily="18" charset="-34"/>
                <a:cs typeface="AngsanaUPC" pitchFamily="18" charset="-34"/>
              </a:rPr>
              <a:t>='PT006'</a:t>
            </a:r>
            <a:endParaRPr lang="th-TH" sz="2000" dirty="0">
              <a:latin typeface="AngsanaUPC" pitchFamily="18" charset="-34"/>
              <a:cs typeface="AngsanaUPC" pitchFamily="18" charset="-34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4419600" y="2667000"/>
          <a:ext cx="4572000" cy="3966210"/>
        </p:xfrm>
        <a:graphic>
          <a:graphicData uri="http://schemas.openxmlformats.org/drawingml/2006/table">
            <a:tbl>
              <a:tblPr/>
              <a:tblGrid>
                <a:gridCol w="9717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080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444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184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latin typeface="Tahoma"/>
                        </a:rPr>
                        <a:t>Product_Id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latin typeface="Tahoma"/>
                        </a:rPr>
                        <a:t>Product_NameThai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Unit_Price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Product_Type_Id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588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G001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เบียร์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60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PT001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588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G002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ผ้าห่ม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200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PT009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588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G003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ขนมปัง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PT006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588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G004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ลูกอม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PT006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4588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G006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คอมพิวเตอร์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20000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PT008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4588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G007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b="0" i="0" u="none" strike="noStrike" dirty="0" err="1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คุ้ก</a:t>
                      </a:r>
                      <a:r>
                        <a:rPr lang="th-TH" sz="14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กี้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40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PT006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4588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G008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ผ้าอ้อม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150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PT009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4588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G009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ไข่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PT006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4588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G011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เครื่องสำอาง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200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PT002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4588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G012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เนื้อ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190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PT006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4588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G013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ยาลดไข้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290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PT004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4588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G014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ไมโครเวฟ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3000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PT008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4588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G015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นม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60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PT006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4588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G016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เครื่องพิมพ์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2000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PT008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4588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G017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ยาสระผม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60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PT009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4588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G018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โทรศัพท์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30000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PT008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4588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G019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โทรทัศน์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20000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PT008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4038600" y="1143000"/>
            <a:ext cx="76200" cy="5715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/>
              <a:t>select</a:t>
            </a:r>
            <a:r>
              <a:rPr lang="en-US" sz="2400" b="1" i="1" dirty="0" smtClean="0">
                <a:solidFill>
                  <a:srgbClr val="0070C0"/>
                </a:solidFill>
              </a:rPr>
              <a:t> </a:t>
            </a:r>
            <a:r>
              <a:rPr lang="en-US" sz="2400" b="1" i="1" dirty="0" err="1" smtClean="0">
                <a:solidFill>
                  <a:srgbClr val="0070C0"/>
                </a:solidFill>
              </a:rPr>
              <a:t>Product_Id,Product_nameEng</a:t>
            </a:r>
            <a:r>
              <a:rPr lang="en-US" sz="2400" b="1" i="1" dirty="0" smtClean="0">
                <a:solidFill>
                  <a:srgbClr val="0070C0"/>
                </a:solidFill>
              </a:rPr>
              <a:t> </a:t>
            </a:r>
          </a:p>
          <a:p>
            <a:pPr>
              <a:buNone/>
            </a:pPr>
            <a:r>
              <a:rPr lang="en-US" sz="2400" dirty="0" smtClean="0"/>
              <a:t>from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T_Product</a:t>
            </a:r>
            <a:endParaRPr lang="en-US" sz="2400" b="1" dirty="0" smtClean="0"/>
          </a:p>
          <a:p>
            <a:pPr>
              <a:buNone/>
            </a:pPr>
            <a:r>
              <a:rPr lang="en-US" sz="2400" dirty="0" smtClean="0"/>
              <a:t>where</a:t>
            </a:r>
            <a:r>
              <a:rPr lang="en-US" sz="2400" b="1" dirty="0" smtClean="0"/>
              <a:t> not </a:t>
            </a:r>
            <a:r>
              <a:rPr lang="en-US" sz="2400" b="1" i="1" dirty="0" err="1" smtClean="0">
                <a:solidFill>
                  <a:srgbClr val="0070C0"/>
                </a:solidFill>
              </a:rPr>
              <a:t>Product_nameEng</a:t>
            </a:r>
            <a:r>
              <a:rPr lang="en-US" sz="2400" b="1" dirty="0" smtClean="0"/>
              <a:t> ='Beer'</a:t>
            </a: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select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Product_Id,Product_nameEng</a:t>
            </a:r>
            <a:r>
              <a:rPr lang="en-US" sz="2400" b="1" dirty="0" smtClean="0"/>
              <a:t> , </a:t>
            </a:r>
            <a:r>
              <a:rPr lang="en-US" sz="2400" b="1" dirty="0" err="1" smtClean="0"/>
              <a:t>Unit_Price</a:t>
            </a:r>
            <a:endParaRPr lang="en-US" sz="2400" b="1" dirty="0" smtClean="0"/>
          </a:p>
          <a:p>
            <a:pPr>
              <a:buNone/>
            </a:pPr>
            <a:r>
              <a:rPr lang="en-US" sz="2400" dirty="0" smtClean="0"/>
              <a:t>from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T_Product</a:t>
            </a:r>
            <a:endParaRPr lang="en-US" sz="2400" b="1" dirty="0" smtClean="0"/>
          </a:p>
          <a:p>
            <a:pPr>
              <a:buNone/>
            </a:pPr>
            <a:r>
              <a:rPr lang="en-US" sz="2400" dirty="0" smtClean="0"/>
              <a:t>where</a:t>
            </a:r>
            <a:r>
              <a:rPr lang="en-US" sz="2400" b="1" dirty="0" smtClean="0"/>
              <a:t> </a:t>
            </a:r>
            <a:r>
              <a:rPr lang="en-US" sz="2400" b="1" i="1" dirty="0" err="1" smtClean="0">
                <a:solidFill>
                  <a:srgbClr val="0070C0"/>
                </a:solidFill>
              </a:rPr>
              <a:t>Unit_Price</a:t>
            </a:r>
            <a:r>
              <a:rPr lang="en-US" sz="2400" b="1" dirty="0" smtClean="0"/>
              <a:t>  &gt;10 and</a:t>
            </a:r>
          </a:p>
          <a:p>
            <a:pPr>
              <a:buNone/>
            </a:pPr>
            <a:r>
              <a:rPr lang="en-US" sz="2400" dirty="0" smtClean="0"/>
              <a:t>(</a:t>
            </a:r>
            <a:r>
              <a:rPr lang="en-US" sz="2400" i="1" dirty="0" err="1" smtClean="0">
                <a:solidFill>
                  <a:srgbClr val="0070C0"/>
                </a:solidFill>
              </a:rPr>
              <a:t>Product_nameEng</a:t>
            </a:r>
            <a:r>
              <a:rPr lang="en-US" sz="2400" dirty="0" smtClean="0"/>
              <a:t> =</a:t>
            </a:r>
            <a:r>
              <a:rPr lang="en-US" sz="2400" b="1" dirty="0" smtClean="0"/>
              <a:t>'Beer' or </a:t>
            </a:r>
            <a:r>
              <a:rPr lang="en-US" sz="2400" b="1" i="1" dirty="0" err="1" smtClean="0">
                <a:solidFill>
                  <a:srgbClr val="0070C0"/>
                </a:solidFill>
              </a:rPr>
              <a:t>Product_nameEng</a:t>
            </a:r>
            <a:r>
              <a:rPr lang="en-US" sz="2400" b="1" dirty="0" smtClean="0"/>
              <a:t>='Coke') 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th-TH" sz="2400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r>
              <a:rPr lang="th-TH" dirty="0" smtClean="0">
                <a:latin typeface="AngsanaUPC" pitchFamily="18" charset="-34"/>
                <a:cs typeface="AngsanaUPC" pitchFamily="18" charset="-34"/>
              </a:rPr>
              <a:t>สร้างเงื่อนไข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And, Or, Not</a:t>
            </a:r>
            <a:endParaRPr lang="th-TH" dirty="0">
              <a:latin typeface="AngsanaUPC" pitchFamily="18" charset="-34"/>
              <a:cs typeface="AngsanaUPC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  <a:solidFill>
            <a:srgbClr val="FFD54F"/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en-US" dirty="0" smtClean="0"/>
              <a:t>Order by …</a:t>
            </a:r>
            <a:r>
              <a:rPr lang="en-US" dirty="0" err="1" smtClean="0"/>
              <a:t>Desc|Asc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733800"/>
            <a:ext cx="8229600" cy="23923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dirty="0" smtClean="0"/>
              <a:t>SELECT </a:t>
            </a:r>
            <a:r>
              <a:rPr lang="en-US" sz="2800" i="1" dirty="0" smtClean="0"/>
              <a:t>column1</a:t>
            </a:r>
            <a:r>
              <a:rPr lang="en-US" sz="2800" dirty="0" smtClean="0"/>
              <a:t>,</a:t>
            </a:r>
            <a:r>
              <a:rPr lang="en-US" sz="2800" i="1" dirty="0" smtClean="0"/>
              <a:t> column2, ...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FROM </a:t>
            </a:r>
            <a:r>
              <a:rPr lang="en-US" sz="2800" i="1" dirty="0" err="1" smtClean="0"/>
              <a:t>table_name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ORDER BY </a:t>
            </a:r>
            <a:r>
              <a:rPr lang="en-US" sz="2800" i="1" dirty="0" smtClean="0"/>
              <a:t>column1, column2, ... </a:t>
            </a:r>
            <a:r>
              <a:rPr lang="en-US" sz="2800" dirty="0" smtClean="0"/>
              <a:t>ASC|DESC;</a:t>
            </a:r>
            <a:endParaRPr lang="th-TH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533400" y="1447800"/>
            <a:ext cx="7239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70C0"/>
                </a:solidFill>
                <a:latin typeface="AngsanaUPC" pitchFamily="18" charset="-34"/>
                <a:cs typeface="AngsanaUPC" pitchFamily="18" charset="-34"/>
              </a:rPr>
              <a:t>Order by </a:t>
            </a:r>
            <a:r>
              <a:rPr lang="th-TH" sz="3200" b="1" dirty="0" smtClean="0">
                <a:solidFill>
                  <a:srgbClr val="0070C0"/>
                </a:solidFill>
                <a:latin typeface="AngsanaUPC" pitchFamily="18" charset="-34"/>
                <a:cs typeface="AngsanaUPC" pitchFamily="18" charset="-34"/>
              </a:rPr>
              <a:t>	ความหมายคือ ให้แสดงข้อมูลโดยเรียงลำดับ</a:t>
            </a:r>
          </a:p>
          <a:p>
            <a:r>
              <a:rPr lang="en-US" sz="3200" b="1" dirty="0" err="1" smtClean="0">
                <a:solidFill>
                  <a:srgbClr val="0070C0"/>
                </a:solidFill>
                <a:latin typeface="AngsanaUPC" pitchFamily="18" charset="-34"/>
                <a:cs typeface="AngsanaUPC" pitchFamily="18" charset="-34"/>
              </a:rPr>
              <a:t>Desc</a:t>
            </a:r>
            <a:r>
              <a:rPr lang="en-US" sz="3200" b="1" dirty="0" smtClean="0">
                <a:solidFill>
                  <a:srgbClr val="0070C0"/>
                </a:solidFill>
                <a:latin typeface="AngsanaUPC" pitchFamily="18" charset="-34"/>
                <a:cs typeface="AngsanaUPC" pitchFamily="18" charset="-34"/>
              </a:rPr>
              <a:t>  </a:t>
            </a:r>
            <a:r>
              <a:rPr lang="th-TH" sz="3200" b="1" dirty="0" smtClean="0">
                <a:solidFill>
                  <a:srgbClr val="0070C0"/>
                </a:solidFill>
                <a:latin typeface="AngsanaUPC" pitchFamily="18" charset="-34"/>
                <a:cs typeface="AngsanaUPC" pitchFamily="18" charset="-34"/>
              </a:rPr>
              <a:t>		เรียงจากมากไปหาน้อย</a:t>
            </a:r>
          </a:p>
          <a:p>
            <a:r>
              <a:rPr lang="en-US" sz="3200" b="1" dirty="0" err="1" smtClean="0">
                <a:solidFill>
                  <a:srgbClr val="0070C0"/>
                </a:solidFill>
                <a:latin typeface="AngsanaUPC" pitchFamily="18" charset="-34"/>
                <a:cs typeface="AngsanaUPC" pitchFamily="18" charset="-34"/>
              </a:rPr>
              <a:t>Asc</a:t>
            </a:r>
            <a:r>
              <a:rPr lang="en-US" sz="3200" b="1" dirty="0" smtClean="0">
                <a:solidFill>
                  <a:srgbClr val="0070C0"/>
                </a:solidFill>
                <a:latin typeface="AngsanaUPC" pitchFamily="18" charset="-34"/>
                <a:cs typeface="AngsanaUPC" pitchFamily="18" charset="-34"/>
              </a:rPr>
              <a:t>     </a:t>
            </a:r>
            <a:r>
              <a:rPr lang="th-TH" sz="3200" b="1" dirty="0" smtClean="0">
                <a:solidFill>
                  <a:srgbClr val="0070C0"/>
                </a:solidFill>
                <a:latin typeface="AngsanaUPC" pitchFamily="18" charset="-34"/>
                <a:cs typeface="AngsanaUPC" pitchFamily="18" charset="-34"/>
              </a:rPr>
              <a:t>		เรียงจากน้อยไปหามาก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select</a:t>
            </a:r>
            <a:r>
              <a:rPr lang="en-US" b="1" dirty="0" smtClean="0"/>
              <a:t> </a:t>
            </a:r>
            <a:r>
              <a:rPr lang="en-US" b="1" i="1" dirty="0" err="1" smtClean="0">
                <a:solidFill>
                  <a:srgbClr val="0070C0"/>
                </a:solidFill>
              </a:rPr>
              <a:t>Product_Id,Product_nameEng,Unit_price</a:t>
            </a:r>
            <a:r>
              <a:rPr lang="en-US" b="1" i="1" dirty="0" smtClean="0">
                <a:solidFill>
                  <a:srgbClr val="1600B8"/>
                </a:solidFill>
              </a:rPr>
              <a:t>  </a:t>
            </a:r>
          </a:p>
          <a:p>
            <a:pPr>
              <a:buNone/>
            </a:pPr>
            <a:r>
              <a:rPr lang="en-US" dirty="0" smtClean="0"/>
              <a:t>from</a:t>
            </a:r>
            <a:r>
              <a:rPr lang="en-US" b="1" dirty="0" smtClean="0"/>
              <a:t> </a:t>
            </a:r>
            <a:r>
              <a:rPr lang="en-US" b="1" dirty="0" err="1" smtClean="0"/>
              <a:t>T_Product</a:t>
            </a:r>
            <a:r>
              <a:rPr lang="en-US" b="1" dirty="0" smtClean="0"/>
              <a:t> order by </a:t>
            </a:r>
            <a:r>
              <a:rPr lang="en-US" b="1" i="1" dirty="0" err="1" smtClean="0">
                <a:solidFill>
                  <a:srgbClr val="0070C0"/>
                </a:solidFill>
              </a:rPr>
              <a:t>unit_price</a:t>
            </a:r>
            <a:r>
              <a:rPr lang="en-US" b="1" dirty="0" smtClean="0"/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desc</a:t>
            </a:r>
            <a:endParaRPr lang="en-US" b="1" dirty="0" smtClean="0">
              <a:solidFill>
                <a:srgbClr val="C00000"/>
              </a:solidFill>
            </a:endParaRPr>
          </a:p>
          <a:p>
            <a:pPr>
              <a:buNone/>
            </a:pPr>
            <a:endParaRPr lang="en-US" b="1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en-US" dirty="0" smtClean="0"/>
              <a:t>select</a:t>
            </a:r>
            <a:r>
              <a:rPr lang="en-US" b="1" dirty="0" smtClean="0"/>
              <a:t> </a:t>
            </a:r>
            <a:r>
              <a:rPr lang="en-US" b="1" i="1" dirty="0" err="1" smtClean="0">
                <a:solidFill>
                  <a:srgbClr val="1600B8"/>
                </a:solidFill>
              </a:rPr>
              <a:t>Product_Id,Product_nameEng,Unit_price</a:t>
            </a:r>
            <a:r>
              <a:rPr lang="en-US" b="1" dirty="0" smtClean="0"/>
              <a:t>  </a:t>
            </a:r>
          </a:p>
          <a:p>
            <a:pPr>
              <a:buNone/>
            </a:pPr>
            <a:r>
              <a:rPr lang="en-US" dirty="0" smtClean="0"/>
              <a:t>from</a:t>
            </a:r>
            <a:r>
              <a:rPr lang="en-US" b="1" dirty="0" smtClean="0"/>
              <a:t> </a:t>
            </a:r>
            <a:r>
              <a:rPr lang="en-US" b="1" dirty="0" err="1" smtClean="0"/>
              <a:t>T_Product</a:t>
            </a:r>
            <a:r>
              <a:rPr lang="en-US" b="1" dirty="0" smtClean="0"/>
              <a:t> order by </a:t>
            </a:r>
            <a:r>
              <a:rPr lang="en-US" b="1" i="1" dirty="0" err="1" smtClean="0">
                <a:solidFill>
                  <a:srgbClr val="1600B8"/>
                </a:solidFill>
              </a:rPr>
              <a:t>unit_price</a:t>
            </a:r>
            <a:r>
              <a:rPr lang="en-US" b="1" dirty="0" smtClean="0"/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asc</a:t>
            </a:r>
            <a:endParaRPr lang="en-US" b="1" dirty="0" smtClean="0">
              <a:solidFill>
                <a:srgbClr val="C00000"/>
              </a:solidFill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  <a:solidFill>
            <a:srgbClr val="FFD54F"/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en-US" dirty="0" smtClean="0"/>
              <a:t>Order by …</a:t>
            </a:r>
            <a:r>
              <a:rPr lang="en-US" dirty="0" err="1" smtClean="0"/>
              <a:t>Desc|Asc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82000" cy="944562"/>
          </a:xfrm>
          <a:solidFill>
            <a:schemeClr val="accent3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th-TH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คำสั่ง </a:t>
            </a:r>
            <a:r>
              <a:rPr lang="en-US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Select …Where…Order by </a:t>
            </a:r>
            <a:endParaRPr lang="th-TH" b="1" dirty="0">
              <a:solidFill>
                <a:srgbClr val="0000CC"/>
              </a:solidFill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38200" y="1371600"/>
            <a:ext cx="5943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00CC"/>
                </a:solidFill>
              </a:rPr>
              <a:t>Select  field name /[*][Count(?)]</a:t>
            </a:r>
          </a:p>
          <a:p>
            <a:r>
              <a:rPr lang="en-US" sz="2400" b="1" dirty="0" smtClean="0">
                <a:solidFill>
                  <a:srgbClr val="0000CC"/>
                </a:solidFill>
              </a:rPr>
              <a:t>From   table name</a:t>
            </a:r>
          </a:p>
          <a:p>
            <a:r>
              <a:rPr lang="en-US" sz="2400" b="1" dirty="0">
                <a:solidFill>
                  <a:srgbClr val="0000CC"/>
                </a:solidFill>
              </a:rPr>
              <a:t>[</a:t>
            </a:r>
            <a:r>
              <a:rPr lang="en-US" sz="2400" b="1" dirty="0" smtClean="0">
                <a:solidFill>
                  <a:srgbClr val="0000CC"/>
                </a:solidFill>
              </a:rPr>
              <a:t>Where condition]</a:t>
            </a:r>
          </a:p>
          <a:p>
            <a:r>
              <a:rPr lang="en-US" sz="2400" b="1" dirty="0" smtClean="0">
                <a:solidFill>
                  <a:srgbClr val="0000CC"/>
                </a:solidFill>
              </a:rPr>
              <a:t>[Order by field name </a:t>
            </a:r>
            <a:r>
              <a:rPr lang="en-US" sz="2400" b="1" dirty="0" err="1" smtClean="0">
                <a:solidFill>
                  <a:srgbClr val="0000CC"/>
                </a:solidFill>
              </a:rPr>
              <a:t>desc</a:t>
            </a:r>
            <a:r>
              <a:rPr lang="en-US" sz="2400" b="1" dirty="0" smtClean="0">
                <a:solidFill>
                  <a:srgbClr val="0000CC"/>
                </a:solidFill>
              </a:rPr>
              <a:t>/</a:t>
            </a:r>
            <a:r>
              <a:rPr lang="en-US" sz="2400" b="1" dirty="0" err="1" smtClean="0">
                <a:solidFill>
                  <a:srgbClr val="0000CC"/>
                </a:solidFill>
              </a:rPr>
              <a:t>asc</a:t>
            </a:r>
            <a:r>
              <a:rPr lang="en-US" sz="2400" b="1" dirty="0" smtClean="0">
                <a:solidFill>
                  <a:srgbClr val="0000CC"/>
                </a:solidFill>
              </a:rPr>
              <a:t>] </a:t>
            </a:r>
            <a:endParaRPr lang="th-TH" sz="2400" b="1" dirty="0">
              <a:solidFill>
                <a:srgbClr val="0000CC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38200" y="3124200"/>
            <a:ext cx="6400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Select </a:t>
            </a:r>
            <a:r>
              <a:rPr lang="en-US" sz="2400" b="1" dirty="0" err="1" smtClean="0"/>
              <a:t>Product_name</a:t>
            </a:r>
            <a:r>
              <a:rPr lang="en-US" sz="2400" b="1" dirty="0" smtClean="0"/>
              <a:t> </a:t>
            </a:r>
          </a:p>
          <a:p>
            <a:r>
              <a:rPr lang="en-US" sz="2400" b="1" dirty="0" smtClean="0"/>
              <a:t>From  Product</a:t>
            </a:r>
          </a:p>
          <a:p>
            <a:r>
              <a:rPr lang="en-US" sz="2400" b="1" dirty="0" smtClean="0"/>
              <a:t>Where </a:t>
            </a:r>
            <a:r>
              <a:rPr lang="en-US" sz="2400" b="1" dirty="0" err="1" smtClean="0"/>
              <a:t>Product_id</a:t>
            </a:r>
            <a:r>
              <a:rPr lang="en-US" sz="2400" b="1" dirty="0" smtClean="0">
                <a:solidFill>
                  <a:srgbClr val="0000CC"/>
                </a:solidFill>
              </a:rPr>
              <a:t>=‘G001’</a:t>
            </a:r>
            <a:endParaRPr lang="th-TH" sz="2400" b="1" dirty="0">
              <a:solidFill>
                <a:srgbClr val="0000CC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38200" y="4648200"/>
            <a:ext cx="5334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/>
              <a:t>Select </a:t>
            </a:r>
            <a:r>
              <a:rPr lang="en-US" sz="2400" b="1" dirty="0"/>
              <a:t>* </a:t>
            </a:r>
            <a:endParaRPr lang="en-US" sz="2400" b="1" dirty="0" smtClean="0"/>
          </a:p>
          <a:p>
            <a:r>
              <a:rPr lang="en-US" sz="2400" b="1" dirty="0" smtClean="0"/>
              <a:t>From </a:t>
            </a:r>
            <a:r>
              <a:rPr lang="en-US" sz="2400" b="1" dirty="0" err="1"/>
              <a:t>TPS_Product</a:t>
            </a:r>
            <a:r>
              <a:rPr lang="en-US" sz="2400" b="1" dirty="0"/>
              <a:t> </a:t>
            </a:r>
            <a:endParaRPr lang="en-US" sz="2400" b="1" dirty="0" smtClean="0"/>
          </a:p>
          <a:p>
            <a:r>
              <a:rPr lang="en-US" sz="2400" b="1" dirty="0" smtClean="0"/>
              <a:t>Where </a:t>
            </a:r>
            <a:r>
              <a:rPr lang="en-US" sz="2400" b="1" dirty="0" err="1"/>
              <a:t>Product_Id</a:t>
            </a:r>
            <a:r>
              <a:rPr lang="en-US" sz="2400" b="1" dirty="0"/>
              <a:t> </a:t>
            </a:r>
            <a:r>
              <a:rPr lang="en-US" sz="2400" b="1" dirty="0">
                <a:solidFill>
                  <a:srgbClr val="0000CC"/>
                </a:solidFill>
              </a:rPr>
              <a:t>&lt;&gt;</a:t>
            </a:r>
            <a:r>
              <a:rPr lang="en-US" sz="2400" b="1" dirty="0" smtClean="0">
                <a:solidFill>
                  <a:srgbClr val="0000CC"/>
                </a:solidFill>
              </a:rPr>
              <a:t>'G001‘</a:t>
            </a:r>
          </a:p>
          <a:p>
            <a:r>
              <a:rPr lang="en-US" sz="2400" b="1" dirty="0" smtClean="0"/>
              <a:t>Order by field name </a:t>
            </a:r>
            <a:r>
              <a:rPr lang="en-US" sz="2400" b="1" dirty="0" err="1" smtClean="0"/>
              <a:t>desc</a:t>
            </a:r>
            <a:endParaRPr lang="th-TH" sz="2400" b="1" dirty="0"/>
          </a:p>
        </p:txBody>
      </p:sp>
      <p:sp>
        <p:nvSpPr>
          <p:cNvPr id="8" name="Rectangle 7"/>
          <p:cNvSpPr/>
          <p:nvPr/>
        </p:nvSpPr>
        <p:spPr>
          <a:xfrm>
            <a:off x="5943600" y="1295400"/>
            <a:ext cx="2895600" cy="1524000"/>
          </a:xfrm>
          <a:prstGeom prst="rect">
            <a:avLst/>
          </a:prstGeom>
          <a:gradFill>
            <a:gsLst>
              <a:gs pos="0">
                <a:schemeClr val="accent5">
                  <a:lumMod val="40000"/>
                  <a:lumOff val="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scene3d>
            <a:camera prst="orthographicFront"/>
            <a:lightRig rig="threePt" dir="t"/>
          </a:scene3d>
          <a:sp3d extrusionH="76200" contourW="12700" prstMaterial="matte">
            <a:bevelT/>
            <a:bevelB/>
            <a:extrusionClr>
              <a:schemeClr val="accent5">
                <a:lumMod val="60000"/>
                <a:lumOff val="40000"/>
              </a:schemeClr>
            </a:extrusionClr>
            <a:contourClr>
              <a:schemeClr val="accent5">
                <a:lumMod val="40000"/>
                <a:lumOff val="6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chemeClr val="tx1"/>
                </a:solidFill>
                <a:latin typeface="AngsanaUPC" pitchFamily="18" charset="-34"/>
                <a:cs typeface="AngsanaUPC" pitchFamily="18" charset="-34"/>
              </a:rPr>
              <a:t>Desc</a:t>
            </a:r>
            <a:r>
              <a:rPr lang="en-US" dirty="0" smtClean="0">
                <a:solidFill>
                  <a:schemeClr val="tx1"/>
                </a:solidFill>
                <a:latin typeface="AngsanaUPC" pitchFamily="18" charset="-34"/>
                <a:cs typeface="AngsanaUPC" pitchFamily="18" charset="-34"/>
              </a:rPr>
              <a:t> </a:t>
            </a:r>
            <a:r>
              <a:rPr lang="th-TH" dirty="0" smtClean="0">
                <a:solidFill>
                  <a:schemeClr val="tx1"/>
                </a:solidFill>
                <a:latin typeface="AngsanaUPC" pitchFamily="18" charset="-34"/>
                <a:cs typeface="AngsanaUPC" pitchFamily="18" charset="-34"/>
              </a:rPr>
              <a:t>เรียงจากมากไปน้อย</a:t>
            </a:r>
          </a:p>
          <a:p>
            <a:pPr algn="ctr"/>
            <a:r>
              <a:rPr lang="en-US" b="1" dirty="0" err="1" smtClean="0">
                <a:solidFill>
                  <a:schemeClr val="tx1"/>
                </a:solidFill>
                <a:latin typeface="AngsanaUPC" pitchFamily="18" charset="-34"/>
                <a:cs typeface="AngsanaUPC" pitchFamily="18" charset="-34"/>
              </a:rPr>
              <a:t>Asc</a:t>
            </a:r>
            <a:r>
              <a:rPr lang="en-US" dirty="0" smtClean="0">
                <a:solidFill>
                  <a:schemeClr val="tx1"/>
                </a:solidFill>
                <a:latin typeface="AngsanaUPC" pitchFamily="18" charset="-34"/>
                <a:cs typeface="AngsanaUPC" pitchFamily="18" charset="-34"/>
              </a:rPr>
              <a:t> </a:t>
            </a:r>
            <a:r>
              <a:rPr lang="th-TH" dirty="0" smtClean="0">
                <a:solidFill>
                  <a:schemeClr val="tx1"/>
                </a:solidFill>
                <a:latin typeface="AngsanaUPC" pitchFamily="18" charset="-34"/>
                <a:cs typeface="AngsanaUPC" pitchFamily="18" charset="-34"/>
              </a:rPr>
              <a:t>เรียงจากน้อยไปมาก</a:t>
            </a:r>
            <a:endParaRPr lang="th-TH" dirty="0">
              <a:solidFill>
                <a:schemeClr val="tx1"/>
              </a:solidFill>
              <a:latin typeface="AngsanaUPC" pitchFamily="18" charset="-34"/>
              <a:cs typeface="AngsanaUPC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53560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534400" cy="1143000"/>
          </a:xfrm>
          <a:solidFill>
            <a:srgbClr val="FFD54F"/>
          </a:solidFill>
        </p:spPr>
        <p:txBody>
          <a:bodyPr>
            <a:normAutofit/>
          </a:bodyPr>
          <a:lstStyle/>
          <a:p>
            <a:r>
              <a:rPr lang="en-US" dirty="0" smtClean="0">
                <a:latin typeface="AngsanaUPC" pitchFamily="18" charset="-34"/>
                <a:cs typeface="AngsanaUPC" pitchFamily="18" charset="-34"/>
              </a:rPr>
              <a:t>Null, Not Null</a:t>
            </a:r>
            <a:endParaRPr lang="th-TH" dirty="0">
              <a:latin typeface="AngsanaUPC" pitchFamily="18" charset="-34"/>
              <a:cs typeface="AngsanaUPC" pitchFamily="18" charset="-34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28600" y="1676400"/>
          <a:ext cx="8534400" cy="37150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67052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1600B8"/>
                          </a:solidFill>
                        </a:rPr>
                        <a:t>SQL Command</a:t>
                      </a:r>
                      <a:endParaRPr lang="th-TH" dirty="0">
                        <a:solidFill>
                          <a:srgbClr val="1600B8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1600B8"/>
                          </a:solidFill>
                        </a:rPr>
                        <a:t>Description</a:t>
                      </a:r>
                      <a:endParaRPr lang="th-TH" dirty="0">
                        <a:solidFill>
                          <a:srgbClr val="1600B8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00914">
                <a:tc>
                  <a:txBody>
                    <a:bodyPr/>
                    <a:lstStyle/>
                    <a:p>
                      <a:endParaRPr lang="en-US" sz="2000" dirty="0" smtClean="0"/>
                    </a:p>
                    <a:p>
                      <a:r>
                        <a:rPr lang="en-US" sz="2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SELECT </a:t>
                      </a:r>
                      <a:r>
                        <a:rPr lang="en-US" sz="2800" b="0" i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column_names</a:t>
                      </a:r>
                      <a:r>
                        <a:rPr lang="en-US" sz="28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en-US" sz="28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2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FROM </a:t>
                      </a:r>
                      <a:r>
                        <a:rPr lang="en-US" sz="2800" b="0" i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table_name</a:t>
                      </a:r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sz="2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WHERE </a:t>
                      </a:r>
                      <a:r>
                        <a:rPr lang="en-US" sz="2800" b="0" i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column_name</a:t>
                      </a:r>
                      <a:r>
                        <a:rPr lang="en-US" sz="2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IS NULL</a:t>
                      </a:r>
                      <a:endParaRPr lang="th-TH" sz="20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h-TH" dirty="0" smtClean="0">
                          <a:latin typeface="AngsanaUPC" pitchFamily="18" charset="-34"/>
                          <a:cs typeface="AngsanaUPC" pitchFamily="18" charset="-34"/>
                        </a:rPr>
                        <a:t>เลือกข้อมูลที่ค่า</a:t>
                      </a:r>
                      <a:r>
                        <a:rPr lang="th-TH" baseline="0" dirty="0" smtClean="0">
                          <a:latin typeface="AngsanaUPC" pitchFamily="18" charset="-34"/>
                          <a:cs typeface="AngsanaUPC" pitchFamily="18" charset="-34"/>
                        </a:rPr>
                        <a:t> เป็น </a:t>
                      </a:r>
                      <a:r>
                        <a:rPr lang="en-US" baseline="0" dirty="0" smtClean="0">
                          <a:latin typeface="AngsanaUPC" pitchFamily="18" charset="-34"/>
                          <a:cs typeface="AngsanaUPC" pitchFamily="18" charset="-34"/>
                        </a:rPr>
                        <a:t>Null</a:t>
                      </a:r>
                      <a:endParaRPr lang="th-TH" dirty="0"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40117">
                <a:tc>
                  <a:txBody>
                    <a:bodyPr/>
                    <a:lstStyle/>
                    <a:p>
                      <a:r>
                        <a:rPr lang="en-US" sz="2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SELECT </a:t>
                      </a:r>
                      <a:r>
                        <a:rPr lang="en-US" sz="2800" b="0" i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column_names</a:t>
                      </a:r>
                      <a:r>
                        <a:rPr lang="en-US" sz="28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en-US" sz="28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2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FROM </a:t>
                      </a:r>
                      <a:r>
                        <a:rPr lang="en-US" sz="2800" b="0" i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table_name</a:t>
                      </a:r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sz="2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WHERE </a:t>
                      </a:r>
                      <a:r>
                        <a:rPr lang="en-US" sz="2800" b="0" i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column_name</a:t>
                      </a:r>
                      <a:r>
                        <a:rPr lang="en-US" sz="2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IS NOT NULL;</a:t>
                      </a:r>
                      <a:endParaRPr lang="th-T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 smtClean="0">
                          <a:latin typeface="AngsanaUPC" pitchFamily="18" charset="-34"/>
                          <a:cs typeface="AngsanaUPC" pitchFamily="18" charset="-34"/>
                        </a:rPr>
                        <a:t>เลือกข้อมูลที่ค่า</a:t>
                      </a:r>
                      <a:r>
                        <a:rPr lang="th-TH" baseline="0" dirty="0" smtClean="0">
                          <a:latin typeface="AngsanaUPC" pitchFamily="18" charset="-34"/>
                          <a:cs typeface="AngsanaUPC" pitchFamily="18" charset="-34"/>
                        </a:rPr>
                        <a:t> ไม่เป็น </a:t>
                      </a:r>
                      <a:r>
                        <a:rPr lang="en-US" baseline="0" dirty="0" smtClean="0">
                          <a:latin typeface="AngsanaUPC" pitchFamily="18" charset="-34"/>
                          <a:cs typeface="AngsanaUPC" pitchFamily="18" charset="-34"/>
                        </a:rPr>
                        <a:t>Null</a:t>
                      </a:r>
                      <a:endParaRPr lang="th-TH" dirty="0"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534400" cy="1143000"/>
          </a:xfrm>
          <a:solidFill>
            <a:srgbClr val="FFD54F"/>
          </a:solidFill>
        </p:spPr>
        <p:txBody>
          <a:bodyPr>
            <a:normAutofit/>
          </a:bodyPr>
          <a:lstStyle/>
          <a:p>
            <a:r>
              <a:rPr lang="en-US" dirty="0" smtClean="0">
                <a:latin typeface="AngsanaUPC" pitchFamily="18" charset="-34"/>
                <a:cs typeface="AngsanaUPC" pitchFamily="18" charset="-34"/>
              </a:rPr>
              <a:t>Null, Not Null</a:t>
            </a:r>
            <a:endParaRPr lang="th-TH" dirty="0">
              <a:latin typeface="AngsanaUPC" pitchFamily="18" charset="-34"/>
              <a:cs typeface="AngsanaUPC" pitchFamily="18" charset="-34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28600" y="1676400"/>
          <a:ext cx="8534400" cy="33080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67052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1600B8"/>
                          </a:solidFill>
                        </a:rPr>
                        <a:t>SQL Command</a:t>
                      </a:r>
                      <a:endParaRPr lang="th-TH" dirty="0">
                        <a:solidFill>
                          <a:srgbClr val="1600B8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1600B8"/>
                          </a:solidFill>
                        </a:rPr>
                        <a:t>Description</a:t>
                      </a:r>
                      <a:endParaRPr lang="th-TH" dirty="0">
                        <a:solidFill>
                          <a:srgbClr val="1600B8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00914">
                <a:tc>
                  <a:txBody>
                    <a:bodyPr/>
                    <a:lstStyle/>
                    <a:p>
                      <a:endParaRPr lang="en-US" sz="2000" dirty="0" smtClean="0"/>
                    </a:p>
                    <a:p>
                      <a:r>
                        <a:rPr lang="en-US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select</a:t>
                      </a:r>
                      <a:r>
                        <a:rPr lang="en-US" sz="2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* from Brand</a:t>
                      </a:r>
                    </a:p>
                    <a:p>
                      <a:r>
                        <a:rPr lang="en-US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where</a:t>
                      </a:r>
                      <a:r>
                        <a:rPr lang="en-US" sz="2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8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brand_name</a:t>
                      </a:r>
                      <a:r>
                        <a:rPr lang="en-US" sz="2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is null</a:t>
                      </a:r>
                      <a:endParaRPr lang="th-TH" sz="20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h-TH" dirty="0" smtClean="0">
                          <a:latin typeface="AngsanaUPC" pitchFamily="18" charset="-34"/>
                          <a:cs typeface="AngsanaUPC" pitchFamily="18" charset="-34"/>
                        </a:rPr>
                        <a:t>เลือกข้อมูลที่ค่า</a:t>
                      </a:r>
                      <a:r>
                        <a:rPr lang="th-TH" baseline="0" dirty="0" smtClean="0">
                          <a:latin typeface="AngsanaUPC" pitchFamily="18" charset="-34"/>
                          <a:cs typeface="AngsanaUPC" pitchFamily="18" charset="-34"/>
                        </a:rPr>
                        <a:t> เป็น </a:t>
                      </a:r>
                      <a:r>
                        <a:rPr lang="en-US" baseline="0" dirty="0" smtClean="0">
                          <a:latin typeface="AngsanaUPC" pitchFamily="18" charset="-34"/>
                          <a:cs typeface="AngsanaUPC" pitchFamily="18" charset="-34"/>
                        </a:rPr>
                        <a:t>Null</a:t>
                      </a:r>
                      <a:endParaRPr lang="th-TH" dirty="0"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40117">
                <a:tc>
                  <a:txBody>
                    <a:bodyPr/>
                    <a:lstStyle/>
                    <a:p>
                      <a:r>
                        <a:rPr lang="en-US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select</a:t>
                      </a:r>
                      <a:r>
                        <a:rPr lang="en-US" sz="2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* from Brand</a:t>
                      </a:r>
                    </a:p>
                    <a:p>
                      <a:r>
                        <a:rPr lang="en-US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where</a:t>
                      </a:r>
                      <a:r>
                        <a:rPr lang="en-US" sz="2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8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brand_name</a:t>
                      </a:r>
                      <a:r>
                        <a:rPr lang="en-US" sz="2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is not null</a:t>
                      </a:r>
                      <a:endParaRPr lang="th-T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 smtClean="0">
                          <a:latin typeface="AngsanaUPC" pitchFamily="18" charset="-34"/>
                          <a:cs typeface="AngsanaUPC" pitchFamily="18" charset="-34"/>
                        </a:rPr>
                        <a:t>เลือกข้อมูลที่ค่า</a:t>
                      </a:r>
                      <a:r>
                        <a:rPr lang="th-TH" baseline="0" dirty="0" smtClean="0">
                          <a:latin typeface="AngsanaUPC" pitchFamily="18" charset="-34"/>
                          <a:cs typeface="AngsanaUPC" pitchFamily="18" charset="-34"/>
                        </a:rPr>
                        <a:t> ไม่เป็น </a:t>
                      </a:r>
                      <a:r>
                        <a:rPr lang="en-US" baseline="0" dirty="0" smtClean="0">
                          <a:latin typeface="AngsanaUPC" pitchFamily="18" charset="-34"/>
                          <a:cs typeface="AngsanaUPC" pitchFamily="18" charset="-34"/>
                        </a:rPr>
                        <a:t>Null</a:t>
                      </a:r>
                      <a:endParaRPr lang="th-TH" dirty="0"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	SELECT TOP </a:t>
            </a:r>
            <a:r>
              <a:rPr lang="en-US" i="1" dirty="0" err="1" smtClean="0"/>
              <a:t>number</a:t>
            </a:r>
            <a:r>
              <a:rPr lang="en-US" dirty="0" err="1" smtClean="0"/>
              <a:t>|</a:t>
            </a:r>
            <a:r>
              <a:rPr lang="en-US" i="1" dirty="0" err="1" smtClean="0"/>
              <a:t>percent</a:t>
            </a:r>
            <a:r>
              <a:rPr lang="en-US" dirty="0" smtClean="0"/>
              <a:t> </a:t>
            </a:r>
            <a:r>
              <a:rPr lang="en-US" i="1" dirty="0" err="1" smtClean="0"/>
              <a:t>column_name</a:t>
            </a:r>
            <a:r>
              <a:rPr lang="en-US" i="1" dirty="0" smtClean="0"/>
              <a:t>(s)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FROM </a:t>
            </a:r>
            <a:r>
              <a:rPr lang="en-US" i="1" dirty="0" err="1" smtClean="0"/>
              <a:t>table_name</a:t>
            </a:r>
            <a:r>
              <a:rPr lang="en-US" i="1" dirty="0" smtClean="0"/>
              <a:t/>
            </a:r>
            <a:br>
              <a:rPr lang="en-US" i="1" dirty="0" smtClean="0"/>
            </a:br>
            <a:r>
              <a:rPr lang="en-US" dirty="0" smtClean="0"/>
              <a:t>WHERE </a:t>
            </a:r>
            <a:r>
              <a:rPr lang="en-US" i="1" dirty="0" smtClean="0"/>
              <a:t>condition</a:t>
            </a:r>
            <a:r>
              <a:rPr lang="en-US" dirty="0" smtClean="0"/>
              <a:t>;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SELECT </a:t>
            </a:r>
            <a:r>
              <a:rPr lang="en-US" i="1" dirty="0" err="1" smtClean="0"/>
              <a:t>column_name</a:t>
            </a:r>
            <a:r>
              <a:rPr lang="en-US" i="1" dirty="0" smtClean="0"/>
              <a:t>(s)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FROM </a:t>
            </a:r>
            <a:r>
              <a:rPr lang="en-US" i="1" dirty="0" err="1" smtClean="0"/>
              <a:t>table_name</a:t>
            </a:r>
            <a:r>
              <a:rPr lang="en-US" i="1" dirty="0" smtClean="0"/>
              <a:t/>
            </a:r>
            <a:br>
              <a:rPr lang="en-US" i="1" dirty="0" smtClean="0"/>
            </a:br>
            <a:r>
              <a:rPr lang="en-US" dirty="0" smtClean="0"/>
              <a:t>WHERE </a:t>
            </a:r>
            <a:r>
              <a:rPr lang="en-US" i="1" dirty="0" smtClean="0"/>
              <a:t>condition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LIMIT </a:t>
            </a:r>
            <a:r>
              <a:rPr lang="en-US" i="1" dirty="0" smtClean="0"/>
              <a:t>number</a:t>
            </a:r>
            <a:r>
              <a:rPr lang="en-US" dirty="0" smtClean="0"/>
              <a:t>;  ****</a:t>
            </a:r>
            <a:r>
              <a:rPr lang="th-TH" dirty="0" smtClean="0"/>
              <a:t> </a:t>
            </a:r>
            <a:r>
              <a:rPr lang="th-TH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ไปลองเองเพราะ </a:t>
            </a:r>
            <a:r>
              <a:rPr lang="en-US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Run </a:t>
            </a:r>
            <a:r>
              <a:rPr lang="th-TH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ไม่สำเร็จ</a:t>
            </a:r>
            <a:endParaRPr lang="en-US" dirty="0" smtClean="0">
              <a:solidFill>
                <a:srgbClr val="C00000"/>
              </a:solidFill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solidFill>
            <a:schemeClr val="accent5"/>
          </a:solidFill>
        </p:spPr>
        <p:txBody>
          <a:bodyPr/>
          <a:lstStyle/>
          <a:p>
            <a:r>
              <a:rPr lang="en-US" dirty="0" smtClean="0"/>
              <a:t>Select Top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800" dirty="0" smtClean="0"/>
              <a:t>SELECT</a:t>
            </a:r>
            <a:r>
              <a:rPr lang="en-US" sz="2800" b="1" dirty="0" smtClean="0"/>
              <a:t> TOP 3 * FROM </a:t>
            </a:r>
            <a:r>
              <a:rPr lang="en-US" sz="2800" b="1" dirty="0" err="1" smtClean="0"/>
              <a:t>T_Product</a:t>
            </a:r>
            <a:endParaRPr lang="en-US" sz="2800" b="1" dirty="0" smtClean="0"/>
          </a:p>
          <a:p>
            <a:pPr>
              <a:buNone/>
            </a:pPr>
            <a:r>
              <a:rPr lang="en-US" sz="2800" dirty="0" smtClean="0"/>
              <a:t>SELECT</a:t>
            </a:r>
            <a:r>
              <a:rPr lang="en-US" sz="2800" b="1" dirty="0" smtClean="0"/>
              <a:t> TOP 50 PERCENT * FROM </a:t>
            </a:r>
            <a:r>
              <a:rPr lang="en-US" sz="2800" b="1" dirty="0" err="1" smtClean="0"/>
              <a:t>T_Product</a:t>
            </a:r>
            <a:endParaRPr lang="th-TH" sz="2800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solidFill>
            <a:schemeClr val="accent5"/>
          </a:solidFill>
        </p:spPr>
        <p:txBody>
          <a:bodyPr/>
          <a:lstStyle/>
          <a:p>
            <a:r>
              <a:rPr lang="en-US" dirty="0" smtClean="0"/>
              <a:t>Select Top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  <a:solidFill>
            <a:schemeClr val="accent3">
              <a:lumMod val="40000"/>
              <a:lumOff val="60000"/>
            </a:schemeClr>
          </a:solidFill>
        </p:spPr>
        <p:txBody>
          <a:bodyPr/>
          <a:lstStyle/>
          <a:p>
            <a:r>
              <a:rPr lang="th-TH" dirty="0" smtClean="0">
                <a:latin typeface="AngsanaUPC" pitchFamily="18" charset="-34"/>
                <a:cs typeface="AngsanaUPC" pitchFamily="18" charset="-34"/>
              </a:rPr>
              <a:t>คำสั่ง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Select</a:t>
            </a:r>
            <a:endParaRPr lang="th-TH" dirty="0"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4800600"/>
            <a:ext cx="8763000" cy="1295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dirty="0" smtClean="0"/>
              <a:t> </a:t>
            </a:r>
            <a:r>
              <a:rPr lang="th-TH" sz="2800" dirty="0" smtClean="0"/>
              <a:t>เช่น </a:t>
            </a:r>
            <a:r>
              <a:rPr lang="en-US" sz="2800" dirty="0" smtClean="0"/>
              <a:t>SELECT </a:t>
            </a:r>
            <a:r>
              <a:rPr lang="en-US" sz="2800" dirty="0" err="1" smtClean="0"/>
              <a:t>Product_id</a:t>
            </a:r>
            <a:r>
              <a:rPr lang="en-US" sz="2800" dirty="0" smtClean="0"/>
              <a:t>, </a:t>
            </a:r>
            <a:r>
              <a:rPr lang="en-US" sz="2800" dirty="0" err="1" smtClean="0"/>
              <a:t>Product_nameEng</a:t>
            </a:r>
            <a:r>
              <a:rPr lang="en-US" sz="2800" dirty="0" smtClean="0"/>
              <a:t>  from </a:t>
            </a:r>
            <a:r>
              <a:rPr lang="en-US" sz="2800" dirty="0" err="1" smtClean="0"/>
              <a:t>T_Product</a:t>
            </a:r>
            <a:endParaRPr lang="en-US" sz="2800" dirty="0" smtClean="0"/>
          </a:p>
          <a:p>
            <a:pPr>
              <a:buNone/>
            </a:pPr>
            <a:r>
              <a:rPr lang="th-TH" sz="2800" dirty="0" smtClean="0"/>
              <a:t> เช่น </a:t>
            </a:r>
            <a:r>
              <a:rPr lang="en-US" sz="2800" dirty="0" smtClean="0"/>
              <a:t>SELECT * FROM </a:t>
            </a:r>
            <a:r>
              <a:rPr lang="en-US" sz="2800" i="1" dirty="0" err="1" smtClean="0"/>
              <a:t>T_Product</a:t>
            </a:r>
            <a:endParaRPr lang="th-TH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304800" y="1143000"/>
            <a:ext cx="7772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600" dirty="0" smtClean="0">
                <a:solidFill>
                  <a:srgbClr val="1600B8"/>
                </a:solidFill>
                <a:latin typeface="AngsanaUPC" pitchFamily="18" charset="-34"/>
                <a:cs typeface="AngsanaUPC" pitchFamily="18" charset="-34"/>
              </a:rPr>
              <a:t>เป็นคำสั่งเลือกข้อมูลจาก </a:t>
            </a:r>
            <a:r>
              <a:rPr lang="en-US" sz="3600" dirty="0" smtClean="0">
                <a:solidFill>
                  <a:srgbClr val="1600B8"/>
                </a:solidFill>
                <a:latin typeface="AngsanaUPC" pitchFamily="18" charset="-34"/>
                <a:cs typeface="AngsanaUPC" pitchFamily="18" charset="-34"/>
              </a:rPr>
              <a:t>Table</a:t>
            </a:r>
            <a:endParaRPr lang="th-TH" sz="3600" dirty="0">
              <a:solidFill>
                <a:srgbClr val="1600B8"/>
              </a:solidFill>
              <a:latin typeface="AngsanaUPC" pitchFamily="18" charset="-34"/>
              <a:cs typeface="AngsanaUPC" pitchFamily="18" charset="-34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04800" y="1905000"/>
          <a:ext cx="8305800" cy="2834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376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681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คำสั่ง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คำอธิบาย</a:t>
                      </a:r>
                      <a:endParaRPr lang="th-TH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SELECT </a:t>
                      </a:r>
                      <a:r>
                        <a:rPr lang="en-US" sz="2800" i="1" dirty="0" smtClean="0"/>
                        <a:t>column1</a:t>
                      </a:r>
                      <a:r>
                        <a:rPr lang="en-US" sz="2800" dirty="0" smtClean="0"/>
                        <a:t>,</a:t>
                      </a:r>
                      <a:r>
                        <a:rPr lang="en-US" sz="2800" i="1" dirty="0" smtClean="0"/>
                        <a:t> column2, ...</a:t>
                      </a:r>
                      <a:r>
                        <a:rPr lang="en-US" sz="2800" dirty="0" smtClean="0"/>
                        <a:t/>
                      </a:r>
                      <a:br>
                        <a:rPr lang="en-US" sz="2800" dirty="0" smtClean="0"/>
                      </a:br>
                      <a:r>
                        <a:rPr lang="en-US" sz="2800" dirty="0" smtClean="0"/>
                        <a:t>FROM </a:t>
                      </a:r>
                      <a:r>
                        <a:rPr lang="en-US" sz="2800" i="1" dirty="0" err="1" smtClean="0"/>
                        <a:t>table_name</a:t>
                      </a:r>
                      <a:r>
                        <a:rPr lang="en-US" sz="2800" dirty="0" smtClean="0"/>
                        <a:t>;</a:t>
                      </a:r>
                    </a:p>
                    <a:p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 smtClean="0"/>
                        <a:t>เลือกข้อมูลแบบระบุ  </a:t>
                      </a:r>
                      <a:r>
                        <a:rPr lang="en-US" dirty="0" smtClean="0"/>
                        <a:t>Field</a:t>
                      </a:r>
                      <a:r>
                        <a:rPr lang="en-US" baseline="0" dirty="0" smtClean="0"/>
                        <a:t> name</a:t>
                      </a:r>
                      <a:endParaRPr lang="th-TH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SELECT * FROM </a:t>
                      </a:r>
                      <a:r>
                        <a:rPr lang="en-US" sz="2800" i="1" dirty="0" err="1" smtClean="0"/>
                        <a:t>table_name</a:t>
                      </a:r>
                      <a:endParaRPr lang="en-US" sz="2800" dirty="0" smtClean="0"/>
                    </a:p>
                    <a:p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 smtClean="0"/>
                        <a:t>เลือกข้อมูลทุก </a:t>
                      </a:r>
                      <a:r>
                        <a:rPr lang="en-US" dirty="0" smtClean="0"/>
                        <a:t>Field </a:t>
                      </a:r>
                      <a:r>
                        <a:rPr lang="th-TH" dirty="0" smtClean="0"/>
                        <a:t>ทั้งหมด</a:t>
                      </a:r>
                      <a:endParaRPr lang="th-TH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Select Top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0"/>
            <a:ext cx="8229600" cy="23161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/>
              <a:t>Ex1 : Select top 10 </a:t>
            </a:r>
            <a:r>
              <a:rPr lang="en-US" err="1"/>
              <a:t>Unit_Price</a:t>
            </a:r>
            <a:endParaRPr lang="en-US"/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r>
              <a:rPr lang="en-US"/>
              <a:t>Ex2 : Select top 10 </a:t>
            </a:r>
            <a:r>
              <a:rPr lang="en-US" err="1"/>
              <a:t>Unit_Price</a:t>
            </a:r>
            <a:endParaRPr lang="en-US"/>
          </a:p>
          <a:p>
            <a:pPr marL="0" indent="0">
              <a:buNone/>
            </a:pPr>
            <a:r>
              <a:rPr lang="en-US"/>
              <a:t>from Product order by </a:t>
            </a:r>
            <a:r>
              <a:rPr lang="en-US" err="1"/>
              <a:t>Unit_Price</a:t>
            </a:r>
            <a:r>
              <a:rPr lang="en-US"/>
              <a:t> </a:t>
            </a:r>
            <a:r>
              <a:rPr lang="en-US" err="1"/>
              <a:t>desc</a:t>
            </a:r>
            <a:endParaRPr lang="en-US"/>
          </a:p>
          <a:p>
            <a:pPr marL="0" indent="0">
              <a:buNone/>
            </a:pPr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609600" y="1417638"/>
            <a:ext cx="8001000" cy="181588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SELECT TOP</a:t>
            </a: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 </a:t>
            </a:r>
            <a:r>
              <a:rPr kumimoji="0" lang="en-US" sz="2800" b="0" i="1" u="none" strike="noStrike" kern="1200" cap="none" spc="0" normalizeH="0" baseline="0" noProof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number</a:t>
            </a:r>
            <a:r>
              <a:rPr kumimoji="0" lang="en-US" sz="2800" b="0" i="0" u="none" strike="noStrike" kern="1200" cap="none" spc="0" normalizeH="0" baseline="0" noProof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|</a:t>
            </a:r>
            <a:r>
              <a:rPr kumimoji="0" lang="en-US" sz="2800" b="0" i="1" u="none" strike="noStrike" kern="1200" cap="none" spc="0" normalizeH="0" baseline="0" noProof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percent</a:t>
            </a: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 </a:t>
            </a:r>
            <a:r>
              <a:rPr kumimoji="0" lang="en-US" sz="2800" b="0" i="1" u="none" strike="noStrike" kern="1200" cap="none" spc="0" normalizeH="0" baseline="0" noProof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column_name</a:t>
            </a:r>
            <a:r>
              <a:rPr kumimoji="0" lang="en-US" sz="2800" b="0" i="1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(s)</a:t>
            </a: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/>
            </a:r>
            <a:b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</a:b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FROM</a:t>
            </a: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 </a:t>
            </a:r>
            <a:r>
              <a:rPr kumimoji="0" lang="en-US" sz="2800" b="0" i="1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table</a:t>
            </a:r>
            <a:br>
              <a:rPr kumimoji="0" lang="en-US" sz="2800" b="0" i="1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</a:b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WHERE</a:t>
            </a: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 </a:t>
            </a:r>
            <a:r>
              <a:rPr kumimoji="0" lang="en-US" sz="2800" b="0" i="1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condition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Order by </a:t>
            </a:r>
            <a:r>
              <a:rPr kumimoji="0" lang="en-US" sz="2800" b="0" i="1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condition </a:t>
            </a:r>
            <a:r>
              <a:rPr kumimoji="0" lang="en-US" sz="2800" b="0" i="1" u="none" strike="noStrike" kern="1200" cap="none" spc="0" normalizeH="0" baseline="0" noProof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asc</a:t>
            </a:r>
            <a:r>
              <a:rPr kumimoji="0" lang="en-US" sz="2800" b="0" i="0" u="none" strike="noStrike" kern="1200" cap="none" spc="0" normalizeH="0" baseline="0" noProof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|desc</a:t>
            </a:r>
            <a:endParaRPr kumimoji="0" lang="en-US" sz="2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8450988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Select …Function</a:t>
            </a:r>
            <a:endParaRPr lang="th-TH" b="1" dirty="0"/>
          </a:p>
        </p:txBody>
      </p:sp>
      <p:sp>
        <p:nvSpPr>
          <p:cNvPr id="5" name="Content Placeholder 4"/>
          <p:cNvSpPr txBox="1">
            <a:spLocks noGrp="1"/>
          </p:cNvSpPr>
          <p:nvPr>
            <p:ph idx="1"/>
          </p:nvPr>
        </p:nvSpPr>
        <p:spPr>
          <a:xfrm>
            <a:off x="1143000" y="2057400"/>
            <a:ext cx="6934200" cy="294849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b="1" dirty="0" smtClean="0">
                <a:latin typeface="AngsanaUPC" pitchFamily="18" charset="-34"/>
                <a:cs typeface="AngsanaUPC" pitchFamily="18" charset="-34"/>
              </a:rPr>
              <a:t>Select Min (</a:t>
            </a:r>
            <a:r>
              <a:rPr lang="th-TH" b="1" dirty="0" smtClean="0">
                <a:latin typeface="AngsanaUPC" pitchFamily="18" charset="-34"/>
                <a:cs typeface="AngsanaUPC" pitchFamily="18" charset="-34"/>
              </a:rPr>
              <a:t>น้อยสุด</a:t>
            </a:r>
            <a:r>
              <a:rPr lang="en-US" b="1" dirty="0" smtClean="0">
                <a:latin typeface="AngsanaUPC" pitchFamily="18" charset="-34"/>
                <a:cs typeface="AngsanaUPC" pitchFamily="18" charset="-34"/>
              </a:rPr>
              <a:t>), </a:t>
            </a:r>
          </a:p>
          <a:p>
            <a:pPr>
              <a:buNone/>
            </a:pPr>
            <a:r>
              <a:rPr lang="en-US" b="1" dirty="0" smtClean="0">
                <a:latin typeface="AngsanaUPC" pitchFamily="18" charset="-34"/>
                <a:cs typeface="AngsanaUPC" pitchFamily="18" charset="-34"/>
              </a:rPr>
              <a:t>Select Max (</a:t>
            </a:r>
            <a:r>
              <a:rPr lang="th-TH" b="1" dirty="0" smtClean="0">
                <a:latin typeface="AngsanaUPC" pitchFamily="18" charset="-34"/>
                <a:cs typeface="AngsanaUPC" pitchFamily="18" charset="-34"/>
              </a:rPr>
              <a:t>มากสุด</a:t>
            </a:r>
            <a:r>
              <a:rPr lang="en-US" b="1" dirty="0" smtClean="0">
                <a:latin typeface="AngsanaUPC" pitchFamily="18" charset="-34"/>
                <a:cs typeface="AngsanaUPC" pitchFamily="18" charset="-34"/>
              </a:rPr>
              <a:t>), </a:t>
            </a:r>
          </a:p>
          <a:p>
            <a:pPr>
              <a:buNone/>
            </a:pPr>
            <a:r>
              <a:rPr lang="en-US" b="1" dirty="0" smtClean="0">
                <a:latin typeface="AngsanaUPC" pitchFamily="18" charset="-34"/>
                <a:cs typeface="AngsanaUPC" pitchFamily="18" charset="-34"/>
              </a:rPr>
              <a:t>Select AVG (</a:t>
            </a:r>
            <a:r>
              <a:rPr lang="th-TH" b="1" dirty="0" smtClean="0">
                <a:latin typeface="AngsanaUPC" pitchFamily="18" charset="-34"/>
                <a:cs typeface="AngsanaUPC" pitchFamily="18" charset="-34"/>
              </a:rPr>
              <a:t>ค่าเฉลี่ย</a:t>
            </a:r>
            <a:r>
              <a:rPr lang="en-US" b="1" dirty="0" smtClean="0">
                <a:latin typeface="AngsanaUPC" pitchFamily="18" charset="-34"/>
                <a:cs typeface="AngsanaUPC" pitchFamily="18" charset="-34"/>
              </a:rPr>
              <a:t>), </a:t>
            </a:r>
          </a:p>
          <a:p>
            <a:pPr>
              <a:buNone/>
            </a:pPr>
            <a:r>
              <a:rPr lang="en-US" b="1" dirty="0" smtClean="0">
                <a:latin typeface="AngsanaUPC" pitchFamily="18" charset="-34"/>
                <a:cs typeface="AngsanaUPC" pitchFamily="18" charset="-34"/>
              </a:rPr>
              <a:t>Select Count (</a:t>
            </a:r>
            <a:r>
              <a:rPr lang="th-TH" b="1" dirty="0" smtClean="0">
                <a:latin typeface="AngsanaUPC" pitchFamily="18" charset="-34"/>
                <a:cs typeface="AngsanaUPC" pitchFamily="18" charset="-34"/>
              </a:rPr>
              <a:t>จำนวนนับ</a:t>
            </a:r>
            <a:r>
              <a:rPr lang="en-US" b="1" dirty="0" smtClean="0">
                <a:latin typeface="AngsanaUPC" pitchFamily="18" charset="-34"/>
                <a:cs typeface="AngsanaUPC" pitchFamily="18" charset="-34"/>
              </a:rPr>
              <a:t>), </a:t>
            </a:r>
          </a:p>
          <a:p>
            <a:pPr>
              <a:buNone/>
            </a:pPr>
            <a:r>
              <a:rPr lang="en-US" b="1" dirty="0" smtClean="0">
                <a:latin typeface="AngsanaUPC" pitchFamily="18" charset="-34"/>
                <a:cs typeface="AngsanaUPC" pitchFamily="18" charset="-34"/>
              </a:rPr>
              <a:t>Select Sum (</a:t>
            </a:r>
            <a:r>
              <a:rPr lang="th-TH" b="1" dirty="0" smtClean="0">
                <a:latin typeface="AngsanaUPC" pitchFamily="18" charset="-34"/>
                <a:cs typeface="AngsanaUPC" pitchFamily="18" charset="-34"/>
              </a:rPr>
              <a:t>จำนวนรวม</a:t>
            </a:r>
            <a:r>
              <a:rPr lang="en-US" b="1" dirty="0" smtClean="0">
                <a:latin typeface="AngsanaUPC" pitchFamily="18" charset="-34"/>
                <a:cs typeface="AngsanaUPC" pitchFamily="18" charset="-34"/>
              </a:rPr>
              <a:t>)</a:t>
            </a:r>
            <a:endParaRPr lang="th-TH" b="1" dirty="0">
              <a:latin typeface="AngsanaUPC" pitchFamily="18" charset="-34"/>
              <a:cs typeface="AngsanaUPC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r>
              <a:rPr lang="en-US" dirty="0" smtClean="0"/>
              <a:t>Select  MIN, MAX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	SELECT MIN(</a:t>
            </a:r>
            <a:r>
              <a:rPr lang="en-US" i="1" dirty="0" err="1" smtClean="0"/>
              <a:t>column_name</a:t>
            </a:r>
            <a:r>
              <a:rPr lang="en-US" dirty="0" smtClean="0"/>
              <a:t>)</a:t>
            </a:r>
            <a:br>
              <a:rPr lang="en-US" dirty="0" smtClean="0"/>
            </a:br>
            <a:r>
              <a:rPr lang="en-US" dirty="0" smtClean="0"/>
              <a:t>FROM </a:t>
            </a:r>
            <a:r>
              <a:rPr lang="en-US" i="1" dirty="0" err="1" smtClean="0"/>
              <a:t>table_name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WHERE </a:t>
            </a:r>
            <a:r>
              <a:rPr lang="en-US" i="1" dirty="0" smtClean="0"/>
              <a:t>condition</a:t>
            </a:r>
            <a:r>
              <a:rPr lang="en-US" dirty="0" smtClean="0"/>
              <a:t>;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	SELECT MAX(</a:t>
            </a:r>
            <a:r>
              <a:rPr lang="en-US" i="1" dirty="0" err="1" smtClean="0"/>
              <a:t>column_name</a:t>
            </a:r>
            <a:r>
              <a:rPr lang="en-US" dirty="0" smtClean="0"/>
              <a:t>)</a:t>
            </a:r>
            <a:br>
              <a:rPr lang="en-US" dirty="0" smtClean="0"/>
            </a:br>
            <a:r>
              <a:rPr lang="en-US" dirty="0" smtClean="0"/>
              <a:t>FROM </a:t>
            </a:r>
            <a:r>
              <a:rPr lang="en-US" i="1" dirty="0" err="1" smtClean="0"/>
              <a:t>table_name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WHERE </a:t>
            </a:r>
            <a:r>
              <a:rPr lang="en-US" i="1" dirty="0" smtClean="0"/>
              <a:t>condition</a:t>
            </a:r>
            <a:r>
              <a:rPr lang="en-US" dirty="0" smtClean="0"/>
              <a:t>;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/>
              <a:t>select</a:t>
            </a:r>
            <a:r>
              <a:rPr lang="en-US" b="1" dirty="0" smtClean="0"/>
              <a:t> </a:t>
            </a:r>
            <a:r>
              <a:rPr lang="en-US" b="1" i="1" dirty="0" smtClean="0">
                <a:solidFill>
                  <a:srgbClr val="1600B8"/>
                </a:solidFill>
              </a:rPr>
              <a:t>MIN(</a:t>
            </a:r>
            <a:r>
              <a:rPr lang="en-US" b="1" i="1" dirty="0" err="1" smtClean="0">
                <a:solidFill>
                  <a:srgbClr val="1600B8"/>
                </a:solidFill>
              </a:rPr>
              <a:t>Unit_price</a:t>
            </a:r>
            <a:r>
              <a:rPr lang="en-US" b="1" i="1" dirty="0" smtClean="0">
                <a:solidFill>
                  <a:srgbClr val="1600B8"/>
                </a:solidFill>
              </a:rPr>
              <a:t>) </a:t>
            </a:r>
          </a:p>
          <a:p>
            <a:pPr>
              <a:buNone/>
            </a:pPr>
            <a:r>
              <a:rPr lang="en-US" dirty="0" smtClean="0"/>
              <a:t>from</a:t>
            </a:r>
            <a:r>
              <a:rPr lang="en-US" b="1" dirty="0" smtClean="0"/>
              <a:t>  </a:t>
            </a:r>
            <a:r>
              <a:rPr lang="en-US" b="1" dirty="0" err="1" smtClean="0"/>
              <a:t>T_Product</a:t>
            </a:r>
            <a:endParaRPr lang="en-US" b="1" dirty="0" smtClean="0"/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r>
              <a:rPr lang="en-US" dirty="0" smtClean="0"/>
              <a:t>select</a:t>
            </a:r>
            <a:r>
              <a:rPr lang="en-US" b="1" dirty="0" smtClean="0"/>
              <a:t> </a:t>
            </a:r>
            <a:r>
              <a:rPr lang="en-US" b="1" i="1" dirty="0" smtClean="0">
                <a:solidFill>
                  <a:srgbClr val="1600B8"/>
                </a:solidFill>
              </a:rPr>
              <a:t>MAX(</a:t>
            </a:r>
            <a:r>
              <a:rPr lang="en-US" b="1" i="1" dirty="0" err="1" smtClean="0">
                <a:solidFill>
                  <a:srgbClr val="1600B8"/>
                </a:solidFill>
              </a:rPr>
              <a:t>Unit_price</a:t>
            </a:r>
            <a:r>
              <a:rPr lang="en-US" b="1" i="1" dirty="0" smtClean="0">
                <a:solidFill>
                  <a:srgbClr val="1600B8"/>
                </a:solidFill>
              </a:rPr>
              <a:t>) </a:t>
            </a:r>
          </a:p>
          <a:p>
            <a:pPr>
              <a:buNone/>
            </a:pPr>
            <a:r>
              <a:rPr lang="en-US" dirty="0" smtClean="0"/>
              <a:t>from</a:t>
            </a:r>
            <a:r>
              <a:rPr lang="en-US" b="1" dirty="0" smtClean="0"/>
              <a:t>  </a:t>
            </a:r>
            <a:r>
              <a:rPr lang="en-US" b="1" dirty="0" err="1" smtClean="0"/>
              <a:t>T_Product</a:t>
            </a:r>
            <a:endParaRPr lang="en-US" b="1" dirty="0" smtClean="0"/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r>
              <a:rPr lang="en-US" dirty="0" smtClean="0"/>
              <a:t>select</a:t>
            </a:r>
            <a:r>
              <a:rPr lang="en-US" b="1" dirty="0" smtClean="0"/>
              <a:t> </a:t>
            </a:r>
            <a:r>
              <a:rPr lang="en-US" b="1" i="1" dirty="0" smtClean="0">
                <a:solidFill>
                  <a:srgbClr val="1600B8"/>
                </a:solidFill>
              </a:rPr>
              <a:t>MAX(</a:t>
            </a:r>
            <a:r>
              <a:rPr lang="en-US" b="1" i="1" dirty="0" err="1" smtClean="0">
                <a:solidFill>
                  <a:srgbClr val="1600B8"/>
                </a:solidFill>
              </a:rPr>
              <a:t>Unit_price</a:t>
            </a:r>
            <a:r>
              <a:rPr lang="en-US" b="1" i="1" dirty="0" smtClean="0">
                <a:solidFill>
                  <a:srgbClr val="1600B8"/>
                </a:solidFill>
              </a:rPr>
              <a:t>) </a:t>
            </a:r>
          </a:p>
          <a:p>
            <a:pPr>
              <a:buNone/>
            </a:pPr>
            <a:r>
              <a:rPr lang="en-US" dirty="0" smtClean="0"/>
              <a:t>from</a:t>
            </a:r>
            <a:r>
              <a:rPr lang="en-US" b="1" dirty="0" smtClean="0"/>
              <a:t>  </a:t>
            </a:r>
            <a:r>
              <a:rPr lang="en-US" b="1" dirty="0" err="1" smtClean="0"/>
              <a:t>T_Product</a:t>
            </a:r>
            <a:endParaRPr lang="en-US" b="1" dirty="0" smtClean="0"/>
          </a:p>
          <a:p>
            <a:pPr>
              <a:buNone/>
            </a:pPr>
            <a:r>
              <a:rPr lang="en-US" dirty="0" smtClean="0"/>
              <a:t>where</a:t>
            </a:r>
            <a:r>
              <a:rPr lang="en-US" b="1" dirty="0" smtClean="0"/>
              <a:t> </a:t>
            </a:r>
            <a:r>
              <a:rPr lang="en-US" b="1" dirty="0" err="1" smtClean="0"/>
              <a:t>product_type_id</a:t>
            </a:r>
            <a:r>
              <a:rPr lang="en-US" b="1" dirty="0" smtClean="0"/>
              <a:t>='PT001'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r>
              <a:rPr lang="en-US" dirty="0" smtClean="0"/>
              <a:t>Select  MIN, MAX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EFE45B"/>
          </a:solidFill>
        </p:spPr>
        <p:txBody>
          <a:bodyPr/>
          <a:lstStyle/>
          <a:p>
            <a:r>
              <a:rPr lang="en-US" dirty="0" smtClean="0"/>
              <a:t>Select Count, AVG, SUM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z="2800" dirty="0" smtClean="0"/>
              <a:t>	SELECT COUNT(</a:t>
            </a:r>
            <a:r>
              <a:rPr lang="en-US" sz="2800" i="1" dirty="0" err="1" smtClean="0"/>
              <a:t>column_name</a:t>
            </a:r>
            <a:r>
              <a:rPr lang="en-US" sz="2800" dirty="0" smtClean="0"/>
              <a:t>)</a:t>
            </a:r>
            <a:br>
              <a:rPr lang="en-US" sz="2800" dirty="0" smtClean="0"/>
            </a:br>
            <a:r>
              <a:rPr lang="en-US" sz="2800" dirty="0" smtClean="0"/>
              <a:t>FROM </a:t>
            </a:r>
            <a:r>
              <a:rPr lang="en-US" sz="2800" i="1" dirty="0" err="1" smtClean="0"/>
              <a:t>table_name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WHERE </a:t>
            </a:r>
            <a:r>
              <a:rPr lang="en-US" sz="2800" i="1" dirty="0" smtClean="0"/>
              <a:t>condition</a:t>
            </a:r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	SELECT AVG(</a:t>
            </a:r>
            <a:r>
              <a:rPr lang="en-US" sz="2800" i="1" dirty="0" err="1" smtClean="0"/>
              <a:t>column_name</a:t>
            </a:r>
            <a:r>
              <a:rPr lang="en-US" sz="2800" dirty="0" smtClean="0"/>
              <a:t>)</a:t>
            </a:r>
            <a:br>
              <a:rPr lang="en-US" sz="2800" dirty="0" smtClean="0"/>
            </a:br>
            <a:r>
              <a:rPr lang="en-US" sz="2800" dirty="0" smtClean="0"/>
              <a:t>FROM </a:t>
            </a:r>
            <a:r>
              <a:rPr lang="en-US" sz="2800" i="1" dirty="0" err="1" smtClean="0"/>
              <a:t>table_name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WHERE </a:t>
            </a:r>
            <a:r>
              <a:rPr lang="en-US" sz="2800" i="1" dirty="0" smtClean="0"/>
              <a:t>condition</a:t>
            </a:r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	SELECT SUM(</a:t>
            </a:r>
            <a:r>
              <a:rPr lang="en-US" sz="2800" i="1" dirty="0" err="1" smtClean="0"/>
              <a:t>column_name</a:t>
            </a:r>
            <a:r>
              <a:rPr lang="en-US" sz="2800" dirty="0" smtClean="0"/>
              <a:t>)</a:t>
            </a:r>
            <a:br>
              <a:rPr lang="en-US" sz="2800" dirty="0" smtClean="0"/>
            </a:br>
            <a:r>
              <a:rPr lang="en-US" sz="2800" dirty="0" smtClean="0"/>
              <a:t>FROM </a:t>
            </a:r>
            <a:r>
              <a:rPr lang="en-US" sz="2800" i="1" dirty="0" err="1" smtClean="0"/>
              <a:t>table_name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WHERE </a:t>
            </a:r>
            <a:r>
              <a:rPr lang="en-US" sz="2800" i="1" dirty="0" smtClean="0"/>
              <a:t>condition</a:t>
            </a:r>
            <a:endParaRPr lang="th-TH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3733800" cy="4525963"/>
          </a:xfrm>
        </p:spPr>
        <p:txBody>
          <a:bodyPr>
            <a:normAutofit/>
          </a:bodyPr>
          <a:lstStyle/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select</a:t>
            </a:r>
            <a:r>
              <a:rPr lang="en-US" sz="2000" b="1" dirty="0" smtClean="0"/>
              <a:t> </a:t>
            </a:r>
            <a:r>
              <a:rPr lang="en-US" sz="2000" b="1" i="1" dirty="0" smtClean="0">
                <a:solidFill>
                  <a:srgbClr val="1600B8"/>
                </a:solidFill>
              </a:rPr>
              <a:t>COUNT(</a:t>
            </a:r>
            <a:r>
              <a:rPr lang="en-US" sz="2000" b="1" i="1" dirty="0" err="1" smtClean="0">
                <a:solidFill>
                  <a:srgbClr val="1600B8"/>
                </a:solidFill>
              </a:rPr>
              <a:t>Product_Id</a:t>
            </a:r>
            <a:r>
              <a:rPr lang="en-US" sz="2000" b="1" i="1" dirty="0" smtClean="0">
                <a:solidFill>
                  <a:srgbClr val="1600B8"/>
                </a:solidFill>
              </a:rPr>
              <a:t>) </a:t>
            </a:r>
          </a:p>
          <a:p>
            <a:pPr>
              <a:buNone/>
            </a:pPr>
            <a:r>
              <a:rPr lang="en-US" sz="2000" dirty="0" smtClean="0"/>
              <a:t>from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T_Product</a:t>
            </a:r>
            <a:endParaRPr lang="en-US" sz="2000" b="1" dirty="0" smtClean="0"/>
          </a:p>
          <a:p>
            <a:pPr>
              <a:buNone/>
            </a:pPr>
            <a:r>
              <a:rPr lang="en-US" sz="2000" dirty="0" smtClean="0"/>
              <a:t>where</a:t>
            </a:r>
            <a:r>
              <a:rPr lang="en-US" sz="2000" b="1" dirty="0" smtClean="0"/>
              <a:t> </a:t>
            </a:r>
            <a:r>
              <a:rPr lang="en-US" sz="2000" b="1" i="1" dirty="0" err="1" smtClean="0">
                <a:solidFill>
                  <a:srgbClr val="1600B8"/>
                </a:solidFill>
              </a:rPr>
              <a:t>product_type_id</a:t>
            </a:r>
            <a:r>
              <a:rPr lang="en-US" sz="2000" b="1" dirty="0" smtClean="0"/>
              <a:t>='PT001'</a:t>
            </a:r>
            <a:endParaRPr lang="th-TH" sz="2000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solidFill>
            <a:srgbClr val="EFE45B"/>
          </a:solidFill>
        </p:spPr>
        <p:txBody>
          <a:bodyPr/>
          <a:lstStyle/>
          <a:p>
            <a:r>
              <a:rPr lang="en-US" dirty="0" smtClean="0"/>
              <a:t>Select Count, AVG, SUM</a:t>
            </a:r>
            <a:endParaRPr lang="th-TH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4114800" y="1600200"/>
          <a:ext cx="4787900" cy="4680585"/>
        </p:xfrm>
        <a:graphic>
          <a:graphicData uri="http://schemas.openxmlformats.org/drawingml/2006/table">
            <a:tbl>
              <a:tblPr/>
              <a:tblGrid>
                <a:gridCol w="9575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91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1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2981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809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latin typeface="Tahoma"/>
                        </a:rPr>
                        <a:t>Product_Id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Product_NameEng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Unit_Price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Product_Type_Id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G001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FEA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Beer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FEA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h-TH" sz="1400" b="0" i="0" u="none" strike="noStrike" kern="1200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60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FEA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PT001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FEA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G005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FEA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Coke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FEA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h-TH" sz="1400" b="0" i="0" u="none" strike="noStrike" kern="1200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FEA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PT001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FEA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G010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FEA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Green Tea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FEA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h-TH" sz="1400" b="0" i="0" u="none" strike="noStrike" kern="1200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FEA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PT001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FEA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G020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FEA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Water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FEA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h-TH" sz="1400" b="0" i="0" u="none" strike="noStrike" kern="1200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FEA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PT001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FEA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G011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Make up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h-TH" sz="1400" b="0" i="0" u="none" strike="noStrike" kern="1200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PT002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G013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Medicine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h-TH" sz="1400" b="0" i="0" u="none" strike="noStrike" kern="1200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290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PT004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G012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Meat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h-TH" sz="1400" b="0" i="0" u="none" strike="noStrike" kern="1200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190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PT006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G015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milk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h-TH" sz="1400" b="0" i="0" u="none" strike="noStrike" kern="1200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60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PT006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G007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Cookie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h-TH" sz="1400" b="0" i="0" u="none" strike="noStrike" kern="1200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40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PT006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G003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Bread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h-TH" sz="1400" b="0" i="0" u="none" strike="noStrike" kern="1200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PT006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G004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Candy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h-TH" sz="1400" b="0" i="0" u="none" strike="noStrike" kern="1200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PT006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G009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Egg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h-TH" sz="1400" b="0" i="0" u="none" strike="noStrike" kern="1200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PT006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G006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Computer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h-TH" sz="1400" b="0" i="0" u="none" strike="noStrike" kern="1200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20000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PT008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G016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Printer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h-TH" sz="1400" b="0" i="0" u="none" strike="noStrike" kern="1200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2000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PT008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G018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Telephone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h-TH" sz="1400" b="0" i="0" u="none" strike="noStrike" kern="1200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30000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PT008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G019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Television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h-TH" sz="1400" b="0" i="0" u="none" strike="noStrike" kern="1200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20000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PT008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G014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Microwave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h-TH" sz="1400" b="0" i="0" u="none" strike="noStrike" kern="1200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3000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PT008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G017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Shampoo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h-TH" sz="1400" b="0" i="0" u="none" strike="noStrike" kern="1200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60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PT009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G008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Diaper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h-TH" sz="1400" b="0" i="0" u="none" strike="noStrike" kern="1200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PT009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G002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Blanket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h-TH" sz="1400" b="0" i="0" u="none" strike="noStrike" kern="1200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PT009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381000" y="3200400"/>
            <a:ext cx="37338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/>
              <a:t>select</a:t>
            </a:r>
            <a:r>
              <a:rPr lang="en-US" sz="2000" b="1" dirty="0" smtClean="0"/>
              <a:t> </a:t>
            </a:r>
            <a:r>
              <a:rPr lang="en-US" sz="2000" b="1" i="1" dirty="0" smtClean="0">
                <a:solidFill>
                  <a:srgbClr val="1600B8"/>
                </a:solidFill>
              </a:rPr>
              <a:t>AVG(</a:t>
            </a:r>
            <a:r>
              <a:rPr lang="en-US" sz="2000" b="1" i="1" dirty="0" err="1" smtClean="0">
                <a:solidFill>
                  <a:srgbClr val="1600B8"/>
                </a:solidFill>
              </a:rPr>
              <a:t>unit_price</a:t>
            </a:r>
            <a:r>
              <a:rPr lang="en-US" sz="2000" b="1" i="1" dirty="0" smtClean="0">
                <a:solidFill>
                  <a:srgbClr val="1600B8"/>
                </a:solidFill>
              </a:rPr>
              <a:t>) </a:t>
            </a:r>
          </a:p>
          <a:p>
            <a:r>
              <a:rPr lang="en-US" sz="2000" dirty="0" smtClean="0"/>
              <a:t>from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T_Product</a:t>
            </a:r>
            <a:endParaRPr lang="en-US" sz="2000" b="1" dirty="0" smtClean="0"/>
          </a:p>
          <a:p>
            <a:r>
              <a:rPr lang="en-US" sz="2000" dirty="0" smtClean="0"/>
              <a:t>where</a:t>
            </a:r>
            <a:r>
              <a:rPr lang="en-US" sz="2000" b="1" dirty="0" smtClean="0"/>
              <a:t> </a:t>
            </a:r>
            <a:r>
              <a:rPr lang="en-US" sz="2000" b="1" i="1" dirty="0" err="1" smtClean="0">
                <a:solidFill>
                  <a:srgbClr val="1600B8"/>
                </a:solidFill>
              </a:rPr>
              <a:t>product_type_id</a:t>
            </a:r>
            <a:r>
              <a:rPr lang="en-US" sz="2000" b="1" dirty="0" smtClean="0"/>
              <a:t>='PT001'</a:t>
            </a:r>
            <a:endParaRPr lang="th-TH" sz="2000" dirty="0"/>
          </a:p>
        </p:txBody>
      </p:sp>
      <p:sp>
        <p:nvSpPr>
          <p:cNvPr id="7" name="Rectangle 6"/>
          <p:cNvSpPr/>
          <p:nvPr/>
        </p:nvSpPr>
        <p:spPr>
          <a:xfrm>
            <a:off x="457200" y="4495800"/>
            <a:ext cx="4572000" cy="1015663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None/>
            </a:pPr>
            <a:r>
              <a:rPr lang="en-US" sz="2000" dirty="0" smtClean="0"/>
              <a:t>select</a:t>
            </a:r>
            <a:r>
              <a:rPr lang="en-US" sz="2000" b="1" dirty="0" smtClean="0"/>
              <a:t> </a:t>
            </a:r>
            <a:r>
              <a:rPr lang="en-US" sz="2000" b="1" i="1" dirty="0" smtClean="0">
                <a:solidFill>
                  <a:srgbClr val="1600B8"/>
                </a:solidFill>
              </a:rPr>
              <a:t>sum(</a:t>
            </a:r>
            <a:r>
              <a:rPr lang="en-US" sz="2000" b="1" i="1" dirty="0" err="1" smtClean="0">
                <a:solidFill>
                  <a:srgbClr val="1600B8"/>
                </a:solidFill>
              </a:rPr>
              <a:t>unit_price</a:t>
            </a:r>
            <a:r>
              <a:rPr lang="en-US" sz="2000" b="1" i="1" dirty="0" smtClean="0">
                <a:solidFill>
                  <a:srgbClr val="1600B8"/>
                </a:solidFill>
              </a:rPr>
              <a:t>) </a:t>
            </a:r>
          </a:p>
          <a:p>
            <a:pPr>
              <a:buNone/>
            </a:pPr>
            <a:r>
              <a:rPr lang="en-US" sz="2000" dirty="0" smtClean="0"/>
              <a:t>from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T_Product</a:t>
            </a:r>
            <a:endParaRPr lang="en-US" sz="2000" b="1" dirty="0" smtClean="0"/>
          </a:p>
          <a:p>
            <a:pPr>
              <a:buNone/>
            </a:pPr>
            <a:r>
              <a:rPr lang="en-US" sz="2000" dirty="0" smtClean="0"/>
              <a:t>where</a:t>
            </a:r>
            <a:r>
              <a:rPr lang="en-US" sz="2000" b="1" dirty="0" smtClean="0"/>
              <a:t> </a:t>
            </a:r>
            <a:r>
              <a:rPr lang="en-US" sz="2000" b="1" i="1" dirty="0" err="1" smtClean="0">
                <a:solidFill>
                  <a:srgbClr val="1600B8"/>
                </a:solidFill>
              </a:rPr>
              <a:t>product_type_id</a:t>
            </a:r>
            <a:r>
              <a:rPr lang="en-US" sz="2000" b="1" dirty="0" smtClean="0"/>
              <a:t>='PT001‘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9812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	SELECT </a:t>
            </a:r>
            <a:r>
              <a:rPr lang="en-US" i="1" dirty="0" smtClean="0"/>
              <a:t>column1, column2, ...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FROM </a:t>
            </a:r>
            <a:r>
              <a:rPr lang="en-US" i="1" dirty="0" err="1" smtClean="0"/>
              <a:t>table_name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WHERE </a:t>
            </a:r>
            <a:r>
              <a:rPr lang="en-US" i="1" dirty="0" err="1" smtClean="0"/>
              <a:t>columnN</a:t>
            </a:r>
            <a:r>
              <a:rPr lang="en-US" dirty="0" smtClean="0"/>
              <a:t> LIKE </a:t>
            </a:r>
            <a:r>
              <a:rPr lang="en-US" i="1" dirty="0" smtClean="0"/>
              <a:t>pattern</a:t>
            </a:r>
            <a:r>
              <a:rPr lang="en-US" dirty="0" smtClean="0"/>
              <a:t>;</a:t>
            </a:r>
            <a:endParaRPr lang="th-TH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solidFill>
            <a:schemeClr val="accent5"/>
          </a:solidFill>
        </p:spPr>
        <p:txBody>
          <a:bodyPr/>
          <a:lstStyle/>
          <a:p>
            <a:r>
              <a:rPr lang="en-US" dirty="0" smtClean="0"/>
              <a:t>LIKE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457200" y="1600200"/>
          <a:ext cx="8229600" cy="4368034"/>
        </p:xfrm>
        <a:graphic>
          <a:graphicData uri="http://schemas.openxmlformats.org/drawingml/2006/table">
            <a:tbl>
              <a:tblPr/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5216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LIKE Operator</a:t>
                      </a:r>
                    </a:p>
                  </a:txBody>
                  <a:tcPr marL="8078" marR="8078" marT="807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FEA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Description</a:t>
                      </a:r>
                    </a:p>
                  </a:txBody>
                  <a:tcPr marL="8078" marR="8078" marT="807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FEA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2166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WHERE CustomerName LIKE 'a%'</a:t>
                      </a:r>
                    </a:p>
                  </a:txBody>
                  <a:tcPr marL="96933" marR="8078" marT="80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Finds any values that start with "a"</a:t>
                      </a:r>
                    </a:p>
                  </a:txBody>
                  <a:tcPr marL="8078" marR="8078" marT="64622" marB="6462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2166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WHERE CustomerName LIKE '%a'</a:t>
                      </a:r>
                    </a:p>
                  </a:txBody>
                  <a:tcPr marL="96933" marR="8078" marT="80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Finds any values that end with "a"</a:t>
                      </a:r>
                    </a:p>
                  </a:txBody>
                  <a:tcPr marL="8078" marR="8078" marT="64622" marB="6462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2166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WHERE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CustomerName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LIKE '%or%'</a:t>
                      </a:r>
                    </a:p>
                  </a:txBody>
                  <a:tcPr marL="96933" marR="8078" marT="80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Finds any values that have "or" in any position</a:t>
                      </a:r>
                    </a:p>
                  </a:txBody>
                  <a:tcPr marL="8078" marR="8078" marT="64622" marB="6462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2166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WHERE CustomerName LIKE '_r%'</a:t>
                      </a:r>
                    </a:p>
                  </a:txBody>
                  <a:tcPr marL="96933" marR="8078" marT="80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Finds any values that have "r" in the second position</a:t>
                      </a:r>
                    </a:p>
                  </a:txBody>
                  <a:tcPr marL="8078" marR="8078" marT="64622" marB="6462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62599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WHERE CustomerName LIKE 'a__%'</a:t>
                      </a:r>
                    </a:p>
                  </a:txBody>
                  <a:tcPr marL="96933" marR="8078" marT="80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Finds any values that start with "a" and are at least 3 characters in length</a:t>
                      </a:r>
                    </a:p>
                  </a:txBody>
                  <a:tcPr marL="8078" marR="8078" marT="64622" marB="6462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52166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WHERE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ContactName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LIKE '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a%o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'</a:t>
                      </a:r>
                    </a:p>
                  </a:txBody>
                  <a:tcPr marL="96933" marR="8078" marT="80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Finds any values that start with "a" and ends with "o"</a:t>
                      </a:r>
                    </a:p>
                  </a:txBody>
                  <a:tcPr marL="8078" marR="8078" marT="64622" marB="6462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8229600" cy="792162"/>
          </a:xfrm>
          <a:solidFill>
            <a:schemeClr val="accent5"/>
          </a:solidFill>
        </p:spPr>
        <p:txBody>
          <a:bodyPr>
            <a:normAutofit/>
          </a:bodyPr>
          <a:lstStyle/>
          <a:p>
            <a:r>
              <a:rPr lang="en-US" dirty="0" smtClean="0"/>
              <a:t>LIKE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610600" cy="4525963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sz="2000" dirty="0" smtClean="0"/>
              <a:t>select</a:t>
            </a:r>
            <a:r>
              <a:rPr lang="en-US" sz="2000" b="1" dirty="0" smtClean="0"/>
              <a:t> </a:t>
            </a:r>
            <a:r>
              <a:rPr lang="en-US" sz="2000" b="1" i="1" dirty="0" err="1" smtClean="0">
                <a:solidFill>
                  <a:srgbClr val="1600B8"/>
                </a:solidFill>
              </a:rPr>
              <a:t>Product_Id,Product_nameEng</a:t>
            </a:r>
            <a:r>
              <a:rPr lang="en-US" sz="2000" b="1" i="1" dirty="0" smtClean="0">
                <a:solidFill>
                  <a:srgbClr val="1600B8"/>
                </a:solidFill>
              </a:rPr>
              <a:t>,</a:t>
            </a:r>
          </a:p>
          <a:p>
            <a:pPr>
              <a:buNone/>
            </a:pPr>
            <a:r>
              <a:rPr lang="en-US" sz="2000" i="1" dirty="0" err="1" smtClean="0">
                <a:solidFill>
                  <a:srgbClr val="1600B8"/>
                </a:solidFill>
              </a:rPr>
              <a:t>Unit_price,Product_Type_Id</a:t>
            </a:r>
            <a:r>
              <a:rPr lang="en-US" sz="2000" i="1" dirty="0" smtClean="0">
                <a:solidFill>
                  <a:srgbClr val="1600B8"/>
                </a:solidFill>
              </a:rPr>
              <a:t> </a:t>
            </a:r>
          </a:p>
          <a:p>
            <a:pPr>
              <a:buNone/>
            </a:pPr>
            <a:r>
              <a:rPr lang="en-US" sz="2000" dirty="0" smtClean="0"/>
              <a:t>from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T_Product</a:t>
            </a:r>
            <a:r>
              <a:rPr lang="en-US" sz="2000" b="1" dirty="0" smtClean="0"/>
              <a:t> </a:t>
            </a:r>
          </a:p>
          <a:p>
            <a:pPr>
              <a:buNone/>
            </a:pPr>
            <a:r>
              <a:rPr lang="en-US" sz="2000" dirty="0" smtClean="0"/>
              <a:t>where</a:t>
            </a:r>
            <a:r>
              <a:rPr lang="en-US" sz="2000" b="1" dirty="0" smtClean="0"/>
              <a:t> </a:t>
            </a:r>
            <a:r>
              <a:rPr lang="en-US" sz="2000" b="1" i="1" dirty="0" err="1" smtClean="0">
                <a:solidFill>
                  <a:srgbClr val="1600B8"/>
                </a:solidFill>
              </a:rPr>
              <a:t>Product_NameEng</a:t>
            </a:r>
            <a:r>
              <a:rPr lang="en-US" sz="2000" b="1" dirty="0" smtClean="0"/>
              <a:t> </a:t>
            </a:r>
            <a:r>
              <a:rPr lang="en-US" sz="2000" b="1" dirty="0" err="1" smtClean="0">
                <a:solidFill>
                  <a:srgbClr val="C00000"/>
                </a:solidFill>
              </a:rPr>
              <a:t>like'B</a:t>
            </a:r>
            <a:r>
              <a:rPr lang="en-US" sz="2000" b="1" dirty="0" smtClean="0">
                <a:solidFill>
                  <a:srgbClr val="C00000"/>
                </a:solidFill>
              </a:rPr>
              <a:t>%’         &gt;&gt;&gt;&gt; </a:t>
            </a:r>
            <a:r>
              <a:rPr lang="en-US" sz="2600" b="1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(</a:t>
            </a:r>
            <a:r>
              <a:rPr lang="th-TH" sz="2600" b="1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หมายถึง ชื่อที่ขึ้นต้นด้วยอักษร </a:t>
            </a:r>
            <a:r>
              <a:rPr lang="en-US" sz="2600" b="1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B)</a:t>
            </a:r>
          </a:p>
          <a:p>
            <a:pPr>
              <a:buNone/>
            </a:pPr>
            <a:endParaRPr lang="en-US" sz="2000" b="1" dirty="0" smtClean="0"/>
          </a:p>
          <a:p>
            <a:pPr>
              <a:buNone/>
            </a:pPr>
            <a:r>
              <a:rPr lang="en-US" sz="2000" dirty="0" smtClean="0"/>
              <a:t>select</a:t>
            </a:r>
            <a:r>
              <a:rPr lang="en-US" sz="2000" b="1" dirty="0" smtClean="0"/>
              <a:t> </a:t>
            </a:r>
            <a:r>
              <a:rPr lang="en-US" sz="2000" b="1" i="1" dirty="0" err="1" smtClean="0">
                <a:solidFill>
                  <a:srgbClr val="1600B8"/>
                </a:solidFill>
              </a:rPr>
              <a:t>Product_Id,Product_nameEng</a:t>
            </a:r>
            <a:r>
              <a:rPr lang="en-US" sz="2000" b="1" i="1" dirty="0" smtClean="0">
                <a:solidFill>
                  <a:srgbClr val="1600B8"/>
                </a:solidFill>
              </a:rPr>
              <a:t>,</a:t>
            </a:r>
          </a:p>
          <a:p>
            <a:pPr>
              <a:buNone/>
            </a:pPr>
            <a:r>
              <a:rPr lang="en-US" sz="2000" i="1" dirty="0" err="1" smtClean="0">
                <a:solidFill>
                  <a:srgbClr val="1600B8"/>
                </a:solidFill>
              </a:rPr>
              <a:t>Unit_price,Product_Type_Id</a:t>
            </a:r>
            <a:r>
              <a:rPr lang="en-US" sz="2000" i="1" dirty="0" smtClean="0">
                <a:solidFill>
                  <a:srgbClr val="1600B8"/>
                </a:solidFill>
              </a:rPr>
              <a:t> </a:t>
            </a:r>
          </a:p>
          <a:p>
            <a:pPr>
              <a:buNone/>
            </a:pPr>
            <a:r>
              <a:rPr lang="en-US" sz="2000" dirty="0" smtClean="0"/>
              <a:t>from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T_Product</a:t>
            </a:r>
            <a:r>
              <a:rPr lang="en-US" sz="2000" b="1" dirty="0" smtClean="0"/>
              <a:t> </a:t>
            </a:r>
          </a:p>
          <a:p>
            <a:pPr>
              <a:buNone/>
            </a:pPr>
            <a:r>
              <a:rPr lang="en-US" sz="2000" dirty="0" smtClean="0"/>
              <a:t>where</a:t>
            </a:r>
            <a:r>
              <a:rPr lang="en-US" sz="2000" b="1" dirty="0" smtClean="0"/>
              <a:t> </a:t>
            </a:r>
            <a:r>
              <a:rPr lang="en-US" sz="2000" b="1" i="1" dirty="0" err="1" smtClean="0">
                <a:solidFill>
                  <a:srgbClr val="1600B8"/>
                </a:solidFill>
              </a:rPr>
              <a:t>Product_NameEng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like'%B</a:t>
            </a:r>
            <a:r>
              <a:rPr lang="en-US" sz="2000" b="1" dirty="0" smtClean="0"/>
              <a:t>%'      &gt;&gt;&gt;&gt; </a:t>
            </a:r>
            <a:r>
              <a:rPr lang="en-US" sz="2200" b="1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(</a:t>
            </a:r>
            <a:r>
              <a:rPr lang="th-TH" sz="2200" b="1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หมายถึง ชื่อที่มีอักษร </a:t>
            </a:r>
            <a:r>
              <a:rPr lang="en-US" sz="2200" b="1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B </a:t>
            </a:r>
            <a:r>
              <a:rPr lang="th-TH" sz="2200" b="1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อยู่ตำแหน่งกลางระหว่าง อักษร</a:t>
            </a:r>
            <a:r>
              <a:rPr lang="en-US" sz="2200" b="1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)</a:t>
            </a:r>
            <a:endParaRPr lang="th-TH" sz="2200" dirty="0" smtClean="0">
              <a:solidFill>
                <a:srgbClr val="C00000"/>
              </a:solidFill>
              <a:latin typeface="AngsanaUPC" pitchFamily="18" charset="-34"/>
              <a:cs typeface="AngsanaUPC" pitchFamily="18" charset="-34"/>
            </a:endParaRP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select</a:t>
            </a:r>
            <a:r>
              <a:rPr lang="en-US" sz="2000" b="1" dirty="0" smtClean="0"/>
              <a:t> </a:t>
            </a:r>
            <a:r>
              <a:rPr lang="en-US" sz="2000" b="1" i="1" dirty="0" err="1" smtClean="0">
                <a:solidFill>
                  <a:srgbClr val="1600B8"/>
                </a:solidFill>
              </a:rPr>
              <a:t>Product_Id,Product_nameEng</a:t>
            </a:r>
            <a:r>
              <a:rPr lang="en-US" sz="2000" b="1" i="1" dirty="0" smtClean="0">
                <a:solidFill>
                  <a:srgbClr val="1600B8"/>
                </a:solidFill>
              </a:rPr>
              <a:t>,</a:t>
            </a:r>
          </a:p>
          <a:p>
            <a:pPr>
              <a:buNone/>
            </a:pPr>
            <a:r>
              <a:rPr lang="en-US" sz="2000" i="1" dirty="0" err="1" smtClean="0">
                <a:solidFill>
                  <a:srgbClr val="1600B8"/>
                </a:solidFill>
              </a:rPr>
              <a:t>Unit_price,Product_Type_Id</a:t>
            </a:r>
            <a:r>
              <a:rPr lang="en-US" sz="2000" i="1" dirty="0" smtClean="0">
                <a:solidFill>
                  <a:srgbClr val="1600B8"/>
                </a:solidFill>
              </a:rPr>
              <a:t> </a:t>
            </a:r>
          </a:p>
          <a:p>
            <a:pPr>
              <a:buNone/>
            </a:pPr>
            <a:r>
              <a:rPr lang="en-US" sz="2000" dirty="0" smtClean="0"/>
              <a:t>from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T_Product</a:t>
            </a:r>
            <a:r>
              <a:rPr lang="en-US" sz="2000" b="1" dirty="0" smtClean="0"/>
              <a:t> </a:t>
            </a:r>
          </a:p>
          <a:p>
            <a:pPr>
              <a:buNone/>
            </a:pPr>
            <a:r>
              <a:rPr lang="en-US" sz="2000" dirty="0" smtClean="0"/>
              <a:t>where</a:t>
            </a:r>
            <a:r>
              <a:rPr lang="en-US" sz="2000" b="1" dirty="0" smtClean="0"/>
              <a:t> </a:t>
            </a:r>
            <a:r>
              <a:rPr lang="en-US" sz="2000" b="1" i="1" dirty="0" err="1" smtClean="0">
                <a:solidFill>
                  <a:srgbClr val="1600B8"/>
                </a:solidFill>
              </a:rPr>
              <a:t>Product_NameEng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like'%B</a:t>
            </a:r>
            <a:r>
              <a:rPr lang="en-US" sz="2000" b="1" dirty="0" smtClean="0"/>
              <a:t>'   &gt;&gt;&gt;&gt; </a:t>
            </a:r>
            <a:r>
              <a:rPr lang="en-US" sz="2600" b="1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(</a:t>
            </a:r>
            <a:r>
              <a:rPr lang="th-TH" sz="2600" b="1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หมายถึง ชื่อที่ลงท้ายด้วยอักษร </a:t>
            </a:r>
            <a:r>
              <a:rPr lang="en-US" sz="2600" b="1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B)</a:t>
            </a:r>
            <a:endParaRPr lang="th-TH" sz="2600" b="1" dirty="0" smtClean="0">
              <a:solidFill>
                <a:srgbClr val="C00000"/>
              </a:solidFill>
              <a:latin typeface="AngsanaUPC" pitchFamily="18" charset="-34"/>
              <a:cs typeface="AngsanaUPC" pitchFamily="18" charset="-34"/>
            </a:endParaRPr>
          </a:p>
          <a:p>
            <a:pPr>
              <a:buNone/>
            </a:pPr>
            <a:endParaRPr lang="th-TH" sz="2000" dirty="0" smtClean="0"/>
          </a:p>
          <a:p>
            <a:pPr>
              <a:buNone/>
            </a:pPr>
            <a:endParaRPr lang="th-TH" sz="2000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solidFill>
            <a:schemeClr val="accent5"/>
          </a:solidFill>
        </p:spPr>
        <p:txBody>
          <a:bodyPr/>
          <a:lstStyle/>
          <a:p>
            <a:r>
              <a:rPr lang="en-US" dirty="0" smtClean="0"/>
              <a:t>LIKE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609600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en-US" dirty="0"/>
              <a:t>LIKE</a:t>
            </a:r>
            <a:endParaRPr lang="th-TH" dirty="0"/>
          </a:p>
        </p:txBody>
      </p:sp>
      <p:sp>
        <p:nvSpPr>
          <p:cNvPr id="5" name="Rectangle 4"/>
          <p:cNvSpPr/>
          <p:nvPr/>
        </p:nvSpPr>
        <p:spPr>
          <a:xfrm>
            <a:off x="457200" y="914400"/>
            <a:ext cx="84582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select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emp_no,emp_name,job_no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from Employee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where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Emp_Name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like'%</a:t>
            </a:r>
            <a:r>
              <a:rPr kumimoji="0" lang="th-TH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ordia New" panose="020B0304020202020204" pitchFamily="34" charset="-34"/>
              </a:rPr>
              <a:t>ชาย</a:t>
            </a:r>
            <a:r>
              <a:rPr kumimoji="0" lang="th-TH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Cordia New" panose="020B0304020202020204" pitchFamily="34" charset="-34"/>
              </a:rPr>
              <a:t>‘  ลงท้ายด้วยคำว่า 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“</a:t>
            </a:r>
            <a:r>
              <a:rPr kumimoji="0" lang="th-TH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Cordia New" panose="020B0304020202020204" pitchFamily="34" charset="-34"/>
              </a:rPr>
              <a:t>ชาย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”</a:t>
            </a:r>
            <a:endParaRPr kumimoji="0" lang="th-TH" sz="2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+mn-ea"/>
              <a:cs typeface="Cordia New" panose="020B0304020202020204" pitchFamily="34" charset="-34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select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emp_no,emp_name,job_no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from Employee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where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Emp_Name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like'</a:t>
            </a:r>
            <a:r>
              <a:rPr kumimoji="0" lang="th-TH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ordia New" panose="020B0304020202020204" pitchFamily="34" charset="-34"/>
              </a:rPr>
              <a:t>ชาย%‘   </a:t>
            </a:r>
            <a:r>
              <a:rPr kumimoji="0" lang="th-TH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Cordia New" panose="020B0304020202020204" pitchFamily="34" charset="-34"/>
              </a:rPr>
              <a:t>นำหน้าด้วยคำว่า 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“</a:t>
            </a:r>
            <a:r>
              <a:rPr kumimoji="0" lang="th-TH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Cordia New" panose="020B0304020202020204" pitchFamily="34" charset="-34"/>
              </a:rPr>
              <a:t>ชาย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”</a:t>
            </a:r>
            <a:endParaRPr kumimoji="0" lang="th-TH" sz="2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+mn-ea"/>
              <a:cs typeface="Cordia New" panose="020B0304020202020204" pitchFamily="34" charset="-34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select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emp_no,emp_name,job_no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from Employee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where (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Emp_Name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like'%</a:t>
            </a:r>
            <a:r>
              <a:rPr kumimoji="0" lang="th-TH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ordia New" panose="020B0304020202020204" pitchFamily="34" charset="-34"/>
              </a:rPr>
              <a:t>ชาย%')  </a:t>
            </a:r>
            <a:r>
              <a:rPr kumimoji="0" lang="th-TH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Cordia New" panose="020B0304020202020204" pitchFamily="34" charset="-34"/>
              </a:rPr>
              <a:t>คำว่า 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“</a:t>
            </a:r>
            <a:r>
              <a:rPr kumimoji="0" lang="th-TH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Cordia New" panose="020B0304020202020204" pitchFamily="34" charset="-34"/>
              </a:rPr>
              <a:t>ชาย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” </a:t>
            </a:r>
            <a:r>
              <a:rPr kumimoji="0" lang="th-TH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Cordia New" panose="020B0304020202020204" pitchFamily="34" charset="-34"/>
              </a:rPr>
              <a:t>อยู่ตำแหน่งใดก็ได้ </a:t>
            </a: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3733800"/>
            <a:ext cx="7467600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5066701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r>
              <a:rPr lang="th-TH" dirty="0" smtClean="0"/>
              <a:t>ลำดับการเขียน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066799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 fontScale="92500" lnSpcReduction="10000"/>
          </a:bodyPr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Select  &gt;&gt; From &gt;&gt; Where &gt;&gt; Order  by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2971800"/>
            <a:ext cx="8229600" cy="1066799"/>
          </a:xfrm>
          <a:prstGeom prst="rect">
            <a:avLst/>
          </a:prstGeom>
          <a:solidFill>
            <a:schemeClr val="accent5"/>
          </a:solidFill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Select  &gt;&gt; From &gt;&gt; Where &gt;&gt; group by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th-TH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57200" y="4343399"/>
            <a:ext cx="8229600" cy="1066799"/>
          </a:xfrm>
          <a:prstGeom prst="rect">
            <a:avLst/>
          </a:prstGeom>
          <a:solidFill>
            <a:schemeClr val="accent5"/>
          </a:solidFill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Select  &gt;&gt; From &gt;&gt; Where &gt;&gt; group by&gt;&gt; Order by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th-TH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81000" y="4038600"/>
            <a:ext cx="70866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/>
              <a:t>SELECT </a:t>
            </a:r>
            <a:r>
              <a:rPr lang="en-US" sz="2000" b="1" i="1" dirty="0" smtClean="0">
                <a:solidFill>
                  <a:srgbClr val="0070C0"/>
                </a:solidFill>
              </a:rPr>
              <a:t>column-name</a:t>
            </a:r>
            <a:endParaRPr lang="en-US" sz="2000" b="1" i="1" dirty="0">
              <a:solidFill>
                <a:srgbClr val="0070C0"/>
              </a:solidFill>
            </a:endParaRPr>
          </a:p>
          <a:p>
            <a:r>
              <a:rPr lang="en-US" sz="2000" b="1" dirty="0"/>
              <a:t>FROM table-name1</a:t>
            </a:r>
          </a:p>
          <a:p>
            <a:r>
              <a:rPr lang="en-US" sz="2000" b="1" dirty="0"/>
              <a:t>WHERE </a:t>
            </a:r>
            <a:r>
              <a:rPr lang="en-US" sz="2000" b="1" i="1" dirty="0" smtClean="0">
                <a:solidFill>
                  <a:srgbClr val="0070C0"/>
                </a:solidFill>
              </a:rPr>
              <a:t>column-name </a:t>
            </a:r>
            <a:r>
              <a:rPr lang="en-US" sz="2000" b="1" dirty="0" smtClean="0"/>
              <a:t>IN </a:t>
            </a:r>
            <a:r>
              <a:rPr lang="en-US" sz="2000" b="1" dirty="0"/>
              <a:t>(SELECT </a:t>
            </a:r>
            <a:r>
              <a:rPr lang="en-US" sz="2000" i="1" dirty="0" smtClean="0"/>
              <a:t>STATEMENT)</a:t>
            </a:r>
            <a:endParaRPr lang="en-US" sz="2000" b="1" i="1" dirty="0">
              <a:solidFill>
                <a:srgbClr val="0070C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276600" y="5638800"/>
            <a:ext cx="4572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>
                <a:hlinkClick r:id="rId2"/>
              </a:rPr>
              <a:t>https://www.dofactory.com/sql/subquery</a:t>
            </a:r>
            <a:endParaRPr lang="th-TH" dirty="0"/>
          </a:p>
        </p:txBody>
      </p:sp>
      <p:sp>
        <p:nvSpPr>
          <p:cNvPr id="7" name="Rectangle 6"/>
          <p:cNvSpPr/>
          <p:nvPr/>
        </p:nvSpPr>
        <p:spPr>
          <a:xfrm>
            <a:off x="457200" y="1981200"/>
            <a:ext cx="80010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SELECT </a:t>
            </a:r>
            <a:r>
              <a:rPr lang="en-US" i="1" dirty="0" err="1" smtClean="0">
                <a:solidFill>
                  <a:srgbClr val="1600B8"/>
                </a:solidFill>
              </a:rPr>
              <a:t>column_name</a:t>
            </a:r>
            <a:r>
              <a:rPr lang="en-US" i="1" dirty="0" smtClean="0">
                <a:solidFill>
                  <a:srgbClr val="1600B8"/>
                </a:solidFill>
              </a:rPr>
              <a:t>(s</a:t>
            </a:r>
            <a:r>
              <a:rPr lang="en-US" i="1" dirty="0" smtClean="0"/>
              <a:t>)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FROM </a:t>
            </a:r>
            <a:r>
              <a:rPr lang="en-US" i="1" dirty="0" err="1" smtClean="0"/>
              <a:t>table_name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WHERE </a:t>
            </a:r>
            <a:r>
              <a:rPr lang="en-US" i="1" dirty="0" err="1" smtClean="0">
                <a:solidFill>
                  <a:srgbClr val="1600B8"/>
                </a:solidFill>
              </a:rPr>
              <a:t>column_name</a:t>
            </a:r>
            <a:r>
              <a:rPr lang="en-US" dirty="0" smtClean="0"/>
              <a:t> IN (</a:t>
            </a:r>
            <a:r>
              <a:rPr lang="en-US" i="1" dirty="0" smtClean="0"/>
              <a:t>value1</a:t>
            </a:r>
            <a:r>
              <a:rPr lang="en-US" dirty="0" smtClean="0"/>
              <a:t>,</a:t>
            </a:r>
            <a:r>
              <a:rPr lang="en-US" i="1" dirty="0" smtClean="0"/>
              <a:t> value2</a:t>
            </a:r>
            <a:r>
              <a:rPr lang="en-US" dirty="0" smtClean="0"/>
              <a:t>, ...);</a:t>
            </a:r>
            <a:endParaRPr lang="th-TH" dirty="0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685800" y="228600"/>
            <a:ext cx="8229600" cy="914400"/>
          </a:xfrm>
          <a:prstGeom prst="rect">
            <a:avLst/>
          </a:prstGeom>
          <a:solidFill>
            <a:srgbClr val="B2DC88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4400" dirty="0" smtClean="0"/>
              <a:t>Select … Where value in …</a:t>
            </a:r>
            <a:endParaRPr kumimoji="0" lang="th-TH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 smtClean="0"/>
              <a:t>select</a:t>
            </a:r>
            <a:r>
              <a:rPr lang="en-US" b="1" dirty="0" smtClean="0"/>
              <a:t> </a:t>
            </a:r>
            <a:r>
              <a:rPr lang="en-US" b="1" dirty="0" err="1" smtClean="0"/>
              <a:t>Product_Id,Product_nameEng</a:t>
            </a:r>
            <a:r>
              <a:rPr lang="en-US" b="1" dirty="0" smtClean="0"/>
              <a:t>,</a:t>
            </a:r>
          </a:p>
          <a:p>
            <a:pPr>
              <a:buNone/>
            </a:pPr>
            <a:r>
              <a:rPr lang="en-US" dirty="0" err="1" smtClean="0"/>
              <a:t>Unit_price,Product_Type_Id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from</a:t>
            </a:r>
            <a:r>
              <a:rPr lang="en-US" b="1" dirty="0" smtClean="0"/>
              <a:t> </a:t>
            </a:r>
            <a:r>
              <a:rPr lang="en-US" b="1" dirty="0" err="1" smtClean="0"/>
              <a:t>T_Product</a:t>
            </a:r>
            <a:r>
              <a:rPr lang="en-US" b="1" dirty="0" smtClean="0"/>
              <a:t> </a:t>
            </a:r>
          </a:p>
          <a:p>
            <a:pPr>
              <a:buNone/>
            </a:pPr>
            <a:r>
              <a:rPr lang="en-US" dirty="0" smtClean="0"/>
              <a:t>where</a:t>
            </a:r>
            <a:r>
              <a:rPr lang="en-US" b="1" dirty="0" smtClean="0"/>
              <a:t> </a:t>
            </a:r>
            <a:r>
              <a:rPr lang="en-US" b="1" i="1" dirty="0" err="1" smtClean="0">
                <a:solidFill>
                  <a:srgbClr val="1600B8"/>
                </a:solidFill>
              </a:rPr>
              <a:t>Product_NameEng</a:t>
            </a:r>
            <a:r>
              <a:rPr lang="en-US" b="1" dirty="0" smtClean="0"/>
              <a:t> in ('</a:t>
            </a:r>
            <a:r>
              <a:rPr lang="en-US" b="1" dirty="0" err="1" smtClean="0"/>
              <a:t>Beer','Blanket','Bread</a:t>
            </a:r>
            <a:r>
              <a:rPr lang="en-US" b="1" dirty="0" smtClean="0"/>
              <a:t>')</a:t>
            </a:r>
          </a:p>
          <a:p>
            <a:pPr>
              <a:buNone/>
            </a:pPr>
            <a:endParaRPr lang="th-TH" dirty="0" smtClean="0"/>
          </a:p>
          <a:p>
            <a:pPr>
              <a:buNone/>
            </a:pPr>
            <a:endParaRPr lang="th-TH" dirty="0" smtClean="0"/>
          </a:p>
          <a:p>
            <a:pPr>
              <a:buNone/>
            </a:pPr>
            <a:r>
              <a:rPr lang="en-US" dirty="0" smtClean="0"/>
              <a:t>select</a:t>
            </a:r>
            <a:r>
              <a:rPr lang="en-US" b="1" dirty="0" smtClean="0"/>
              <a:t> </a:t>
            </a:r>
            <a:r>
              <a:rPr lang="en-US" b="1" dirty="0" err="1" smtClean="0"/>
              <a:t>Product_Id,Product_nameEng</a:t>
            </a:r>
            <a:r>
              <a:rPr lang="en-US" b="1" dirty="0" smtClean="0"/>
              <a:t>,</a:t>
            </a:r>
          </a:p>
          <a:p>
            <a:pPr>
              <a:buNone/>
            </a:pPr>
            <a:r>
              <a:rPr lang="en-US" dirty="0" err="1" smtClean="0"/>
              <a:t>Unit_price,Product_Type_Id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from</a:t>
            </a:r>
            <a:r>
              <a:rPr lang="en-US" b="1" dirty="0" smtClean="0"/>
              <a:t> </a:t>
            </a:r>
            <a:r>
              <a:rPr lang="en-US" b="1" dirty="0" err="1" smtClean="0"/>
              <a:t>T_Product</a:t>
            </a:r>
            <a:r>
              <a:rPr lang="en-US" b="1" dirty="0" smtClean="0"/>
              <a:t> </a:t>
            </a:r>
          </a:p>
          <a:p>
            <a:pPr>
              <a:buNone/>
            </a:pPr>
            <a:r>
              <a:rPr lang="en-US" dirty="0" smtClean="0"/>
              <a:t>where</a:t>
            </a:r>
            <a:r>
              <a:rPr lang="en-US" b="1" dirty="0" smtClean="0"/>
              <a:t> </a:t>
            </a:r>
            <a:r>
              <a:rPr lang="en-US" b="1" i="1" dirty="0" err="1" smtClean="0">
                <a:solidFill>
                  <a:srgbClr val="1600B8"/>
                </a:solidFill>
              </a:rPr>
              <a:t>Product_NameEng</a:t>
            </a:r>
            <a:r>
              <a:rPr lang="en-US" b="1" dirty="0" smtClean="0"/>
              <a:t> not in ('</a:t>
            </a:r>
            <a:r>
              <a:rPr lang="en-US" b="1" dirty="0" err="1" smtClean="0"/>
              <a:t>Beer','Blanket','Bread</a:t>
            </a:r>
            <a:r>
              <a:rPr lang="en-US" b="1" dirty="0" smtClean="0"/>
              <a:t>')</a:t>
            </a:r>
            <a:endParaRPr lang="th-TH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685800" y="228600"/>
            <a:ext cx="8229600" cy="838200"/>
          </a:xfrm>
          <a:prstGeom prst="rect">
            <a:avLst/>
          </a:prstGeom>
          <a:solidFill>
            <a:srgbClr val="B2DC88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4400" dirty="0" smtClean="0"/>
              <a:t>Select … Where value in …</a:t>
            </a:r>
            <a:endParaRPr kumimoji="0" lang="th-TH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09600" y="1295400"/>
            <a:ext cx="6172200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/>
              <a:t>SELECT</a:t>
            </a:r>
            <a:r>
              <a:rPr lang="en-US" sz="2000" b="1" i="1" dirty="0">
                <a:solidFill>
                  <a:srgbClr val="0070C0"/>
                </a:solidFill>
              </a:rPr>
              <a:t> </a:t>
            </a:r>
            <a:r>
              <a:rPr lang="en-US" sz="2000" b="1" i="1" dirty="0" smtClean="0">
                <a:solidFill>
                  <a:srgbClr val="0070C0"/>
                </a:solidFill>
              </a:rPr>
              <a:t>column-names  </a:t>
            </a:r>
            <a:r>
              <a:rPr lang="th-TH" sz="2000" b="1" i="1" dirty="0" smtClean="0">
                <a:solidFill>
                  <a:srgbClr val="0070C0"/>
                </a:solidFill>
              </a:rPr>
              <a:t>หรือ </a:t>
            </a:r>
            <a:r>
              <a:rPr lang="en-US" sz="2000" b="1" dirty="0" smtClean="0">
                <a:solidFill>
                  <a:srgbClr val="300B7B"/>
                </a:solidFill>
              </a:rPr>
              <a:t>SELECT</a:t>
            </a:r>
            <a:r>
              <a:rPr lang="en-US" sz="2000" b="1" i="1" dirty="0" smtClean="0">
                <a:solidFill>
                  <a:srgbClr val="0070C0"/>
                </a:solidFill>
              </a:rPr>
              <a:t> *</a:t>
            </a:r>
            <a:endParaRPr lang="en-US" sz="2000" b="1" i="1" dirty="0">
              <a:solidFill>
                <a:srgbClr val="0070C0"/>
              </a:solidFill>
            </a:endParaRPr>
          </a:p>
          <a:p>
            <a:r>
              <a:rPr lang="en-US" sz="2000" b="1" dirty="0"/>
              <a:t>FROM table-name1</a:t>
            </a:r>
          </a:p>
          <a:p>
            <a:r>
              <a:rPr lang="en-US" sz="2000" b="1" dirty="0"/>
              <a:t>WHERE </a:t>
            </a:r>
            <a:r>
              <a:rPr lang="en-US" sz="2000" b="1" i="1" dirty="0">
                <a:solidFill>
                  <a:srgbClr val="0070C0"/>
                </a:solidFill>
              </a:rPr>
              <a:t>value</a:t>
            </a:r>
            <a:r>
              <a:rPr lang="en-US" sz="2000" b="1" dirty="0"/>
              <a:t> IN (SELECT </a:t>
            </a:r>
            <a:r>
              <a:rPr lang="en-US" sz="2000" b="1" i="1" dirty="0">
                <a:solidFill>
                  <a:srgbClr val="0070C0"/>
                </a:solidFill>
              </a:rPr>
              <a:t>column-name</a:t>
            </a:r>
          </a:p>
          <a:p>
            <a:r>
              <a:rPr lang="en-US" sz="2000" b="1" dirty="0"/>
              <a:t>FROM table-name2 </a:t>
            </a:r>
          </a:p>
          <a:p>
            <a:r>
              <a:rPr lang="en-US" sz="2000" b="1" dirty="0"/>
              <a:t>WHERE </a:t>
            </a:r>
            <a:r>
              <a:rPr lang="en-US" sz="2000" b="1" i="1" dirty="0">
                <a:solidFill>
                  <a:srgbClr val="0070C0"/>
                </a:solidFill>
              </a:rPr>
              <a:t>condition</a:t>
            </a:r>
            <a:r>
              <a:rPr lang="en-US" sz="2000" b="1" dirty="0"/>
              <a:t>)</a:t>
            </a:r>
          </a:p>
        </p:txBody>
      </p:sp>
      <p:sp>
        <p:nvSpPr>
          <p:cNvPr id="9" name="Rectangle 8"/>
          <p:cNvSpPr/>
          <p:nvPr/>
        </p:nvSpPr>
        <p:spPr>
          <a:xfrm>
            <a:off x="609600" y="3505200"/>
            <a:ext cx="4572000" cy="193899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 dirty="0" smtClean="0"/>
              <a:t>select</a:t>
            </a:r>
            <a:r>
              <a:rPr lang="en-US" sz="2400" b="1" dirty="0" smtClean="0"/>
              <a:t> * from </a:t>
            </a:r>
            <a:r>
              <a:rPr lang="en-US" sz="2400" b="1" dirty="0" err="1" smtClean="0"/>
              <a:t>T_Sales_detail</a:t>
            </a:r>
            <a:endParaRPr lang="en-US" sz="2400" b="1" dirty="0" smtClean="0"/>
          </a:p>
          <a:p>
            <a:r>
              <a:rPr lang="en-US" sz="2400" dirty="0" smtClean="0"/>
              <a:t>where</a:t>
            </a:r>
            <a:r>
              <a:rPr lang="en-US" sz="2400" b="1" i="1" dirty="0" smtClean="0">
                <a:solidFill>
                  <a:srgbClr val="0070C0"/>
                </a:solidFill>
              </a:rPr>
              <a:t> </a:t>
            </a:r>
            <a:r>
              <a:rPr lang="en-US" sz="2400" b="1" i="1" dirty="0" err="1" smtClean="0">
                <a:solidFill>
                  <a:srgbClr val="00B050"/>
                </a:solidFill>
              </a:rPr>
              <a:t>Product_Id</a:t>
            </a:r>
            <a:r>
              <a:rPr lang="en-US" sz="2400" b="1" i="1" dirty="0" smtClean="0">
                <a:solidFill>
                  <a:srgbClr val="0070C0"/>
                </a:solidFill>
              </a:rPr>
              <a:t>  </a:t>
            </a:r>
            <a:r>
              <a:rPr lang="en-US" sz="2400" b="1" dirty="0" smtClean="0"/>
              <a:t>in </a:t>
            </a:r>
          </a:p>
          <a:p>
            <a:r>
              <a:rPr lang="en-US" sz="2400" dirty="0" smtClean="0"/>
              <a:t>(Select</a:t>
            </a:r>
            <a:r>
              <a:rPr lang="en-US" sz="2400" b="1" dirty="0" smtClean="0"/>
              <a:t> </a:t>
            </a:r>
            <a:r>
              <a:rPr lang="en-US" sz="2400" b="1" i="1" dirty="0" err="1" smtClean="0">
                <a:solidFill>
                  <a:srgbClr val="00B050"/>
                </a:solidFill>
              </a:rPr>
              <a:t>Product_Id</a:t>
            </a:r>
            <a:r>
              <a:rPr lang="en-US" sz="2400" b="1" dirty="0" smtClean="0"/>
              <a:t> from </a:t>
            </a:r>
            <a:r>
              <a:rPr lang="en-US" sz="2400" b="1" dirty="0" err="1" smtClean="0"/>
              <a:t>T_Product</a:t>
            </a:r>
            <a:r>
              <a:rPr lang="en-US" sz="2400" b="1" dirty="0" smtClean="0"/>
              <a:t> </a:t>
            </a:r>
          </a:p>
          <a:p>
            <a:r>
              <a:rPr lang="en-US" sz="2400" dirty="0" smtClean="0"/>
              <a:t>where</a:t>
            </a:r>
            <a:r>
              <a:rPr lang="en-US" sz="2400" b="1" dirty="0" smtClean="0"/>
              <a:t> </a:t>
            </a:r>
            <a:r>
              <a:rPr lang="en-US" sz="2400" b="1" i="1" dirty="0" err="1" smtClean="0">
                <a:solidFill>
                  <a:srgbClr val="0070C0"/>
                </a:solidFill>
              </a:rPr>
              <a:t>Product_Type_Id</a:t>
            </a:r>
            <a:r>
              <a:rPr lang="en-US" sz="2400" b="1" dirty="0" smtClean="0"/>
              <a:t> ='PT001') </a:t>
            </a:r>
          </a:p>
          <a:p>
            <a:r>
              <a:rPr lang="en-US" sz="2400" b="1" dirty="0" smtClean="0"/>
              <a:t>order by </a:t>
            </a:r>
            <a:r>
              <a:rPr lang="en-US" sz="2400" b="1" dirty="0" err="1" smtClean="0"/>
              <a:t>Receipt_No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asc</a:t>
            </a:r>
            <a:endParaRPr lang="th-TH" sz="2400" dirty="0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685800" y="228600"/>
            <a:ext cx="8229600" cy="914400"/>
          </a:xfrm>
          <a:prstGeom prst="rect">
            <a:avLst/>
          </a:prstGeom>
          <a:solidFill>
            <a:srgbClr val="B2DC88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4400" dirty="0" smtClean="0"/>
              <a:t>Select … Where value in …</a:t>
            </a:r>
            <a:endParaRPr kumimoji="0" lang="th-TH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600" y="1066800"/>
            <a:ext cx="4572000" cy="163121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000" dirty="0" smtClean="0"/>
              <a:t>select</a:t>
            </a:r>
            <a:r>
              <a:rPr lang="en-US" sz="2000" b="1" dirty="0" smtClean="0"/>
              <a:t> * from </a:t>
            </a:r>
            <a:r>
              <a:rPr lang="en-US" sz="2000" b="1" dirty="0" err="1" smtClean="0"/>
              <a:t>T_Sales_detail</a:t>
            </a:r>
            <a:endParaRPr lang="en-US" sz="2000" b="1" dirty="0" smtClean="0"/>
          </a:p>
          <a:p>
            <a:r>
              <a:rPr lang="en-US" sz="2000" dirty="0" smtClean="0"/>
              <a:t>where</a:t>
            </a:r>
            <a:r>
              <a:rPr lang="en-US" sz="2000" b="1" i="1" dirty="0" smtClean="0">
                <a:solidFill>
                  <a:srgbClr val="0070C0"/>
                </a:solidFill>
              </a:rPr>
              <a:t> </a:t>
            </a:r>
            <a:r>
              <a:rPr lang="en-US" sz="2000" b="1" i="1" dirty="0" err="1" smtClean="0">
                <a:solidFill>
                  <a:srgbClr val="00B050"/>
                </a:solidFill>
              </a:rPr>
              <a:t>Product_Id</a:t>
            </a:r>
            <a:r>
              <a:rPr lang="en-US" sz="2000" b="1" i="1" dirty="0" smtClean="0">
                <a:solidFill>
                  <a:srgbClr val="0070C0"/>
                </a:solidFill>
              </a:rPr>
              <a:t>  </a:t>
            </a:r>
            <a:r>
              <a:rPr lang="en-US" sz="2000" b="1" dirty="0" smtClean="0"/>
              <a:t>in </a:t>
            </a:r>
          </a:p>
          <a:p>
            <a:r>
              <a:rPr lang="en-US" sz="2000" dirty="0" smtClean="0"/>
              <a:t>(Select</a:t>
            </a:r>
            <a:r>
              <a:rPr lang="en-US" sz="2000" b="1" dirty="0" smtClean="0"/>
              <a:t> </a:t>
            </a:r>
            <a:r>
              <a:rPr lang="en-US" sz="2000" b="1" i="1" dirty="0" err="1" smtClean="0">
                <a:solidFill>
                  <a:srgbClr val="00B050"/>
                </a:solidFill>
              </a:rPr>
              <a:t>Product_Id</a:t>
            </a:r>
            <a:r>
              <a:rPr lang="en-US" sz="2000" b="1" dirty="0" smtClean="0"/>
              <a:t> from </a:t>
            </a:r>
            <a:r>
              <a:rPr lang="en-US" sz="2000" b="1" dirty="0" err="1" smtClean="0"/>
              <a:t>T_Product</a:t>
            </a:r>
            <a:r>
              <a:rPr lang="en-US" sz="2000" b="1" dirty="0" smtClean="0"/>
              <a:t> </a:t>
            </a:r>
          </a:p>
          <a:p>
            <a:r>
              <a:rPr lang="en-US" sz="2000" dirty="0" smtClean="0"/>
              <a:t>where</a:t>
            </a:r>
            <a:r>
              <a:rPr lang="en-US" sz="2000" b="1" dirty="0" smtClean="0"/>
              <a:t> </a:t>
            </a:r>
            <a:r>
              <a:rPr lang="en-US" sz="2000" b="1" i="1" dirty="0" err="1" smtClean="0">
                <a:solidFill>
                  <a:srgbClr val="0070C0"/>
                </a:solidFill>
              </a:rPr>
              <a:t>Product_Type_Id</a:t>
            </a:r>
            <a:r>
              <a:rPr lang="en-US" sz="2000" b="1" dirty="0" smtClean="0"/>
              <a:t> ='PT001') </a:t>
            </a:r>
          </a:p>
          <a:p>
            <a:r>
              <a:rPr lang="en-US" sz="2000" b="1" dirty="0" smtClean="0"/>
              <a:t>order by </a:t>
            </a:r>
            <a:r>
              <a:rPr lang="en-US" sz="2000" b="1" dirty="0" err="1" smtClean="0"/>
              <a:t>Receipt_No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asc</a:t>
            </a:r>
            <a:endParaRPr lang="th-TH" sz="2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38600" y="1066800"/>
            <a:ext cx="51054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8"/>
          <p:cNvSpPr/>
          <p:nvPr/>
        </p:nvSpPr>
        <p:spPr>
          <a:xfrm>
            <a:off x="304800" y="3124200"/>
            <a:ext cx="56388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dirty="0" smtClean="0"/>
              <a:t>select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A.Receipt_no,A.Product_Id,A.Product_nameEng</a:t>
            </a:r>
            <a:r>
              <a:rPr lang="en-US" sz="1800" b="1" dirty="0" smtClean="0"/>
              <a:t>,</a:t>
            </a:r>
          </a:p>
          <a:p>
            <a:r>
              <a:rPr lang="en-US" sz="1800" dirty="0" err="1" smtClean="0"/>
              <a:t>A.Qty,A.Unit_Price,A.Total_amt,B.Product_Type_Id</a:t>
            </a:r>
            <a:endParaRPr lang="en-US" sz="1800" dirty="0" smtClean="0"/>
          </a:p>
          <a:p>
            <a:r>
              <a:rPr lang="en-US" sz="1800" dirty="0" smtClean="0"/>
              <a:t>from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T_Sales_detail</a:t>
            </a:r>
            <a:r>
              <a:rPr lang="en-US" sz="1800" b="1" dirty="0" smtClean="0"/>
              <a:t> A, </a:t>
            </a:r>
            <a:r>
              <a:rPr lang="en-US" sz="1800" b="1" dirty="0" err="1" smtClean="0"/>
              <a:t>T_Product</a:t>
            </a:r>
            <a:r>
              <a:rPr lang="en-US" sz="1800" b="1" dirty="0" smtClean="0"/>
              <a:t> B</a:t>
            </a:r>
          </a:p>
          <a:p>
            <a:r>
              <a:rPr lang="en-US" sz="1800" dirty="0" smtClean="0"/>
              <a:t>where</a:t>
            </a:r>
            <a:r>
              <a:rPr lang="en-US" sz="1800" b="1" dirty="0" smtClean="0"/>
              <a:t>  </a:t>
            </a:r>
            <a:r>
              <a:rPr lang="en-US" sz="1800" b="1" dirty="0" err="1" smtClean="0"/>
              <a:t>B.Product_Type_Id</a:t>
            </a:r>
            <a:r>
              <a:rPr lang="en-US" sz="1800" b="1" dirty="0" smtClean="0"/>
              <a:t> ='PT001'</a:t>
            </a:r>
          </a:p>
          <a:p>
            <a:r>
              <a:rPr lang="en-US" sz="1800" dirty="0" smtClean="0"/>
              <a:t>and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A.Product_Id</a:t>
            </a:r>
            <a:r>
              <a:rPr lang="en-US" sz="1800" b="1" dirty="0" smtClean="0"/>
              <a:t>=</a:t>
            </a:r>
            <a:r>
              <a:rPr lang="en-US" sz="1800" b="1" dirty="0" err="1" smtClean="0"/>
              <a:t>B.Product_Id</a:t>
            </a:r>
            <a:r>
              <a:rPr lang="en-US" sz="1800" b="1" dirty="0" smtClean="0"/>
              <a:t> </a:t>
            </a:r>
          </a:p>
          <a:p>
            <a:r>
              <a:rPr lang="en-US" sz="1800" dirty="0" smtClean="0"/>
              <a:t>order</a:t>
            </a:r>
            <a:r>
              <a:rPr lang="en-US" sz="1800" b="1" dirty="0" smtClean="0"/>
              <a:t> by </a:t>
            </a:r>
            <a:r>
              <a:rPr lang="en-US" sz="1800" b="1" dirty="0" err="1" smtClean="0"/>
              <a:t>Receipt_No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asc</a:t>
            </a:r>
            <a:endParaRPr lang="th-TH" sz="18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4876800"/>
            <a:ext cx="794385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2" name="Straight Connector 11"/>
          <p:cNvCxnSpPr/>
          <p:nvPr/>
        </p:nvCxnSpPr>
        <p:spPr>
          <a:xfrm>
            <a:off x="0" y="2895600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itle 1"/>
          <p:cNvSpPr txBox="1">
            <a:spLocks/>
          </p:cNvSpPr>
          <p:nvPr/>
        </p:nvSpPr>
        <p:spPr>
          <a:xfrm>
            <a:off x="609600" y="76200"/>
            <a:ext cx="8229600" cy="685800"/>
          </a:xfrm>
          <a:prstGeom prst="rect">
            <a:avLst/>
          </a:prstGeom>
          <a:solidFill>
            <a:srgbClr val="B2DC88"/>
          </a:solidFill>
        </p:spPr>
        <p:txBody>
          <a:bodyPr vert="horz" lIns="91440" tIns="45720" rIns="91440" bIns="45720" rtlCol="0" anchor="ctr">
            <a:normAutofit fontScale="92500" lnSpcReduction="10000"/>
          </a:bodyPr>
          <a:lstStyle/>
          <a:p>
            <a:pPr lvl="0" algn="ctr">
              <a:spcBef>
                <a:spcPct val="0"/>
              </a:spcBef>
            </a:pPr>
            <a:r>
              <a:rPr lang="en-US" sz="4400" dirty="0" smtClean="0"/>
              <a:t>Select … Where value in …</a:t>
            </a:r>
            <a:endParaRPr kumimoji="0" lang="th-TH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D54F"/>
          </a:solidFill>
        </p:spPr>
        <p:txBody>
          <a:bodyPr/>
          <a:lstStyle/>
          <a:p>
            <a:r>
              <a:rPr lang="en-US" dirty="0" smtClean="0"/>
              <a:t>Between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800" dirty="0" smtClean="0"/>
              <a:t>	SELECT </a:t>
            </a:r>
            <a:r>
              <a:rPr lang="en-US" sz="2800" i="1" dirty="0" err="1" smtClean="0"/>
              <a:t>column_name</a:t>
            </a:r>
            <a:r>
              <a:rPr lang="en-US" sz="2800" i="1" dirty="0" smtClean="0"/>
              <a:t>(s)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FROM </a:t>
            </a:r>
            <a:r>
              <a:rPr lang="en-US" sz="2800" i="1" dirty="0" err="1" smtClean="0"/>
              <a:t>table_name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WHERE </a:t>
            </a:r>
            <a:r>
              <a:rPr lang="en-US" sz="2800" i="1" dirty="0" err="1" smtClean="0"/>
              <a:t>column_name</a:t>
            </a:r>
            <a:r>
              <a:rPr lang="en-US" sz="2800" i="1" dirty="0" smtClean="0"/>
              <a:t> </a:t>
            </a:r>
            <a:r>
              <a:rPr lang="en-US" sz="2800" dirty="0" smtClean="0"/>
              <a:t>BETWEEN </a:t>
            </a:r>
            <a:r>
              <a:rPr lang="en-US" sz="2800" i="1" dirty="0" smtClean="0"/>
              <a:t>value1</a:t>
            </a:r>
            <a:r>
              <a:rPr lang="en-US" sz="2800" dirty="0" smtClean="0"/>
              <a:t> AND </a:t>
            </a:r>
            <a:r>
              <a:rPr lang="en-US" sz="2800" i="1" dirty="0" smtClean="0"/>
              <a:t>value2</a:t>
            </a:r>
            <a:endParaRPr lang="th-TH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981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/>
              <a:t>select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Product_Id,Product_nameEng</a:t>
            </a:r>
            <a:r>
              <a:rPr lang="en-US" sz="2400" b="1" dirty="0" smtClean="0"/>
              <a:t>,</a:t>
            </a:r>
          </a:p>
          <a:p>
            <a:pPr>
              <a:buNone/>
            </a:pPr>
            <a:r>
              <a:rPr lang="en-US" sz="2400" dirty="0" err="1" smtClean="0"/>
              <a:t>Unit_price,Product_Type_Id</a:t>
            </a:r>
            <a:r>
              <a:rPr lang="en-US" sz="2400" dirty="0" smtClean="0"/>
              <a:t> </a:t>
            </a:r>
          </a:p>
          <a:p>
            <a:pPr>
              <a:buNone/>
            </a:pPr>
            <a:r>
              <a:rPr lang="en-US" sz="2400" dirty="0" smtClean="0"/>
              <a:t>from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T_Product</a:t>
            </a:r>
            <a:r>
              <a:rPr lang="en-US" sz="2400" b="1" dirty="0" smtClean="0"/>
              <a:t> </a:t>
            </a:r>
          </a:p>
          <a:p>
            <a:pPr>
              <a:buNone/>
            </a:pPr>
            <a:r>
              <a:rPr lang="en-US" sz="2400" dirty="0" smtClean="0"/>
              <a:t>where</a:t>
            </a:r>
            <a:r>
              <a:rPr lang="en-US" sz="2400" b="1" dirty="0" smtClean="0"/>
              <a:t> </a:t>
            </a:r>
            <a:r>
              <a:rPr lang="en-US" sz="2400" b="1" i="1" dirty="0" err="1" smtClean="0">
                <a:solidFill>
                  <a:srgbClr val="1600B8"/>
                </a:solidFill>
              </a:rPr>
              <a:t>Unit_price</a:t>
            </a:r>
            <a:r>
              <a:rPr lang="en-US" sz="2400" b="1" i="1" dirty="0" smtClean="0">
                <a:solidFill>
                  <a:srgbClr val="1600B8"/>
                </a:solidFill>
              </a:rPr>
              <a:t> </a:t>
            </a:r>
            <a:r>
              <a:rPr lang="en-US" sz="2400" b="1" dirty="0" smtClean="0">
                <a:solidFill>
                  <a:srgbClr val="C00000"/>
                </a:solidFill>
              </a:rPr>
              <a:t>between</a:t>
            </a:r>
            <a:r>
              <a:rPr lang="en-US" sz="2400" b="1" i="1" dirty="0" smtClean="0">
                <a:solidFill>
                  <a:srgbClr val="1600B8"/>
                </a:solidFill>
              </a:rPr>
              <a:t> </a:t>
            </a:r>
            <a:r>
              <a:rPr lang="en-US" sz="2400" b="1" dirty="0" smtClean="0"/>
              <a:t>20 and 50</a:t>
            </a:r>
          </a:p>
          <a:p>
            <a:pPr>
              <a:buNone/>
            </a:pPr>
            <a:endParaRPr lang="en-US" sz="2400" b="1" dirty="0" smtClean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solidFill>
            <a:srgbClr val="FFD54F"/>
          </a:solidFill>
        </p:spPr>
        <p:txBody>
          <a:bodyPr/>
          <a:lstStyle/>
          <a:p>
            <a:r>
              <a:rPr lang="en-US" dirty="0" smtClean="0"/>
              <a:t>Between</a:t>
            </a:r>
            <a:endParaRPr lang="th-TH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4114800"/>
            <a:ext cx="7848600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th-TH" b="1" dirty="0" smtClean="0">
                <a:solidFill>
                  <a:srgbClr val="C00000"/>
                </a:solidFill>
              </a:rPr>
              <a:t>เราสามารถเขียนในรูปแบบอื่นได้ซึ่งทำให้ผลลัพธ์เหมือนกัน</a:t>
            </a:r>
            <a:endParaRPr lang="en-US" b="1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en-US" sz="2400" dirty="0" smtClean="0"/>
              <a:t>select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Product_Id,Product_nameEng</a:t>
            </a:r>
            <a:r>
              <a:rPr lang="en-US" sz="2400" b="1" dirty="0" smtClean="0"/>
              <a:t>,</a:t>
            </a:r>
          </a:p>
          <a:p>
            <a:pPr>
              <a:buNone/>
            </a:pPr>
            <a:r>
              <a:rPr lang="en-US" sz="2400" dirty="0" err="1" smtClean="0"/>
              <a:t>Unit_price,Product_Type_Id</a:t>
            </a:r>
            <a:r>
              <a:rPr lang="en-US" sz="2400" dirty="0" smtClean="0"/>
              <a:t> </a:t>
            </a:r>
          </a:p>
          <a:p>
            <a:pPr>
              <a:buNone/>
            </a:pPr>
            <a:r>
              <a:rPr lang="en-US" sz="2400" dirty="0" smtClean="0"/>
              <a:t>from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T_Product</a:t>
            </a:r>
            <a:r>
              <a:rPr lang="en-US" sz="2400" b="1" dirty="0" smtClean="0"/>
              <a:t> </a:t>
            </a:r>
          </a:p>
          <a:p>
            <a:pPr>
              <a:buNone/>
            </a:pPr>
            <a:r>
              <a:rPr lang="en-US" sz="2400" dirty="0" smtClean="0"/>
              <a:t>where</a:t>
            </a:r>
            <a:r>
              <a:rPr lang="en-US" sz="2400" b="1" dirty="0" smtClean="0"/>
              <a:t> </a:t>
            </a:r>
            <a:r>
              <a:rPr lang="en-US" sz="2400" b="1" i="1" dirty="0" err="1" smtClean="0">
                <a:solidFill>
                  <a:srgbClr val="1600B8"/>
                </a:solidFill>
              </a:rPr>
              <a:t>Unit_price</a:t>
            </a:r>
            <a:r>
              <a:rPr lang="en-US" sz="2400" b="1" dirty="0" smtClean="0"/>
              <a:t> &gt;= 20 and </a:t>
            </a:r>
            <a:r>
              <a:rPr lang="en-US" sz="2400" b="1" i="1" dirty="0" err="1" smtClean="0">
                <a:solidFill>
                  <a:srgbClr val="1600B8"/>
                </a:solidFill>
              </a:rPr>
              <a:t>Unit_price</a:t>
            </a:r>
            <a:r>
              <a:rPr lang="en-US" sz="2400" b="1" dirty="0" smtClean="0"/>
              <a:t>&lt;=50</a:t>
            </a:r>
            <a:endParaRPr lang="th-TH" sz="2400" dirty="0" smtClean="0"/>
          </a:p>
          <a:p>
            <a:endParaRPr lang="th-TH" dirty="0"/>
          </a:p>
        </p:txBody>
      </p:sp>
      <p:sp>
        <p:nvSpPr>
          <p:cNvPr id="6" name="Oval Callout 5"/>
          <p:cNvSpPr/>
          <p:nvPr/>
        </p:nvSpPr>
        <p:spPr>
          <a:xfrm>
            <a:off x="7391400" y="3048000"/>
            <a:ext cx="1219200" cy="1143000"/>
          </a:xfrm>
          <a:prstGeom prst="wedgeEllipseCallout">
            <a:avLst>
              <a:gd name="adj1" fmla="val -86457"/>
              <a:gd name="adj2" fmla="val 6583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And</a:t>
            </a:r>
          </a:p>
          <a:p>
            <a:pPr algn="ctr"/>
            <a:r>
              <a:rPr lang="en-US" dirty="0" smtClean="0"/>
              <a:t>A,B</a:t>
            </a:r>
            <a:endParaRPr lang="th-TH" dirty="0"/>
          </a:p>
        </p:txBody>
      </p:sp>
      <p:sp>
        <p:nvSpPr>
          <p:cNvPr id="7" name="Oval Callout 6"/>
          <p:cNvSpPr/>
          <p:nvPr/>
        </p:nvSpPr>
        <p:spPr>
          <a:xfrm>
            <a:off x="6629400" y="1676400"/>
            <a:ext cx="2133600" cy="1143000"/>
          </a:xfrm>
          <a:prstGeom prst="wedgeEllipseCallout">
            <a:avLst>
              <a:gd name="adj1" fmla="val -103710"/>
              <a:gd name="adj2" fmla="val 3361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Between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D54F"/>
          </a:solidFill>
        </p:spPr>
        <p:txBody>
          <a:bodyPr/>
          <a:lstStyle/>
          <a:p>
            <a:r>
              <a:rPr lang="en-US" b="1" dirty="0" smtClean="0"/>
              <a:t>Not Between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select</a:t>
            </a:r>
            <a:r>
              <a:rPr lang="en-US" b="1" dirty="0" smtClean="0"/>
              <a:t> </a:t>
            </a:r>
            <a:r>
              <a:rPr lang="en-US" b="1" i="1" dirty="0" err="1" smtClean="0">
                <a:solidFill>
                  <a:srgbClr val="1600B8"/>
                </a:solidFill>
              </a:rPr>
              <a:t>Product_Id,Product_nameEng</a:t>
            </a:r>
            <a:r>
              <a:rPr lang="en-US" b="1" i="1" dirty="0" smtClean="0">
                <a:solidFill>
                  <a:srgbClr val="1600B8"/>
                </a:solidFill>
              </a:rPr>
              <a:t>,</a:t>
            </a:r>
          </a:p>
          <a:p>
            <a:pPr>
              <a:buNone/>
            </a:pPr>
            <a:r>
              <a:rPr lang="en-US" i="1" dirty="0" err="1" smtClean="0">
                <a:solidFill>
                  <a:srgbClr val="1600B8"/>
                </a:solidFill>
              </a:rPr>
              <a:t>Unit_price,Product_Type_Id</a:t>
            </a:r>
            <a:r>
              <a:rPr lang="en-US" i="1" dirty="0" smtClean="0">
                <a:solidFill>
                  <a:srgbClr val="1600B8"/>
                </a:solidFill>
              </a:rPr>
              <a:t> </a:t>
            </a:r>
          </a:p>
          <a:p>
            <a:pPr>
              <a:buNone/>
            </a:pPr>
            <a:r>
              <a:rPr lang="en-US" dirty="0" smtClean="0"/>
              <a:t>from</a:t>
            </a:r>
            <a:r>
              <a:rPr lang="en-US" b="1" dirty="0" smtClean="0"/>
              <a:t> </a:t>
            </a:r>
            <a:r>
              <a:rPr lang="en-US" b="1" dirty="0" err="1" smtClean="0"/>
              <a:t>T_Product</a:t>
            </a:r>
            <a:r>
              <a:rPr lang="en-US" b="1" dirty="0" smtClean="0"/>
              <a:t> </a:t>
            </a:r>
          </a:p>
          <a:p>
            <a:pPr>
              <a:buNone/>
            </a:pPr>
            <a:r>
              <a:rPr lang="en-US" dirty="0" smtClean="0"/>
              <a:t>where</a:t>
            </a:r>
            <a:r>
              <a:rPr lang="en-US" b="1" dirty="0" smtClean="0"/>
              <a:t> </a:t>
            </a:r>
            <a:r>
              <a:rPr lang="en-US" b="1" i="1" dirty="0" err="1" smtClean="0">
                <a:solidFill>
                  <a:srgbClr val="1600B8"/>
                </a:solidFill>
              </a:rPr>
              <a:t>Unit_price</a:t>
            </a:r>
            <a:r>
              <a:rPr lang="en-US" b="1" dirty="0" smtClean="0"/>
              <a:t> not between 20 and 50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r>
              <a:rPr lang="en-US"/>
              <a:t>GROUP BY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/>
              <a:t>	SELECT </a:t>
            </a:r>
            <a:r>
              <a:rPr lang="en-US" i="1" err="1"/>
              <a:t>column_name</a:t>
            </a:r>
            <a:r>
              <a:rPr lang="en-US" i="1"/>
              <a:t>(s), [Count()],[ Sum()]</a:t>
            </a:r>
            <a:r>
              <a:rPr lang="en-US"/>
              <a:t/>
            </a:r>
            <a:br>
              <a:rPr lang="en-US"/>
            </a:br>
            <a:r>
              <a:rPr lang="en-US"/>
              <a:t>FROM </a:t>
            </a:r>
            <a:r>
              <a:rPr lang="en-US" i="1" err="1"/>
              <a:t>table_name</a:t>
            </a:r>
            <a:r>
              <a:rPr lang="en-US"/>
              <a:t/>
            </a:r>
            <a:br>
              <a:rPr lang="en-US"/>
            </a:br>
            <a:r>
              <a:rPr lang="en-US"/>
              <a:t>WHERE </a:t>
            </a:r>
            <a:r>
              <a:rPr lang="en-US" i="1"/>
              <a:t>condition</a:t>
            </a:r>
            <a:r>
              <a:rPr lang="en-US"/>
              <a:t/>
            </a:r>
            <a:br>
              <a:rPr lang="en-US"/>
            </a:br>
            <a:r>
              <a:rPr lang="en-US"/>
              <a:t>GROUP BY </a:t>
            </a:r>
            <a:r>
              <a:rPr lang="en-US" i="1" err="1"/>
              <a:t>column_name</a:t>
            </a:r>
            <a:r>
              <a:rPr lang="en-US" i="1"/>
              <a:t>(s)</a:t>
            </a:r>
            <a:br>
              <a:rPr lang="en-US" i="1"/>
            </a:br>
            <a:r>
              <a:rPr lang="en-US"/>
              <a:t>ORDER BY </a:t>
            </a:r>
            <a:r>
              <a:rPr lang="en-US" i="1" err="1"/>
              <a:t>column_name</a:t>
            </a:r>
            <a:r>
              <a:rPr lang="en-US" i="1"/>
              <a:t>(s);</a:t>
            </a:r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68503822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447800"/>
            <a:ext cx="8229600" cy="2514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/>
              <a:t>select</a:t>
            </a:r>
            <a:r>
              <a:rPr lang="en-US" sz="2400" b="1"/>
              <a:t>  </a:t>
            </a:r>
            <a:r>
              <a:rPr lang="en-US" sz="2400" b="1" err="1">
                <a:solidFill>
                  <a:srgbClr val="C00000"/>
                </a:solidFill>
              </a:rPr>
              <a:t>Product_type_id</a:t>
            </a:r>
            <a:r>
              <a:rPr lang="en-US" sz="2400" b="1" err="1"/>
              <a:t>,count</a:t>
            </a:r>
            <a:r>
              <a:rPr lang="en-US" sz="2400" b="1"/>
              <a:t>(</a:t>
            </a:r>
            <a:r>
              <a:rPr lang="en-US" sz="2400" b="1" err="1"/>
              <a:t>Product_id</a:t>
            </a:r>
            <a:r>
              <a:rPr lang="en-US" sz="2400" b="1"/>
              <a:t>)as Count </a:t>
            </a:r>
          </a:p>
          <a:p>
            <a:pPr>
              <a:buNone/>
            </a:pPr>
            <a:r>
              <a:rPr lang="en-US" sz="2400"/>
              <a:t>from</a:t>
            </a:r>
            <a:r>
              <a:rPr lang="en-US" sz="2400" b="1"/>
              <a:t> </a:t>
            </a:r>
            <a:r>
              <a:rPr lang="en-US" sz="2400" b="1" err="1"/>
              <a:t>T_Product</a:t>
            </a:r>
            <a:endParaRPr lang="en-US" sz="2400" b="1"/>
          </a:p>
          <a:p>
            <a:pPr>
              <a:buNone/>
            </a:pPr>
            <a:r>
              <a:rPr lang="en-US" sz="2400"/>
              <a:t>group</a:t>
            </a:r>
            <a:r>
              <a:rPr lang="en-US" sz="2400" b="1"/>
              <a:t> by </a:t>
            </a:r>
            <a:r>
              <a:rPr lang="en-US" sz="2400" b="1" err="1">
                <a:solidFill>
                  <a:srgbClr val="C00000"/>
                </a:solidFill>
              </a:rPr>
              <a:t>Product_type_id</a:t>
            </a:r>
            <a:endParaRPr lang="en-US" sz="2400" b="1">
              <a:solidFill>
                <a:srgbClr val="C00000"/>
              </a:solidFill>
            </a:endParaRPr>
          </a:p>
          <a:p>
            <a:pPr>
              <a:buNone/>
            </a:pPr>
            <a:endParaRPr lang="en-US" sz="2400" b="1"/>
          </a:p>
          <a:p>
            <a:pPr>
              <a:buNone/>
            </a:pPr>
            <a:endParaRPr lang="en-US" sz="2400" b="1"/>
          </a:p>
          <a:p>
            <a:pPr>
              <a:buNone/>
            </a:pPr>
            <a:endParaRPr lang="en-US" sz="2400" b="1"/>
          </a:p>
          <a:p>
            <a:pPr>
              <a:buNone/>
            </a:pPr>
            <a:endParaRPr lang="en-US" sz="2400" b="1"/>
          </a:p>
          <a:p>
            <a:pPr>
              <a:buNone/>
            </a:pPr>
            <a:endParaRPr lang="en-US" sz="2400" b="1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r>
              <a:rPr lang="en-US"/>
              <a:t>GROUP BY</a:t>
            </a:r>
            <a:endParaRPr lang="th-TH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6096000" y="4343400"/>
          <a:ext cx="2692400" cy="1876425"/>
        </p:xfrm>
        <a:graphic>
          <a:graphicData uri="http://schemas.openxmlformats.org/drawingml/2006/table">
            <a:tbl>
              <a:tblPr/>
              <a:tblGrid>
                <a:gridCol w="17646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277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err="1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Receipt_No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Sum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F16012019G300001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24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222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F16012019G300002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24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280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F17012019G300001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24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92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F17012019G300002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24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170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6019800" y="1981199"/>
          <a:ext cx="2743200" cy="1571626"/>
        </p:xfrm>
        <a:graphic>
          <a:graphicData uri="http://schemas.openxmlformats.org/drawingml/2006/table">
            <a:tbl>
              <a:tblPr/>
              <a:tblGrid>
                <a:gridCol w="15633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798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2451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err="1">
                          <a:solidFill>
                            <a:srgbClr val="000000"/>
                          </a:solidFill>
                          <a:latin typeface="Tahoma"/>
                        </a:rPr>
                        <a:t>Product_Type_Id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Count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451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PT001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451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PT002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451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PT004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451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PT006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451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PT008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451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PT009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04800" y="4114800"/>
            <a:ext cx="5638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select</a:t>
            </a: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2400" b="1" i="0" u="none" strike="noStrike" kern="1200" cap="none" spc="0" normalizeH="0" baseline="0" noProof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Receipt_No</a:t>
            </a:r>
            <a:r>
              <a:rPr kumimoji="0" lang="en-US" sz="2400" b="1" i="0" u="none" strike="noStrike" kern="1200" cap="none" spc="0" normalizeH="0" baseline="0" noProof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,SUM</a:t>
            </a: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(</a:t>
            </a:r>
            <a:r>
              <a:rPr kumimoji="0" lang="en-US" sz="2400" b="1" i="0" u="none" strike="noStrike" kern="1200" cap="none" spc="0" normalizeH="0" baseline="0" noProof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Total_Amt</a:t>
            </a: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) as Sum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from</a:t>
            </a: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2400" b="1" i="0" u="none" strike="noStrike" kern="1200" cap="none" spc="0" normalizeH="0" baseline="0" noProof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T_sales_detail</a:t>
            </a: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group</a:t>
            </a: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by </a:t>
            </a:r>
            <a:r>
              <a:rPr kumimoji="0" lang="en-US" sz="2400" b="1" i="0" u="none" strike="noStrike" kern="1200" cap="none" spc="0" normalizeH="0" baseline="0" noProof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Receipt_No</a:t>
            </a:r>
            <a:endParaRPr kumimoji="0" lang="th-TH" sz="2400" b="0" i="0" u="none" strike="noStrike" kern="1200" cap="none" spc="0" normalizeH="0" baseline="0" noProof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/>
              <a:ea typeface="+mn-ea"/>
              <a:cs typeface="Cordia New" panose="020B0304020202020204" pitchFamily="34" charset="-34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h-TH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ordia New" panose="020B0304020202020204" pitchFamily="34" charset="-34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228600" y="3886200"/>
            <a:ext cx="8534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Callout 10"/>
          <p:cNvSpPr/>
          <p:nvPr/>
        </p:nvSpPr>
        <p:spPr>
          <a:xfrm>
            <a:off x="4114800" y="2819400"/>
            <a:ext cx="1371600" cy="685800"/>
          </a:xfrm>
          <a:prstGeom prst="wedgeEllipseCallout">
            <a:avLst>
              <a:gd name="adj1" fmla="val -97822"/>
              <a:gd name="adj2" fmla="val -5301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h-TH" sz="2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Cordia New" panose="020B0304020202020204" pitchFamily="34" charset="-34"/>
            </a:endParaRPr>
          </a:p>
        </p:txBody>
      </p:sp>
      <p:sp>
        <p:nvSpPr>
          <p:cNvPr id="12" name="Oval Callout 11"/>
          <p:cNvSpPr/>
          <p:nvPr/>
        </p:nvSpPr>
        <p:spPr>
          <a:xfrm>
            <a:off x="4114800" y="2819400"/>
            <a:ext cx="1371600" cy="685800"/>
          </a:xfrm>
          <a:prstGeom prst="wedgeEllipseCallout">
            <a:avLst>
              <a:gd name="adj1" fmla="val -124058"/>
              <a:gd name="adj2" fmla="val -193415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000" b="0" i="0" u="none" strike="noStrike" kern="1200" cap="none" spc="0" normalizeH="0" baseline="0" noProof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Cordia New" panose="020B0304020202020204" pitchFamily="34" charset="-34"/>
              </a:rPr>
              <a:t>มีค่าตรงกัน</a:t>
            </a:r>
          </a:p>
        </p:txBody>
      </p:sp>
      <p:sp>
        <p:nvSpPr>
          <p:cNvPr id="15" name="Oval Callout 14"/>
          <p:cNvSpPr/>
          <p:nvPr/>
        </p:nvSpPr>
        <p:spPr>
          <a:xfrm>
            <a:off x="3810000" y="5257800"/>
            <a:ext cx="1371600" cy="685800"/>
          </a:xfrm>
          <a:prstGeom prst="wedgeEllipseCallout">
            <a:avLst>
              <a:gd name="adj1" fmla="val -97822"/>
              <a:gd name="adj2" fmla="val -5301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h-TH" sz="2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Cordia New" panose="020B0304020202020204" pitchFamily="34" charset="-34"/>
            </a:endParaRPr>
          </a:p>
        </p:txBody>
      </p:sp>
      <p:sp>
        <p:nvSpPr>
          <p:cNvPr id="14" name="Oval Callout 13"/>
          <p:cNvSpPr/>
          <p:nvPr/>
        </p:nvSpPr>
        <p:spPr>
          <a:xfrm>
            <a:off x="3810000" y="5257800"/>
            <a:ext cx="1371600" cy="685800"/>
          </a:xfrm>
          <a:prstGeom prst="wedgeEllipseCallout">
            <a:avLst>
              <a:gd name="adj1" fmla="val -139112"/>
              <a:gd name="adj2" fmla="val -159006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000" b="0" i="0" u="none" strike="noStrike" kern="1200" cap="none" spc="0" normalizeH="0" baseline="0" noProof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Cordia New" panose="020B0304020202020204" pitchFamily="34" charset="-34"/>
              </a:rPr>
              <a:t>มีค่าตรงกัน</a:t>
            </a:r>
          </a:p>
        </p:txBody>
      </p:sp>
    </p:spTree>
    <p:extLst>
      <p:ext uri="{BB962C8B-B14F-4D97-AF65-F5344CB8AC3E}">
        <p14:creationId xmlns:p14="http://schemas.microsoft.com/office/powerpoint/2010/main" val="296445395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54074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en-US" dirty="0" smtClean="0"/>
              <a:t>HAVING</a:t>
            </a:r>
            <a:endParaRPr lang="th-TH" dirty="0"/>
          </a:p>
        </p:txBody>
      </p:sp>
      <p:sp>
        <p:nvSpPr>
          <p:cNvPr id="3" name="Rectangle 2"/>
          <p:cNvSpPr/>
          <p:nvPr/>
        </p:nvSpPr>
        <p:spPr>
          <a:xfrm>
            <a:off x="685800" y="1066800"/>
            <a:ext cx="7391400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2000" b="1" dirty="0" smtClean="0">
                <a:solidFill>
                  <a:srgbClr val="C0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คำสั่ง</a:t>
            </a:r>
            <a:r>
              <a:rPr lang="th-TH" sz="2000" b="1" dirty="0">
                <a:solidFill>
                  <a:srgbClr val="C0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ของ </a:t>
            </a:r>
            <a:r>
              <a:rPr lang="en-US" sz="2000" b="1" dirty="0">
                <a:solidFill>
                  <a:srgbClr val="C0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HAVING </a:t>
            </a:r>
            <a:r>
              <a:rPr lang="th-TH" sz="2000" b="1" dirty="0" smtClean="0">
                <a:solidFill>
                  <a:srgbClr val="C0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และ </a:t>
            </a:r>
            <a:r>
              <a:rPr lang="en-US" sz="2000" b="1" dirty="0" smtClean="0">
                <a:solidFill>
                  <a:srgbClr val="C0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WHERE </a:t>
            </a:r>
            <a:r>
              <a:rPr lang="th-TH" sz="2000" b="1" dirty="0" smtClean="0">
                <a:solidFill>
                  <a:srgbClr val="C0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ใน </a:t>
            </a:r>
            <a:r>
              <a:rPr lang="en-US" sz="2000" b="1" dirty="0">
                <a:solidFill>
                  <a:srgbClr val="C0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SQL </a:t>
            </a:r>
            <a:r>
              <a:rPr lang="th-TH" sz="2000" b="1" dirty="0">
                <a:solidFill>
                  <a:srgbClr val="C0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th-TH" sz="2000" b="1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จะใช้สำหรับเป็นเงื่อนไขเลือกข้อมูลที่ต้องการด้วยกันทั้งคู่ โดยทั้ง</a:t>
            </a:r>
            <a:r>
              <a:rPr lang="th-TH" sz="20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สองคำสั่ง</a:t>
            </a:r>
            <a:r>
              <a:rPr lang="th-TH" sz="2000" b="1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มีการทำงานแตกต่างกันดังนี้</a:t>
            </a:r>
            <a:endParaRPr lang="th-TH" sz="2000" b="1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WHERE </a:t>
            </a:r>
            <a:r>
              <a:rPr lang="th-TH" sz="20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ใช้สำหรับการเลือกข้อมูลโดยกระทำกับทุกแถว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HAVING </a:t>
            </a:r>
            <a:r>
              <a:rPr lang="th-TH" sz="20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ใช้สำหรับกรองข้อมูลที่ถูกจัดกลุ่มโดยคำสั่ง </a:t>
            </a:r>
            <a:r>
              <a:rPr lang="en-US" sz="20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GROUP </a:t>
            </a:r>
            <a:r>
              <a:rPr lang="en-US" sz="2000" b="1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BY</a:t>
            </a:r>
            <a:r>
              <a:rPr lang="th-TH" sz="2000" b="1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en-US" sz="2000" b="1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(</a:t>
            </a:r>
            <a:r>
              <a:rPr lang="th-TH" sz="2000" b="1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ให้มองในมุมที่หลังจากคำสั่ง </a:t>
            </a:r>
            <a:r>
              <a:rPr lang="en-US" sz="2000" b="1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Group </a:t>
            </a:r>
            <a:r>
              <a:rPr lang="th-TH" sz="2000" b="1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แล้วข้อมูลจะมีลักษณะอย่างไร และจะเลือกข้อมูลดังกล่าวโดนใช้ </a:t>
            </a:r>
            <a:r>
              <a:rPr lang="en-US" sz="2000" b="1" dirty="0" smtClean="0">
                <a:solidFill>
                  <a:srgbClr val="C0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Having</a:t>
            </a:r>
            <a:r>
              <a:rPr lang="en-US" sz="2000" b="1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)</a:t>
            </a:r>
            <a:endParaRPr lang="en-US" sz="2000" b="1" i="0" dirty="0">
              <a:effectLst/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685800" y="3048000"/>
            <a:ext cx="7010400" cy="2747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 smtClean="0">
                <a:solidFill>
                  <a:srgbClr val="1600B8"/>
                </a:solidFill>
              </a:rPr>
              <a:t>   Select </a:t>
            </a:r>
            <a:r>
              <a:rPr lang="th-TH" sz="2400" dirty="0" smtClean="0">
                <a:solidFill>
                  <a:srgbClr val="1600B8"/>
                </a:solidFill>
              </a:rPr>
              <a:t> </a:t>
            </a:r>
            <a:r>
              <a:rPr lang="en-US" sz="2400" dirty="0" err="1"/>
              <a:t>column_name</a:t>
            </a:r>
            <a:r>
              <a:rPr lang="en-US" sz="2400" dirty="0"/>
              <a:t>(s</a:t>
            </a:r>
            <a:r>
              <a:rPr lang="en-US" sz="2400" dirty="0" smtClean="0"/>
              <a:t>)/Count/Sum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400" dirty="0" smtClean="0"/>
              <a:t>   </a:t>
            </a:r>
            <a:r>
              <a:rPr lang="en-US" sz="2400" dirty="0" smtClean="0">
                <a:solidFill>
                  <a:srgbClr val="1600B8"/>
                </a:solidFill>
              </a:rPr>
              <a:t>From</a:t>
            </a:r>
            <a:r>
              <a:rPr lang="en-US" sz="2400" dirty="0" smtClean="0"/>
              <a:t>   Table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400" dirty="0" smtClean="0"/>
              <a:t>   </a:t>
            </a:r>
            <a:r>
              <a:rPr lang="en-US" sz="2400" dirty="0" smtClean="0">
                <a:solidFill>
                  <a:srgbClr val="1600B8"/>
                </a:solidFill>
              </a:rPr>
              <a:t>Where</a:t>
            </a:r>
            <a:r>
              <a:rPr lang="en-US" sz="2400" dirty="0" smtClean="0"/>
              <a:t> Condition</a:t>
            </a:r>
            <a:r>
              <a:rPr lang="th-TH" sz="2400" dirty="0" smtClean="0"/>
              <a:t>1</a:t>
            </a: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   </a:t>
            </a:r>
            <a:r>
              <a:rPr lang="en-US" sz="2400" dirty="0" smtClean="0">
                <a:solidFill>
                  <a:srgbClr val="1600B8"/>
                </a:solidFill>
              </a:rPr>
              <a:t>Group by </a:t>
            </a:r>
            <a:r>
              <a:rPr lang="en-US" sz="2400" dirty="0" err="1"/>
              <a:t>column_name</a:t>
            </a:r>
            <a:r>
              <a:rPr lang="en-US" sz="2400" dirty="0"/>
              <a:t>(s)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400" dirty="0" smtClean="0">
                <a:solidFill>
                  <a:srgbClr val="1600B8"/>
                </a:solidFill>
              </a:rPr>
              <a:t>   Having   </a:t>
            </a:r>
            <a:r>
              <a:rPr lang="en-US" sz="2400" dirty="0" smtClean="0"/>
              <a:t>Condition2</a:t>
            </a:r>
            <a:endParaRPr lang="th-TH" sz="24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th-TH" sz="2400" dirty="0" smtClean="0"/>
              <a:t>    </a:t>
            </a:r>
            <a:r>
              <a:rPr lang="en-US" sz="2400" dirty="0" smtClean="0">
                <a:solidFill>
                  <a:srgbClr val="1600B8"/>
                </a:solidFill>
              </a:rPr>
              <a:t>Order by </a:t>
            </a:r>
            <a:r>
              <a:rPr lang="en-US" sz="2400" dirty="0" smtClean="0">
                <a:solidFill>
                  <a:srgbClr val="C00000"/>
                </a:solidFill>
              </a:rPr>
              <a:t>Column</a:t>
            </a:r>
            <a:r>
              <a:rPr lang="en-US" sz="2400" dirty="0" smtClean="0"/>
              <a:t>/Count/Sum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2009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dirty="0" smtClean="0"/>
              <a:t>SELECT DISTINCT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124200"/>
            <a:ext cx="8229600" cy="3001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    SELECT</a:t>
            </a:r>
            <a:r>
              <a:rPr lang="en-US" dirty="0"/>
              <a:t> DISTINCT </a:t>
            </a:r>
            <a:r>
              <a:rPr lang="en-US" i="1" dirty="0"/>
              <a:t>column1</a:t>
            </a:r>
            <a:r>
              <a:rPr lang="en-US" dirty="0"/>
              <a:t>,</a:t>
            </a:r>
            <a:r>
              <a:rPr lang="en-US" i="1" dirty="0"/>
              <a:t> column2, ...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FROM </a:t>
            </a:r>
            <a:r>
              <a:rPr lang="en-US" i="1" dirty="0" err="1"/>
              <a:t>table_name</a:t>
            </a:r>
            <a:r>
              <a:rPr lang="en-US" dirty="0" smtClean="0"/>
              <a:t>;</a:t>
            </a:r>
          </a:p>
          <a:p>
            <a:endParaRPr lang="th-TH" dirty="0" smtClean="0"/>
          </a:p>
          <a:p>
            <a:pPr>
              <a:buNone/>
            </a:pPr>
            <a:r>
              <a:rPr lang="en-US" dirty="0" smtClean="0"/>
              <a:t>	SELECT</a:t>
            </a:r>
            <a:r>
              <a:rPr lang="en-US" b="1" dirty="0" smtClean="0"/>
              <a:t> </a:t>
            </a:r>
            <a:r>
              <a:rPr lang="en-US" b="1" dirty="0"/>
              <a:t>DISTINCT(</a:t>
            </a:r>
            <a:r>
              <a:rPr lang="en-US" b="1" i="1" dirty="0" err="1">
                <a:solidFill>
                  <a:srgbClr val="1600B8"/>
                </a:solidFill>
              </a:rPr>
              <a:t>Receipt_no</a:t>
            </a:r>
            <a:r>
              <a:rPr lang="en-US" b="1" dirty="0"/>
              <a:t>) </a:t>
            </a:r>
            <a:endParaRPr lang="en-US" b="1" dirty="0" smtClean="0"/>
          </a:p>
          <a:p>
            <a:pPr>
              <a:buNone/>
            </a:pPr>
            <a:r>
              <a:rPr lang="en-US" b="1" dirty="0"/>
              <a:t> </a:t>
            </a:r>
            <a:r>
              <a:rPr lang="en-US" b="1" dirty="0" smtClean="0"/>
              <a:t>   from </a:t>
            </a:r>
            <a:r>
              <a:rPr lang="en-US" b="1" dirty="0" err="1"/>
              <a:t>T_Sales_Detail</a:t>
            </a:r>
            <a:endParaRPr lang="th-TH" dirty="0"/>
          </a:p>
        </p:txBody>
      </p:sp>
      <p:sp>
        <p:nvSpPr>
          <p:cNvPr id="4" name="Rectangle 3"/>
          <p:cNvSpPr/>
          <p:nvPr/>
        </p:nvSpPr>
        <p:spPr>
          <a:xfrm>
            <a:off x="457200" y="1295400"/>
            <a:ext cx="8229600" cy="156966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th-TH" sz="3200" b="1" dirty="0">
                <a:solidFill>
                  <a:srgbClr val="1600B8"/>
                </a:solidFill>
                <a:latin typeface="AngsanaUPC" pitchFamily="18" charset="-34"/>
                <a:cs typeface="AngsanaUPC" pitchFamily="18" charset="-34"/>
              </a:rPr>
              <a:t>  เป็น</a:t>
            </a:r>
            <a:r>
              <a:rPr lang="th-TH" sz="3200" b="1" dirty="0" smtClean="0">
                <a:solidFill>
                  <a:srgbClr val="1600B8"/>
                </a:solidFill>
                <a:latin typeface="AngsanaUPC" pitchFamily="18" charset="-34"/>
                <a:cs typeface="AngsanaUPC" pitchFamily="18" charset="-34"/>
              </a:rPr>
              <a:t>คำสั่งเลือกข้อมูล ในกรณีที่ต้องการแสดงค่าที่ไม่ซ้ำกัน</a:t>
            </a:r>
          </a:p>
          <a:p>
            <a:r>
              <a:rPr lang="th-TH" sz="3200" b="1" dirty="0" smtClean="0">
                <a:solidFill>
                  <a:srgbClr val="1600B8"/>
                </a:solidFill>
                <a:latin typeface="AngsanaUPC" pitchFamily="18" charset="-34"/>
                <a:cs typeface="AngsanaUPC" pitchFamily="18" charset="-34"/>
              </a:rPr>
              <a:t>  หรือเป็นการ</a:t>
            </a:r>
            <a:r>
              <a:rPr lang="th-TH" sz="3200" b="1" dirty="0">
                <a:solidFill>
                  <a:srgbClr val="1600B8"/>
                </a:solidFill>
                <a:latin typeface="AngsanaUPC" pitchFamily="18" charset="-34"/>
                <a:cs typeface="AngsanaUPC" pitchFamily="18" charset="-34"/>
              </a:rPr>
              <a:t>เลือกข้อมูลที่เก็บซ้ำกัน ให้</a:t>
            </a:r>
            <a:r>
              <a:rPr lang="th-TH" sz="3200" b="1" dirty="0" smtClean="0">
                <a:solidFill>
                  <a:srgbClr val="1600B8"/>
                </a:solidFill>
                <a:latin typeface="AngsanaUPC" pitchFamily="18" charset="-34"/>
                <a:cs typeface="AngsanaUPC" pitchFamily="18" charset="-34"/>
              </a:rPr>
              <a:t>แสดงออกมาเพียง</a:t>
            </a:r>
            <a:r>
              <a:rPr lang="th-TH" sz="3200" b="1" dirty="0">
                <a:solidFill>
                  <a:srgbClr val="1600B8"/>
                </a:solidFill>
                <a:latin typeface="AngsanaUPC" pitchFamily="18" charset="-34"/>
                <a:cs typeface="AngsanaUPC" pitchFamily="18" charset="-34"/>
              </a:rPr>
              <a:t>หนึ่ง</a:t>
            </a:r>
            <a:r>
              <a:rPr lang="th-TH" sz="3200" b="1" dirty="0" smtClean="0">
                <a:solidFill>
                  <a:srgbClr val="1600B8"/>
                </a:solidFill>
                <a:latin typeface="AngsanaUPC" pitchFamily="18" charset="-34"/>
                <a:cs typeface="AngsanaUPC" pitchFamily="18" charset="-34"/>
              </a:rPr>
              <a:t>ค่าที่โดยไม่ซ้ำกัน โดยใช้คำสั่ง </a:t>
            </a:r>
            <a:r>
              <a:rPr lang="en-US" sz="3200" b="1" dirty="0" smtClean="0">
                <a:solidFill>
                  <a:srgbClr val="1600B8"/>
                </a:solidFill>
                <a:latin typeface="AngsanaUPC" pitchFamily="18" charset="-34"/>
                <a:cs typeface="AngsanaUPC" pitchFamily="18" charset="-34"/>
              </a:rPr>
              <a:t>Distinct()</a:t>
            </a:r>
            <a:r>
              <a:rPr lang="th-TH" sz="3200" b="1" dirty="0" smtClean="0">
                <a:solidFill>
                  <a:srgbClr val="1600B8"/>
                </a:solidFill>
                <a:latin typeface="AngsanaUPC" pitchFamily="18" charset="-34"/>
                <a:cs typeface="AngsanaUPC" pitchFamily="18" charset="-34"/>
              </a:rPr>
              <a:t> </a:t>
            </a:r>
            <a:endParaRPr lang="th-TH" sz="3200" b="1" dirty="0">
              <a:solidFill>
                <a:srgbClr val="1600B8"/>
              </a:solidFill>
              <a:latin typeface="AngsanaUPC" pitchFamily="18" charset="-34"/>
              <a:cs typeface="AngsanaUPC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701674"/>
          </a:xfrm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lang="th-TH" dirty="0"/>
              <a:t>การใช้ </a:t>
            </a:r>
            <a:r>
              <a:rPr lang="en-US" dirty="0"/>
              <a:t>having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743200"/>
            <a:ext cx="5238750" cy="274796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   </a:t>
            </a:r>
            <a:r>
              <a:rPr lang="en-US" dirty="0" smtClean="0">
                <a:solidFill>
                  <a:srgbClr val="1600B8"/>
                </a:solidFill>
              </a:rPr>
              <a:t>Select</a:t>
            </a:r>
            <a:r>
              <a:rPr lang="en-US" dirty="0" smtClean="0"/>
              <a:t> </a:t>
            </a:r>
            <a:r>
              <a:rPr lang="th-TH" dirty="0" smtClean="0"/>
              <a:t> </a:t>
            </a:r>
            <a:r>
              <a:rPr lang="en-US" dirty="0" smtClean="0">
                <a:solidFill>
                  <a:srgbClr val="C00000"/>
                </a:solidFill>
              </a:rPr>
              <a:t>Column</a:t>
            </a:r>
            <a:r>
              <a:rPr lang="en-US" dirty="0" smtClean="0"/>
              <a:t>/Count/Sum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</a:t>
            </a:r>
            <a:r>
              <a:rPr lang="en-US" dirty="0">
                <a:solidFill>
                  <a:srgbClr val="1600B8"/>
                </a:solidFill>
              </a:rPr>
              <a:t>From</a:t>
            </a:r>
            <a:r>
              <a:rPr lang="en-US" dirty="0"/>
              <a:t> </a:t>
            </a:r>
            <a:r>
              <a:rPr lang="en-US" dirty="0" smtClean="0"/>
              <a:t>  Table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</a:t>
            </a:r>
            <a:r>
              <a:rPr lang="en-US" dirty="0" smtClean="0">
                <a:solidFill>
                  <a:srgbClr val="1600B8"/>
                </a:solidFill>
              </a:rPr>
              <a:t>Where</a:t>
            </a:r>
            <a:r>
              <a:rPr lang="en-US" dirty="0" smtClean="0"/>
              <a:t> Condition</a:t>
            </a:r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rgbClr val="1600B8"/>
                </a:solidFill>
              </a:rPr>
              <a:t>   Group </a:t>
            </a:r>
            <a:r>
              <a:rPr lang="en-US" dirty="0" smtClean="0">
                <a:solidFill>
                  <a:srgbClr val="1600B8"/>
                </a:solidFill>
              </a:rPr>
              <a:t>by </a:t>
            </a:r>
            <a:r>
              <a:rPr lang="en-US" dirty="0">
                <a:solidFill>
                  <a:srgbClr val="C00000"/>
                </a:solidFill>
              </a:rPr>
              <a:t>Column</a:t>
            </a:r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rgbClr val="1600B8"/>
                </a:solidFill>
              </a:rPr>
              <a:t>   </a:t>
            </a:r>
            <a:r>
              <a:rPr lang="en-US" dirty="0" smtClean="0">
                <a:solidFill>
                  <a:srgbClr val="1600B8"/>
                </a:solidFill>
              </a:rPr>
              <a:t>Having   </a:t>
            </a:r>
            <a:r>
              <a:rPr lang="en-US" dirty="0" smtClean="0"/>
              <a:t>Condition2</a:t>
            </a:r>
            <a:endParaRPr lang="th-TH" dirty="0" smtClean="0"/>
          </a:p>
          <a:p>
            <a:pPr marL="0" indent="0">
              <a:buNone/>
            </a:pPr>
            <a:r>
              <a:rPr lang="th-TH" dirty="0" smtClean="0"/>
              <a:t>    </a:t>
            </a:r>
            <a:r>
              <a:rPr lang="en-US" dirty="0" smtClean="0">
                <a:solidFill>
                  <a:srgbClr val="1600B8"/>
                </a:solidFill>
              </a:rPr>
              <a:t>Order by </a:t>
            </a:r>
            <a:r>
              <a:rPr lang="en-US" dirty="0">
                <a:solidFill>
                  <a:srgbClr val="C00000"/>
                </a:solidFill>
              </a:rPr>
              <a:t>Column</a:t>
            </a:r>
            <a:r>
              <a:rPr lang="en-US" dirty="0"/>
              <a:t>/Count/Sum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533400" y="1482209"/>
            <a:ext cx="7886700" cy="68683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 fontScale="92500" lnSpcReduction="10000"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b="1" smtClean="0"/>
              <a:t>   </a:t>
            </a:r>
            <a:r>
              <a:rPr lang="en-US" b="1" smtClean="0">
                <a:solidFill>
                  <a:srgbClr val="C00000"/>
                </a:solidFill>
              </a:rPr>
              <a:t>Select  &gt;  From &gt;   Where &gt;   Group by &gt; Having &gt;   Order by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b="1" smtClean="0"/>
              <a:t>    </a:t>
            </a:r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254127161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HAVING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38421"/>
            <a:ext cx="8066116" cy="3971780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The HAVING clause allows you to specify conditions on the results of aggregate functions </a:t>
            </a:r>
            <a:r>
              <a:rPr lang="en-US" dirty="0">
                <a:solidFill>
                  <a:srgbClr val="1600B8"/>
                </a:solidFill>
              </a:rPr>
              <a:t>(such as SUM, AVG, COUNT, etc</a:t>
            </a:r>
            <a:r>
              <a:rPr lang="en-US" dirty="0" smtClean="0">
                <a:solidFill>
                  <a:srgbClr val="1600B8"/>
                </a:solidFill>
              </a:rPr>
              <a:t>.)</a:t>
            </a:r>
            <a:endParaRPr lang="th-TH" dirty="0" smtClean="0">
              <a:solidFill>
                <a:srgbClr val="1600B8"/>
              </a:solidFill>
            </a:endParaRPr>
          </a:p>
          <a:p>
            <a:pPr marL="0" indent="0">
              <a:buNone/>
            </a:pPr>
            <a:endParaRPr lang="th-TH" dirty="0" smtClean="0"/>
          </a:p>
          <a:p>
            <a:r>
              <a:rPr lang="en-US" dirty="0" smtClean="0"/>
              <a:t>HAVING </a:t>
            </a:r>
            <a:r>
              <a:rPr lang="en-US" dirty="0"/>
              <a:t>clause </a:t>
            </a:r>
            <a:r>
              <a:rPr lang="th-TH" dirty="0" smtClean="0"/>
              <a:t>สามารถตามด้วย</a:t>
            </a:r>
            <a:r>
              <a:rPr lang="en-US" dirty="0" smtClean="0"/>
              <a:t> </a:t>
            </a:r>
            <a:r>
              <a:rPr lang="en-US" dirty="0"/>
              <a:t>an aggregate </a:t>
            </a:r>
            <a:r>
              <a:rPr lang="en-US" dirty="0" smtClean="0"/>
              <a:t>function</a:t>
            </a:r>
            <a:r>
              <a:rPr lang="th-TH" dirty="0" smtClean="0"/>
              <a:t> แต่ </a:t>
            </a:r>
            <a:r>
              <a:rPr lang="en-US" dirty="0" smtClean="0"/>
              <a:t> </a:t>
            </a:r>
            <a:r>
              <a:rPr lang="en-US" dirty="0"/>
              <a:t>WHERE clause </a:t>
            </a:r>
            <a:r>
              <a:rPr lang="th-TH" dirty="0" smtClean="0"/>
              <a:t>ไม่สามารถใช้ </a:t>
            </a:r>
            <a:r>
              <a:rPr lang="en-US" dirty="0" smtClean="0"/>
              <a:t>an </a:t>
            </a:r>
            <a:r>
              <a:rPr lang="en-US" dirty="0"/>
              <a:t>aggregate function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th-TH" dirty="0" smtClean="0"/>
              <a:t>การใช้ </a:t>
            </a:r>
            <a:r>
              <a:rPr lang="en-US" dirty="0"/>
              <a:t>GROUP BY </a:t>
            </a:r>
            <a:r>
              <a:rPr lang="th-TH" dirty="0" smtClean="0"/>
              <a:t>ต้องมาก่อน </a:t>
            </a:r>
            <a:r>
              <a:rPr lang="en-US" dirty="0"/>
              <a:t>HAVING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</a:t>
            </a:r>
            <a:endParaRPr lang="th-TH" dirty="0" smtClean="0"/>
          </a:p>
          <a:p>
            <a:r>
              <a:rPr lang="en-US" dirty="0" smtClean="0"/>
              <a:t>You </a:t>
            </a:r>
            <a:r>
              <a:rPr lang="en-US" dirty="0"/>
              <a:t>can use the </a:t>
            </a:r>
            <a:r>
              <a:rPr lang="en-US" dirty="0">
                <a:solidFill>
                  <a:srgbClr val="1600B8"/>
                </a:solidFill>
              </a:rPr>
              <a:t>WHERE</a:t>
            </a:r>
            <a:r>
              <a:rPr lang="en-US" dirty="0"/>
              <a:t> clause without </a:t>
            </a:r>
            <a:r>
              <a:rPr lang="en-US" b="1" dirty="0"/>
              <a:t>the </a:t>
            </a:r>
            <a:r>
              <a:rPr lang="en-US" b="1" dirty="0">
                <a:solidFill>
                  <a:srgbClr val="1600B8"/>
                </a:solidFill>
              </a:rPr>
              <a:t>GROUP</a:t>
            </a:r>
            <a:r>
              <a:rPr lang="en-US" b="1" dirty="0"/>
              <a:t> </a:t>
            </a:r>
            <a:r>
              <a:rPr lang="en-US" b="1" dirty="0">
                <a:solidFill>
                  <a:srgbClr val="1600B8"/>
                </a:solidFill>
              </a:rPr>
              <a:t>BY</a:t>
            </a:r>
            <a:r>
              <a:rPr lang="en-US" dirty="0"/>
              <a:t> clause, But you cannot use the </a:t>
            </a:r>
            <a:r>
              <a:rPr lang="en-US" dirty="0">
                <a:solidFill>
                  <a:srgbClr val="1600B8"/>
                </a:solidFill>
              </a:rPr>
              <a:t>HAVING</a:t>
            </a:r>
            <a:r>
              <a:rPr lang="en-US" dirty="0"/>
              <a:t> clause without </a:t>
            </a:r>
            <a:r>
              <a:rPr lang="en-US" b="1" dirty="0"/>
              <a:t>the </a:t>
            </a:r>
            <a:r>
              <a:rPr lang="en-US" b="1" dirty="0">
                <a:solidFill>
                  <a:srgbClr val="1600B8"/>
                </a:solidFill>
              </a:rPr>
              <a:t>GROUP</a:t>
            </a:r>
            <a:r>
              <a:rPr lang="en-US" b="1" dirty="0"/>
              <a:t> </a:t>
            </a:r>
            <a:r>
              <a:rPr lang="en-US" b="1" dirty="0">
                <a:solidFill>
                  <a:srgbClr val="1600B8"/>
                </a:solidFill>
              </a:rPr>
              <a:t>BY</a:t>
            </a:r>
            <a:r>
              <a:rPr lang="en-US" dirty="0"/>
              <a:t> clause</a:t>
            </a:r>
          </a:p>
          <a:p>
            <a:pPr marL="0" indent="0">
              <a:buNone/>
            </a:pPr>
            <a:r>
              <a:rPr lang="th-TH" dirty="0" smtClean="0"/>
              <a:t>       จะใช้ </a:t>
            </a:r>
            <a:r>
              <a:rPr lang="en-US" dirty="0" smtClean="0"/>
              <a:t>having </a:t>
            </a:r>
            <a:r>
              <a:rPr lang="th-TH" dirty="0" smtClean="0"/>
              <a:t>ต้องมี </a:t>
            </a:r>
            <a:r>
              <a:rPr lang="en-US" b="1" dirty="0">
                <a:solidFill>
                  <a:srgbClr val="1600B8"/>
                </a:solidFill>
              </a:rPr>
              <a:t>GROUP</a:t>
            </a:r>
            <a:r>
              <a:rPr lang="en-US" b="1" dirty="0"/>
              <a:t> </a:t>
            </a:r>
            <a:r>
              <a:rPr lang="en-US" b="1" dirty="0">
                <a:solidFill>
                  <a:srgbClr val="1600B8"/>
                </a:solidFill>
              </a:rPr>
              <a:t>BY</a:t>
            </a:r>
            <a:r>
              <a:rPr lang="en-US" dirty="0"/>
              <a:t> </a:t>
            </a:r>
            <a:r>
              <a:rPr lang="th-TH" dirty="0" smtClean="0"/>
              <a:t>มาก่อน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04800" y="5257800"/>
            <a:ext cx="77724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/>
              <a:t>https://www.sqlservertutorial.net/sql-server-basics/sql-server-having/</a:t>
            </a:r>
          </a:p>
        </p:txBody>
      </p:sp>
    </p:spTree>
    <p:extLst>
      <p:ext uri="{BB962C8B-B14F-4D97-AF65-F5344CB8AC3E}">
        <p14:creationId xmlns:p14="http://schemas.microsoft.com/office/powerpoint/2010/main" val="199327542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609600"/>
            <a:ext cx="8610600" cy="1006474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th-TH" dirty="0" smtClean="0">
                <a:solidFill>
                  <a:srgbClr val="1600B8"/>
                </a:solidFill>
              </a:rPr>
              <a:t>ตัวอย่าง </a:t>
            </a:r>
            <a:r>
              <a:rPr lang="en-US" dirty="0" smtClean="0">
                <a:solidFill>
                  <a:srgbClr val="1600B8"/>
                </a:solidFill>
              </a:rPr>
              <a:t>HAVING</a:t>
            </a:r>
            <a:r>
              <a:rPr lang="th-TH" dirty="0" smtClean="0">
                <a:solidFill>
                  <a:srgbClr val="1600B8"/>
                </a:solidFill>
              </a:rPr>
              <a:t> ที่พบมาก </a:t>
            </a:r>
            <a:r>
              <a:rPr lang="th-TH" dirty="0" smtClean="0"/>
              <a:t>คือ</a:t>
            </a:r>
            <a:br>
              <a:rPr lang="th-TH" dirty="0" smtClean="0"/>
            </a:br>
            <a:r>
              <a:rPr lang="th-TH" dirty="0" smtClean="0"/>
              <a:t>หลังคำสั่ง</a:t>
            </a:r>
            <a:r>
              <a:rPr lang="en-US" dirty="0" smtClean="0"/>
              <a:t> having </a:t>
            </a:r>
            <a:r>
              <a:rPr lang="th-TH" dirty="0" smtClean="0"/>
              <a:t>จะเป็นคำสั่งการเลือกข้อมูลแบบ </a:t>
            </a:r>
            <a:r>
              <a:rPr lang="en-US" dirty="0" smtClean="0"/>
              <a:t>Sum, </a:t>
            </a:r>
            <a:r>
              <a:rPr lang="en-US" dirty="0" err="1" smtClean="0"/>
              <a:t>Count,avg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057400"/>
            <a:ext cx="5867400" cy="3124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>
                <a:solidFill>
                  <a:srgbClr val="1600B8"/>
                </a:solidFill>
              </a:rPr>
              <a:t>SELECT</a:t>
            </a:r>
            <a:r>
              <a:rPr lang="en-US" sz="2400" dirty="0"/>
              <a:t> </a:t>
            </a:r>
            <a:r>
              <a:rPr lang="en-US" sz="2400" dirty="0" err="1"/>
              <a:t>Product_Id</a:t>
            </a:r>
            <a:r>
              <a:rPr lang="en-US" sz="2400" dirty="0"/>
              <a:t>, SUM(</a:t>
            </a:r>
            <a:r>
              <a:rPr lang="en-US" sz="2400" dirty="0" err="1"/>
              <a:t>Total_amt</a:t>
            </a:r>
            <a:r>
              <a:rPr lang="en-US" sz="2400" dirty="0"/>
              <a:t>) as Tot </a:t>
            </a:r>
          </a:p>
          <a:p>
            <a:pPr>
              <a:buNone/>
            </a:pPr>
            <a:r>
              <a:rPr lang="en-US" sz="2400" dirty="0">
                <a:solidFill>
                  <a:srgbClr val="1600B8"/>
                </a:solidFill>
              </a:rPr>
              <a:t>FROM</a:t>
            </a:r>
            <a:r>
              <a:rPr lang="en-US" sz="2400" dirty="0"/>
              <a:t> </a:t>
            </a:r>
            <a:r>
              <a:rPr lang="en-US" sz="2400" dirty="0" err="1"/>
              <a:t>sales_detail</a:t>
            </a:r>
            <a:r>
              <a:rPr lang="en-US" sz="2400" dirty="0"/>
              <a:t> </a:t>
            </a:r>
          </a:p>
          <a:p>
            <a:pPr>
              <a:buNone/>
            </a:pPr>
            <a:r>
              <a:rPr lang="en-US" sz="2400" dirty="0">
                <a:solidFill>
                  <a:srgbClr val="1600B8"/>
                </a:solidFill>
              </a:rPr>
              <a:t>WHERE</a:t>
            </a:r>
            <a:r>
              <a:rPr lang="en-US" sz="2400" dirty="0"/>
              <a:t> </a:t>
            </a:r>
            <a:r>
              <a:rPr lang="en-US" sz="2400" dirty="0" err="1"/>
              <a:t>Product_Id</a:t>
            </a:r>
            <a:r>
              <a:rPr lang="en-US" sz="2400" dirty="0"/>
              <a:t>&gt;'G001' </a:t>
            </a:r>
          </a:p>
          <a:p>
            <a:pPr>
              <a:buNone/>
            </a:pPr>
            <a:r>
              <a:rPr lang="en-US" sz="2400" dirty="0">
                <a:solidFill>
                  <a:srgbClr val="1600B8"/>
                </a:solidFill>
              </a:rPr>
              <a:t>GROUP</a:t>
            </a:r>
            <a:r>
              <a:rPr lang="en-US" sz="2400" dirty="0"/>
              <a:t> BY </a:t>
            </a:r>
            <a:r>
              <a:rPr lang="en-US" sz="2400" dirty="0" err="1"/>
              <a:t>Product_Id</a:t>
            </a:r>
            <a:r>
              <a:rPr lang="en-US" sz="2400" dirty="0"/>
              <a:t> </a:t>
            </a:r>
          </a:p>
          <a:p>
            <a:pPr>
              <a:buNone/>
            </a:pPr>
            <a:r>
              <a:rPr lang="en-US" sz="2400" dirty="0">
                <a:solidFill>
                  <a:srgbClr val="1600B8"/>
                </a:solidFill>
              </a:rPr>
              <a:t>HAVING</a:t>
            </a:r>
            <a:r>
              <a:rPr lang="en-US" sz="2400" dirty="0"/>
              <a:t> SUM(</a:t>
            </a:r>
            <a:r>
              <a:rPr lang="en-US" sz="2400" dirty="0" err="1"/>
              <a:t>Total_amt</a:t>
            </a:r>
            <a:r>
              <a:rPr lang="en-US" sz="2400" dirty="0"/>
              <a:t>)&gt;2000 </a:t>
            </a:r>
          </a:p>
          <a:p>
            <a:pPr>
              <a:buNone/>
            </a:pPr>
            <a:r>
              <a:rPr lang="en-US" sz="2400" dirty="0"/>
              <a:t>ORDER BY Tot </a:t>
            </a:r>
            <a:r>
              <a:rPr lang="en-US" sz="2400" dirty="0" err="1"/>
              <a:t>asc</a:t>
            </a:r>
            <a:endParaRPr lang="en-US" sz="2400" dirty="0"/>
          </a:p>
          <a:p>
            <a:pPr>
              <a:buNone/>
            </a:pPr>
            <a:endParaRPr lang="th-TH" sz="2400" dirty="0"/>
          </a:p>
        </p:txBody>
      </p:sp>
    </p:spTree>
    <p:extLst>
      <p:ext uri="{BB962C8B-B14F-4D97-AF65-F5344CB8AC3E}">
        <p14:creationId xmlns:p14="http://schemas.microsoft.com/office/powerpoint/2010/main" val="384100747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0218" y="276517"/>
            <a:ext cx="7886700" cy="1325563"/>
          </a:xfrm>
        </p:spPr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Having Sum  ***(</a:t>
            </a:r>
            <a:r>
              <a:rPr lang="th-TH" dirty="0" smtClean="0">
                <a:solidFill>
                  <a:srgbClr val="C00000"/>
                </a:solidFill>
              </a:rPr>
              <a:t>สอบ</a:t>
            </a:r>
            <a:r>
              <a:rPr lang="en-US" dirty="0" smtClean="0">
                <a:solidFill>
                  <a:srgbClr val="C00000"/>
                </a:solidFill>
              </a:rPr>
              <a:t>)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04800" y="1690689"/>
            <a:ext cx="58674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00FF"/>
                </a:solidFill>
              </a:rPr>
              <a:t>SELECT</a:t>
            </a:r>
            <a:r>
              <a:rPr lang="en-US" sz="1400" dirty="0">
                <a:solidFill>
                  <a:prstClr val="black"/>
                </a:solidFill>
              </a:rPr>
              <a:t> </a:t>
            </a:r>
            <a:r>
              <a:rPr lang="en-US" sz="1400" dirty="0" err="1">
                <a:solidFill>
                  <a:prstClr val="black"/>
                </a:solidFill>
              </a:rPr>
              <a:t>Product_Id</a:t>
            </a:r>
            <a:r>
              <a:rPr lang="en-US" sz="1400" dirty="0">
                <a:solidFill>
                  <a:srgbClr val="808080"/>
                </a:solidFill>
              </a:rPr>
              <a:t>,</a:t>
            </a:r>
            <a:r>
              <a:rPr lang="en-US" sz="1400" dirty="0">
                <a:solidFill>
                  <a:prstClr val="black"/>
                </a:solidFill>
              </a:rPr>
              <a:t> </a:t>
            </a:r>
            <a:r>
              <a:rPr lang="en-US" sz="1400" dirty="0">
                <a:solidFill>
                  <a:srgbClr val="FF00FF"/>
                </a:solidFill>
              </a:rPr>
              <a:t>SUM</a:t>
            </a:r>
            <a:r>
              <a:rPr lang="en-US" sz="1400" dirty="0">
                <a:solidFill>
                  <a:srgbClr val="808080"/>
                </a:solidFill>
              </a:rPr>
              <a:t>(</a:t>
            </a:r>
            <a:r>
              <a:rPr lang="en-US" sz="1400" dirty="0" err="1">
                <a:solidFill>
                  <a:prstClr val="black"/>
                </a:solidFill>
              </a:rPr>
              <a:t>Total_amt</a:t>
            </a:r>
            <a:r>
              <a:rPr lang="en-US" sz="1400" dirty="0">
                <a:solidFill>
                  <a:srgbClr val="808080"/>
                </a:solidFill>
              </a:rPr>
              <a:t>)</a:t>
            </a:r>
            <a:r>
              <a:rPr lang="en-US" sz="1400" dirty="0">
                <a:solidFill>
                  <a:prstClr val="black"/>
                </a:solidFill>
              </a:rPr>
              <a:t> </a:t>
            </a:r>
            <a:r>
              <a:rPr lang="en-US" sz="1400" dirty="0">
                <a:solidFill>
                  <a:srgbClr val="0000FF"/>
                </a:solidFill>
              </a:rPr>
              <a:t>as</a:t>
            </a:r>
            <a:r>
              <a:rPr lang="en-US" sz="1400" dirty="0">
                <a:solidFill>
                  <a:prstClr val="black"/>
                </a:solidFill>
              </a:rPr>
              <a:t> Tot </a:t>
            </a:r>
          </a:p>
          <a:p>
            <a:r>
              <a:rPr lang="en-US" sz="1400" dirty="0">
                <a:solidFill>
                  <a:srgbClr val="0000FF"/>
                </a:solidFill>
              </a:rPr>
              <a:t>FROM</a:t>
            </a:r>
            <a:r>
              <a:rPr lang="en-US" sz="1400" dirty="0">
                <a:solidFill>
                  <a:prstClr val="black"/>
                </a:solidFill>
              </a:rPr>
              <a:t> </a:t>
            </a:r>
            <a:r>
              <a:rPr lang="en-US" sz="1400" dirty="0" err="1">
                <a:solidFill>
                  <a:prstClr val="black"/>
                </a:solidFill>
              </a:rPr>
              <a:t>sales_detail</a:t>
            </a:r>
            <a:r>
              <a:rPr lang="en-US" sz="1400" dirty="0">
                <a:solidFill>
                  <a:prstClr val="black"/>
                </a:solidFill>
              </a:rPr>
              <a:t> </a:t>
            </a:r>
          </a:p>
          <a:p>
            <a:r>
              <a:rPr lang="en-US" sz="1400" dirty="0">
                <a:solidFill>
                  <a:srgbClr val="0000FF"/>
                </a:solidFill>
              </a:rPr>
              <a:t>WHERE</a:t>
            </a:r>
            <a:r>
              <a:rPr lang="en-US" sz="1400" dirty="0">
                <a:solidFill>
                  <a:prstClr val="black"/>
                </a:solidFill>
              </a:rPr>
              <a:t> </a:t>
            </a:r>
            <a:r>
              <a:rPr lang="en-US" sz="1400" dirty="0" err="1">
                <a:solidFill>
                  <a:prstClr val="black"/>
                </a:solidFill>
              </a:rPr>
              <a:t>Product_Id</a:t>
            </a:r>
            <a:r>
              <a:rPr lang="en-US" sz="1400" dirty="0">
                <a:solidFill>
                  <a:srgbClr val="808080"/>
                </a:solidFill>
              </a:rPr>
              <a:t>&gt;</a:t>
            </a:r>
            <a:r>
              <a:rPr lang="en-US" sz="1400" dirty="0">
                <a:solidFill>
                  <a:srgbClr val="FF0000"/>
                </a:solidFill>
              </a:rPr>
              <a:t>'G001'</a:t>
            </a:r>
            <a:r>
              <a:rPr lang="en-US" sz="1400" dirty="0">
                <a:solidFill>
                  <a:prstClr val="black"/>
                </a:solidFill>
              </a:rPr>
              <a:t> </a:t>
            </a:r>
          </a:p>
          <a:p>
            <a:r>
              <a:rPr lang="en-US" sz="1400" dirty="0">
                <a:solidFill>
                  <a:srgbClr val="0000FF"/>
                </a:solidFill>
              </a:rPr>
              <a:t>GROUP</a:t>
            </a:r>
            <a:r>
              <a:rPr lang="en-US" sz="1400" dirty="0">
                <a:solidFill>
                  <a:prstClr val="black"/>
                </a:solidFill>
              </a:rPr>
              <a:t> </a:t>
            </a:r>
            <a:r>
              <a:rPr lang="en-US" sz="1400" dirty="0">
                <a:solidFill>
                  <a:srgbClr val="0000FF"/>
                </a:solidFill>
              </a:rPr>
              <a:t>BY</a:t>
            </a:r>
            <a:r>
              <a:rPr lang="en-US" sz="1400" dirty="0">
                <a:solidFill>
                  <a:prstClr val="black"/>
                </a:solidFill>
              </a:rPr>
              <a:t> </a:t>
            </a:r>
            <a:r>
              <a:rPr lang="en-US" sz="1400" dirty="0" err="1">
                <a:solidFill>
                  <a:prstClr val="black"/>
                </a:solidFill>
              </a:rPr>
              <a:t>Product_Id</a:t>
            </a:r>
            <a:r>
              <a:rPr lang="en-US" sz="1400" dirty="0">
                <a:solidFill>
                  <a:prstClr val="black"/>
                </a:solidFill>
              </a:rPr>
              <a:t> </a:t>
            </a:r>
          </a:p>
          <a:p>
            <a:r>
              <a:rPr lang="en-US" sz="1400" dirty="0">
                <a:solidFill>
                  <a:srgbClr val="0000FF"/>
                </a:solidFill>
              </a:rPr>
              <a:t>HAVING</a:t>
            </a:r>
            <a:r>
              <a:rPr lang="en-US" sz="1400" dirty="0">
                <a:solidFill>
                  <a:prstClr val="black"/>
                </a:solidFill>
              </a:rPr>
              <a:t> </a:t>
            </a:r>
            <a:r>
              <a:rPr lang="en-US" sz="1400" dirty="0">
                <a:solidFill>
                  <a:srgbClr val="FF00FF"/>
                </a:solidFill>
              </a:rPr>
              <a:t>SUM</a:t>
            </a:r>
            <a:r>
              <a:rPr lang="en-US" sz="1400" dirty="0">
                <a:solidFill>
                  <a:srgbClr val="808080"/>
                </a:solidFill>
              </a:rPr>
              <a:t>(</a:t>
            </a:r>
            <a:r>
              <a:rPr lang="en-US" sz="1400" dirty="0" err="1">
                <a:solidFill>
                  <a:prstClr val="black"/>
                </a:solidFill>
              </a:rPr>
              <a:t>Total_amt</a:t>
            </a:r>
            <a:r>
              <a:rPr lang="en-US" sz="1400" dirty="0">
                <a:solidFill>
                  <a:srgbClr val="808080"/>
                </a:solidFill>
              </a:rPr>
              <a:t>)&gt;</a:t>
            </a:r>
            <a:r>
              <a:rPr lang="en-US" sz="1400" dirty="0">
                <a:solidFill>
                  <a:prstClr val="black"/>
                </a:solidFill>
              </a:rPr>
              <a:t>1300</a:t>
            </a:r>
          </a:p>
          <a:p>
            <a:r>
              <a:rPr lang="en-US" sz="1400" dirty="0">
                <a:solidFill>
                  <a:srgbClr val="0000FF"/>
                </a:solidFill>
              </a:rPr>
              <a:t>ORDER</a:t>
            </a:r>
            <a:r>
              <a:rPr lang="en-US" sz="1400" dirty="0">
                <a:solidFill>
                  <a:prstClr val="black"/>
                </a:solidFill>
              </a:rPr>
              <a:t> </a:t>
            </a:r>
            <a:r>
              <a:rPr lang="en-US" sz="1400" dirty="0">
                <a:solidFill>
                  <a:srgbClr val="0000FF"/>
                </a:solidFill>
              </a:rPr>
              <a:t>BY</a:t>
            </a:r>
            <a:r>
              <a:rPr lang="en-US" sz="1400" dirty="0">
                <a:solidFill>
                  <a:prstClr val="black"/>
                </a:solidFill>
              </a:rPr>
              <a:t> Tot </a:t>
            </a:r>
            <a:r>
              <a:rPr lang="en-US" sz="1400" dirty="0" err="1">
                <a:solidFill>
                  <a:srgbClr val="0000FF"/>
                </a:solidFill>
              </a:rPr>
              <a:t>asc</a:t>
            </a:r>
            <a:endParaRPr lang="en-US" sz="1400" dirty="0">
              <a:solidFill>
                <a:srgbClr val="0000FF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36665" y="3352800"/>
            <a:ext cx="4572000" cy="138499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400" dirty="0">
                <a:solidFill>
                  <a:srgbClr val="0000FF"/>
                </a:solidFill>
              </a:rPr>
              <a:t>SELECT</a:t>
            </a:r>
            <a:r>
              <a:rPr lang="en-US" sz="1400" dirty="0">
                <a:solidFill>
                  <a:prstClr val="black"/>
                </a:solidFill>
              </a:rPr>
              <a:t> </a:t>
            </a:r>
            <a:r>
              <a:rPr lang="en-US" sz="1400" dirty="0" err="1">
                <a:solidFill>
                  <a:prstClr val="black"/>
                </a:solidFill>
              </a:rPr>
              <a:t>Product_Id</a:t>
            </a:r>
            <a:r>
              <a:rPr lang="en-US" sz="1400" dirty="0">
                <a:solidFill>
                  <a:srgbClr val="808080"/>
                </a:solidFill>
              </a:rPr>
              <a:t>,</a:t>
            </a:r>
            <a:r>
              <a:rPr lang="en-US" sz="1400" dirty="0">
                <a:solidFill>
                  <a:prstClr val="black"/>
                </a:solidFill>
              </a:rPr>
              <a:t> </a:t>
            </a:r>
            <a:r>
              <a:rPr lang="en-US" sz="1400" dirty="0">
                <a:solidFill>
                  <a:srgbClr val="FF00FF"/>
                </a:solidFill>
              </a:rPr>
              <a:t>SUM</a:t>
            </a:r>
            <a:r>
              <a:rPr lang="en-US" sz="1400" dirty="0">
                <a:solidFill>
                  <a:srgbClr val="808080"/>
                </a:solidFill>
              </a:rPr>
              <a:t>(</a:t>
            </a:r>
            <a:r>
              <a:rPr lang="en-US" sz="1400" dirty="0" err="1">
                <a:solidFill>
                  <a:prstClr val="black"/>
                </a:solidFill>
              </a:rPr>
              <a:t>Total_amt</a:t>
            </a:r>
            <a:r>
              <a:rPr lang="en-US" sz="1400" dirty="0">
                <a:solidFill>
                  <a:srgbClr val="808080"/>
                </a:solidFill>
              </a:rPr>
              <a:t>)</a:t>
            </a:r>
            <a:r>
              <a:rPr lang="en-US" sz="1400" dirty="0">
                <a:solidFill>
                  <a:prstClr val="black"/>
                </a:solidFill>
              </a:rPr>
              <a:t> </a:t>
            </a:r>
            <a:r>
              <a:rPr lang="en-US" sz="1400" dirty="0">
                <a:solidFill>
                  <a:srgbClr val="0000FF"/>
                </a:solidFill>
              </a:rPr>
              <a:t>as</a:t>
            </a:r>
            <a:r>
              <a:rPr lang="en-US" sz="1400" dirty="0">
                <a:solidFill>
                  <a:prstClr val="black"/>
                </a:solidFill>
              </a:rPr>
              <a:t> Tot </a:t>
            </a:r>
          </a:p>
          <a:p>
            <a:r>
              <a:rPr lang="en-US" sz="1400" dirty="0">
                <a:solidFill>
                  <a:srgbClr val="0000FF"/>
                </a:solidFill>
              </a:rPr>
              <a:t>FROM</a:t>
            </a:r>
            <a:r>
              <a:rPr lang="en-US" sz="1400" dirty="0">
                <a:solidFill>
                  <a:prstClr val="black"/>
                </a:solidFill>
              </a:rPr>
              <a:t> </a:t>
            </a:r>
            <a:r>
              <a:rPr lang="en-US" sz="1400" dirty="0" err="1">
                <a:solidFill>
                  <a:prstClr val="black"/>
                </a:solidFill>
              </a:rPr>
              <a:t>sales_detail</a:t>
            </a:r>
            <a:r>
              <a:rPr lang="en-US" sz="1400" dirty="0">
                <a:solidFill>
                  <a:prstClr val="black"/>
                </a:solidFill>
              </a:rPr>
              <a:t> </a:t>
            </a:r>
          </a:p>
          <a:p>
            <a:r>
              <a:rPr lang="en-US" sz="1400" dirty="0">
                <a:solidFill>
                  <a:srgbClr val="0000FF"/>
                </a:solidFill>
              </a:rPr>
              <a:t>WHERE</a:t>
            </a:r>
            <a:r>
              <a:rPr lang="en-US" sz="1400" dirty="0">
                <a:solidFill>
                  <a:prstClr val="black"/>
                </a:solidFill>
              </a:rPr>
              <a:t> </a:t>
            </a:r>
            <a:r>
              <a:rPr lang="en-US" sz="1400" dirty="0" err="1">
                <a:solidFill>
                  <a:prstClr val="black"/>
                </a:solidFill>
              </a:rPr>
              <a:t>Product_Id</a:t>
            </a:r>
            <a:r>
              <a:rPr lang="en-US" sz="1400" dirty="0">
                <a:solidFill>
                  <a:srgbClr val="808080"/>
                </a:solidFill>
              </a:rPr>
              <a:t>&gt;</a:t>
            </a:r>
            <a:r>
              <a:rPr lang="en-US" sz="1400" dirty="0">
                <a:solidFill>
                  <a:srgbClr val="FF0000"/>
                </a:solidFill>
              </a:rPr>
              <a:t>'G001'</a:t>
            </a:r>
            <a:r>
              <a:rPr lang="en-US" sz="1400" dirty="0">
                <a:solidFill>
                  <a:prstClr val="black"/>
                </a:solidFill>
              </a:rPr>
              <a:t> </a:t>
            </a:r>
          </a:p>
          <a:p>
            <a:r>
              <a:rPr lang="en-US" sz="1400" dirty="0">
                <a:solidFill>
                  <a:srgbClr val="0000FF"/>
                </a:solidFill>
              </a:rPr>
              <a:t>GROUP</a:t>
            </a:r>
            <a:r>
              <a:rPr lang="en-US" sz="1400" dirty="0">
                <a:solidFill>
                  <a:prstClr val="black"/>
                </a:solidFill>
              </a:rPr>
              <a:t> </a:t>
            </a:r>
            <a:r>
              <a:rPr lang="en-US" sz="1400" dirty="0">
                <a:solidFill>
                  <a:srgbClr val="0000FF"/>
                </a:solidFill>
              </a:rPr>
              <a:t>BY</a:t>
            </a:r>
            <a:r>
              <a:rPr lang="en-US" sz="1400" dirty="0">
                <a:solidFill>
                  <a:prstClr val="black"/>
                </a:solidFill>
              </a:rPr>
              <a:t> </a:t>
            </a:r>
            <a:r>
              <a:rPr lang="en-US" sz="1400" dirty="0" err="1">
                <a:solidFill>
                  <a:prstClr val="black"/>
                </a:solidFill>
              </a:rPr>
              <a:t>Product_Id</a:t>
            </a:r>
            <a:r>
              <a:rPr lang="en-US" sz="1400" dirty="0">
                <a:solidFill>
                  <a:prstClr val="black"/>
                </a:solidFill>
              </a:rPr>
              <a:t> </a:t>
            </a:r>
          </a:p>
          <a:p>
            <a:r>
              <a:rPr lang="en-US" sz="1400" dirty="0">
                <a:solidFill>
                  <a:srgbClr val="0000FF"/>
                </a:solidFill>
              </a:rPr>
              <a:t>HAVING</a:t>
            </a:r>
            <a:r>
              <a:rPr lang="en-US" sz="1400" dirty="0">
                <a:solidFill>
                  <a:prstClr val="black"/>
                </a:solidFill>
              </a:rPr>
              <a:t> </a:t>
            </a:r>
            <a:r>
              <a:rPr lang="en-US" sz="1400" dirty="0" err="1">
                <a:solidFill>
                  <a:prstClr val="black"/>
                </a:solidFill>
              </a:rPr>
              <a:t>Product_Id</a:t>
            </a:r>
            <a:r>
              <a:rPr lang="en-US" sz="1400" dirty="0">
                <a:solidFill>
                  <a:srgbClr val="808080"/>
                </a:solidFill>
              </a:rPr>
              <a:t>=</a:t>
            </a:r>
            <a:r>
              <a:rPr lang="en-US" sz="1400" dirty="0">
                <a:solidFill>
                  <a:srgbClr val="FF0000"/>
                </a:solidFill>
              </a:rPr>
              <a:t>'G012'</a:t>
            </a:r>
          </a:p>
          <a:p>
            <a:r>
              <a:rPr lang="en-US" sz="1400" dirty="0">
                <a:solidFill>
                  <a:srgbClr val="0000FF"/>
                </a:solidFill>
              </a:rPr>
              <a:t>ORDER</a:t>
            </a:r>
            <a:r>
              <a:rPr lang="en-US" sz="1400" dirty="0">
                <a:solidFill>
                  <a:prstClr val="black"/>
                </a:solidFill>
              </a:rPr>
              <a:t> </a:t>
            </a:r>
            <a:r>
              <a:rPr lang="en-US" sz="1400" dirty="0">
                <a:solidFill>
                  <a:srgbClr val="0000FF"/>
                </a:solidFill>
              </a:rPr>
              <a:t>BY</a:t>
            </a:r>
            <a:r>
              <a:rPr lang="en-US" sz="1400" dirty="0">
                <a:solidFill>
                  <a:prstClr val="black"/>
                </a:solidFill>
              </a:rPr>
              <a:t> Tot </a:t>
            </a:r>
            <a:r>
              <a:rPr lang="en-US" sz="1400" dirty="0" err="1">
                <a:solidFill>
                  <a:srgbClr val="0000FF"/>
                </a:solidFill>
              </a:rPr>
              <a:t>asc</a:t>
            </a:r>
            <a:endParaRPr lang="en-US" sz="1400" dirty="0"/>
          </a:p>
        </p:txBody>
      </p:sp>
      <p:sp>
        <p:nvSpPr>
          <p:cNvPr id="6" name="Rectangle 5"/>
          <p:cNvSpPr/>
          <p:nvPr/>
        </p:nvSpPr>
        <p:spPr>
          <a:xfrm>
            <a:off x="381000" y="4876800"/>
            <a:ext cx="4572000" cy="138499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400" dirty="0">
                <a:solidFill>
                  <a:srgbClr val="0000FF"/>
                </a:solidFill>
              </a:rPr>
              <a:t>SELECT</a:t>
            </a:r>
            <a:r>
              <a:rPr lang="en-US" sz="1400" dirty="0">
                <a:solidFill>
                  <a:prstClr val="black"/>
                </a:solidFill>
              </a:rPr>
              <a:t> </a:t>
            </a:r>
            <a:r>
              <a:rPr lang="en-US" sz="1400" dirty="0" err="1">
                <a:solidFill>
                  <a:prstClr val="black"/>
                </a:solidFill>
              </a:rPr>
              <a:t>Product_Id</a:t>
            </a:r>
            <a:r>
              <a:rPr lang="en-US" sz="1400" dirty="0">
                <a:solidFill>
                  <a:srgbClr val="808080"/>
                </a:solidFill>
              </a:rPr>
              <a:t>,</a:t>
            </a:r>
            <a:r>
              <a:rPr lang="en-US" sz="1400" dirty="0">
                <a:solidFill>
                  <a:prstClr val="black"/>
                </a:solidFill>
              </a:rPr>
              <a:t> </a:t>
            </a:r>
            <a:r>
              <a:rPr lang="en-US" sz="1400" dirty="0">
                <a:solidFill>
                  <a:srgbClr val="FF00FF"/>
                </a:solidFill>
              </a:rPr>
              <a:t>SUM</a:t>
            </a:r>
            <a:r>
              <a:rPr lang="en-US" sz="1400" dirty="0">
                <a:solidFill>
                  <a:srgbClr val="808080"/>
                </a:solidFill>
              </a:rPr>
              <a:t>(</a:t>
            </a:r>
            <a:r>
              <a:rPr lang="en-US" sz="1400" dirty="0" err="1">
                <a:solidFill>
                  <a:prstClr val="black"/>
                </a:solidFill>
              </a:rPr>
              <a:t>Total_amt</a:t>
            </a:r>
            <a:r>
              <a:rPr lang="en-US" sz="1400" dirty="0">
                <a:solidFill>
                  <a:srgbClr val="808080"/>
                </a:solidFill>
              </a:rPr>
              <a:t>)</a:t>
            </a:r>
            <a:r>
              <a:rPr lang="en-US" sz="1400" dirty="0">
                <a:solidFill>
                  <a:prstClr val="black"/>
                </a:solidFill>
              </a:rPr>
              <a:t> </a:t>
            </a:r>
            <a:r>
              <a:rPr lang="en-US" sz="1400" dirty="0">
                <a:solidFill>
                  <a:srgbClr val="0000FF"/>
                </a:solidFill>
              </a:rPr>
              <a:t>as</a:t>
            </a:r>
            <a:r>
              <a:rPr lang="en-US" sz="1400" dirty="0">
                <a:solidFill>
                  <a:prstClr val="black"/>
                </a:solidFill>
              </a:rPr>
              <a:t> Tot </a:t>
            </a:r>
          </a:p>
          <a:p>
            <a:r>
              <a:rPr lang="en-US" sz="1400" dirty="0">
                <a:solidFill>
                  <a:srgbClr val="0000FF"/>
                </a:solidFill>
              </a:rPr>
              <a:t>FROM</a:t>
            </a:r>
            <a:r>
              <a:rPr lang="en-US" sz="1400" dirty="0">
                <a:solidFill>
                  <a:prstClr val="black"/>
                </a:solidFill>
              </a:rPr>
              <a:t> </a:t>
            </a:r>
            <a:r>
              <a:rPr lang="en-US" sz="1400" dirty="0" err="1">
                <a:solidFill>
                  <a:prstClr val="black"/>
                </a:solidFill>
              </a:rPr>
              <a:t>sales_detail</a:t>
            </a:r>
            <a:r>
              <a:rPr lang="en-US" sz="1400" dirty="0">
                <a:solidFill>
                  <a:prstClr val="black"/>
                </a:solidFill>
              </a:rPr>
              <a:t> </a:t>
            </a:r>
          </a:p>
          <a:p>
            <a:r>
              <a:rPr lang="en-US" sz="1400" dirty="0">
                <a:solidFill>
                  <a:srgbClr val="0000FF"/>
                </a:solidFill>
              </a:rPr>
              <a:t>WHERE</a:t>
            </a:r>
            <a:r>
              <a:rPr lang="en-US" sz="1400" dirty="0">
                <a:solidFill>
                  <a:prstClr val="black"/>
                </a:solidFill>
              </a:rPr>
              <a:t> </a:t>
            </a:r>
            <a:r>
              <a:rPr lang="en-US" sz="1400" dirty="0" err="1">
                <a:solidFill>
                  <a:prstClr val="black"/>
                </a:solidFill>
              </a:rPr>
              <a:t>Product_Id</a:t>
            </a:r>
            <a:r>
              <a:rPr lang="en-US" sz="1400" dirty="0">
                <a:solidFill>
                  <a:srgbClr val="808080"/>
                </a:solidFill>
              </a:rPr>
              <a:t>&gt;</a:t>
            </a:r>
            <a:r>
              <a:rPr lang="en-US" sz="1400" dirty="0">
                <a:solidFill>
                  <a:srgbClr val="FF0000"/>
                </a:solidFill>
              </a:rPr>
              <a:t>'G001'</a:t>
            </a:r>
            <a:r>
              <a:rPr lang="en-US" sz="1400" dirty="0">
                <a:solidFill>
                  <a:prstClr val="black"/>
                </a:solidFill>
              </a:rPr>
              <a:t> </a:t>
            </a:r>
          </a:p>
          <a:p>
            <a:r>
              <a:rPr lang="en-US" sz="1400" dirty="0">
                <a:solidFill>
                  <a:srgbClr val="0000FF"/>
                </a:solidFill>
              </a:rPr>
              <a:t>GROUP</a:t>
            </a:r>
            <a:r>
              <a:rPr lang="en-US" sz="1400" dirty="0">
                <a:solidFill>
                  <a:prstClr val="black"/>
                </a:solidFill>
              </a:rPr>
              <a:t> </a:t>
            </a:r>
            <a:r>
              <a:rPr lang="en-US" sz="1400" dirty="0">
                <a:solidFill>
                  <a:srgbClr val="0000FF"/>
                </a:solidFill>
              </a:rPr>
              <a:t>BY</a:t>
            </a:r>
            <a:r>
              <a:rPr lang="en-US" sz="1400" dirty="0">
                <a:solidFill>
                  <a:prstClr val="black"/>
                </a:solidFill>
              </a:rPr>
              <a:t> </a:t>
            </a:r>
            <a:r>
              <a:rPr lang="en-US" sz="1400" dirty="0" err="1">
                <a:solidFill>
                  <a:prstClr val="black"/>
                </a:solidFill>
              </a:rPr>
              <a:t>Product_Id</a:t>
            </a:r>
            <a:r>
              <a:rPr lang="en-US" sz="1400" dirty="0">
                <a:solidFill>
                  <a:prstClr val="black"/>
                </a:solidFill>
              </a:rPr>
              <a:t> </a:t>
            </a:r>
          </a:p>
          <a:p>
            <a:r>
              <a:rPr lang="en-US" sz="1400" dirty="0">
                <a:solidFill>
                  <a:srgbClr val="0000FF"/>
                </a:solidFill>
              </a:rPr>
              <a:t>HAVING</a:t>
            </a:r>
            <a:r>
              <a:rPr lang="en-US" sz="1400" dirty="0">
                <a:solidFill>
                  <a:prstClr val="black"/>
                </a:solidFill>
              </a:rPr>
              <a:t> </a:t>
            </a:r>
            <a:r>
              <a:rPr lang="en-US" sz="1400" dirty="0">
                <a:solidFill>
                  <a:srgbClr val="FF00FF"/>
                </a:solidFill>
              </a:rPr>
              <a:t>SUM</a:t>
            </a:r>
            <a:r>
              <a:rPr lang="en-US" sz="1400" dirty="0">
                <a:solidFill>
                  <a:srgbClr val="808080"/>
                </a:solidFill>
              </a:rPr>
              <a:t>(</a:t>
            </a:r>
            <a:r>
              <a:rPr lang="en-US" sz="1400" dirty="0" err="1">
                <a:solidFill>
                  <a:prstClr val="black"/>
                </a:solidFill>
              </a:rPr>
              <a:t>Total_amt</a:t>
            </a:r>
            <a:r>
              <a:rPr lang="en-US" sz="1400" dirty="0">
                <a:solidFill>
                  <a:srgbClr val="808080"/>
                </a:solidFill>
              </a:rPr>
              <a:t>)&gt;</a:t>
            </a:r>
            <a:r>
              <a:rPr lang="en-US" sz="1400" dirty="0">
                <a:solidFill>
                  <a:prstClr val="black"/>
                </a:solidFill>
              </a:rPr>
              <a:t>1300 </a:t>
            </a:r>
            <a:r>
              <a:rPr lang="en-US" sz="1400" dirty="0">
                <a:solidFill>
                  <a:srgbClr val="808080"/>
                </a:solidFill>
              </a:rPr>
              <a:t>and</a:t>
            </a:r>
            <a:r>
              <a:rPr lang="en-US" sz="1400" dirty="0">
                <a:solidFill>
                  <a:prstClr val="black"/>
                </a:solidFill>
              </a:rPr>
              <a:t> </a:t>
            </a:r>
            <a:r>
              <a:rPr lang="en-US" sz="1400" dirty="0" err="1">
                <a:solidFill>
                  <a:prstClr val="black"/>
                </a:solidFill>
              </a:rPr>
              <a:t>Product_Id</a:t>
            </a:r>
            <a:r>
              <a:rPr lang="en-US" sz="1400" dirty="0">
                <a:solidFill>
                  <a:srgbClr val="808080"/>
                </a:solidFill>
              </a:rPr>
              <a:t>=</a:t>
            </a:r>
            <a:r>
              <a:rPr lang="en-US" sz="1400" dirty="0">
                <a:solidFill>
                  <a:srgbClr val="FF0000"/>
                </a:solidFill>
              </a:rPr>
              <a:t>'G012'</a:t>
            </a:r>
          </a:p>
          <a:p>
            <a:r>
              <a:rPr lang="en-US" sz="1400" dirty="0">
                <a:solidFill>
                  <a:srgbClr val="0000FF"/>
                </a:solidFill>
              </a:rPr>
              <a:t>ORDER</a:t>
            </a:r>
            <a:r>
              <a:rPr lang="en-US" sz="1400" dirty="0">
                <a:solidFill>
                  <a:prstClr val="black"/>
                </a:solidFill>
              </a:rPr>
              <a:t> </a:t>
            </a:r>
            <a:r>
              <a:rPr lang="en-US" sz="1400" dirty="0">
                <a:solidFill>
                  <a:srgbClr val="0000FF"/>
                </a:solidFill>
              </a:rPr>
              <a:t>BY</a:t>
            </a:r>
            <a:r>
              <a:rPr lang="en-US" sz="1400" dirty="0">
                <a:solidFill>
                  <a:prstClr val="black"/>
                </a:solidFill>
              </a:rPr>
              <a:t> Tot </a:t>
            </a:r>
            <a:r>
              <a:rPr lang="en-US" sz="1400" dirty="0" err="1">
                <a:solidFill>
                  <a:srgbClr val="0000FF"/>
                </a:solidFill>
              </a:rPr>
              <a:t>asc</a:t>
            </a:r>
            <a:endParaRPr lang="en-US" sz="14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32320" y="1927482"/>
            <a:ext cx="1152526" cy="1469914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62800" y="3528321"/>
            <a:ext cx="1152526" cy="128058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69120" y="4966395"/>
            <a:ext cx="1165861" cy="1295400"/>
          </a:xfrm>
          <a:prstGeom prst="rect">
            <a:avLst/>
          </a:prstGeom>
        </p:spPr>
      </p:pic>
      <p:sp>
        <p:nvSpPr>
          <p:cNvPr id="10" name="Rounded Rectangular Callout 9"/>
          <p:cNvSpPr/>
          <p:nvPr/>
        </p:nvSpPr>
        <p:spPr>
          <a:xfrm>
            <a:off x="5638800" y="3683011"/>
            <a:ext cx="1193223" cy="971204"/>
          </a:xfrm>
          <a:prstGeom prst="wedgeRoundRectCallout">
            <a:avLst>
              <a:gd name="adj1" fmla="val -299561"/>
              <a:gd name="adj2" fmla="val 22035"/>
              <a:gd name="adj3" fmla="val 16667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000" dirty="0" smtClean="0">
                <a:solidFill>
                  <a:schemeClr val="tx1"/>
                </a:solidFill>
              </a:rPr>
              <a:t>ได้ แต่ควรตรวจสอบ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1" name="Rounded Rectangular Callout 10"/>
          <p:cNvSpPr/>
          <p:nvPr/>
        </p:nvSpPr>
        <p:spPr>
          <a:xfrm>
            <a:off x="5543204" y="5347395"/>
            <a:ext cx="1371600" cy="914400"/>
          </a:xfrm>
          <a:prstGeom prst="wedgeRoundRectCallout">
            <a:avLst>
              <a:gd name="adj1" fmla="val -123687"/>
              <a:gd name="adj2" fmla="val 9319"/>
              <a:gd name="adj3" fmla="val 16667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800" dirty="0" smtClean="0">
                <a:solidFill>
                  <a:schemeClr val="tx1"/>
                </a:solidFill>
              </a:rPr>
              <a:t>ได้ แต่ควรตรวจสอบ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12" name="Rounded Rectangular Callout 11"/>
          <p:cNvSpPr/>
          <p:nvPr/>
        </p:nvSpPr>
        <p:spPr>
          <a:xfrm>
            <a:off x="5791200" y="2017931"/>
            <a:ext cx="1112520" cy="877669"/>
          </a:xfrm>
          <a:prstGeom prst="wedgeRoundRectCallout">
            <a:avLst>
              <a:gd name="adj1" fmla="val -197557"/>
              <a:gd name="adj2" fmla="val 22891"/>
              <a:gd name="adj3" fmla="val 16667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800" dirty="0" smtClean="0">
                <a:solidFill>
                  <a:schemeClr val="tx1"/>
                </a:solidFill>
              </a:rPr>
              <a:t>ถูกต้อง</a:t>
            </a:r>
            <a:endParaRPr lang="en-US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358037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2242" y="164654"/>
            <a:ext cx="7886700" cy="1325563"/>
          </a:xfrm>
        </p:spPr>
        <p:txBody>
          <a:bodyPr/>
          <a:lstStyle/>
          <a:p>
            <a:r>
              <a:rPr lang="en-US" dirty="0" smtClean="0"/>
              <a:t>Having &gt; </a:t>
            </a:r>
            <a:r>
              <a:rPr lang="en-US" dirty="0" smtClean="0">
                <a:solidFill>
                  <a:srgbClr val="00B050"/>
                </a:solidFill>
              </a:rPr>
              <a:t>Correct</a:t>
            </a:r>
            <a:r>
              <a:rPr lang="en-US" dirty="0" smtClean="0"/>
              <a:t> VS </a:t>
            </a:r>
            <a:r>
              <a:rPr lang="en-US" dirty="0" smtClean="0">
                <a:solidFill>
                  <a:srgbClr val="C00000"/>
                </a:solidFill>
              </a:rPr>
              <a:t>Wrong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04800" y="1524000"/>
            <a:ext cx="58674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/>
              <a:t> </a:t>
            </a:r>
            <a:r>
              <a:rPr lang="en-US" sz="1400" dirty="0" smtClean="0"/>
              <a:t>   </a:t>
            </a:r>
            <a:r>
              <a:rPr lang="en-US" sz="1400" dirty="0">
                <a:solidFill>
                  <a:srgbClr val="1600B8"/>
                </a:solidFill>
              </a:rPr>
              <a:t>Select</a:t>
            </a:r>
            <a:r>
              <a:rPr lang="en-US" sz="1400" dirty="0"/>
              <a:t>	</a:t>
            </a:r>
            <a:r>
              <a:rPr lang="en-US" sz="1400" dirty="0" err="1" smtClean="0"/>
              <a:t>Sales.Cust_Id,Sales_Detail.Product_Id</a:t>
            </a:r>
            <a:r>
              <a:rPr lang="en-US" sz="1400" dirty="0" smtClean="0"/>
              <a:t>, SUM(</a:t>
            </a:r>
            <a:r>
              <a:rPr lang="en-US" sz="1400" dirty="0" err="1" smtClean="0"/>
              <a:t>Total_amt</a:t>
            </a:r>
            <a:r>
              <a:rPr lang="en-US" sz="1400" dirty="0"/>
              <a:t>) as  </a:t>
            </a:r>
            <a:r>
              <a:rPr lang="en-US" sz="1400" dirty="0" err="1"/>
              <a:t>TotTal</a:t>
            </a:r>
            <a:endParaRPr lang="en-US" sz="1400" dirty="0"/>
          </a:p>
          <a:p>
            <a:r>
              <a:rPr lang="en-US" sz="1400" dirty="0"/>
              <a:t>    </a:t>
            </a:r>
            <a:r>
              <a:rPr lang="en-US" sz="1400" dirty="0">
                <a:solidFill>
                  <a:srgbClr val="1600B8"/>
                </a:solidFill>
              </a:rPr>
              <a:t>From</a:t>
            </a:r>
            <a:r>
              <a:rPr lang="en-US" sz="1400" dirty="0"/>
              <a:t>  </a:t>
            </a:r>
            <a:r>
              <a:rPr lang="en-US" sz="1400" dirty="0" err="1"/>
              <a:t>Sales,Sales_Detail</a:t>
            </a:r>
            <a:endParaRPr lang="en-US" sz="1400" dirty="0"/>
          </a:p>
          <a:p>
            <a:r>
              <a:rPr lang="en-US" sz="1400" dirty="0"/>
              <a:t>    </a:t>
            </a:r>
            <a:r>
              <a:rPr lang="en-US" sz="1400" dirty="0">
                <a:solidFill>
                  <a:srgbClr val="1600B8"/>
                </a:solidFill>
              </a:rPr>
              <a:t>Where</a:t>
            </a:r>
            <a:r>
              <a:rPr lang="en-US" sz="1400" dirty="0"/>
              <a:t> </a:t>
            </a:r>
            <a:r>
              <a:rPr lang="en-US" sz="1400" dirty="0" err="1"/>
              <a:t>sales.Receipt_No</a:t>
            </a:r>
            <a:r>
              <a:rPr lang="en-US" sz="1400" dirty="0"/>
              <a:t>=</a:t>
            </a:r>
            <a:r>
              <a:rPr lang="en-US" sz="1400" dirty="0" err="1"/>
              <a:t>Sales_Detail.Receipt_No</a:t>
            </a:r>
            <a:endParaRPr lang="en-US" sz="1400" dirty="0"/>
          </a:p>
          <a:p>
            <a:r>
              <a:rPr lang="en-US" sz="1400" dirty="0"/>
              <a:t>    </a:t>
            </a:r>
            <a:r>
              <a:rPr lang="en-US" sz="1400" dirty="0">
                <a:solidFill>
                  <a:srgbClr val="1600B8"/>
                </a:solidFill>
              </a:rPr>
              <a:t>Group</a:t>
            </a:r>
            <a:r>
              <a:rPr lang="en-US" sz="1400" dirty="0"/>
              <a:t> </a:t>
            </a:r>
            <a:r>
              <a:rPr lang="en-US" sz="1400" dirty="0">
                <a:solidFill>
                  <a:srgbClr val="1600B8"/>
                </a:solidFill>
              </a:rPr>
              <a:t>by</a:t>
            </a:r>
            <a:r>
              <a:rPr lang="en-US" sz="1400" dirty="0"/>
              <a:t> </a:t>
            </a:r>
            <a:r>
              <a:rPr lang="en-US" sz="1400" dirty="0" err="1"/>
              <a:t>Sales.Cust_Id,Sales_Detail.Product_Id</a:t>
            </a:r>
            <a:endParaRPr lang="en-US" sz="1400" dirty="0"/>
          </a:p>
          <a:p>
            <a:r>
              <a:rPr lang="en-US" sz="1400" dirty="0"/>
              <a:t>    </a:t>
            </a:r>
            <a:r>
              <a:rPr lang="en-US" sz="1400" dirty="0">
                <a:solidFill>
                  <a:srgbClr val="1600B8"/>
                </a:solidFill>
              </a:rPr>
              <a:t>Having</a:t>
            </a:r>
            <a:r>
              <a:rPr lang="en-US" sz="1400" dirty="0"/>
              <a:t> </a:t>
            </a:r>
            <a:r>
              <a:rPr lang="en-US" sz="1400" dirty="0">
                <a:solidFill>
                  <a:srgbClr val="C00000"/>
                </a:solidFill>
              </a:rPr>
              <a:t>SUM(</a:t>
            </a:r>
            <a:r>
              <a:rPr lang="en-US" sz="1400" dirty="0" err="1">
                <a:solidFill>
                  <a:srgbClr val="C00000"/>
                </a:solidFill>
              </a:rPr>
              <a:t>Total_amt</a:t>
            </a:r>
            <a:r>
              <a:rPr lang="en-US" sz="1400" dirty="0">
                <a:solidFill>
                  <a:srgbClr val="C00000"/>
                </a:solidFill>
              </a:rPr>
              <a:t>)  &lt;=2000 </a:t>
            </a:r>
          </a:p>
          <a:p>
            <a:r>
              <a:rPr lang="en-US" sz="1400" dirty="0"/>
              <a:t>    </a:t>
            </a:r>
            <a:r>
              <a:rPr lang="en-US" sz="1400" dirty="0">
                <a:solidFill>
                  <a:srgbClr val="1600B8"/>
                </a:solidFill>
              </a:rPr>
              <a:t>Order</a:t>
            </a:r>
            <a:r>
              <a:rPr lang="en-US" sz="1400" dirty="0"/>
              <a:t> </a:t>
            </a:r>
            <a:r>
              <a:rPr lang="en-US" sz="1400" dirty="0">
                <a:solidFill>
                  <a:srgbClr val="1600B8"/>
                </a:solidFill>
              </a:rPr>
              <a:t>by</a:t>
            </a:r>
            <a:r>
              <a:rPr lang="en-US" sz="1400" dirty="0"/>
              <a:t> </a:t>
            </a:r>
            <a:r>
              <a:rPr lang="en-US" sz="1400" dirty="0" err="1"/>
              <a:t>Sales.Cust_Id,Product_Id</a:t>
            </a:r>
            <a:endParaRPr lang="en-US" sz="14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96074" y="1490217"/>
            <a:ext cx="1457326" cy="161925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228600" y="3483511"/>
            <a:ext cx="69342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/>
              <a:t> </a:t>
            </a:r>
            <a:r>
              <a:rPr lang="en-US" sz="1600" dirty="0" smtClean="0"/>
              <a:t>   </a:t>
            </a:r>
            <a:r>
              <a:rPr lang="en-US" sz="1600" dirty="0" smtClean="0">
                <a:solidFill>
                  <a:srgbClr val="0000FF"/>
                </a:solidFill>
              </a:rPr>
              <a:t>Select</a:t>
            </a:r>
            <a:r>
              <a:rPr lang="en-US" sz="1600" dirty="0">
                <a:solidFill>
                  <a:prstClr val="black"/>
                </a:solidFill>
              </a:rPr>
              <a:t>	</a:t>
            </a:r>
            <a:r>
              <a:rPr lang="en-US" sz="1600" dirty="0" err="1">
                <a:solidFill>
                  <a:prstClr val="black"/>
                </a:solidFill>
              </a:rPr>
              <a:t>Sales</a:t>
            </a:r>
            <a:r>
              <a:rPr lang="en-US" sz="1600" dirty="0" err="1">
                <a:solidFill>
                  <a:srgbClr val="808080"/>
                </a:solidFill>
              </a:rPr>
              <a:t>.</a:t>
            </a:r>
            <a:r>
              <a:rPr lang="en-US" sz="1600" dirty="0" err="1">
                <a:solidFill>
                  <a:prstClr val="black"/>
                </a:solidFill>
              </a:rPr>
              <a:t>Cust_Id</a:t>
            </a:r>
            <a:r>
              <a:rPr lang="en-US" sz="1600" dirty="0" err="1">
                <a:solidFill>
                  <a:srgbClr val="808080"/>
                </a:solidFill>
              </a:rPr>
              <a:t>,</a:t>
            </a:r>
            <a:r>
              <a:rPr lang="en-US" sz="1600" dirty="0" err="1">
                <a:solidFill>
                  <a:prstClr val="black"/>
                </a:solidFill>
              </a:rPr>
              <a:t>Sales_Detail</a:t>
            </a:r>
            <a:r>
              <a:rPr lang="en-US" sz="1600" dirty="0" err="1">
                <a:solidFill>
                  <a:srgbClr val="808080"/>
                </a:solidFill>
              </a:rPr>
              <a:t>.</a:t>
            </a:r>
            <a:r>
              <a:rPr lang="en-US" sz="1600" dirty="0" err="1">
                <a:solidFill>
                  <a:prstClr val="black"/>
                </a:solidFill>
              </a:rPr>
              <a:t>Product_Id</a:t>
            </a:r>
            <a:r>
              <a:rPr lang="en-US" sz="1600" dirty="0" smtClean="0">
                <a:solidFill>
                  <a:srgbClr val="808080"/>
                </a:solidFill>
              </a:rPr>
              <a:t>, </a:t>
            </a:r>
            <a:r>
              <a:rPr lang="en-US" sz="1600" dirty="0" smtClean="0">
                <a:solidFill>
                  <a:srgbClr val="FF00FF"/>
                </a:solidFill>
              </a:rPr>
              <a:t>SUM</a:t>
            </a:r>
            <a:r>
              <a:rPr lang="en-US" sz="1600" dirty="0" smtClean="0">
                <a:solidFill>
                  <a:srgbClr val="808080"/>
                </a:solidFill>
              </a:rPr>
              <a:t>(</a:t>
            </a:r>
            <a:r>
              <a:rPr lang="en-US" sz="1600" dirty="0" err="1" smtClean="0">
                <a:solidFill>
                  <a:prstClr val="black"/>
                </a:solidFill>
              </a:rPr>
              <a:t>Total_amt</a:t>
            </a:r>
            <a:r>
              <a:rPr lang="en-US" sz="1600" dirty="0">
                <a:solidFill>
                  <a:srgbClr val="808080"/>
                </a:solidFill>
              </a:rPr>
              <a:t>)</a:t>
            </a:r>
            <a:r>
              <a:rPr lang="en-US" sz="1600" dirty="0">
                <a:solidFill>
                  <a:prstClr val="black"/>
                </a:solidFill>
              </a:rPr>
              <a:t> </a:t>
            </a:r>
            <a:r>
              <a:rPr lang="en-US" sz="1600" dirty="0">
                <a:solidFill>
                  <a:srgbClr val="0000FF"/>
                </a:solidFill>
              </a:rPr>
              <a:t>as</a:t>
            </a:r>
            <a:r>
              <a:rPr lang="en-US" sz="1600" dirty="0">
                <a:solidFill>
                  <a:prstClr val="black"/>
                </a:solidFill>
              </a:rPr>
              <a:t>  </a:t>
            </a:r>
            <a:r>
              <a:rPr lang="en-US" sz="1600" dirty="0" err="1">
                <a:solidFill>
                  <a:prstClr val="black"/>
                </a:solidFill>
              </a:rPr>
              <a:t>TotTal</a:t>
            </a:r>
            <a:endParaRPr lang="en-US" sz="1600" dirty="0">
              <a:solidFill>
                <a:prstClr val="black"/>
              </a:solidFill>
            </a:endParaRPr>
          </a:p>
          <a:p>
            <a:r>
              <a:rPr lang="en-US" sz="1600" dirty="0">
                <a:solidFill>
                  <a:prstClr val="black"/>
                </a:solidFill>
              </a:rPr>
              <a:t>    </a:t>
            </a:r>
            <a:r>
              <a:rPr lang="en-US" sz="1600" dirty="0">
                <a:solidFill>
                  <a:srgbClr val="0000FF"/>
                </a:solidFill>
              </a:rPr>
              <a:t>From</a:t>
            </a:r>
            <a:r>
              <a:rPr lang="en-US" sz="1600" dirty="0">
                <a:solidFill>
                  <a:prstClr val="black"/>
                </a:solidFill>
              </a:rPr>
              <a:t>  </a:t>
            </a:r>
            <a:r>
              <a:rPr lang="en-US" sz="1600" dirty="0" err="1">
                <a:solidFill>
                  <a:prstClr val="black"/>
                </a:solidFill>
              </a:rPr>
              <a:t>Sales</a:t>
            </a:r>
            <a:r>
              <a:rPr lang="en-US" sz="1600" dirty="0" err="1">
                <a:solidFill>
                  <a:srgbClr val="808080"/>
                </a:solidFill>
              </a:rPr>
              <a:t>,</a:t>
            </a:r>
            <a:r>
              <a:rPr lang="en-US" sz="1600" dirty="0" err="1">
                <a:solidFill>
                  <a:prstClr val="black"/>
                </a:solidFill>
              </a:rPr>
              <a:t>Sales_Detail</a:t>
            </a:r>
            <a:endParaRPr lang="en-US" sz="1600" dirty="0">
              <a:solidFill>
                <a:prstClr val="black"/>
              </a:solidFill>
            </a:endParaRPr>
          </a:p>
          <a:p>
            <a:r>
              <a:rPr lang="en-US" sz="1600" dirty="0">
                <a:solidFill>
                  <a:prstClr val="black"/>
                </a:solidFill>
              </a:rPr>
              <a:t>    </a:t>
            </a:r>
            <a:r>
              <a:rPr lang="en-US" sz="1600" dirty="0">
                <a:solidFill>
                  <a:srgbClr val="0000FF"/>
                </a:solidFill>
              </a:rPr>
              <a:t>Where</a:t>
            </a:r>
            <a:r>
              <a:rPr lang="en-US" sz="1600" dirty="0">
                <a:solidFill>
                  <a:prstClr val="black"/>
                </a:solidFill>
              </a:rPr>
              <a:t> </a:t>
            </a:r>
            <a:r>
              <a:rPr lang="en-US" sz="1600" dirty="0" err="1">
                <a:solidFill>
                  <a:prstClr val="black"/>
                </a:solidFill>
              </a:rPr>
              <a:t>sales</a:t>
            </a:r>
            <a:r>
              <a:rPr lang="en-US" sz="1600" dirty="0" err="1">
                <a:solidFill>
                  <a:srgbClr val="808080"/>
                </a:solidFill>
              </a:rPr>
              <a:t>.</a:t>
            </a:r>
            <a:r>
              <a:rPr lang="en-US" sz="1600" dirty="0" err="1">
                <a:solidFill>
                  <a:prstClr val="black"/>
                </a:solidFill>
              </a:rPr>
              <a:t>Receipt_No</a:t>
            </a:r>
            <a:r>
              <a:rPr lang="en-US" sz="1600" dirty="0">
                <a:solidFill>
                  <a:srgbClr val="808080"/>
                </a:solidFill>
              </a:rPr>
              <a:t>=</a:t>
            </a:r>
            <a:r>
              <a:rPr lang="en-US" sz="1600" dirty="0" err="1">
                <a:solidFill>
                  <a:prstClr val="black"/>
                </a:solidFill>
              </a:rPr>
              <a:t>Sales_Detail</a:t>
            </a:r>
            <a:r>
              <a:rPr lang="en-US" sz="1600" dirty="0" err="1">
                <a:solidFill>
                  <a:srgbClr val="808080"/>
                </a:solidFill>
              </a:rPr>
              <a:t>.</a:t>
            </a:r>
            <a:r>
              <a:rPr lang="en-US" sz="1600" dirty="0" err="1">
                <a:solidFill>
                  <a:prstClr val="black"/>
                </a:solidFill>
              </a:rPr>
              <a:t>Receipt_No</a:t>
            </a:r>
            <a:endParaRPr lang="en-US" sz="1600" dirty="0">
              <a:solidFill>
                <a:prstClr val="black"/>
              </a:solidFill>
            </a:endParaRPr>
          </a:p>
          <a:p>
            <a:r>
              <a:rPr lang="en-US" sz="1600" dirty="0">
                <a:solidFill>
                  <a:prstClr val="black"/>
                </a:solidFill>
              </a:rPr>
              <a:t>          </a:t>
            </a:r>
            <a:r>
              <a:rPr lang="en-US" sz="1600" dirty="0" smtClean="0">
                <a:solidFill>
                  <a:prstClr val="black"/>
                </a:solidFill>
              </a:rPr>
              <a:t>      </a:t>
            </a:r>
            <a:r>
              <a:rPr lang="en-US" sz="1600" dirty="0" smtClean="0">
                <a:solidFill>
                  <a:srgbClr val="808080"/>
                </a:solidFill>
              </a:rPr>
              <a:t>and</a:t>
            </a:r>
            <a:r>
              <a:rPr lang="en-US" sz="1600" dirty="0" smtClean="0">
                <a:solidFill>
                  <a:prstClr val="black"/>
                </a:solidFill>
              </a:rPr>
              <a:t> </a:t>
            </a:r>
            <a:r>
              <a:rPr lang="en-US" sz="1600" dirty="0">
                <a:solidFill>
                  <a:srgbClr val="FF00FF"/>
                </a:solidFill>
              </a:rPr>
              <a:t>SUM</a:t>
            </a:r>
            <a:r>
              <a:rPr lang="en-US" sz="1600" dirty="0">
                <a:solidFill>
                  <a:srgbClr val="808080"/>
                </a:solidFill>
              </a:rPr>
              <a:t>(</a:t>
            </a:r>
            <a:r>
              <a:rPr lang="en-US" sz="1600" dirty="0" err="1">
                <a:solidFill>
                  <a:prstClr val="black"/>
                </a:solidFill>
              </a:rPr>
              <a:t>Total_amt</a:t>
            </a:r>
            <a:r>
              <a:rPr lang="en-US" sz="1600" dirty="0">
                <a:solidFill>
                  <a:srgbClr val="808080"/>
                </a:solidFill>
              </a:rPr>
              <a:t>)</a:t>
            </a:r>
            <a:r>
              <a:rPr lang="en-US" sz="1600" dirty="0">
                <a:solidFill>
                  <a:prstClr val="black"/>
                </a:solidFill>
              </a:rPr>
              <a:t>  </a:t>
            </a:r>
            <a:r>
              <a:rPr lang="en-US" sz="1600" dirty="0">
                <a:solidFill>
                  <a:srgbClr val="808080"/>
                </a:solidFill>
              </a:rPr>
              <a:t>&lt;=</a:t>
            </a:r>
            <a:r>
              <a:rPr lang="en-US" sz="1600" dirty="0">
                <a:solidFill>
                  <a:prstClr val="black"/>
                </a:solidFill>
              </a:rPr>
              <a:t>2000   </a:t>
            </a:r>
          </a:p>
          <a:p>
            <a:r>
              <a:rPr lang="en-US" sz="1600" dirty="0">
                <a:solidFill>
                  <a:prstClr val="black"/>
                </a:solidFill>
              </a:rPr>
              <a:t>    </a:t>
            </a:r>
            <a:r>
              <a:rPr lang="en-US" sz="1600" dirty="0">
                <a:solidFill>
                  <a:srgbClr val="0000FF"/>
                </a:solidFill>
              </a:rPr>
              <a:t>Group</a:t>
            </a:r>
            <a:r>
              <a:rPr lang="en-US" sz="1600" dirty="0">
                <a:solidFill>
                  <a:prstClr val="black"/>
                </a:solidFill>
              </a:rPr>
              <a:t> </a:t>
            </a:r>
            <a:r>
              <a:rPr lang="en-US" sz="1600" dirty="0">
                <a:solidFill>
                  <a:srgbClr val="0000FF"/>
                </a:solidFill>
              </a:rPr>
              <a:t>by</a:t>
            </a:r>
            <a:r>
              <a:rPr lang="en-US" sz="1600" dirty="0">
                <a:solidFill>
                  <a:prstClr val="black"/>
                </a:solidFill>
              </a:rPr>
              <a:t> </a:t>
            </a:r>
            <a:r>
              <a:rPr lang="en-US" sz="1600" dirty="0" err="1">
                <a:solidFill>
                  <a:prstClr val="black"/>
                </a:solidFill>
              </a:rPr>
              <a:t>Sales</a:t>
            </a:r>
            <a:r>
              <a:rPr lang="en-US" sz="1600" dirty="0" err="1">
                <a:solidFill>
                  <a:srgbClr val="808080"/>
                </a:solidFill>
              </a:rPr>
              <a:t>.</a:t>
            </a:r>
            <a:r>
              <a:rPr lang="en-US" sz="1600" dirty="0" err="1">
                <a:solidFill>
                  <a:prstClr val="black"/>
                </a:solidFill>
              </a:rPr>
              <a:t>Cust_Id</a:t>
            </a:r>
            <a:r>
              <a:rPr lang="en-US" sz="1600" dirty="0" err="1">
                <a:solidFill>
                  <a:srgbClr val="808080"/>
                </a:solidFill>
              </a:rPr>
              <a:t>,</a:t>
            </a:r>
            <a:r>
              <a:rPr lang="en-US" sz="1600" dirty="0" err="1">
                <a:solidFill>
                  <a:prstClr val="black"/>
                </a:solidFill>
              </a:rPr>
              <a:t>Sales_Detail</a:t>
            </a:r>
            <a:r>
              <a:rPr lang="en-US" sz="1600" dirty="0" err="1">
                <a:solidFill>
                  <a:srgbClr val="808080"/>
                </a:solidFill>
              </a:rPr>
              <a:t>.</a:t>
            </a:r>
            <a:r>
              <a:rPr lang="en-US" sz="1600" dirty="0" err="1">
                <a:solidFill>
                  <a:prstClr val="black"/>
                </a:solidFill>
              </a:rPr>
              <a:t>Product_Id</a:t>
            </a:r>
            <a:endParaRPr lang="en-US" sz="1600" dirty="0">
              <a:solidFill>
                <a:prstClr val="black"/>
              </a:solidFill>
            </a:endParaRPr>
          </a:p>
          <a:p>
            <a:r>
              <a:rPr lang="en-US" sz="1600" dirty="0">
                <a:solidFill>
                  <a:prstClr val="black"/>
                </a:solidFill>
              </a:rPr>
              <a:t>    </a:t>
            </a:r>
            <a:r>
              <a:rPr lang="en-US" sz="1600" dirty="0">
                <a:solidFill>
                  <a:srgbClr val="0000FF"/>
                </a:solidFill>
              </a:rPr>
              <a:t>Order</a:t>
            </a:r>
            <a:r>
              <a:rPr lang="en-US" sz="1600" dirty="0">
                <a:solidFill>
                  <a:prstClr val="black"/>
                </a:solidFill>
              </a:rPr>
              <a:t> </a:t>
            </a:r>
            <a:r>
              <a:rPr lang="en-US" sz="1600" dirty="0">
                <a:solidFill>
                  <a:srgbClr val="0000FF"/>
                </a:solidFill>
              </a:rPr>
              <a:t>by</a:t>
            </a:r>
            <a:r>
              <a:rPr lang="en-US" sz="1600" dirty="0">
                <a:solidFill>
                  <a:prstClr val="black"/>
                </a:solidFill>
              </a:rPr>
              <a:t> </a:t>
            </a:r>
            <a:r>
              <a:rPr lang="en-US" sz="1600" dirty="0" err="1">
                <a:solidFill>
                  <a:prstClr val="black"/>
                </a:solidFill>
              </a:rPr>
              <a:t>Sales</a:t>
            </a:r>
            <a:r>
              <a:rPr lang="en-US" sz="1600" dirty="0" err="1">
                <a:solidFill>
                  <a:srgbClr val="808080"/>
                </a:solidFill>
              </a:rPr>
              <a:t>.</a:t>
            </a:r>
            <a:r>
              <a:rPr lang="en-US" sz="1600" dirty="0" err="1">
                <a:solidFill>
                  <a:prstClr val="black"/>
                </a:solidFill>
              </a:rPr>
              <a:t>Cust_Id</a:t>
            </a:r>
            <a:r>
              <a:rPr lang="en-US" sz="1600" dirty="0" err="1">
                <a:solidFill>
                  <a:srgbClr val="808080"/>
                </a:solidFill>
              </a:rPr>
              <a:t>,</a:t>
            </a:r>
            <a:r>
              <a:rPr lang="en-US" sz="1600" dirty="0" err="1">
                <a:solidFill>
                  <a:prstClr val="black"/>
                </a:solidFill>
              </a:rPr>
              <a:t>Product_Id</a:t>
            </a:r>
            <a:endParaRPr lang="en-US" sz="16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96075" y="3931920"/>
            <a:ext cx="1352550" cy="1609725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838200" y="4724400"/>
            <a:ext cx="3886200" cy="228600"/>
          </a:xfrm>
          <a:prstGeom prst="rect">
            <a:avLst/>
          </a:prstGeom>
          <a:noFill/>
          <a:ln w="79375" cmpd="thickThin">
            <a:solidFill>
              <a:srgbClr val="C00000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990600" y="4265692"/>
            <a:ext cx="3200400" cy="306308"/>
          </a:xfrm>
          <a:prstGeom prst="rect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823806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549274"/>
          </a:xfrm>
        </p:spPr>
        <p:txBody>
          <a:bodyPr/>
          <a:lstStyle/>
          <a:p>
            <a:r>
              <a:rPr lang="en-US" dirty="0" smtClean="0"/>
              <a:t>Having &gt; Compare many SQL commands 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7407" y="1066800"/>
            <a:ext cx="6934200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th-TH" sz="1400" dirty="0"/>
          </a:p>
          <a:p>
            <a:r>
              <a:rPr lang="en-US" sz="1400" dirty="0"/>
              <a:t>    </a:t>
            </a:r>
            <a:r>
              <a:rPr lang="en-US" sz="1400" dirty="0">
                <a:solidFill>
                  <a:srgbClr val="0000FF"/>
                </a:solidFill>
              </a:rPr>
              <a:t>Select</a:t>
            </a:r>
            <a:r>
              <a:rPr lang="en-US" sz="1400" dirty="0">
                <a:solidFill>
                  <a:prstClr val="black"/>
                </a:solidFill>
              </a:rPr>
              <a:t>	</a:t>
            </a:r>
            <a:r>
              <a:rPr lang="en-US" sz="1400" dirty="0" err="1">
                <a:solidFill>
                  <a:prstClr val="black"/>
                </a:solidFill>
              </a:rPr>
              <a:t>Sales</a:t>
            </a:r>
            <a:r>
              <a:rPr lang="en-US" sz="1400" dirty="0" err="1">
                <a:solidFill>
                  <a:srgbClr val="808080"/>
                </a:solidFill>
              </a:rPr>
              <a:t>.</a:t>
            </a:r>
            <a:r>
              <a:rPr lang="en-US" sz="1400" dirty="0" err="1">
                <a:solidFill>
                  <a:prstClr val="black"/>
                </a:solidFill>
              </a:rPr>
              <a:t>Cust_Id</a:t>
            </a:r>
            <a:r>
              <a:rPr lang="en-US" sz="1400" dirty="0" err="1">
                <a:solidFill>
                  <a:srgbClr val="808080"/>
                </a:solidFill>
              </a:rPr>
              <a:t>,</a:t>
            </a:r>
            <a:r>
              <a:rPr lang="en-US" sz="1400" dirty="0" err="1">
                <a:solidFill>
                  <a:prstClr val="black"/>
                </a:solidFill>
              </a:rPr>
              <a:t>Sales_Detail</a:t>
            </a:r>
            <a:r>
              <a:rPr lang="en-US" sz="1400" dirty="0" err="1">
                <a:solidFill>
                  <a:srgbClr val="808080"/>
                </a:solidFill>
              </a:rPr>
              <a:t>.</a:t>
            </a:r>
            <a:r>
              <a:rPr lang="en-US" sz="1400" dirty="0" err="1">
                <a:solidFill>
                  <a:prstClr val="black"/>
                </a:solidFill>
              </a:rPr>
              <a:t>Product_Id</a:t>
            </a:r>
            <a:r>
              <a:rPr lang="en-US" sz="1400" dirty="0">
                <a:solidFill>
                  <a:srgbClr val="808080"/>
                </a:solidFill>
              </a:rPr>
              <a:t>,</a:t>
            </a:r>
            <a:r>
              <a:rPr lang="en-US" sz="1400" dirty="0">
                <a:solidFill>
                  <a:prstClr val="black"/>
                </a:solidFill>
              </a:rPr>
              <a:t>  </a:t>
            </a:r>
            <a:r>
              <a:rPr lang="en-US" sz="1400" dirty="0">
                <a:solidFill>
                  <a:srgbClr val="FF00FF"/>
                </a:solidFill>
              </a:rPr>
              <a:t>SUM</a:t>
            </a:r>
            <a:r>
              <a:rPr lang="en-US" sz="1400" dirty="0">
                <a:solidFill>
                  <a:srgbClr val="808080"/>
                </a:solidFill>
              </a:rPr>
              <a:t>(</a:t>
            </a:r>
            <a:r>
              <a:rPr lang="en-US" sz="1400" dirty="0" err="1">
                <a:solidFill>
                  <a:prstClr val="black"/>
                </a:solidFill>
              </a:rPr>
              <a:t>Total_amt</a:t>
            </a:r>
            <a:r>
              <a:rPr lang="en-US" sz="1400" dirty="0">
                <a:solidFill>
                  <a:srgbClr val="808080"/>
                </a:solidFill>
              </a:rPr>
              <a:t>)</a:t>
            </a:r>
            <a:r>
              <a:rPr lang="en-US" sz="1400" dirty="0">
                <a:solidFill>
                  <a:prstClr val="black"/>
                </a:solidFill>
              </a:rPr>
              <a:t> </a:t>
            </a:r>
            <a:r>
              <a:rPr lang="en-US" sz="1400" dirty="0">
                <a:solidFill>
                  <a:srgbClr val="0000FF"/>
                </a:solidFill>
              </a:rPr>
              <a:t>as</a:t>
            </a:r>
            <a:r>
              <a:rPr lang="en-US" sz="1400" dirty="0">
                <a:solidFill>
                  <a:prstClr val="black"/>
                </a:solidFill>
              </a:rPr>
              <a:t>  </a:t>
            </a:r>
            <a:r>
              <a:rPr lang="en-US" sz="1400" dirty="0" err="1">
                <a:solidFill>
                  <a:prstClr val="black"/>
                </a:solidFill>
              </a:rPr>
              <a:t>TotTal</a:t>
            </a:r>
            <a:endParaRPr lang="en-US" sz="1400" dirty="0">
              <a:solidFill>
                <a:prstClr val="black"/>
              </a:solidFill>
            </a:endParaRPr>
          </a:p>
          <a:p>
            <a:r>
              <a:rPr lang="en-US" sz="1400" dirty="0">
                <a:solidFill>
                  <a:prstClr val="black"/>
                </a:solidFill>
              </a:rPr>
              <a:t>    </a:t>
            </a:r>
            <a:r>
              <a:rPr lang="en-US" sz="1400" dirty="0">
                <a:solidFill>
                  <a:srgbClr val="0000FF"/>
                </a:solidFill>
              </a:rPr>
              <a:t>From</a:t>
            </a:r>
            <a:r>
              <a:rPr lang="en-US" sz="1400" dirty="0">
                <a:solidFill>
                  <a:prstClr val="black"/>
                </a:solidFill>
              </a:rPr>
              <a:t>  </a:t>
            </a:r>
            <a:r>
              <a:rPr lang="en-US" sz="1400" dirty="0" err="1">
                <a:solidFill>
                  <a:prstClr val="black"/>
                </a:solidFill>
              </a:rPr>
              <a:t>Sales</a:t>
            </a:r>
            <a:r>
              <a:rPr lang="en-US" sz="1400" dirty="0" err="1">
                <a:solidFill>
                  <a:srgbClr val="808080"/>
                </a:solidFill>
              </a:rPr>
              <a:t>,</a:t>
            </a:r>
            <a:r>
              <a:rPr lang="en-US" sz="1400" dirty="0" err="1">
                <a:solidFill>
                  <a:prstClr val="black"/>
                </a:solidFill>
              </a:rPr>
              <a:t>Sales_Detail</a:t>
            </a:r>
            <a:endParaRPr lang="en-US" sz="1400" dirty="0">
              <a:solidFill>
                <a:prstClr val="black"/>
              </a:solidFill>
            </a:endParaRPr>
          </a:p>
          <a:p>
            <a:r>
              <a:rPr lang="en-US" sz="1400" dirty="0">
                <a:solidFill>
                  <a:prstClr val="black"/>
                </a:solidFill>
              </a:rPr>
              <a:t>    </a:t>
            </a:r>
            <a:r>
              <a:rPr lang="en-US" sz="1400" dirty="0">
                <a:solidFill>
                  <a:srgbClr val="0000FF"/>
                </a:solidFill>
              </a:rPr>
              <a:t>Where</a:t>
            </a:r>
            <a:r>
              <a:rPr lang="en-US" sz="1400" dirty="0">
                <a:solidFill>
                  <a:prstClr val="black"/>
                </a:solidFill>
              </a:rPr>
              <a:t> </a:t>
            </a:r>
            <a:r>
              <a:rPr lang="en-US" sz="1400" dirty="0" err="1">
                <a:solidFill>
                  <a:prstClr val="black"/>
                </a:solidFill>
              </a:rPr>
              <a:t>sales</a:t>
            </a:r>
            <a:r>
              <a:rPr lang="en-US" sz="1400" dirty="0" err="1">
                <a:solidFill>
                  <a:srgbClr val="808080"/>
                </a:solidFill>
              </a:rPr>
              <a:t>.</a:t>
            </a:r>
            <a:r>
              <a:rPr lang="en-US" sz="1400" dirty="0" err="1">
                <a:solidFill>
                  <a:prstClr val="black"/>
                </a:solidFill>
              </a:rPr>
              <a:t>Receipt_No</a:t>
            </a:r>
            <a:r>
              <a:rPr lang="en-US" sz="1400" dirty="0">
                <a:solidFill>
                  <a:srgbClr val="808080"/>
                </a:solidFill>
              </a:rPr>
              <a:t>=</a:t>
            </a:r>
            <a:r>
              <a:rPr lang="en-US" sz="1400" dirty="0" err="1">
                <a:solidFill>
                  <a:prstClr val="black"/>
                </a:solidFill>
              </a:rPr>
              <a:t>Sales_Detail</a:t>
            </a:r>
            <a:r>
              <a:rPr lang="en-US" sz="1400" dirty="0" err="1">
                <a:solidFill>
                  <a:srgbClr val="808080"/>
                </a:solidFill>
              </a:rPr>
              <a:t>.</a:t>
            </a:r>
            <a:r>
              <a:rPr lang="en-US" sz="1400" dirty="0" err="1">
                <a:solidFill>
                  <a:prstClr val="black"/>
                </a:solidFill>
              </a:rPr>
              <a:t>Receipt_No</a:t>
            </a:r>
            <a:endParaRPr lang="en-US" sz="1400" dirty="0">
              <a:solidFill>
                <a:prstClr val="black"/>
              </a:solidFill>
            </a:endParaRPr>
          </a:p>
          <a:p>
            <a:r>
              <a:rPr lang="en-US" sz="1400" dirty="0">
                <a:solidFill>
                  <a:prstClr val="black"/>
                </a:solidFill>
              </a:rPr>
              <a:t>    </a:t>
            </a:r>
            <a:r>
              <a:rPr lang="en-US" sz="1400" dirty="0">
                <a:solidFill>
                  <a:srgbClr val="0000FF"/>
                </a:solidFill>
              </a:rPr>
              <a:t>Group</a:t>
            </a:r>
            <a:r>
              <a:rPr lang="en-US" sz="1400" dirty="0">
                <a:solidFill>
                  <a:prstClr val="black"/>
                </a:solidFill>
              </a:rPr>
              <a:t> </a:t>
            </a:r>
            <a:r>
              <a:rPr lang="en-US" sz="1400" dirty="0">
                <a:solidFill>
                  <a:srgbClr val="0000FF"/>
                </a:solidFill>
              </a:rPr>
              <a:t>by</a:t>
            </a:r>
            <a:r>
              <a:rPr lang="en-US" sz="1400" dirty="0">
                <a:solidFill>
                  <a:prstClr val="black"/>
                </a:solidFill>
              </a:rPr>
              <a:t> </a:t>
            </a:r>
            <a:r>
              <a:rPr lang="en-US" sz="1400" dirty="0" err="1">
                <a:solidFill>
                  <a:prstClr val="black"/>
                </a:solidFill>
              </a:rPr>
              <a:t>Sales</a:t>
            </a:r>
            <a:r>
              <a:rPr lang="en-US" sz="1400" dirty="0" err="1">
                <a:solidFill>
                  <a:srgbClr val="808080"/>
                </a:solidFill>
              </a:rPr>
              <a:t>.</a:t>
            </a:r>
            <a:r>
              <a:rPr lang="en-US" sz="1400" dirty="0" err="1">
                <a:solidFill>
                  <a:prstClr val="black"/>
                </a:solidFill>
              </a:rPr>
              <a:t>Cust_Id</a:t>
            </a:r>
            <a:r>
              <a:rPr lang="en-US" sz="1400" dirty="0" err="1">
                <a:solidFill>
                  <a:srgbClr val="808080"/>
                </a:solidFill>
              </a:rPr>
              <a:t>,</a:t>
            </a:r>
            <a:r>
              <a:rPr lang="en-US" sz="1400" dirty="0" err="1">
                <a:solidFill>
                  <a:prstClr val="black"/>
                </a:solidFill>
              </a:rPr>
              <a:t>Sales_Detail</a:t>
            </a:r>
            <a:r>
              <a:rPr lang="en-US" sz="1400" dirty="0" err="1">
                <a:solidFill>
                  <a:srgbClr val="808080"/>
                </a:solidFill>
              </a:rPr>
              <a:t>.</a:t>
            </a:r>
            <a:r>
              <a:rPr lang="en-US" sz="1400" dirty="0" err="1">
                <a:solidFill>
                  <a:prstClr val="black"/>
                </a:solidFill>
              </a:rPr>
              <a:t>Product_Id</a:t>
            </a:r>
            <a:endParaRPr lang="en-US" sz="1400" dirty="0">
              <a:solidFill>
                <a:prstClr val="black"/>
              </a:solidFill>
            </a:endParaRPr>
          </a:p>
          <a:p>
            <a:r>
              <a:rPr lang="en-US" sz="1400" dirty="0">
                <a:solidFill>
                  <a:prstClr val="black"/>
                </a:solidFill>
              </a:rPr>
              <a:t>    </a:t>
            </a:r>
            <a:r>
              <a:rPr lang="en-US" sz="1400" dirty="0">
                <a:solidFill>
                  <a:srgbClr val="0000FF"/>
                </a:solidFill>
              </a:rPr>
              <a:t>Having</a:t>
            </a:r>
            <a:r>
              <a:rPr lang="en-US" sz="1400" dirty="0">
                <a:solidFill>
                  <a:prstClr val="black"/>
                </a:solidFill>
              </a:rPr>
              <a:t> </a:t>
            </a:r>
            <a:r>
              <a:rPr lang="en-US" sz="1400" dirty="0">
                <a:solidFill>
                  <a:srgbClr val="FF00FF"/>
                </a:solidFill>
              </a:rPr>
              <a:t>SUM</a:t>
            </a:r>
            <a:r>
              <a:rPr lang="en-US" sz="1400" dirty="0">
                <a:solidFill>
                  <a:srgbClr val="808080"/>
                </a:solidFill>
              </a:rPr>
              <a:t>(</a:t>
            </a:r>
            <a:r>
              <a:rPr lang="en-US" sz="1400" dirty="0" err="1">
                <a:solidFill>
                  <a:prstClr val="black"/>
                </a:solidFill>
              </a:rPr>
              <a:t>Total_amt</a:t>
            </a:r>
            <a:r>
              <a:rPr lang="en-US" sz="1400" dirty="0">
                <a:solidFill>
                  <a:srgbClr val="808080"/>
                </a:solidFill>
              </a:rPr>
              <a:t>)</a:t>
            </a:r>
            <a:r>
              <a:rPr lang="en-US" sz="1400" dirty="0">
                <a:solidFill>
                  <a:prstClr val="black"/>
                </a:solidFill>
              </a:rPr>
              <a:t>  </a:t>
            </a:r>
            <a:r>
              <a:rPr lang="en-US" sz="1400" dirty="0">
                <a:solidFill>
                  <a:srgbClr val="808080"/>
                </a:solidFill>
              </a:rPr>
              <a:t>&gt;</a:t>
            </a:r>
            <a:r>
              <a:rPr lang="en-US" sz="1400" dirty="0">
                <a:solidFill>
                  <a:prstClr val="black"/>
                </a:solidFill>
              </a:rPr>
              <a:t>1300</a:t>
            </a:r>
          </a:p>
          <a:p>
            <a:r>
              <a:rPr lang="en-US" sz="1400" dirty="0">
                <a:solidFill>
                  <a:prstClr val="black"/>
                </a:solidFill>
              </a:rPr>
              <a:t>    </a:t>
            </a:r>
            <a:r>
              <a:rPr lang="en-US" sz="1400" dirty="0">
                <a:solidFill>
                  <a:srgbClr val="0000FF"/>
                </a:solidFill>
              </a:rPr>
              <a:t>Order</a:t>
            </a:r>
            <a:r>
              <a:rPr lang="en-US" sz="1400" dirty="0">
                <a:solidFill>
                  <a:prstClr val="black"/>
                </a:solidFill>
              </a:rPr>
              <a:t> </a:t>
            </a:r>
            <a:r>
              <a:rPr lang="en-US" sz="1400" dirty="0">
                <a:solidFill>
                  <a:srgbClr val="0000FF"/>
                </a:solidFill>
              </a:rPr>
              <a:t>by</a:t>
            </a:r>
            <a:r>
              <a:rPr lang="en-US" sz="1400" dirty="0">
                <a:solidFill>
                  <a:prstClr val="black"/>
                </a:solidFill>
              </a:rPr>
              <a:t> </a:t>
            </a:r>
            <a:r>
              <a:rPr lang="en-US" sz="1400" dirty="0" err="1">
                <a:solidFill>
                  <a:prstClr val="black"/>
                </a:solidFill>
              </a:rPr>
              <a:t>Sales</a:t>
            </a:r>
            <a:r>
              <a:rPr lang="en-US" sz="1400" dirty="0" err="1">
                <a:solidFill>
                  <a:srgbClr val="808080"/>
                </a:solidFill>
              </a:rPr>
              <a:t>.</a:t>
            </a:r>
            <a:r>
              <a:rPr lang="en-US" sz="1400" dirty="0" err="1">
                <a:solidFill>
                  <a:prstClr val="black"/>
                </a:solidFill>
              </a:rPr>
              <a:t>Cust_Id</a:t>
            </a:r>
            <a:r>
              <a:rPr lang="en-US" sz="1400" dirty="0" err="1">
                <a:solidFill>
                  <a:srgbClr val="808080"/>
                </a:solidFill>
              </a:rPr>
              <a:t>,</a:t>
            </a:r>
            <a:r>
              <a:rPr lang="en-US" sz="1400" dirty="0" err="1">
                <a:solidFill>
                  <a:prstClr val="black"/>
                </a:solidFill>
              </a:rPr>
              <a:t>Product_Id</a:t>
            </a:r>
            <a:endParaRPr lang="en-US" sz="14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19800" y="1290789"/>
            <a:ext cx="2362200" cy="1376449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37407" y="4253667"/>
            <a:ext cx="58674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th-TH" sz="1400" dirty="0"/>
          </a:p>
          <a:p>
            <a:endParaRPr lang="th-TH" sz="1400" dirty="0"/>
          </a:p>
          <a:p>
            <a:r>
              <a:rPr lang="en-US" sz="1400" dirty="0"/>
              <a:t>    </a:t>
            </a:r>
            <a:r>
              <a:rPr lang="en-US" sz="1400" dirty="0">
                <a:solidFill>
                  <a:srgbClr val="0000FF"/>
                </a:solidFill>
              </a:rPr>
              <a:t>Select</a:t>
            </a:r>
            <a:r>
              <a:rPr lang="en-US" sz="1400" dirty="0">
                <a:solidFill>
                  <a:prstClr val="black"/>
                </a:solidFill>
              </a:rPr>
              <a:t>	</a:t>
            </a:r>
            <a:r>
              <a:rPr lang="en-US" sz="1400" dirty="0" err="1">
                <a:solidFill>
                  <a:prstClr val="black"/>
                </a:solidFill>
              </a:rPr>
              <a:t>Sales</a:t>
            </a:r>
            <a:r>
              <a:rPr lang="en-US" sz="1400" dirty="0" err="1">
                <a:solidFill>
                  <a:srgbClr val="808080"/>
                </a:solidFill>
              </a:rPr>
              <a:t>.</a:t>
            </a:r>
            <a:r>
              <a:rPr lang="en-US" sz="1400" dirty="0" err="1">
                <a:solidFill>
                  <a:prstClr val="black"/>
                </a:solidFill>
              </a:rPr>
              <a:t>Cust_Id</a:t>
            </a:r>
            <a:r>
              <a:rPr lang="en-US" sz="1400" dirty="0" err="1">
                <a:solidFill>
                  <a:srgbClr val="808080"/>
                </a:solidFill>
              </a:rPr>
              <a:t>,</a:t>
            </a:r>
            <a:r>
              <a:rPr lang="en-US" sz="1400" dirty="0" err="1">
                <a:solidFill>
                  <a:prstClr val="black"/>
                </a:solidFill>
              </a:rPr>
              <a:t>Sales_Detail</a:t>
            </a:r>
            <a:r>
              <a:rPr lang="en-US" sz="1400" dirty="0" err="1">
                <a:solidFill>
                  <a:srgbClr val="808080"/>
                </a:solidFill>
              </a:rPr>
              <a:t>.</a:t>
            </a:r>
            <a:r>
              <a:rPr lang="en-US" sz="1400" dirty="0" err="1">
                <a:solidFill>
                  <a:prstClr val="black"/>
                </a:solidFill>
              </a:rPr>
              <a:t>Product_Id</a:t>
            </a:r>
            <a:r>
              <a:rPr lang="en-US" sz="1400" dirty="0">
                <a:solidFill>
                  <a:srgbClr val="808080"/>
                </a:solidFill>
              </a:rPr>
              <a:t>,</a:t>
            </a:r>
            <a:r>
              <a:rPr lang="en-US" sz="1400" dirty="0">
                <a:solidFill>
                  <a:prstClr val="black"/>
                </a:solidFill>
              </a:rPr>
              <a:t>  </a:t>
            </a:r>
            <a:r>
              <a:rPr lang="en-US" sz="1400" dirty="0">
                <a:solidFill>
                  <a:srgbClr val="FF00FF"/>
                </a:solidFill>
              </a:rPr>
              <a:t>SUM</a:t>
            </a:r>
            <a:r>
              <a:rPr lang="en-US" sz="1400" dirty="0">
                <a:solidFill>
                  <a:srgbClr val="808080"/>
                </a:solidFill>
              </a:rPr>
              <a:t>(</a:t>
            </a:r>
            <a:r>
              <a:rPr lang="en-US" sz="1400" dirty="0" err="1">
                <a:solidFill>
                  <a:prstClr val="black"/>
                </a:solidFill>
              </a:rPr>
              <a:t>Total_amt</a:t>
            </a:r>
            <a:r>
              <a:rPr lang="en-US" sz="1400" dirty="0">
                <a:solidFill>
                  <a:srgbClr val="808080"/>
                </a:solidFill>
              </a:rPr>
              <a:t>)</a:t>
            </a:r>
            <a:r>
              <a:rPr lang="en-US" sz="1400" dirty="0">
                <a:solidFill>
                  <a:prstClr val="black"/>
                </a:solidFill>
              </a:rPr>
              <a:t> </a:t>
            </a:r>
            <a:r>
              <a:rPr lang="en-US" sz="1400" dirty="0">
                <a:solidFill>
                  <a:srgbClr val="0000FF"/>
                </a:solidFill>
              </a:rPr>
              <a:t>as</a:t>
            </a:r>
            <a:r>
              <a:rPr lang="en-US" sz="1400" dirty="0">
                <a:solidFill>
                  <a:prstClr val="black"/>
                </a:solidFill>
              </a:rPr>
              <a:t>  </a:t>
            </a:r>
            <a:r>
              <a:rPr lang="en-US" sz="1400" dirty="0" err="1">
                <a:solidFill>
                  <a:prstClr val="black"/>
                </a:solidFill>
              </a:rPr>
              <a:t>TotTal</a:t>
            </a:r>
            <a:endParaRPr lang="en-US" sz="1400" dirty="0">
              <a:solidFill>
                <a:prstClr val="black"/>
              </a:solidFill>
            </a:endParaRPr>
          </a:p>
          <a:p>
            <a:r>
              <a:rPr lang="en-US" sz="1400" dirty="0">
                <a:solidFill>
                  <a:prstClr val="black"/>
                </a:solidFill>
              </a:rPr>
              <a:t>    </a:t>
            </a:r>
            <a:r>
              <a:rPr lang="en-US" sz="1400" dirty="0">
                <a:solidFill>
                  <a:srgbClr val="0000FF"/>
                </a:solidFill>
              </a:rPr>
              <a:t>From</a:t>
            </a:r>
            <a:r>
              <a:rPr lang="en-US" sz="1400" dirty="0">
                <a:solidFill>
                  <a:prstClr val="black"/>
                </a:solidFill>
              </a:rPr>
              <a:t>  </a:t>
            </a:r>
            <a:r>
              <a:rPr lang="en-US" sz="1400" dirty="0" err="1">
                <a:solidFill>
                  <a:prstClr val="black"/>
                </a:solidFill>
              </a:rPr>
              <a:t>Sales</a:t>
            </a:r>
            <a:r>
              <a:rPr lang="en-US" sz="1400" dirty="0" err="1">
                <a:solidFill>
                  <a:srgbClr val="808080"/>
                </a:solidFill>
              </a:rPr>
              <a:t>,</a:t>
            </a:r>
            <a:r>
              <a:rPr lang="en-US" sz="1400" dirty="0" err="1">
                <a:solidFill>
                  <a:prstClr val="black"/>
                </a:solidFill>
              </a:rPr>
              <a:t>Sales_Detail</a:t>
            </a:r>
            <a:endParaRPr lang="en-US" sz="1400" dirty="0">
              <a:solidFill>
                <a:prstClr val="black"/>
              </a:solidFill>
            </a:endParaRPr>
          </a:p>
          <a:p>
            <a:r>
              <a:rPr lang="en-US" sz="1400" dirty="0">
                <a:solidFill>
                  <a:prstClr val="black"/>
                </a:solidFill>
              </a:rPr>
              <a:t>    </a:t>
            </a:r>
            <a:r>
              <a:rPr lang="en-US" sz="1400" dirty="0">
                <a:solidFill>
                  <a:srgbClr val="0000FF"/>
                </a:solidFill>
              </a:rPr>
              <a:t>Where</a:t>
            </a:r>
            <a:r>
              <a:rPr lang="en-US" sz="1400" dirty="0">
                <a:solidFill>
                  <a:prstClr val="black"/>
                </a:solidFill>
              </a:rPr>
              <a:t> </a:t>
            </a:r>
            <a:r>
              <a:rPr lang="en-US" sz="1400" dirty="0" err="1">
                <a:solidFill>
                  <a:prstClr val="black"/>
                </a:solidFill>
              </a:rPr>
              <a:t>sales</a:t>
            </a:r>
            <a:r>
              <a:rPr lang="en-US" sz="1400" dirty="0" err="1">
                <a:solidFill>
                  <a:srgbClr val="808080"/>
                </a:solidFill>
              </a:rPr>
              <a:t>.</a:t>
            </a:r>
            <a:r>
              <a:rPr lang="en-US" sz="1400" dirty="0" err="1">
                <a:solidFill>
                  <a:prstClr val="black"/>
                </a:solidFill>
              </a:rPr>
              <a:t>Receipt_No</a:t>
            </a:r>
            <a:r>
              <a:rPr lang="en-US" sz="1400" dirty="0">
                <a:solidFill>
                  <a:srgbClr val="808080"/>
                </a:solidFill>
              </a:rPr>
              <a:t>=</a:t>
            </a:r>
            <a:r>
              <a:rPr lang="en-US" sz="1400" dirty="0" err="1">
                <a:solidFill>
                  <a:prstClr val="black"/>
                </a:solidFill>
              </a:rPr>
              <a:t>Sales_Detail</a:t>
            </a:r>
            <a:r>
              <a:rPr lang="en-US" sz="1400" dirty="0" err="1">
                <a:solidFill>
                  <a:srgbClr val="808080"/>
                </a:solidFill>
              </a:rPr>
              <a:t>.</a:t>
            </a:r>
            <a:r>
              <a:rPr lang="en-US" sz="1400" dirty="0" err="1">
                <a:solidFill>
                  <a:prstClr val="black"/>
                </a:solidFill>
              </a:rPr>
              <a:t>Receipt_No</a:t>
            </a:r>
            <a:endParaRPr lang="en-US" sz="1400" dirty="0">
              <a:solidFill>
                <a:prstClr val="black"/>
              </a:solidFill>
            </a:endParaRPr>
          </a:p>
          <a:p>
            <a:r>
              <a:rPr lang="en-US" sz="1400" dirty="0">
                <a:solidFill>
                  <a:prstClr val="black"/>
                </a:solidFill>
              </a:rPr>
              <a:t>    </a:t>
            </a:r>
            <a:r>
              <a:rPr lang="en-US" sz="1400" dirty="0">
                <a:solidFill>
                  <a:srgbClr val="0000FF"/>
                </a:solidFill>
              </a:rPr>
              <a:t>Group</a:t>
            </a:r>
            <a:r>
              <a:rPr lang="en-US" sz="1400" dirty="0">
                <a:solidFill>
                  <a:prstClr val="black"/>
                </a:solidFill>
              </a:rPr>
              <a:t> </a:t>
            </a:r>
            <a:r>
              <a:rPr lang="en-US" sz="1400" dirty="0">
                <a:solidFill>
                  <a:srgbClr val="0000FF"/>
                </a:solidFill>
              </a:rPr>
              <a:t>by</a:t>
            </a:r>
            <a:r>
              <a:rPr lang="en-US" sz="1400" dirty="0">
                <a:solidFill>
                  <a:prstClr val="black"/>
                </a:solidFill>
              </a:rPr>
              <a:t> </a:t>
            </a:r>
            <a:r>
              <a:rPr lang="en-US" sz="1400" dirty="0" err="1">
                <a:solidFill>
                  <a:prstClr val="black"/>
                </a:solidFill>
              </a:rPr>
              <a:t>Sales</a:t>
            </a:r>
            <a:r>
              <a:rPr lang="en-US" sz="1400" dirty="0" err="1">
                <a:solidFill>
                  <a:srgbClr val="808080"/>
                </a:solidFill>
              </a:rPr>
              <a:t>.</a:t>
            </a:r>
            <a:r>
              <a:rPr lang="en-US" sz="1400" dirty="0" err="1">
                <a:solidFill>
                  <a:prstClr val="black"/>
                </a:solidFill>
              </a:rPr>
              <a:t>Cust_Id</a:t>
            </a:r>
            <a:r>
              <a:rPr lang="en-US" sz="1400" dirty="0" err="1">
                <a:solidFill>
                  <a:srgbClr val="808080"/>
                </a:solidFill>
              </a:rPr>
              <a:t>,</a:t>
            </a:r>
            <a:r>
              <a:rPr lang="en-US" sz="1400" dirty="0" err="1">
                <a:solidFill>
                  <a:prstClr val="black"/>
                </a:solidFill>
              </a:rPr>
              <a:t>Sales_Detail</a:t>
            </a:r>
            <a:r>
              <a:rPr lang="en-US" sz="1400" dirty="0" err="1">
                <a:solidFill>
                  <a:srgbClr val="808080"/>
                </a:solidFill>
              </a:rPr>
              <a:t>.</a:t>
            </a:r>
            <a:r>
              <a:rPr lang="en-US" sz="1400" dirty="0" err="1">
                <a:solidFill>
                  <a:prstClr val="black"/>
                </a:solidFill>
              </a:rPr>
              <a:t>Product_Id</a:t>
            </a:r>
            <a:endParaRPr lang="en-US" sz="1400" dirty="0">
              <a:solidFill>
                <a:prstClr val="black"/>
              </a:solidFill>
            </a:endParaRPr>
          </a:p>
          <a:p>
            <a:r>
              <a:rPr lang="en-US" sz="1400" dirty="0">
                <a:solidFill>
                  <a:prstClr val="black"/>
                </a:solidFill>
              </a:rPr>
              <a:t>    </a:t>
            </a:r>
            <a:r>
              <a:rPr lang="en-US" sz="1400" dirty="0">
                <a:solidFill>
                  <a:srgbClr val="0000FF"/>
                </a:solidFill>
              </a:rPr>
              <a:t>Having</a:t>
            </a:r>
            <a:r>
              <a:rPr lang="en-US" sz="1400" dirty="0">
                <a:solidFill>
                  <a:prstClr val="black"/>
                </a:solidFill>
              </a:rPr>
              <a:t> </a:t>
            </a:r>
            <a:r>
              <a:rPr lang="en-US" sz="1400" dirty="0">
                <a:solidFill>
                  <a:srgbClr val="FF00FF"/>
                </a:solidFill>
              </a:rPr>
              <a:t>SUM</a:t>
            </a:r>
            <a:r>
              <a:rPr lang="en-US" sz="1400" dirty="0">
                <a:solidFill>
                  <a:srgbClr val="808080"/>
                </a:solidFill>
              </a:rPr>
              <a:t>(</a:t>
            </a:r>
            <a:r>
              <a:rPr lang="en-US" sz="1400" dirty="0" err="1">
                <a:solidFill>
                  <a:prstClr val="black"/>
                </a:solidFill>
              </a:rPr>
              <a:t>Total_amt</a:t>
            </a:r>
            <a:r>
              <a:rPr lang="en-US" sz="1400" dirty="0">
                <a:solidFill>
                  <a:srgbClr val="808080"/>
                </a:solidFill>
              </a:rPr>
              <a:t>)</a:t>
            </a:r>
            <a:r>
              <a:rPr lang="en-US" sz="1400" dirty="0">
                <a:solidFill>
                  <a:prstClr val="black"/>
                </a:solidFill>
              </a:rPr>
              <a:t>  </a:t>
            </a:r>
            <a:r>
              <a:rPr lang="en-US" sz="1400" dirty="0">
                <a:solidFill>
                  <a:srgbClr val="808080"/>
                </a:solidFill>
              </a:rPr>
              <a:t>&gt;</a:t>
            </a:r>
            <a:r>
              <a:rPr lang="en-US" sz="1400" dirty="0">
                <a:solidFill>
                  <a:prstClr val="black"/>
                </a:solidFill>
              </a:rPr>
              <a:t>1300 </a:t>
            </a:r>
            <a:r>
              <a:rPr lang="en-US" sz="1400" dirty="0">
                <a:solidFill>
                  <a:srgbClr val="808080"/>
                </a:solidFill>
              </a:rPr>
              <a:t>and</a:t>
            </a:r>
            <a:r>
              <a:rPr lang="en-US" sz="1400" dirty="0">
                <a:solidFill>
                  <a:prstClr val="black"/>
                </a:solidFill>
              </a:rPr>
              <a:t> </a:t>
            </a:r>
            <a:r>
              <a:rPr lang="en-US" sz="1400" dirty="0" err="1">
                <a:solidFill>
                  <a:prstClr val="black"/>
                </a:solidFill>
              </a:rPr>
              <a:t>Sales</a:t>
            </a:r>
            <a:r>
              <a:rPr lang="en-US" sz="1400" dirty="0" err="1">
                <a:solidFill>
                  <a:srgbClr val="808080"/>
                </a:solidFill>
              </a:rPr>
              <a:t>.</a:t>
            </a:r>
            <a:r>
              <a:rPr lang="en-US" sz="1400" dirty="0" err="1">
                <a:solidFill>
                  <a:prstClr val="black"/>
                </a:solidFill>
              </a:rPr>
              <a:t>Cust_Id</a:t>
            </a:r>
            <a:r>
              <a:rPr lang="en-US" sz="1400" dirty="0">
                <a:solidFill>
                  <a:srgbClr val="808080"/>
                </a:solidFill>
              </a:rPr>
              <a:t>=</a:t>
            </a:r>
            <a:r>
              <a:rPr lang="en-US" sz="1400" dirty="0">
                <a:solidFill>
                  <a:srgbClr val="FF0000"/>
                </a:solidFill>
              </a:rPr>
              <a:t>'C002'</a:t>
            </a:r>
          </a:p>
          <a:p>
            <a:r>
              <a:rPr lang="en-US" sz="1400" dirty="0">
                <a:solidFill>
                  <a:prstClr val="black"/>
                </a:solidFill>
              </a:rPr>
              <a:t>    </a:t>
            </a:r>
            <a:r>
              <a:rPr lang="en-US" sz="1400" dirty="0">
                <a:solidFill>
                  <a:srgbClr val="0000FF"/>
                </a:solidFill>
              </a:rPr>
              <a:t>Order</a:t>
            </a:r>
            <a:r>
              <a:rPr lang="en-US" sz="1400" dirty="0">
                <a:solidFill>
                  <a:prstClr val="black"/>
                </a:solidFill>
              </a:rPr>
              <a:t> </a:t>
            </a:r>
            <a:r>
              <a:rPr lang="en-US" sz="1400" dirty="0">
                <a:solidFill>
                  <a:srgbClr val="0000FF"/>
                </a:solidFill>
              </a:rPr>
              <a:t>by</a:t>
            </a:r>
            <a:r>
              <a:rPr lang="en-US" sz="1400" dirty="0">
                <a:solidFill>
                  <a:prstClr val="black"/>
                </a:solidFill>
              </a:rPr>
              <a:t> </a:t>
            </a:r>
            <a:r>
              <a:rPr lang="en-US" sz="1400" dirty="0" err="1">
                <a:solidFill>
                  <a:prstClr val="black"/>
                </a:solidFill>
              </a:rPr>
              <a:t>Sales</a:t>
            </a:r>
            <a:r>
              <a:rPr lang="en-US" sz="1400" dirty="0" err="1">
                <a:solidFill>
                  <a:srgbClr val="808080"/>
                </a:solidFill>
              </a:rPr>
              <a:t>.</a:t>
            </a:r>
            <a:r>
              <a:rPr lang="en-US" sz="1400" dirty="0" err="1">
                <a:solidFill>
                  <a:prstClr val="black"/>
                </a:solidFill>
              </a:rPr>
              <a:t>Cust_Id</a:t>
            </a:r>
            <a:r>
              <a:rPr lang="en-US" sz="1400" dirty="0" err="1">
                <a:solidFill>
                  <a:srgbClr val="808080"/>
                </a:solidFill>
              </a:rPr>
              <a:t>,</a:t>
            </a:r>
            <a:r>
              <a:rPr lang="en-US" sz="1400" dirty="0" err="1">
                <a:solidFill>
                  <a:prstClr val="black"/>
                </a:solidFill>
              </a:rPr>
              <a:t>Product_Id</a:t>
            </a:r>
            <a:endParaRPr lang="en-US" sz="14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04807" y="4735568"/>
            <a:ext cx="2477193" cy="125730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75161" y="2890771"/>
            <a:ext cx="58674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/>
              <a:t> </a:t>
            </a:r>
            <a:r>
              <a:rPr lang="en-US" sz="1400" dirty="0" smtClean="0"/>
              <a:t>   </a:t>
            </a:r>
            <a:r>
              <a:rPr lang="en-US" sz="1400" dirty="0" smtClean="0">
                <a:solidFill>
                  <a:srgbClr val="0000FF"/>
                </a:solidFill>
              </a:rPr>
              <a:t>Select</a:t>
            </a:r>
            <a:r>
              <a:rPr lang="en-US" sz="1400" dirty="0">
                <a:solidFill>
                  <a:prstClr val="black"/>
                </a:solidFill>
              </a:rPr>
              <a:t>	</a:t>
            </a:r>
            <a:r>
              <a:rPr lang="en-US" sz="1400" dirty="0" err="1">
                <a:solidFill>
                  <a:prstClr val="black"/>
                </a:solidFill>
              </a:rPr>
              <a:t>Sales</a:t>
            </a:r>
            <a:r>
              <a:rPr lang="en-US" sz="1400" dirty="0" err="1">
                <a:solidFill>
                  <a:srgbClr val="808080"/>
                </a:solidFill>
              </a:rPr>
              <a:t>.</a:t>
            </a:r>
            <a:r>
              <a:rPr lang="en-US" sz="1400" dirty="0" err="1">
                <a:solidFill>
                  <a:prstClr val="black"/>
                </a:solidFill>
              </a:rPr>
              <a:t>Cust_Id</a:t>
            </a:r>
            <a:r>
              <a:rPr lang="en-US" sz="1400" dirty="0" err="1">
                <a:solidFill>
                  <a:srgbClr val="808080"/>
                </a:solidFill>
              </a:rPr>
              <a:t>,</a:t>
            </a:r>
            <a:r>
              <a:rPr lang="en-US" sz="1400" dirty="0" err="1">
                <a:solidFill>
                  <a:prstClr val="black"/>
                </a:solidFill>
              </a:rPr>
              <a:t>Sales_Detail</a:t>
            </a:r>
            <a:r>
              <a:rPr lang="en-US" sz="1400" dirty="0" err="1">
                <a:solidFill>
                  <a:srgbClr val="808080"/>
                </a:solidFill>
              </a:rPr>
              <a:t>.</a:t>
            </a:r>
            <a:r>
              <a:rPr lang="en-US" sz="1400" dirty="0" err="1">
                <a:solidFill>
                  <a:prstClr val="black"/>
                </a:solidFill>
              </a:rPr>
              <a:t>Product_Id</a:t>
            </a:r>
            <a:r>
              <a:rPr lang="en-US" sz="1400" dirty="0">
                <a:solidFill>
                  <a:srgbClr val="808080"/>
                </a:solidFill>
              </a:rPr>
              <a:t>,</a:t>
            </a:r>
            <a:r>
              <a:rPr lang="en-US" sz="1400" dirty="0">
                <a:solidFill>
                  <a:prstClr val="black"/>
                </a:solidFill>
              </a:rPr>
              <a:t>  </a:t>
            </a:r>
            <a:r>
              <a:rPr lang="en-US" sz="1400" dirty="0">
                <a:solidFill>
                  <a:srgbClr val="FF00FF"/>
                </a:solidFill>
              </a:rPr>
              <a:t>SUM</a:t>
            </a:r>
            <a:r>
              <a:rPr lang="en-US" sz="1400" dirty="0">
                <a:solidFill>
                  <a:srgbClr val="808080"/>
                </a:solidFill>
              </a:rPr>
              <a:t>(</a:t>
            </a:r>
            <a:r>
              <a:rPr lang="en-US" sz="1400" dirty="0" err="1">
                <a:solidFill>
                  <a:prstClr val="black"/>
                </a:solidFill>
              </a:rPr>
              <a:t>Total_amt</a:t>
            </a:r>
            <a:r>
              <a:rPr lang="en-US" sz="1400" dirty="0">
                <a:solidFill>
                  <a:srgbClr val="808080"/>
                </a:solidFill>
              </a:rPr>
              <a:t>)</a:t>
            </a:r>
            <a:r>
              <a:rPr lang="en-US" sz="1400" dirty="0">
                <a:solidFill>
                  <a:prstClr val="black"/>
                </a:solidFill>
              </a:rPr>
              <a:t> </a:t>
            </a:r>
            <a:r>
              <a:rPr lang="en-US" sz="1400" dirty="0">
                <a:solidFill>
                  <a:srgbClr val="0000FF"/>
                </a:solidFill>
              </a:rPr>
              <a:t>as</a:t>
            </a:r>
            <a:r>
              <a:rPr lang="en-US" sz="1400" dirty="0">
                <a:solidFill>
                  <a:prstClr val="black"/>
                </a:solidFill>
              </a:rPr>
              <a:t>  </a:t>
            </a:r>
            <a:r>
              <a:rPr lang="en-US" sz="1400" dirty="0" err="1">
                <a:solidFill>
                  <a:prstClr val="black"/>
                </a:solidFill>
              </a:rPr>
              <a:t>TotTal</a:t>
            </a:r>
            <a:endParaRPr lang="en-US" sz="1400" dirty="0">
              <a:solidFill>
                <a:prstClr val="black"/>
              </a:solidFill>
            </a:endParaRPr>
          </a:p>
          <a:p>
            <a:r>
              <a:rPr lang="en-US" sz="1400" dirty="0">
                <a:solidFill>
                  <a:prstClr val="black"/>
                </a:solidFill>
              </a:rPr>
              <a:t>    </a:t>
            </a:r>
            <a:r>
              <a:rPr lang="en-US" sz="1400" dirty="0">
                <a:solidFill>
                  <a:srgbClr val="0000FF"/>
                </a:solidFill>
              </a:rPr>
              <a:t>From</a:t>
            </a:r>
            <a:r>
              <a:rPr lang="en-US" sz="1400" dirty="0">
                <a:solidFill>
                  <a:prstClr val="black"/>
                </a:solidFill>
              </a:rPr>
              <a:t>  </a:t>
            </a:r>
            <a:r>
              <a:rPr lang="en-US" sz="1400" dirty="0" err="1">
                <a:solidFill>
                  <a:prstClr val="black"/>
                </a:solidFill>
              </a:rPr>
              <a:t>Sales</a:t>
            </a:r>
            <a:r>
              <a:rPr lang="en-US" sz="1400" dirty="0" err="1">
                <a:solidFill>
                  <a:srgbClr val="808080"/>
                </a:solidFill>
              </a:rPr>
              <a:t>,</a:t>
            </a:r>
            <a:r>
              <a:rPr lang="en-US" sz="1400" dirty="0" err="1">
                <a:solidFill>
                  <a:prstClr val="black"/>
                </a:solidFill>
              </a:rPr>
              <a:t>Sales_Detail</a:t>
            </a:r>
            <a:endParaRPr lang="en-US" sz="1400" dirty="0">
              <a:solidFill>
                <a:prstClr val="black"/>
              </a:solidFill>
            </a:endParaRPr>
          </a:p>
          <a:p>
            <a:r>
              <a:rPr lang="en-US" sz="1400" dirty="0">
                <a:solidFill>
                  <a:prstClr val="black"/>
                </a:solidFill>
              </a:rPr>
              <a:t>    </a:t>
            </a:r>
            <a:r>
              <a:rPr lang="en-US" sz="1400" dirty="0">
                <a:solidFill>
                  <a:srgbClr val="0000FF"/>
                </a:solidFill>
              </a:rPr>
              <a:t>Where</a:t>
            </a:r>
            <a:r>
              <a:rPr lang="en-US" sz="1400" dirty="0">
                <a:solidFill>
                  <a:prstClr val="black"/>
                </a:solidFill>
              </a:rPr>
              <a:t> </a:t>
            </a:r>
            <a:r>
              <a:rPr lang="en-US" sz="1400" dirty="0" err="1">
                <a:solidFill>
                  <a:prstClr val="black"/>
                </a:solidFill>
              </a:rPr>
              <a:t>sales</a:t>
            </a:r>
            <a:r>
              <a:rPr lang="en-US" sz="1400" dirty="0" err="1">
                <a:solidFill>
                  <a:srgbClr val="808080"/>
                </a:solidFill>
              </a:rPr>
              <a:t>.</a:t>
            </a:r>
            <a:r>
              <a:rPr lang="en-US" sz="1400" dirty="0" err="1">
                <a:solidFill>
                  <a:prstClr val="black"/>
                </a:solidFill>
              </a:rPr>
              <a:t>Receipt_No</a:t>
            </a:r>
            <a:r>
              <a:rPr lang="en-US" sz="1400" dirty="0">
                <a:solidFill>
                  <a:srgbClr val="808080"/>
                </a:solidFill>
              </a:rPr>
              <a:t>=</a:t>
            </a:r>
            <a:r>
              <a:rPr lang="en-US" sz="1400" dirty="0" err="1">
                <a:solidFill>
                  <a:prstClr val="black"/>
                </a:solidFill>
              </a:rPr>
              <a:t>Sales_Detail</a:t>
            </a:r>
            <a:r>
              <a:rPr lang="en-US" sz="1400" dirty="0" err="1">
                <a:solidFill>
                  <a:srgbClr val="808080"/>
                </a:solidFill>
              </a:rPr>
              <a:t>.</a:t>
            </a:r>
            <a:r>
              <a:rPr lang="en-US" sz="1400" dirty="0" err="1">
                <a:solidFill>
                  <a:prstClr val="black"/>
                </a:solidFill>
              </a:rPr>
              <a:t>Receipt_No</a:t>
            </a:r>
            <a:r>
              <a:rPr lang="en-US" sz="1400" dirty="0">
                <a:solidFill>
                  <a:prstClr val="black"/>
                </a:solidFill>
              </a:rPr>
              <a:t> </a:t>
            </a:r>
            <a:r>
              <a:rPr lang="en-US" sz="1400" dirty="0">
                <a:solidFill>
                  <a:srgbClr val="808080"/>
                </a:solidFill>
              </a:rPr>
              <a:t>and</a:t>
            </a:r>
            <a:r>
              <a:rPr lang="en-US" sz="1400" dirty="0">
                <a:solidFill>
                  <a:prstClr val="black"/>
                </a:solidFill>
              </a:rPr>
              <a:t> </a:t>
            </a:r>
            <a:r>
              <a:rPr lang="en-US" sz="1400" dirty="0" err="1">
                <a:solidFill>
                  <a:prstClr val="black"/>
                </a:solidFill>
              </a:rPr>
              <a:t>Sales</a:t>
            </a:r>
            <a:r>
              <a:rPr lang="en-US" sz="1400" dirty="0" err="1">
                <a:solidFill>
                  <a:srgbClr val="808080"/>
                </a:solidFill>
              </a:rPr>
              <a:t>.</a:t>
            </a:r>
            <a:r>
              <a:rPr lang="en-US" sz="1400" dirty="0" err="1">
                <a:solidFill>
                  <a:prstClr val="black"/>
                </a:solidFill>
              </a:rPr>
              <a:t>Cust_Id</a:t>
            </a:r>
            <a:r>
              <a:rPr lang="en-US" sz="1400" dirty="0">
                <a:solidFill>
                  <a:srgbClr val="808080"/>
                </a:solidFill>
              </a:rPr>
              <a:t>=</a:t>
            </a:r>
            <a:r>
              <a:rPr lang="en-US" sz="1400" dirty="0">
                <a:solidFill>
                  <a:srgbClr val="FF0000"/>
                </a:solidFill>
              </a:rPr>
              <a:t>'C002'</a:t>
            </a:r>
          </a:p>
          <a:p>
            <a:r>
              <a:rPr lang="en-US" sz="1400" dirty="0">
                <a:solidFill>
                  <a:prstClr val="black"/>
                </a:solidFill>
              </a:rPr>
              <a:t>    </a:t>
            </a:r>
            <a:r>
              <a:rPr lang="en-US" sz="1400" dirty="0">
                <a:solidFill>
                  <a:srgbClr val="0000FF"/>
                </a:solidFill>
              </a:rPr>
              <a:t>Group</a:t>
            </a:r>
            <a:r>
              <a:rPr lang="en-US" sz="1400" dirty="0">
                <a:solidFill>
                  <a:prstClr val="black"/>
                </a:solidFill>
              </a:rPr>
              <a:t> </a:t>
            </a:r>
            <a:r>
              <a:rPr lang="en-US" sz="1400" dirty="0">
                <a:solidFill>
                  <a:srgbClr val="0000FF"/>
                </a:solidFill>
              </a:rPr>
              <a:t>by</a:t>
            </a:r>
            <a:r>
              <a:rPr lang="en-US" sz="1400" dirty="0">
                <a:solidFill>
                  <a:prstClr val="black"/>
                </a:solidFill>
              </a:rPr>
              <a:t> </a:t>
            </a:r>
            <a:r>
              <a:rPr lang="en-US" sz="1400" dirty="0" err="1">
                <a:solidFill>
                  <a:prstClr val="black"/>
                </a:solidFill>
              </a:rPr>
              <a:t>Sales</a:t>
            </a:r>
            <a:r>
              <a:rPr lang="en-US" sz="1400" dirty="0" err="1">
                <a:solidFill>
                  <a:srgbClr val="808080"/>
                </a:solidFill>
              </a:rPr>
              <a:t>.</a:t>
            </a:r>
            <a:r>
              <a:rPr lang="en-US" sz="1400" dirty="0" err="1">
                <a:solidFill>
                  <a:prstClr val="black"/>
                </a:solidFill>
              </a:rPr>
              <a:t>Cust_Id</a:t>
            </a:r>
            <a:r>
              <a:rPr lang="en-US" sz="1400" dirty="0" err="1">
                <a:solidFill>
                  <a:srgbClr val="808080"/>
                </a:solidFill>
              </a:rPr>
              <a:t>,</a:t>
            </a:r>
            <a:r>
              <a:rPr lang="en-US" sz="1400" dirty="0" err="1">
                <a:solidFill>
                  <a:prstClr val="black"/>
                </a:solidFill>
              </a:rPr>
              <a:t>Sales_Detail</a:t>
            </a:r>
            <a:r>
              <a:rPr lang="en-US" sz="1400" dirty="0" err="1">
                <a:solidFill>
                  <a:srgbClr val="808080"/>
                </a:solidFill>
              </a:rPr>
              <a:t>.</a:t>
            </a:r>
            <a:r>
              <a:rPr lang="en-US" sz="1400" dirty="0" err="1">
                <a:solidFill>
                  <a:prstClr val="black"/>
                </a:solidFill>
              </a:rPr>
              <a:t>Product_Id</a:t>
            </a:r>
            <a:endParaRPr lang="en-US" sz="1400" dirty="0">
              <a:solidFill>
                <a:prstClr val="black"/>
              </a:solidFill>
            </a:endParaRPr>
          </a:p>
          <a:p>
            <a:r>
              <a:rPr lang="en-US" sz="1400" dirty="0">
                <a:solidFill>
                  <a:prstClr val="black"/>
                </a:solidFill>
              </a:rPr>
              <a:t>    </a:t>
            </a:r>
            <a:r>
              <a:rPr lang="en-US" sz="1400" dirty="0">
                <a:solidFill>
                  <a:srgbClr val="0000FF"/>
                </a:solidFill>
              </a:rPr>
              <a:t>Having</a:t>
            </a:r>
            <a:r>
              <a:rPr lang="en-US" sz="1400" dirty="0">
                <a:solidFill>
                  <a:prstClr val="black"/>
                </a:solidFill>
              </a:rPr>
              <a:t> </a:t>
            </a:r>
            <a:r>
              <a:rPr lang="en-US" sz="1400" dirty="0">
                <a:solidFill>
                  <a:srgbClr val="FF00FF"/>
                </a:solidFill>
              </a:rPr>
              <a:t>SUM</a:t>
            </a:r>
            <a:r>
              <a:rPr lang="en-US" sz="1400" dirty="0">
                <a:solidFill>
                  <a:srgbClr val="808080"/>
                </a:solidFill>
              </a:rPr>
              <a:t>(</a:t>
            </a:r>
            <a:r>
              <a:rPr lang="en-US" sz="1400" dirty="0" err="1">
                <a:solidFill>
                  <a:prstClr val="black"/>
                </a:solidFill>
              </a:rPr>
              <a:t>Total_amt</a:t>
            </a:r>
            <a:r>
              <a:rPr lang="en-US" sz="1400" dirty="0">
                <a:solidFill>
                  <a:srgbClr val="808080"/>
                </a:solidFill>
              </a:rPr>
              <a:t>)</a:t>
            </a:r>
            <a:r>
              <a:rPr lang="en-US" sz="1400" dirty="0">
                <a:solidFill>
                  <a:prstClr val="black"/>
                </a:solidFill>
              </a:rPr>
              <a:t>  </a:t>
            </a:r>
            <a:r>
              <a:rPr lang="en-US" sz="1400" dirty="0">
                <a:solidFill>
                  <a:srgbClr val="808080"/>
                </a:solidFill>
              </a:rPr>
              <a:t>&gt;</a:t>
            </a:r>
            <a:r>
              <a:rPr lang="en-US" sz="1400" dirty="0">
                <a:solidFill>
                  <a:prstClr val="black"/>
                </a:solidFill>
              </a:rPr>
              <a:t>1300 </a:t>
            </a:r>
          </a:p>
          <a:p>
            <a:r>
              <a:rPr lang="en-US" sz="1400" dirty="0">
                <a:solidFill>
                  <a:prstClr val="black"/>
                </a:solidFill>
              </a:rPr>
              <a:t>    </a:t>
            </a:r>
            <a:r>
              <a:rPr lang="en-US" sz="1400" dirty="0">
                <a:solidFill>
                  <a:srgbClr val="0000FF"/>
                </a:solidFill>
              </a:rPr>
              <a:t>Order</a:t>
            </a:r>
            <a:r>
              <a:rPr lang="en-US" sz="1400" dirty="0">
                <a:solidFill>
                  <a:prstClr val="black"/>
                </a:solidFill>
              </a:rPr>
              <a:t> </a:t>
            </a:r>
            <a:r>
              <a:rPr lang="en-US" sz="1400" dirty="0">
                <a:solidFill>
                  <a:srgbClr val="0000FF"/>
                </a:solidFill>
              </a:rPr>
              <a:t>by</a:t>
            </a:r>
            <a:r>
              <a:rPr lang="en-US" sz="1400" dirty="0">
                <a:solidFill>
                  <a:prstClr val="black"/>
                </a:solidFill>
              </a:rPr>
              <a:t> </a:t>
            </a:r>
            <a:r>
              <a:rPr lang="en-US" sz="1400" dirty="0" err="1">
                <a:solidFill>
                  <a:prstClr val="black"/>
                </a:solidFill>
              </a:rPr>
              <a:t>Sales</a:t>
            </a:r>
            <a:r>
              <a:rPr lang="en-US" sz="1400" dirty="0" err="1">
                <a:solidFill>
                  <a:srgbClr val="808080"/>
                </a:solidFill>
              </a:rPr>
              <a:t>.</a:t>
            </a:r>
            <a:r>
              <a:rPr lang="en-US" sz="1400" dirty="0" err="1">
                <a:solidFill>
                  <a:prstClr val="black"/>
                </a:solidFill>
              </a:rPr>
              <a:t>Cust_Id</a:t>
            </a:r>
            <a:r>
              <a:rPr lang="en-US" sz="1400" dirty="0" err="1">
                <a:solidFill>
                  <a:srgbClr val="808080"/>
                </a:solidFill>
              </a:rPr>
              <a:t>,</a:t>
            </a:r>
            <a:r>
              <a:rPr lang="en-US" sz="1400" dirty="0" err="1">
                <a:solidFill>
                  <a:prstClr val="black"/>
                </a:solidFill>
              </a:rPr>
              <a:t>Product_Id</a:t>
            </a:r>
            <a:endParaRPr lang="en-US" sz="140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61957" y="2877372"/>
            <a:ext cx="2553393" cy="1152525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4248150" y="3300480"/>
            <a:ext cx="1676400" cy="306308"/>
          </a:xfrm>
          <a:prstGeom prst="rect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2514600" y="5573768"/>
            <a:ext cx="1979814" cy="245422"/>
          </a:xfrm>
          <a:prstGeom prst="rect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ular Callout 12"/>
          <p:cNvSpPr/>
          <p:nvPr/>
        </p:nvSpPr>
        <p:spPr>
          <a:xfrm>
            <a:off x="5638800" y="6172200"/>
            <a:ext cx="2209800" cy="609600"/>
          </a:xfrm>
          <a:prstGeom prst="wedgeRoundRectCallout">
            <a:avLst>
              <a:gd name="adj1" fmla="val -98232"/>
              <a:gd name="adj2" fmla="val -95227"/>
              <a:gd name="adj3" fmla="val 16667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 smtClean="0">
                <a:solidFill>
                  <a:schemeClr val="tx1"/>
                </a:solidFill>
              </a:rPr>
              <a:t>ได้ แต่ควรตรวจสอบ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7574645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Having ( </a:t>
            </a:r>
            <a:r>
              <a:rPr lang="en-US" dirty="0" err="1" smtClean="0"/>
              <a:t>Count,Avg</a:t>
            </a:r>
            <a:r>
              <a:rPr lang="en-US" dirty="0" smtClean="0"/>
              <a:t>,…)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57200" y="1690689"/>
            <a:ext cx="735711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dirty="0" smtClean="0">
                <a:solidFill>
                  <a:srgbClr val="0000FF"/>
                </a:solidFill>
              </a:rPr>
              <a:t>   select</a:t>
            </a:r>
            <a:r>
              <a:rPr lang="en-US" sz="1800" dirty="0" smtClean="0">
                <a:solidFill>
                  <a:prstClr val="black"/>
                </a:solidFill>
              </a:rPr>
              <a:t> </a:t>
            </a:r>
            <a:r>
              <a:rPr lang="en-US" sz="1800" dirty="0">
                <a:solidFill>
                  <a:srgbClr val="808080"/>
                </a:solidFill>
              </a:rPr>
              <a:t>*</a:t>
            </a:r>
            <a:r>
              <a:rPr lang="en-US" sz="1800" dirty="0">
                <a:solidFill>
                  <a:prstClr val="black"/>
                </a:solidFill>
              </a:rPr>
              <a:t> </a:t>
            </a:r>
            <a:r>
              <a:rPr lang="en-US" sz="1800" dirty="0">
                <a:solidFill>
                  <a:srgbClr val="0000FF"/>
                </a:solidFill>
              </a:rPr>
              <a:t>from</a:t>
            </a:r>
            <a:r>
              <a:rPr lang="en-US" sz="1800" dirty="0">
                <a:solidFill>
                  <a:prstClr val="black"/>
                </a:solidFill>
              </a:rPr>
              <a:t> </a:t>
            </a:r>
            <a:r>
              <a:rPr lang="en-US" sz="1800" dirty="0" err="1">
                <a:solidFill>
                  <a:prstClr val="black"/>
                </a:solidFill>
              </a:rPr>
              <a:t>sales_detail</a:t>
            </a:r>
            <a:r>
              <a:rPr lang="en-US" sz="1800" dirty="0">
                <a:solidFill>
                  <a:prstClr val="black"/>
                </a:solidFill>
              </a:rPr>
              <a:t> </a:t>
            </a:r>
            <a:r>
              <a:rPr lang="en-US" sz="1800" dirty="0">
                <a:solidFill>
                  <a:srgbClr val="0000FF"/>
                </a:solidFill>
              </a:rPr>
              <a:t>Order</a:t>
            </a:r>
            <a:r>
              <a:rPr lang="en-US" sz="1800" dirty="0">
                <a:solidFill>
                  <a:prstClr val="black"/>
                </a:solidFill>
              </a:rPr>
              <a:t> </a:t>
            </a:r>
            <a:r>
              <a:rPr lang="en-US" sz="1800" dirty="0">
                <a:solidFill>
                  <a:srgbClr val="0000FF"/>
                </a:solidFill>
              </a:rPr>
              <a:t>by</a:t>
            </a:r>
            <a:r>
              <a:rPr lang="en-US" sz="1800" dirty="0">
                <a:solidFill>
                  <a:prstClr val="black"/>
                </a:solidFill>
              </a:rPr>
              <a:t> </a:t>
            </a:r>
            <a:r>
              <a:rPr lang="en-US" sz="1800" dirty="0" err="1">
                <a:solidFill>
                  <a:prstClr val="black"/>
                </a:solidFill>
              </a:rPr>
              <a:t>receipt_no</a:t>
            </a:r>
            <a:r>
              <a:rPr lang="en-US" sz="1800" dirty="0" smtClean="0"/>
              <a:t> </a:t>
            </a:r>
          </a:p>
          <a:p>
            <a:endParaRPr lang="en-US" sz="1800" dirty="0"/>
          </a:p>
          <a:p>
            <a:endParaRPr lang="en-US" sz="1800" dirty="0" smtClean="0"/>
          </a:p>
          <a:p>
            <a:r>
              <a:rPr lang="en-US" sz="1800" dirty="0" smtClean="0">
                <a:solidFill>
                  <a:srgbClr val="0000FF"/>
                </a:solidFill>
              </a:rPr>
              <a:t>    Select</a:t>
            </a:r>
            <a:r>
              <a:rPr lang="en-US" sz="1800" dirty="0">
                <a:solidFill>
                  <a:prstClr val="black"/>
                </a:solidFill>
              </a:rPr>
              <a:t>	</a:t>
            </a:r>
            <a:r>
              <a:rPr lang="en-US" sz="1800" dirty="0" err="1">
                <a:solidFill>
                  <a:prstClr val="black"/>
                </a:solidFill>
              </a:rPr>
              <a:t>receipt_no</a:t>
            </a:r>
            <a:r>
              <a:rPr lang="en-US" sz="1800" dirty="0" err="1">
                <a:solidFill>
                  <a:srgbClr val="808080"/>
                </a:solidFill>
              </a:rPr>
              <a:t>,</a:t>
            </a:r>
            <a:r>
              <a:rPr lang="en-US" sz="1800" dirty="0" err="1">
                <a:solidFill>
                  <a:srgbClr val="FF00FF"/>
                </a:solidFill>
              </a:rPr>
              <a:t>Count</a:t>
            </a:r>
            <a:r>
              <a:rPr lang="en-US" sz="1800" dirty="0">
                <a:solidFill>
                  <a:srgbClr val="808080"/>
                </a:solidFill>
              </a:rPr>
              <a:t>(</a:t>
            </a:r>
            <a:r>
              <a:rPr lang="en-US" sz="1800" dirty="0" err="1">
                <a:solidFill>
                  <a:prstClr val="black"/>
                </a:solidFill>
              </a:rPr>
              <a:t>product_id</a:t>
            </a:r>
            <a:r>
              <a:rPr lang="en-US" sz="1800" dirty="0">
                <a:solidFill>
                  <a:srgbClr val="808080"/>
                </a:solidFill>
              </a:rPr>
              <a:t>)</a:t>
            </a:r>
            <a:r>
              <a:rPr lang="en-US" sz="1800" dirty="0">
                <a:solidFill>
                  <a:prstClr val="black"/>
                </a:solidFill>
              </a:rPr>
              <a:t> </a:t>
            </a:r>
            <a:r>
              <a:rPr lang="en-US" sz="1800" dirty="0">
                <a:solidFill>
                  <a:srgbClr val="0000FF"/>
                </a:solidFill>
              </a:rPr>
              <a:t>as</a:t>
            </a:r>
            <a:r>
              <a:rPr lang="en-US" sz="1800" dirty="0">
                <a:solidFill>
                  <a:prstClr val="black"/>
                </a:solidFill>
              </a:rPr>
              <a:t>  </a:t>
            </a:r>
            <a:r>
              <a:rPr lang="en-US" sz="1800" dirty="0">
                <a:solidFill>
                  <a:srgbClr val="FF00FF"/>
                </a:solidFill>
              </a:rPr>
              <a:t>count</a:t>
            </a:r>
          </a:p>
          <a:p>
            <a:r>
              <a:rPr lang="en-US" sz="1800" dirty="0">
                <a:solidFill>
                  <a:prstClr val="black"/>
                </a:solidFill>
              </a:rPr>
              <a:t>    </a:t>
            </a:r>
            <a:r>
              <a:rPr lang="en-US" sz="1800" dirty="0">
                <a:solidFill>
                  <a:srgbClr val="0000FF"/>
                </a:solidFill>
              </a:rPr>
              <a:t>From</a:t>
            </a:r>
            <a:r>
              <a:rPr lang="en-US" sz="1800" dirty="0">
                <a:solidFill>
                  <a:prstClr val="black"/>
                </a:solidFill>
              </a:rPr>
              <a:t>  </a:t>
            </a:r>
            <a:r>
              <a:rPr lang="en-US" sz="1800" dirty="0" err="1">
                <a:solidFill>
                  <a:prstClr val="black"/>
                </a:solidFill>
              </a:rPr>
              <a:t>Sales_detail</a:t>
            </a:r>
            <a:endParaRPr lang="en-US" sz="1800" dirty="0">
              <a:solidFill>
                <a:prstClr val="black"/>
              </a:solidFill>
            </a:endParaRPr>
          </a:p>
          <a:p>
            <a:r>
              <a:rPr lang="en-US" sz="1800" dirty="0">
                <a:solidFill>
                  <a:prstClr val="black"/>
                </a:solidFill>
              </a:rPr>
              <a:t>    </a:t>
            </a:r>
            <a:r>
              <a:rPr lang="en-US" sz="1800" dirty="0">
                <a:solidFill>
                  <a:srgbClr val="0000FF"/>
                </a:solidFill>
              </a:rPr>
              <a:t>Group</a:t>
            </a:r>
            <a:r>
              <a:rPr lang="en-US" sz="1800" dirty="0">
                <a:solidFill>
                  <a:prstClr val="black"/>
                </a:solidFill>
              </a:rPr>
              <a:t> </a:t>
            </a:r>
            <a:r>
              <a:rPr lang="en-US" sz="1800" dirty="0">
                <a:solidFill>
                  <a:srgbClr val="0000FF"/>
                </a:solidFill>
              </a:rPr>
              <a:t>by</a:t>
            </a:r>
            <a:r>
              <a:rPr lang="en-US" sz="1800" dirty="0">
                <a:solidFill>
                  <a:prstClr val="black"/>
                </a:solidFill>
              </a:rPr>
              <a:t> </a:t>
            </a:r>
            <a:r>
              <a:rPr lang="en-US" sz="1800" dirty="0" err="1">
                <a:solidFill>
                  <a:prstClr val="black"/>
                </a:solidFill>
              </a:rPr>
              <a:t>receipt_no</a:t>
            </a:r>
            <a:endParaRPr lang="en-US" sz="1800" dirty="0">
              <a:solidFill>
                <a:prstClr val="black"/>
              </a:solidFill>
            </a:endParaRPr>
          </a:p>
          <a:p>
            <a:r>
              <a:rPr lang="en-US" sz="1800" dirty="0">
                <a:solidFill>
                  <a:prstClr val="black"/>
                </a:solidFill>
              </a:rPr>
              <a:t>    </a:t>
            </a:r>
            <a:r>
              <a:rPr lang="en-US" sz="1800" dirty="0">
                <a:solidFill>
                  <a:srgbClr val="0000FF"/>
                </a:solidFill>
              </a:rPr>
              <a:t>Having</a:t>
            </a:r>
            <a:r>
              <a:rPr lang="en-US" sz="1800" dirty="0">
                <a:solidFill>
                  <a:prstClr val="black"/>
                </a:solidFill>
              </a:rPr>
              <a:t> </a:t>
            </a:r>
            <a:r>
              <a:rPr lang="en-US" sz="1800" dirty="0">
                <a:solidFill>
                  <a:srgbClr val="FF00FF"/>
                </a:solidFill>
              </a:rPr>
              <a:t>count</a:t>
            </a:r>
            <a:r>
              <a:rPr lang="en-US" sz="1800" dirty="0">
                <a:solidFill>
                  <a:srgbClr val="808080"/>
                </a:solidFill>
              </a:rPr>
              <a:t>(</a:t>
            </a:r>
            <a:r>
              <a:rPr lang="en-US" sz="1800" dirty="0" err="1">
                <a:solidFill>
                  <a:prstClr val="black"/>
                </a:solidFill>
              </a:rPr>
              <a:t>product_id</a:t>
            </a:r>
            <a:r>
              <a:rPr lang="en-US" sz="1800" dirty="0">
                <a:solidFill>
                  <a:srgbClr val="808080"/>
                </a:solidFill>
              </a:rPr>
              <a:t>)</a:t>
            </a:r>
            <a:r>
              <a:rPr lang="en-US" sz="1800" dirty="0">
                <a:solidFill>
                  <a:prstClr val="black"/>
                </a:solidFill>
              </a:rPr>
              <a:t>  </a:t>
            </a:r>
            <a:r>
              <a:rPr lang="en-US" sz="1800" dirty="0">
                <a:solidFill>
                  <a:srgbClr val="808080"/>
                </a:solidFill>
              </a:rPr>
              <a:t>&gt;</a:t>
            </a:r>
            <a:r>
              <a:rPr lang="en-US" sz="1800" dirty="0">
                <a:solidFill>
                  <a:prstClr val="black"/>
                </a:solidFill>
              </a:rPr>
              <a:t>1 </a:t>
            </a:r>
          </a:p>
          <a:p>
            <a:r>
              <a:rPr lang="en-US" sz="1800" dirty="0">
                <a:solidFill>
                  <a:prstClr val="black"/>
                </a:solidFill>
              </a:rPr>
              <a:t>    </a:t>
            </a:r>
            <a:r>
              <a:rPr lang="en-US" sz="1800" dirty="0">
                <a:solidFill>
                  <a:srgbClr val="0000FF"/>
                </a:solidFill>
              </a:rPr>
              <a:t>Order</a:t>
            </a:r>
            <a:r>
              <a:rPr lang="en-US" sz="1800" dirty="0">
                <a:solidFill>
                  <a:prstClr val="black"/>
                </a:solidFill>
              </a:rPr>
              <a:t> </a:t>
            </a:r>
            <a:r>
              <a:rPr lang="en-US" sz="1800" dirty="0">
                <a:solidFill>
                  <a:srgbClr val="0000FF"/>
                </a:solidFill>
              </a:rPr>
              <a:t>by</a:t>
            </a:r>
            <a:r>
              <a:rPr lang="en-US" sz="1800" dirty="0">
                <a:solidFill>
                  <a:prstClr val="black"/>
                </a:solidFill>
              </a:rPr>
              <a:t> </a:t>
            </a:r>
            <a:r>
              <a:rPr lang="en-US" sz="1800" dirty="0" err="1">
                <a:solidFill>
                  <a:prstClr val="black"/>
                </a:solidFill>
              </a:rPr>
              <a:t>receipt_no</a:t>
            </a:r>
            <a:endParaRPr lang="en-US" sz="1800" dirty="0">
              <a:solidFill>
                <a:prstClr val="black"/>
              </a:solidFill>
            </a:endParaRPr>
          </a:p>
          <a:p>
            <a:r>
              <a:rPr lang="th-TH" sz="1800" dirty="0">
                <a:solidFill>
                  <a:prstClr val="black"/>
                </a:solidFill>
              </a:rPr>
              <a:t>    </a:t>
            </a:r>
          </a:p>
          <a:p>
            <a:r>
              <a:rPr lang="en-US" sz="1800" dirty="0">
                <a:solidFill>
                  <a:prstClr val="black"/>
                </a:solidFill>
              </a:rPr>
              <a:t>    </a:t>
            </a:r>
          </a:p>
          <a:p>
            <a:r>
              <a:rPr lang="th-TH" sz="1800" dirty="0">
                <a:solidFill>
                  <a:prstClr val="black"/>
                </a:solidFill>
              </a:rPr>
              <a:t>        </a:t>
            </a:r>
          </a:p>
          <a:p>
            <a:r>
              <a:rPr lang="en-US" sz="1800" dirty="0">
                <a:solidFill>
                  <a:prstClr val="black"/>
                </a:solidFill>
              </a:rPr>
              <a:t>    </a:t>
            </a:r>
            <a:r>
              <a:rPr lang="en-US" sz="1800" dirty="0">
                <a:solidFill>
                  <a:srgbClr val="0000FF"/>
                </a:solidFill>
              </a:rPr>
              <a:t>Select</a:t>
            </a:r>
            <a:r>
              <a:rPr lang="en-US" sz="1800" dirty="0">
                <a:solidFill>
                  <a:prstClr val="black"/>
                </a:solidFill>
              </a:rPr>
              <a:t>	</a:t>
            </a:r>
            <a:r>
              <a:rPr lang="en-US" sz="1800" dirty="0" err="1">
                <a:solidFill>
                  <a:prstClr val="black"/>
                </a:solidFill>
              </a:rPr>
              <a:t>receipt_no</a:t>
            </a:r>
            <a:r>
              <a:rPr lang="en-US" sz="1800" dirty="0" err="1">
                <a:solidFill>
                  <a:srgbClr val="808080"/>
                </a:solidFill>
              </a:rPr>
              <a:t>,</a:t>
            </a:r>
            <a:r>
              <a:rPr lang="en-US" sz="1800" dirty="0" err="1">
                <a:solidFill>
                  <a:srgbClr val="FF00FF"/>
                </a:solidFill>
              </a:rPr>
              <a:t>avg</a:t>
            </a:r>
            <a:r>
              <a:rPr lang="en-US" sz="1800" dirty="0">
                <a:solidFill>
                  <a:srgbClr val="808080"/>
                </a:solidFill>
              </a:rPr>
              <a:t>(</a:t>
            </a:r>
            <a:r>
              <a:rPr lang="en-US" sz="1800" dirty="0" err="1">
                <a:solidFill>
                  <a:prstClr val="black"/>
                </a:solidFill>
              </a:rPr>
              <a:t>Total_amt</a:t>
            </a:r>
            <a:r>
              <a:rPr lang="en-US" sz="1800" dirty="0">
                <a:solidFill>
                  <a:srgbClr val="808080"/>
                </a:solidFill>
              </a:rPr>
              <a:t>)</a:t>
            </a:r>
            <a:r>
              <a:rPr lang="en-US" sz="1800" dirty="0">
                <a:solidFill>
                  <a:prstClr val="black"/>
                </a:solidFill>
              </a:rPr>
              <a:t> </a:t>
            </a:r>
            <a:r>
              <a:rPr lang="en-US" sz="1800" dirty="0">
                <a:solidFill>
                  <a:srgbClr val="0000FF"/>
                </a:solidFill>
              </a:rPr>
              <a:t>as</a:t>
            </a:r>
            <a:r>
              <a:rPr lang="en-US" sz="1800" dirty="0">
                <a:solidFill>
                  <a:prstClr val="black"/>
                </a:solidFill>
              </a:rPr>
              <a:t>  </a:t>
            </a:r>
            <a:r>
              <a:rPr lang="en-US" sz="1800" dirty="0">
                <a:solidFill>
                  <a:srgbClr val="FF00FF"/>
                </a:solidFill>
              </a:rPr>
              <a:t>count</a:t>
            </a:r>
          </a:p>
          <a:p>
            <a:r>
              <a:rPr lang="en-US" sz="1800" dirty="0">
                <a:solidFill>
                  <a:prstClr val="black"/>
                </a:solidFill>
              </a:rPr>
              <a:t>    </a:t>
            </a:r>
            <a:r>
              <a:rPr lang="en-US" sz="1800" dirty="0">
                <a:solidFill>
                  <a:srgbClr val="0000FF"/>
                </a:solidFill>
              </a:rPr>
              <a:t>From</a:t>
            </a:r>
            <a:r>
              <a:rPr lang="en-US" sz="1800" dirty="0">
                <a:solidFill>
                  <a:prstClr val="black"/>
                </a:solidFill>
              </a:rPr>
              <a:t>  </a:t>
            </a:r>
            <a:r>
              <a:rPr lang="en-US" sz="1800" dirty="0" err="1">
                <a:solidFill>
                  <a:prstClr val="black"/>
                </a:solidFill>
              </a:rPr>
              <a:t>Sales_detail</a:t>
            </a:r>
            <a:endParaRPr lang="en-US" sz="1800" dirty="0">
              <a:solidFill>
                <a:prstClr val="black"/>
              </a:solidFill>
            </a:endParaRPr>
          </a:p>
          <a:p>
            <a:r>
              <a:rPr lang="en-US" sz="1800" dirty="0">
                <a:solidFill>
                  <a:prstClr val="black"/>
                </a:solidFill>
              </a:rPr>
              <a:t>    </a:t>
            </a:r>
            <a:r>
              <a:rPr lang="en-US" sz="1800" dirty="0">
                <a:solidFill>
                  <a:srgbClr val="0000FF"/>
                </a:solidFill>
              </a:rPr>
              <a:t>Group</a:t>
            </a:r>
            <a:r>
              <a:rPr lang="en-US" sz="1800" dirty="0">
                <a:solidFill>
                  <a:prstClr val="black"/>
                </a:solidFill>
              </a:rPr>
              <a:t> </a:t>
            </a:r>
            <a:r>
              <a:rPr lang="en-US" sz="1800" dirty="0">
                <a:solidFill>
                  <a:srgbClr val="0000FF"/>
                </a:solidFill>
              </a:rPr>
              <a:t>by</a:t>
            </a:r>
            <a:r>
              <a:rPr lang="en-US" sz="1800" dirty="0">
                <a:solidFill>
                  <a:prstClr val="black"/>
                </a:solidFill>
              </a:rPr>
              <a:t> </a:t>
            </a:r>
            <a:r>
              <a:rPr lang="en-US" sz="1800" dirty="0" err="1">
                <a:solidFill>
                  <a:prstClr val="black"/>
                </a:solidFill>
              </a:rPr>
              <a:t>receipt_no</a:t>
            </a:r>
            <a:endParaRPr lang="en-US" sz="1800" dirty="0">
              <a:solidFill>
                <a:prstClr val="black"/>
              </a:solidFill>
            </a:endParaRPr>
          </a:p>
          <a:p>
            <a:r>
              <a:rPr lang="en-US" sz="1800" dirty="0">
                <a:solidFill>
                  <a:prstClr val="black"/>
                </a:solidFill>
              </a:rPr>
              <a:t>    </a:t>
            </a:r>
            <a:r>
              <a:rPr lang="en-US" sz="1800" dirty="0">
                <a:solidFill>
                  <a:srgbClr val="0000FF"/>
                </a:solidFill>
              </a:rPr>
              <a:t>Having</a:t>
            </a:r>
            <a:r>
              <a:rPr lang="en-US" sz="1800" dirty="0">
                <a:solidFill>
                  <a:prstClr val="black"/>
                </a:solidFill>
              </a:rPr>
              <a:t> </a:t>
            </a:r>
            <a:r>
              <a:rPr lang="en-US" sz="1800" dirty="0" err="1">
                <a:solidFill>
                  <a:srgbClr val="FF00FF"/>
                </a:solidFill>
              </a:rPr>
              <a:t>avg</a:t>
            </a:r>
            <a:r>
              <a:rPr lang="en-US" sz="1800" dirty="0">
                <a:solidFill>
                  <a:srgbClr val="808080"/>
                </a:solidFill>
              </a:rPr>
              <a:t>(</a:t>
            </a:r>
            <a:r>
              <a:rPr lang="en-US" sz="1800" dirty="0" err="1">
                <a:solidFill>
                  <a:prstClr val="black"/>
                </a:solidFill>
              </a:rPr>
              <a:t>Total_amt</a:t>
            </a:r>
            <a:r>
              <a:rPr lang="en-US" sz="1800" dirty="0">
                <a:solidFill>
                  <a:srgbClr val="808080"/>
                </a:solidFill>
              </a:rPr>
              <a:t>)</a:t>
            </a:r>
            <a:r>
              <a:rPr lang="en-US" sz="1800" dirty="0">
                <a:solidFill>
                  <a:prstClr val="black"/>
                </a:solidFill>
              </a:rPr>
              <a:t> </a:t>
            </a:r>
            <a:r>
              <a:rPr lang="en-US" sz="1800" dirty="0">
                <a:solidFill>
                  <a:srgbClr val="808080"/>
                </a:solidFill>
              </a:rPr>
              <a:t>&gt;=</a:t>
            </a:r>
            <a:r>
              <a:rPr lang="en-US" sz="1800" dirty="0">
                <a:solidFill>
                  <a:prstClr val="black"/>
                </a:solidFill>
              </a:rPr>
              <a:t>200</a:t>
            </a:r>
          </a:p>
          <a:p>
            <a:r>
              <a:rPr lang="en-US" sz="1800" dirty="0">
                <a:solidFill>
                  <a:prstClr val="black"/>
                </a:solidFill>
              </a:rPr>
              <a:t>    </a:t>
            </a:r>
            <a:r>
              <a:rPr lang="en-US" sz="1800" dirty="0">
                <a:solidFill>
                  <a:srgbClr val="0000FF"/>
                </a:solidFill>
              </a:rPr>
              <a:t>Order</a:t>
            </a:r>
            <a:r>
              <a:rPr lang="en-US" sz="1800" dirty="0">
                <a:solidFill>
                  <a:prstClr val="black"/>
                </a:solidFill>
              </a:rPr>
              <a:t> </a:t>
            </a:r>
            <a:r>
              <a:rPr lang="en-US" sz="1800" dirty="0">
                <a:solidFill>
                  <a:srgbClr val="0000FF"/>
                </a:solidFill>
              </a:rPr>
              <a:t>by</a:t>
            </a:r>
            <a:r>
              <a:rPr lang="en-US" sz="1800" dirty="0">
                <a:solidFill>
                  <a:prstClr val="black"/>
                </a:solidFill>
              </a:rPr>
              <a:t> </a:t>
            </a:r>
            <a:r>
              <a:rPr lang="en-US" sz="1800" dirty="0" err="1">
                <a:solidFill>
                  <a:prstClr val="black"/>
                </a:solidFill>
              </a:rPr>
              <a:t>receipt_no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428249031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7886700" cy="720908"/>
          </a:xfrm>
          <a:solidFill>
            <a:schemeClr val="accent5">
              <a:lumMod val="40000"/>
              <a:lumOff val="60000"/>
            </a:schemeClr>
          </a:solidFill>
        </p:spPr>
        <p:txBody>
          <a:bodyPr/>
          <a:lstStyle/>
          <a:p>
            <a:r>
              <a:rPr lang="th-TH" dirty="0" smtClean="0"/>
              <a:t>การใช้ </a:t>
            </a:r>
            <a:r>
              <a:rPr lang="en-US" dirty="0" smtClean="0"/>
              <a:t>having</a:t>
            </a:r>
            <a:r>
              <a:rPr lang="th-TH" dirty="0" smtClean="0"/>
              <a:t> แบบนี้ได้ แต่ควรตรวจสอบ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76200" y="1447800"/>
            <a:ext cx="672257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/>
              <a:t>    </a:t>
            </a:r>
            <a:r>
              <a:rPr lang="en-US" sz="2000" dirty="0">
                <a:solidFill>
                  <a:srgbClr val="0000FF"/>
                </a:solidFill>
              </a:rPr>
              <a:t>Select</a:t>
            </a:r>
            <a:r>
              <a:rPr lang="en-US" sz="2000" dirty="0">
                <a:solidFill>
                  <a:prstClr val="black"/>
                </a:solidFill>
              </a:rPr>
              <a:t> </a:t>
            </a:r>
            <a:r>
              <a:rPr lang="en-US" sz="2000" dirty="0" err="1">
                <a:solidFill>
                  <a:prstClr val="black"/>
                </a:solidFill>
              </a:rPr>
              <a:t>Sales</a:t>
            </a:r>
            <a:r>
              <a:rPr lang="en-US" sz="2000" dirty="0" err="1">
                <a:solidFill>
                  <a:srgbClr val="808080"/>
                </a:solidFill>
              </a:rPr>
              <a:t>.</a:t>
            </a:r>
            <a:r>
              <a:rPr lang="en-US" sz="2000" dirty="0" err="1">
                <a:solidFill>
                  <a:prstClr val="black"/>
                </a:solidFill>
              </a:rPr>
              <a:t>Cust_Id</a:t>
            </a:r>
            <a:r>
              <a:rPr lang="en-US" sz="2000" dirty="0" err="1">
                <a:solidFill>
                  <a:srgbClr val="808080"/>
                </a:solidFill>
              </a:rPr>
              <a:t>,</a:t>
            </a:r>
            <a:r>
              <a:rPr lang="en-US" sz="2000" dirty="0" err="1">
                <a:solidFill>
                  <a:prstClr val="black"/>
                </a:solidFill>
              </a:rPr>
              <a:t>Sales_Detail</a:t>
            </a:r>
            <a:r>
              <a:rPr lang="en-US" sz="2000" dirty="0" err="1">
                <a:solidFill>
                  <a:srgbClr val="808080"/>
                </a:solidFill>
              </a:rPr>
              <a:t>.</a:t>
            </a:r>
            <a:r>
              <a:rPr lang="en-US" sz="2000" dirty="0" err="1">
                <a:solidFill>
                  <a:prstClr val="black"/>
                </a:solidFill>
              </a:rPr>
              <a:t>Product_Id</a:t>
            </a:r>
            <a:endParaRPr lang="en-US" sz="2000" dirty="0">
              <a:solidFill>
                <a:prstClr val="black"/>
              </a:solidFill>
            </a:endParaRPr>
          </a:p>
          <a:p>
            <a:r>
              <a:rPr lang="en-US" sz="2000" dirty="0">
                <a:solidFill>
                  <a:prstClr val="black"/>
                </a:solidFill>
              </a:rPr>
              <a:t>    </a:t>
            </a:r>
            <a:r>
              <a:rPr lang="en-US" sz="2000" dirty="0">
                <a:solidFill>
                  <a:srgbClr val="0000FF"/>
                </a:solidFill>
              </a:rPr>
              <a:t>From</a:t>
            </a:r>
            <a:r>
              <a:rPr lang="en-US" sz="2000" dirty="0">
                <a:solidFill>
                  <a:prstClr val="black"/>
                </a:solidFill>
              </a:rPr>
              <a:t>  </a:t>
            </a:r>
            <a:r>
              <a:rPr lang="en-US" sz="2000" dirty="0" err="1">
                <a:solidFill>
                  <a:prstClr val="black"/>
                </a:solidFill>
              </a:rPr>
              <a:t>Sales</a:t>
            </a:r>
            <a:r>
              <a:rPr lang="en-US" sz="2000" dirty="0" err="1">
                <a:solidFill>
                  <a:srgbClr val="808080"/>
                </a:solidFill>
              </a:rPr>
              <a:t>,</a:t>
            </a:r>
            <a:r>
              <a:rPr lang="en-US" sz="2000" dirty="0" err="1">
                <a:solidFill>
                  <a:prstClr val="black"/>
                </a:solidFill>
              </a:rPr>
              <a:t>Sales_Detail</a:t>
            </a:r>
            <a:endParaRPr lang="en-US" sz="2000" dirty="0">
              <a:solidFill>
                <a:prstClr val="black"/>
              </a:solidFill>
            </a:endParaRPr>
          </a:p>
          <a:p>
            <a:r>
              <a:rPr lang="en-US" sz="2000" dirty="0">
                <a:solidFill>
                  <a:prstClr val="black"/>
                </a:solidFill>
              </a:rPr>
              <a:t>    </a:t>
            </a:r>
            <a:r>
              <a:rPr lang="en-US" sz="2000" dirty="0">
                <a:solidFill>
                  <a:srgbClr val="0000FF"/>
                </a:solidFill>
              </a:rPr>
              <a:t>Where</a:t>
            </a:r>
            <a:r>
              <a:rPr lang="en-US" sz="2000" dirty="0">
                <a:solidFill>
                  <a:prstClr val="black"/>
                </a:solidFill>
              </a:rPr>
              <a:t> </a:t>
            </a:r>
            <a:r>
              <a:rPr lang="en-US" sz="2000" dirty="0" err="1">
                <a:solidFill>
                  <a:prstClr val="black"/>
                </a:solidFill>
              </a:rPr>
              <a:t>sales</a:t>
            </a:r>
            <a:r>
              <a:rPr lang="en-US" sz="2000" dirty="0" err="1">
                <a:solidFill>
                  <a:srgbClr val="808080"/>
                </a:solidFill>
              </a:rPr>
              <a:t>.</a:t>
            </a:r>
            <a:r>
              <a:rPr lang="en-US" sz="2000" dirty="0" err="1">
                <a:solidFill>
                  <a:prstClr val="black"/>
                </a:solidFill>
              </a:rPr>
              <a:t>Receipt_No</a:t>
            </a:r>
            <a:r>
              <a:rPr lang="en-US" sz="2000" dirty="0">
                <a:solidFill>
                  <a:srgbClr val="808080"/>
                </a:solidFill>
              </a:rPr>
              <a:t>=</a:t>
            </a:r>
            <a:r>
              <a:rPr lang="en-US" sz="2000" dirty="0" err="1">
                <a:solidFill>
                  <a:prstClr val="black"/>
                </a:solidFill>
              </a:rPr>
              <a:t>Sales_Detail</a:t>
            </a:r>
            <a:r>
              <a:rPr lang="en-US" sz="2000" dirty="0" err="1">
                <a:solidFill>
                  <a:srgbClr val="808080"/>
                </a:solidFill>
              </a:rPr>
              <a:t>.</a:t>
            </a:r>
            <a:r>
              <a:rPr lang="en-US" sz="2000" dirty="0" err="1">
                <a:solidFill>
                  <a:prstClr val="black"/>
                </a:solidFill>
              </a:rPr>
              <a:t>Receipt_No</a:t>
            </a:r>
            <a:endParaRPr lang="en-US" sz="2000" dirty="0">
              <a:solidFill>
                <a:prstClr val="black"/>
              </a:solidFill>
            </a:endParaRPr>
          </a:p>
          <a:p>
            <a:r>
              <a:rPr lang="en-US" sz="2000" dirty="0">
                <a:solidFill>
                  <a:prstClr val="black"/>
                </a:solidFill>
              </a:rPr>
              <a:t>    </a:t>
            </a:r>
            <a:r>
              <a:rPr lang="en-US" sz="2000" dirty="0">
                <a:solidFill>
                  <a:srgbClr val="0000FF"/>
                </a:solidFill>
              </a:rPr>
              <a:t>Group</a:t>
            </a:r>
            <a:r>
              <a:rPr lang="en-US" sz="2000" dirty="0">
                <a:solidFill>
                  <a:prstClr val="black"/>
                </a:solidFill>
              </a:rPr>
              <a:t> </a:t>
            </a:r>
            <a:r>
              <a:rPr lang="en-US" sz="2000" dirty="0">
                <a:solidFill>
                  <a:srgbClr val="0000FF"/>
                </a:solidFill>
              </a:rPr>
              <a:t>by</a:t>
            </a:r>
            <a:r>
              <a:rPr lang="en-US" sz="2000" dirty="0">
                <a:solidFill>
                  <a:prstClr val="black"/>
                </a:solidFill>
              </a:rPr>
              <a:t> </a:t>
            </a:r>
            <a:r>
              <a:rPr lang="en-US" sz="2000" dirty="0" err="1">
                <a:solidFill>
                  <a:prstClr val="black"/>
                </a:solidFill>
              </a:rPr>
              <a:t>Sales</a:t>
            </a:r>
            <a:r>
              <a:rPr lang="en-US" sz="2000" dirty="0" err="1">
                <a:solidFill>
                  <a:srgbClr val="808080"/>
                </a:solidFill>
              </a:rPr>
              <a:t>.</a:t>
            </a:r>
            <a:r>
              <a:rPr lang="en-US" sz="2000" dirty="0" err="1">
                <a:solidFill>
                  <a:prstClr val="black"/>
                </a:solidFill>
              </a:rPr>
              <a:t>Cust_Id</a:t>
            </a:r>
            <a:r>
              <a:rPr lang="en-US" sz="2000" dirty="0" err="1">
                <a:solidFill>
                  <a:srgbClr val="808080"/>
                </a:solidFill>
              </a:rPr>
              <a:t>,</a:t>
            </a:r>
            <a:r>
              <a:rPr lang="en-US" sz="2000" dirty="0" err="1">
                <a:solidFill>
                  <a:prstClr val="black"/>
                </a:solidFill>
              </a:rPr>
              <a:t>Sales_Detail</a:t>
            </a:r>
            <a:r>
              <a:rPr lang="en-US" sz="2000" dirty="0" err="1">
                <a:solidFill>
                  <a:srgbClr val="808080"/>
                </a:solidFill>
              </a:rPr>
              <a:t>.</a:t>
            </a:r>
            <a:r>
              <a:rPr lang="en-US" sz="2000" dirty="0" err="1">
                <a:solidFill>
                  <a:prstClr val="black"/>
                </a:solidFill>
              </a:rPr>
              <a:t>Product_Id</a:t>
            </a:r>
            <a:endParaRPr lang="en-US" sz="2000" dirty="0">
              <a:solidFill>
                <a:prstClr val="black"/>
              </a:solidFill>
            </a:endParaRPr>
          </a:p>
          <a:p>
            <a:r>
              <a:rPr lang="en-US" sz="2000" dirty="0">
                <a:solidFill>
                  <a:prstClr val="black"/>
                </a:solidFill>
              </a:rPr>
              <a:t>    </a:t>
            </a:r>
            <a:r>
              <a:rPr lang="en-US" sz="2000" dirty="0">
                <a:solidFill>
                  <a:srgbClr val="0000FF"/>
                </a:solidFill>
              </a:rPr>
              <a:t>Having</a:t>
            </a:r>
            <a:r>
              <a:rPr lang="en-US" sz="2000" dirty="0">
                <a:solidFill>
                  <a:prstClr val="black"/>
                </a:solidFill>
              </a:rPr>
              <a:t> </a:t>
            </a:r>
            <a:r>
              <a:rPr lang="en-US" sz="2000" dirty="0" err="1">
                <a:solidFill>
                  <a:prstClr val="black"/>
                </a:solidFill>
              </a:rPr>
              <a:t>Product_Id</a:t>
            </a:r>
            <a:r>
              <a:rPr lang="en-US" sz="2000" dirty="0">
                <a:solidFill>
                  <a:prstClr val="black"/>
                </a:solidFill>
              </a:rPr>
              <a:t> </a:t>
            </a:r>
            <a:r>
              <a:rPr lang="en-US" sz="2000" dirty="0">
                <a:solidFill>
                  <a:srgbClr val="808080"/>
                </a:solidFill>
              </a:rPr>
              <a:t>=</a:t>
            </a:r>
            <a:r>
              <a:rPr lang="en-US" sz="2000" dirty="0">
                <a:solidFill>
                  <a:srgbClr val="FF0000"/>
                </a:solidFill>
              </a:rPr>
              <a:t>'G005'</a:t>
            </a:r>
          </a:p>
          <a:p>
            <a:r>
              <a:rPr lang="en-US" sz="2000" dirty="0">
                <a:solidFill>
                  <a:prstClr val="black"/>
                </a:solidFill>
              </a:rPr>
              <a:t>    </a:t>
            </a:r>
            <a:r>
              <a:rPr lang="en-US" sz="2000" dirty="0">
                <a:solidFill>
                  <a:srgbClr val="0000FF"/>
                </a:solidFill>
              </a:rPr>
              <a:t>Order</a:t>
            </a:r>
            <a:r>
              <a:rPr lang="en-US" sz="2000" dirty="0">
                <a:solidFill>
                  <a:prstClr val="black"/>
                </a:solidFill>
              </a:rPr>
              <a:t> </a:t>
            </a:r>
            <a:r>
              <a:rPr lang="en-US" sz="2000" dirty="0">
                <a:solidFill>
                  <a:srgbClr val="0000FF"/>
                </a:solidFill>
              </a:rPr>
              <a:t>by</a:t>
            </a:r>
            <a:r>
              <a:rPr lang="en-US" sz="2000" dirty="0">
                <a:solidFill>
                  <a:prstClr val="black"/>
                </a:solidFill>
              </a:rPr>
              <a:t> </a:t>
            </a:r>
            <a:r>
              <a:rPr lang="en-US" sz="2000" dirty="0" err="1">
                <a:solidFill>
                  <a:prstClr val="black"/>
                </a:solidFill>
              </a:rPr>
              <a:t>Product_Id</a:t>
            </a:r>
            <a:endParaRPr lang="en-US" sz="20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81400" y="3276600"/>
            <a:ext cx="3807619" cy="2307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437253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  <a:solidFill>
            <a:schemeClr val="accent5"/>
          </a:solidFill>
        </p:spPr>
        <p:txBody>
          <a:bodyPr>
            <a:normAutofit/>
          </a:bodyPr>
          <a:lstStyle/>
          <a:p>
            <a:r>
              <a:rPr lang="en-US" dirty="0" smtClean="0"/>
              <a:t>Alias (</a:t>
            </a:r>
            <a:r>
              <a:rPr lang="th-TH" dirty="0" smtClean="0"/>
              <a:t>นามแฝง</a:t>
            </a:r>
            <a:r>
              <a:rPr lang="en-US" dirty="0" smtClean="0"/>
              <a:t>): Alias Column Syntax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</p:spPr>
        <p:txBody>
          <a:bodyPr>
            <a:noAutofit/>
          </a:bodyPr>
          <a:lstStyle/>
          <a:p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    SELECT </a:t>
            </a:r>
            <a:r>
              <a:rPr lang="en-US" sz="2800" i="1" dirty="0" err="1" smtClean="0"/>
              <a:t>column_name</a:t>
            </a:r>
            <a:r>
              <a:rPr lang="en-US" sz="2800" dirty="0" smtClean="0"/>
              <a:t> AS </a:t>
            </a:r>
            <a:r>
              <a:rPr lang="en-US" sz="2800" i="1" dirty="0" err="1" smtClean="0"/>
              <a:t>alias_name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FROM </a:t>
            </a:r>
            <a:r>
              <a:rPr lang="en-US" sz="2800" i="1" dirty="0" err="1" smtClean="0"/>
              <a:t>table_name</a:t>
            </a:r>
            <a:r>
              <a:rPr lang="en-US" sz="2800" i="1" dirty="0" smtClean="0"/>
              <a:t>;</a:t>
            </a:r>
            <a:endParaRPr lang="en-US" sz="2800" dirty="0" smtClean="0"/>
          </a:p>
          <a:p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select</a:t>
            </a:r>
            <a:r>
              <a:rPr lang="en-US" sz="2800" b="1" dirty="0" smtClean="0"/>
              <a:t> </a:t>
            </a:r>
            <a:r>
              <a:rPr lang="en-US" sz="2800" b="1" i="1" dirty="0" err="1" smtClean="0">
                <a:solidFill>
                  <a:srgbClr val="1600B8"/>
                </a:solidFill>
              </a:rPr>
              <a:t>Product_Id</a:t>
            </a:r>
            <a:r>
              <a:rPr lang="en-US" sz="2800" b="1" i="1" dirty="0" smtClean="0">
                <a:solidFill>
                  <a:srgbClr val="1600B8"/>
                </a:solidFill>
              </a:rPr>
              <a:t> </a:t>
            </a:r>
            <a:r>
              <a:rPr lang="en-US" sz="2800" b="1" i="1" dirty="0" smtClean="0">
                <a:solidFill>
                  <a:srgbClr val="C00000"/>
                </a:solidFill>
              </a:rPr>
              <a:t>as</a:t>
            </a:r>
            <a:r>
              <a:rPr lang="en-US" sz="2800" b="1" i="1" dirty="0" smtClean="0">
                <a:solidFill>
                  <a:srgbClr val="1600B8"/>
                </a:solidFill>
              </a:rPr>
              <a:t> Id,</a:t>
            </a:r>
          </a:p>
          <a:p>
            <a:pPr>
              <a:buNone/>
            </a:pPr>
            <a:r>
              <a:rPr lang="en-US" sz="2800" b="1" i="1" dirty="0" smtClean="0">
                <a:solidFill>
                  <a:srgbClr val="1600B8"/>
                </a:solidFill>
              </a:rPr>
              <a:t>           </a:t>
            </a:r>
            <a:r>
              <a:rPr lang="en-US" sz="2800" b="1" i="1" dirty="0" err="1" smtClean="0">
                <a:solidFill>
                  <a:srgbClr val="1600B8"/>
                </a:solidFill>
              </a:rPr>
              <a:t>Product_nameEng</a:t>
            </a:r>
            <a:r>
              <a:rPr lang="en-US" sz="2800" b="1" i="1" dirty="0" smtClean="0">
                <a:solidFill>
                  <a:srgbClr val="1600B8"/>
                </a:solidFill>
              </a:rPr>
              <a:t> </a:t>
            </a:r>
            <a:r>
              <a:rPr lang="en-US" sz="2800" b="1" i="1" dirty="0" smtClean="0">
                <a:solidFill>
                  <a:srgbClr val="C00000"/>
                </a:solidFill>
              </a:rPr>
              <a:t>as</a:t>
            </a:r>
            <a:r>
              <a:rPr lang="en-US" sz="2800" b="1" i="1" dirty="0" smtClean="0">
                <a:solidFill>
                  <a:srgbClr val="1600B8"/>
                </a:solidFill>
              </a:rPr>
              <a:t> Name</a:t>
            </a:r>
          </a:p>
          <a:p>
            <a:pPr>
              <a:buNone/>
            </a:pPr>
            <a:r>
              <a:rPr lang="en-US" sz="2800" dirty="0" smtClean="0"/>
              <a:t>from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T_Product</a:t>
            </a:r>
            <a:endParaRPr lang="th-TH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5"/>
          </a:solidFill>
        </p:spPr>
        <p:txBody>
          <a:bodyPr>
            <a:normAutofit/>
          </a:bodyPr>
          <a:lstStyle/>
          <a:p>
            <a:r>
              <a:rPr lang="en-US" dirty="0" smtClean="0"/>
              <a:t>Alias (</a:t>
            </a:r>
            <a:r>
              <a:rPr lang="th-TH" dirty="0" smtClean="0"/>
              <a:t>นามแฝง</a:t>
            </a:r>
            <a:r>
              <a:rPr lang="en-US" dirty="0" smtClean="0"/>
              <a:t>): Alias Table Syntax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 SELECT </a:t>
            </a:r>
            <a:r>
              <a:rPr lang="en-US" i="1" dirty="0" err="1" smtClean="0"/>
              <a:t>column_name</a:t>
            </a:r>
            <a:r>
              <a:rPr lang="en-US" i="1" dirty="0" smtClean="0"/>
              <a:t>(s)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FROM </a:t>
            </a:r>
            <a:r>
              <a:rPr lang="en-US" i="1" dirty="0" err="1" smtClean="0"/>
              <a:t>table_name</a:t>
            </a:r>
            <a:r>
              <a:rPr lang="en-US" i="1" dirty="0" smtClean="0"/>
              <a:t> </a:t>
            </a:r>
            <a:r>
              <a:rPr lang="en-US" dirty="0" smtClean="0"/>
              <a:t>AS </a:t>
            </a:r>
            <a:r>
              <a:rPr lang="en-US" i="1" dirty="0" err="1" smtClean="0"/>
              <a:t>alias_name</a:t>
            </a:r>
            <a:r>
              <a:rPr lang="en-US" i="1" dirty="0" smtClean="0"/>
              <a:t>;</a:t>
            </a:r>
          </a:p>
          <a:p>
            <a:pPr>
              <a:buNone/>
            </a:pPr>
            <a:endParaRPr lang="en-US" i="1" dirty="0" smtClean="0"/>
          </a:p>
          <a:p>
            <a:pPr>
              <a:buNone/>
            </a:pPr>
            <a:r>
              <a:rPr lang="en-US" dirty="0" smtClean="0"/>
              <a:t>	select</a:t>
            </a:r>
            <a:r>
              <a:rPr lang="en-US" b="1" dirty="0" smtClean="0"/>
              <a:t> </a:t>
            </a:r>
            <a:r>
              <a:rPr lang="en-US" b="1" i="1" dirty="0" err="1" smtClean="0">
                <a:solidFill>
                  <a:srgbClr val="1600B8"/>
                </a:solidFill>
              </a:rPr>
              <a:t>A.Product_Id</a:t>
            </a:r>
            <a:r>
              <a:rPr lang="en-US" b="1" i="1" dirty="0" smtClean="0">
                <a:solidFill>
                  <a:srgbClr val="1600B8"/>
                </a:solidFill>
              </a:rPr>
              <a:t> ,</a:t>
            </a:r>
            <a:r>
              <a:rPr lang="en-US" b="1" i="1" dirty="0" err="1" smtClean="0">
                <a:solidFill>
                  <a:srgbClr val="1600B8"/>
                </a:solidFill>
              </a:rPr>
              <a:t>A.Product_nameEng</a:t>
            </a:r>
            <a:r>
              <a:rPr lang="en-US" b="1" i="1" dirty="0" smtClean="0">
                <a:solidFill>
                  <a:srgbClr val="1600B8"/>
                </a:solidFill>
              </a:rPr>
              <a:t> </a:t>
            </a:r>
          </a:p>
          <a:p>
            <a:pPr>
              <a:buNone/>
            </a:pPr>
            <a:r>
              <a:rPr lang="en-US" dirty="0" smtClean="0"/>
              <a:t>	from</a:t>
            </a:r>
            <a:r>
              <a:rPr lang="en-US" b="1" dirty="0" smtClean="0"/>
              <a:t> </a:t>
            </a:r>
            <a:r>
              <a:rPr lang="en-US" b="1" dirty="0" err="1" smtClean="0"/>
              <a:t>T_Product</a:t>
            </a:r>
            <a:r>
              <a:rPr lang="en-US" b="1" dirty="0" smtClean="0"/>
              <a:t> as A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533400" y="2438400"/>
          <a:ext cx="2133600" cy="4191000"/>
        </p:xfrm>
        <a:graphic>
          <a:graphicData uri="http://schemas.openxmlformats.org/drawingml/2006/table">
            <a:tbl>
              <a:tblPr/>
              <a:tblGrid>
                <a:gridCol w="2133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794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Tahoma"/>
                        </a:rPr>
                        <a:t>Receipt_No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F16012019G300001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F16012019G300001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F16012019G300001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F16012019G300001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F16012019G300001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F16012019G300002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F16012019G300002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F16012019G300002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F17012019G300001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F17012019G300001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F17012019G300001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F17012019G300002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F17012019G300002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F17012019G300002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4724400" y="2438400"/>
          <a:ext cx="2273300" cy="1600200"/>
        </p:xfrm>
        <a:graphic>
          <a:graphicData uri="http://schemas.openxmlformats.org/drawingml/2006/table">
            <a:tbl>
              <a:tblPr/>
              <a:tblGrid>
                <a:gridCol w="2273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200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Tahoma"/>
                        </a:rPr>
                        <a:t>Receipt_No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F16012019G300001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F16012019G300002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F17012019G300001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F17012019G300002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304800" y="1295400"/>
            <a:ext cx="35052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select</a:t>
            </a:r>
            <a:r>
              <a:rPr lang="en-US" b="1" dirty="0"/>
              <a:t> </a:t>
            </a:r>
            <a:r>
              <a:rPr lang="en-US" b="1" dirty="0" err="1"/>
              <a:t>Receipt_no</a:t>
            </a:r>
            <a:r>
              <a:rPr lang="en-US" b="1" dirty="0"/>
              <a:t> </a:t>
            </a:r>
          </a:p>
          <a:p>
            <a:r>
              <a:rPr lang="en-US" dirty="0"/>
              <a:t>from</a:t>
            </a:r>
            <a:r>
              <a:rPr lang="en-US" b="1" dirty="0"/>
              <a:t> </a:t>
            </a:r>
            <a:r>
              <a:rPr lang="en-US" b="1" dirty="0" err="1"/>
              <a:t>T_Sales_Detail</a:t>
            </a:r>
            <a:endParaRPr lang="th-TH" dirty="0"/>
          </a:p>
        </p:txBody>
      </p:sp>
      <p:sp>
        <p:nvSpPr>
          <p:cNvPr id="9" name="Rectangle 8"/>
          <p:cNvSpPr/>
          <p:nvPr/>
        </p:nvSpPr>
        <p:spPr>
          <a:xfrm>
            <a:off x="4343400" y="1371600"/>
            <a:ext cx="4572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SELECT</a:t>
            </a:r>
            <a:r>
              <a:rPr lang="en-US" b="1" dirty="0"/>
              <a:t> DISTINCT(</a:t>
            </a:r>
            <a:r>
              <a:rPr lang="en-US" b="1" i="1" dirty="0" err="1">
                <a:solidFill>
                  <a:srgbClr val="1600B8"/>
                </a:solidFill>
              </a:rPr>
              <a:t>Receipt_no</a:t>
            </a:r>
            <a:r>
              <a:rPr lang="en-US" b="1" dirty="0"/>
              <a:t>) </a:t>
            </a:r>
          </a:p>
          <a:p>
            <a:r>
              <a:rPr lang="en-US" dirty="0"/>
              <a:t>from</a:t>
            </a:r>
            <a:r>
              <a:rPr lang="en-US" b="1" dirty="0"/>
              <a:t> </a:t>
            </a:r>
            <a:r>
              <a:rPr lang="en-US" b="1" dirty="0" err="1"/>
              <a:t>T_Sales_Detail</a:t>
            </a:r>
            <a:endParaRPr lang="th-TH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dirty="0" smtClean="0"/>
              <a:t>SELECT DISTINCT</a:t>
            </a:r>
            <a:endParaRPr lang="th-TH" dirty="0"/>
          </a:p>
        </p:txBody>
      </p:sp>
      <p:sp>
        <p:nvSpPr>
          <p:cNvPr id="12" name="Rectangle 11"/>
          <p:cNvSpPr/>
          <p:nvPr/>
        </p:nvSpPr>
        <p:spPr>
          <a:xfrm>
            <a:off x="4038600" y="1295400"/>
            <a:ext cx="228600" cy="5562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534400" cy="1143000"/>
          </a:xfrm>
          <a:solidFill>
            <a:srgbClr val="FFD54F"/>
          </a:solidFill>
        </p:spPr>
        <p:txBody>
          <a:bodyPr>
            <a:normAutofit/>
          </a:bodyPr>
          <a:lstStyle/>
          <a:p>
            <a:r>
              <a:rPr lang="th-TH" dirty="0" smtClean="0">
                <a:latin typeface="AngsanaUPC" pitchFamily="18" charset="-34"/>
                <a:cs typeface="AngsanaUPC" pitchFamily="18" charset="-34"/>
              </a:rPr>
              <a:t>คำสั่ง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INSERT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 1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Row</a:t>
            </a:r>
            <a:endParaRPr lang="th-TH" dirty="0">
              <a:latin typeface="AngsanaUPC" pitchFamily="18" charset="-34"/>
              <a:cs typeface="AngsanaUPC" pitchFamily="18" charset="-34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28600" y="1676400"/>
          <a:ext cx="8686800" cy="44303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48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2319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1600B8"/>
                          </a:solidFill>
                        </a:rPr>
                        <a:t>SQL Command</a:t>
                      </a:r>
                      <a:endParaRPr lang="th-TH" dirty="0">
                        <a:solidFill>
                          <a:srgbClr val="1600B8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1600B8"/>
                          </a:solidFill>
                        </a:rPr>
                        <a:t>Description</a:t>
                      </a:r>
                      <a:endParaRPr lang="th-TH" dirty="0">
                        <a:solidFill>
                          <a:srgbClr val="1600B8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881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INSERT  INTO </a:t>
                      </a:r>
                      <a:r>
                        <a:rPr lang="en-US" sz="2000" i="1" dirty="0" err="1" smtClean="0"/>
                        <a:t>table_name</a:t>
                      </a:r>
                      <a:r>
                        <a:rPr lang="en-US" sz="2000" dirty="0" smtClean="0"/>
                        <a:t> (</a:t>
                      </a:r>
                      <a:r>
                        <a:rPr lang="en-US" sz="2000" i="1" dirty="0" smtClean="0"/>
                        <a:t>column1</a:t>
                      </a:r>
                      <a:r>
                        <a:rPr lang="en-US" sz="2000" dirty="0" smtClean="0"/>
                        <a:t>,</a:t>
                      </a:r>
                      <a:r>
                        <a:rPr lang="en-US" sz="2000" i="1" dirty="0" smtClean="0"/>
                        <a:t> column2</a:t>
                      </a:r>
                      <a:r>
                        <a:rPr lang="en-US" sz="2000" dirty="0" smtClean="0"/>
                        <a:t>,</a:t>
                      </a:r>
                      <a:r>
                        <a:rPr lang="en-US" sz="2000" i="1" dirty="0" smtClean="0"/>
                        <a:t> column3</a:t>
                      </a:r>
                      <a:r>
                        <a:rPr lang="en-US" sz="2000" dirty="0" smtClean="0"/>
                        <a:t>, ...)</a:t>
                      </a:r>
                      <a:br>
                        <a:rPr lang="en-US" sz="2000" dirty="0" smtClean="0"/>
                      </a:br>
                      <a:r>
                        <a:rPr lang="en-US" sz="2000" dirty="0" smtClean="0"/>
                        <a:t>VALUES (</a:t>
                      </a:r>
                      <a:r>
                        <a:rPr lang="en-US" sz="2000" i="1" dirty="0" smtClean="0"/>
                        <a:t>value1</a:t>
                      </a:r>
                      <a:r>
                        <a:rPr lang="en-US" sz="2000" dirty="0" smtClean="0"/>
                        <a:t>,</a:t>
                      </a:r>
                      <a:r>
                        <a:rPr lang="en-US" sz="2000" i="1" dirty="0" smtClean="0"/>
                        <a:t> value2</a:t>
                      </a:r>
                      <a:r>
                        <a:rPr lang="en-US" sz="2000" dirty="0" smtClean="0"/>
                        <a:t>,</a:t>
                      </a:r>
                      <a:r>
                        <a:rPr lang="en-US" sz="2000" i="1" dirty="0" smtClean="0"/>
                        <a:t> value3</a:t>
                      </a:r>
                      <a:r>
                        <a:rPr lang="en-US" sz="2000" dirty="0" smtClean="0"/>
                        <a:t>, ...)</a:t>
                      </a:r>
                    </a:p>
                    <a:p>
                      <a:endParaRPr lang="en-US" sz="2000" dirty="0" smtClean="0"/>
                    </a:p>
                    <a:p>
                      <a:endParaRPr lang="th-TH" sz="20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h-TH" dirty="0" smtClean="0">
                          <a:solidFill>
                            <a:srgbClr val="C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ระบุ </a:t>
                      </a:r>
                      <a:r>
                        <a:rPr lang="en-US" dirty="0" smtClean="0">
                          <a:solidFill>
                            <a:srgbClr val="C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Field </a:t>
                      </a:r>
                      <a:r>
                        <a:rPr lang="th-TH" dirty="0" smtClean="0">
                          <a:latin typeface="AngsanaUPC" pitchFamily="18" charset="-34"/>
                          <a:cs typeface="AngsanaUPC" pitchFamily="18" charset="-34"/>
                        </a:rPr>
                        <a:t>ข้อมูลที่ใส่ในฐานข้อมูล</a:t>
                      </a:r>
                    </a:p>
                    <a:p>
                      <a:r>
                        <a:rPr lang="th-TH" dirty="0" smtClean="0">
                          <a:latin typeface="AngsanaUPC" pitchFamily="18" charset="-34"/>
                          <a:cs typeface="AngsanaUPC" pitchFamily="18" charset="-34"/>
                        </a:rPr>
                        <a:t>กรณีนี้ไม่ต้องใส่ครบทุก </a:t>
                      </a:r>
                      <a:r>
                        <a:rPr lang="en-US" dirty="0" smtClean="0">
                          <a:latin typeface="AngsanaUPC" pitchFamily="18" charset="-34"/>
                          <a:cs typeface="AngsanaUPC" pitchFamily="18" charset="-34"/>
                        </a:rPr>
                        <a:t>Field</a:t>
                      </a:r>
                      <a:r>
                        <a:rPr lang="en-US" baseline="0" dirty="0" smtClean="0">
                          <a:latin typeface="AngsanaUPC" pitchFamily="18" charset="-34"/>
                          <a:cs typeface="AngsanaUPC" pitchFamily="18" charset="-34"/>
                        </a:rPr>
                        <a:t>  </a:t>
                      </a:r>
                      <a:r>
                        <a:rPr lang="th-TH" baseline="0" dirty="0" smtClean="0">
                          <a:latin typeface="AngsanaUPC" pitchFamily="18" charset="-34"/>
                          <a:cs typeface="AngsanaUPC" pitchFamily="18" charset="-34"/>
                        </a:rPr>
                        <a:t>ใน </a:t>
                      </a:r>
                      <a:r>
                        <a:rPr lang="en-US" baseline="0" dirty="0" smtClean="0">
                          <a:latin typeface="AngsanaUPC" pitchFamily="18" charset="-34"/>
                          <a:cs typeface="AngsanaUPC" pitchFamily="18" charset="-34"/>
                        </a:rPr>
                        <a:t>Table</a:t>
                      </a:r>
                      <a:endParaRPr lang="th-TH" dirty="0"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52908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2000" dirty="0" smtClean="0"/>
                        <a:t>INSERT INTO </a:t>
                      </a:r>
                      <a:r>
                        <a:rPr lang="en-US" sz="2000" i="1" dirty="0" err="1" smtClean="0"/>
                        <a:t>table_name</a:t>
                      </a:r>
                      <a:r>
                        <a:rPr lang="en-US" sz="2000" dirty="0" smtClean="0"/>
                        <a:t/>
                      </a:r>
                      <a:br>
                        <a:rPr lang="en-US" sz="2000" dirty="0" smtClean="0"/>
                      </a:br>
                      <a:r>
                        <a:rPr lang="en-US" sz="2000" dirty="0" smtClean="0"/>
                        <a:t>VALUES (</a:t>
                      </a:r>
                      <a:r>
                        <a:rPr lang="en-US" sz="2000" i="1" dirty="0" smtClean="0"/>
                        <a:t>value1</a:t>
                      </a:r>
                      <a:r>
                        <a:rPr lang="en-US" sz="2000" dirty="0" smtClean="0"/>
                        <a:t>,</a:t>
                      </a:r>
                      <a:r>
                        <a:rPr lang="en-US" sz="2000" i="1" dirty="0" smtClean="0"/>
                        <a:t> value2</a:t>
                      </a:r>
                      <a:r>
                        <a:rPr lang="en-US" sz="2000" dirty="0" smtClean="0"/>
                        <a:t>,</a:t>
                      </a:r>
                      <a:r>
                        <a:rPr lang="en-US" sz="2000" i="1" dirty="0" smtClean="0"/>
                        <a:t> value3</a:t>
                      </a:r>
                      <a:r>
                        <a:rPr lang="en-US" sz="2000" dirty="0" smtClean="0"/>
                        <a:t>, ...)</a:t>
                      </a:r>
                    </a:p>
                    <a:p>
                      <a:endParaRPr lang="th-T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 smtClean="0">
                          <a:solidFill>
                            <a:srgbClr val="C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ไม่ระบุ </a:t>
                      </a:r>
                      <a:r>
                        <a:rPr lang="en-US" dirty="0" smtClean="0">
                          <a:solidFill>
                            <a:srgbClr val="C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Field name</a:t>
                      </a:r>
                      <a:r>
                        <a:rPr lang="th-TH" dirty="0" smtClean="0">
                          <a:latin typeface="AngsanaUPC" pitchFamily="18" charset="-34"/>
                          <a:cs typeface="AngsanaUPC" pitchFamily="18" charset="-34"/>
                        </a:rPr>
                        <a:t>แต่กรณีนี้ต้องใส่ข้อมูลทุก</a:t>
                      </a:r>
                      <a:r>
                        <a:rPr lang="th-TH" baseline="0" dirty="0" smtClean="0">
                          <a:latin typeface="AngsanaUPC" pitchFamily="18" charset="-34"/>
                          <a:cs typeface="AngsanaUPC" pitchFamily="18" charset="-34"/>
                        </a:rPr>
                        <a:t> </a:t>
                      </a:r>
                      <a:r>
                        <a:rPr lang="en-US" baseline="0" dirty="0" smtClean="0">
                          <a:latin typeface="AngsanaUPC" pitchFamily="18" charset="-34"/>
                          <a:cs typeface="AngsanaUPC" pitchFamily="18" charset="-34"/>
                        </a:rPr>
                        <a:t>Field </a:t>
                      </a:r>
                      <a:r>
                        <a:rPr lang="th-TH" baseline="0" dirty="0" smtClean="0">
                          <a:latin typeface="AngsanaUPC" pitchFamily="18" charset="-34"/>
                          <a:cs typeface="AngsanaUPC" pitchFamily="18" charset="-34"/>
                        </a:rPr>
                        <a:t>ให้ครบทุก</a:t>
                      </a:r>
                      <a:r>
                        <a:rPr lang="en-US" baseline="0" dirty="0" smtClean="0">
                          <a:latin typeface="AngsanaUPC" pitchFamily="18" charset="-34"/>
                          <a:cs typeface="AngsanaUPC" pitchFamily="18" charset="-34"/>
                        </a:rPr>
                        <a:t> Field</a:t>
                      </a:r>
                      <a:r>
                        <a:rPr lang="th-TH" baseline="0" dirty="0" smtClean="0">
                          <a:latin typeface="AngsanaUPC" pitchFamily="18" charset="-34"/>
                          <a:cs typeface="AngsanaUPC" pitchFamily="18" charset="-34"/>
                        </a:rPr>
                        <a:t> ใน </a:t>
                      </a:r>
                      <a:r>
                        <a:rPr lang="en-US" baseline="0" dirty="0" smtClean="0">
                          <a:latin typeface="AngsanaUPC" pitchFamily="18" charset="-34"/>
                          <a:cs typeface="AngsanaUPC" pitchFamily="18" charset="-34"/>
                        </a:rPr>
                        <a:t>Table</a:t>
                      </a:r>
                      <a:endParaRPr lang="th-TH" dirty="0"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231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534400" cy="1143000"/>
          </a:xfrm>
          <a:solidFill>
            <a:srgbClr val="FFD54F"/>
          </a:solidFill>
        </p:spPr>
        <p:txBody>
          <a:bodyPr>
            <a:normAutofit/>
          </a:bodyPr>
          <a:lstStyle/>
          <a:p>
            <a:r>
              <a:rPr lang="th-TH" dirty="0" smtClean="0">
                <a:latin typeface="AngsanaUPC" pitchFamily="18" charset="-34"/>
                <a:cs typeface="AngsanaUPC" pitchFamily="18" charset="-34"/>
              </a:rPr>
              <a:t>คำสั่ง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INSERT 1 Row</a:t>
            </a:r>
            <a:endParaRPr lang="th-TH" dirty="0">
              <a:latin typeface="AngsanaUPC" pitchFamily="18" charset="-34"/>
              <a:cs typeface="AngsanaUPC" pitchFamily="18" charset="-34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28600" y="1676401"/>
          <a:ext cx="8534400" cy="48345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3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00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97922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1600B8"/>
                          </a:solidFill>
                        </a:rPr>
                        <a:t>SQL Command</a:t>
                      </a:r>
                      <a:endParaRPr lang="th-TH" sz="2400" dirty="0">
                        <a:solidFill>
                          <a:srgbClr val="1600B8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1600B8"/>
                          </a:solidFill>
                        </a:rPr>
                        <a:t>Description</a:t>
                      </a:r>
                      <a:endParaRPr lang="th-TH" sz="2400" dirty="0">
                        <a:solidFill>
                          <a:srgbClr val="1600B8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02277">
                <a:tc>
                  <a:txBody>
                    <a:bodyPr/>
                    <a:lstStyle/>
                    <a:p>
                      <a:endParaRPr lang="en-US" sz="2400" dirty="0" smtClean="0"/>
                    </a:p>
                    <a:p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insert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into Color(</a:t>
                      </a:r>
                      <a:r>
                        <a:rPr lang="en-US" sz="24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Color_Id,Color_Desc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values('CL006','Black‘)</a:t>
                      </a:r>
                      <a:endParaRPr lang="th-TH" sz="24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h-TH" sz="2400" dirty="0" smtClean="0">
                          <a:latin typeface="AngsanaUPC" pitchFamily="18" charset="-34"/>
                          <a:cs typeface="AngsanaUPC" pitchFamily="18" charset="-34"/>
                        </a:rPr>
                        <a:t>สำหรับต้องการระบุข้อมูลที่ใส่ในฐานข้อมูล </a:t>
                      </a:r>
                      <a:r>
                        <a:rPr lang="en-US" sz="2400" dirty="0" smtClean="0">
                          <a:latin typeface="AngsanaUPC" pitchFamily="18" charset="-34"/>
                          <a:cs typeface="AngsanaUPC" pitchFamily="18" charset="-34"/>
                        </a:rPr>
                        <a:t> </a:t>
                      </a:r>
                      <a:r>
                        <a:rPr lang="en-US" sz="2400" dirty="0" smtClean="0">
                          <a:solidFill>
                            <a:srgbClr val="C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(</a:t>
                      </a:r>
                      <a:r>
                        <a:rPr lang="th-TH" sz="2400" dirty="0" smtClean="0">
                          <a:solidFill>
                            <a:srgbClr val="C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ครบทุก</a:t>
                      </a:r>
                      <a:r>
                        <a:rPr lang="th-TH" sz="2400" baseline="0" dirty="0" smtClean="0">
                          <a:solidFill>
                            <a:srgbClr val="C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 </a:t>
                      </a:r>
                      <a:r>
                        <a:rPr lang="en-US" sz="2400" baseline="0" dirty="0" smtClean="0">
                          <a:solidFill>
                            <a:srgbClr val="C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Field  </a:t>
                      </a:r>
                      <a:r>
                        <a:rPr lang="th-TH" sz="2400" baseline="0" dirty="0" smtClean="0">
                          <a:solidFill>
                            <a:srgbClr val="C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ใน </a:t>
                      </a:r>
                      <a:r>
                        <a:rPr lang="en-US" sz="2400" baseline="0" dirty="0" smtClean="0">
                          <a:solidFill>
                            <a:srgbClr val="C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Table</a:t>
                      </a:r>
                      <a:r>
                        <a:rPr lang="en-US" sz="2400" dirty="0" smtClean="0">
                          <a:solidFill>
                            <a:srgbClr val="C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)</a:t>
                      </a:r>
                      <a:endParaRPr lang="th-TH" sz="2400" dirty="0">
                        <a:solidFill>
                          <a:srgbClr val="C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38200">
                <a:tc>
                  <a:txBody>
                    <a:bodyPr/>
                    <a:lstStyle/>
                    <a:p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insert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into Color(</a:t>
                      </a:r>
                      <a:r>
                        <a:rPr lang="en-US" sz="24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Color_Id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values('CL010')</a:t>
                      </a:r>
                      <a:endParaRPr lang="th-TH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400" dirty="0" smtClean="0">
                          <a:latin typeface="AngsanaUPC" pitchFamily="18" charset="-34"/>
                          <a:cs typeface="AngsanaUPC" pitchFamily="18" charset="-34"/>
                        </a:rPr>
                        <a:t>ใส่ข้อมูล</a:t>
                      </a:r>
                      <a:r>
                        <a:rPr lang="th-TH" sz="2400" baseline="0" dirty="0" smtClean="0">
                          <a:latin typeface="AngsanaUPC" pitchFamily="18" charset="-34"/>
                          <a:cs typeface="AngsanaUPC" pitchFamily="18" charset="-34"/>
                        </a:rPr>
                        <a:t> </a:t>
                      </a:r>
                      <a:r>
                        <a:rPr lang="en-US" sz="2400" baseline="0" dirty="0" smtClean="0">
                          <a:latin typeface="AngsanaUPC" pitchFamily="18" charset="-34"/>
                          <a:cs typeface="AngsanaUPC" pitchFamily="18" charset="-34"/>
                        </a:rPr>
                        <a:t>1 Field  </a:t>
                      </a:r>
                      <a:r>
                        <a:rPr lang="th-TH" sz="2400" baseline="0" dirty="0" smtClean="0">
                          <a:latin typeface="AngsanaUPC" pitchFamily="18" charset="-34"/>
                          <a:cs typeface="AngsanaUPC" pitchFamily="18" charset="-34"/>
                        </a:rPr>
                        <a:t>ตามต้องการ</a:t>
                      </a:r>
                    </a:p>
                    <a:p>
                      <a:r>
                        <a:rPr lang="th-TH" sz="2400" baseline="0" dirty="0" smtClean="0">
                          <a:latin typeface="AngsanaUPC" pitchFamily="18" charset="-34"/>
                          <a:cs typeface="AngsanaUPC" pitchFamily="18" charset="-34"/>
                        </a:rPr>
                        <a:t>และระบุ </a:t>
                      </a:r>
                      <a:r>
                        <a:rPr lang="en-US" sz="2400" baseline="0" dirty="0" smtClean="0">
                          <a:latin typeface="AngsanaUPC" pitchFamily="18" charset="-34"/>
                          <a:cs typeface="AngsanaUPC" pitchFamily="18" charset="-34"/>
                        </a:rPr>
                        <a:t>Field name </a:t>
                      </a:r>
                      <a:r>
                        <a:rPr lang="en-US" sz="2400" dirty="0" smtClean="0">
                          <a:solidFill>
                            <a:srgbClr val="C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(</a:t>
                      </a:r>
                      <a:r>
                        <a:rPr lang="th-TH" sz="2400" dirty="0" smtClean="0">
                          <a:solidFill>
                            <a:srgbClr val="C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ไม่ครบทุก</a:t>
                      </a:r>
                      <a:r>
                        <a:rPr lang="th-TH" sz="2400" baseline="0" dirty="0" smtClean="0">
                          <a:solidFill>
                            <a:srgbClr val="C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 </a:t>
                      </a:r>
                      <a:r>
                        <a:rPr lang="en-US" sz="2400" baseline="0" dirty="0" smtClean="0">
                          <a:solidFill>
                            <a:srgbClr val="C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Field  </a:t>
                      </a:r>
                      <a:r>
                        <a:rPr lang="th-TH" sz="2400" baseline="0" dirty="0" smtClean="0">
                          <a:solidFill>
                            <a:srgbClr val="C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ใน </a:t>
                      </a:r>
                      <a:r>
                        <a:rPr lang="en-US" sz="2400" baseline="0" dirty="0" smtClean="0">
                          <a:solidFill>
                            <a:srgbClr val="C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Table</a:t>
                      </a:r>
                      <a:r>
                        <a:rPr lang="en-US" sz="2400" dirty="0" smtClean="0">
                          <a:solidFill>
                            <a:srgbClr val="C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)</a:t>
                      </a:r>
                      <a:endParaRPr lang="th-TH" sz="2400" dirty="0"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58855">
                <a:tc>
                  <a:txBody>
                    <a:bodyPr/>
                    <a:lstStyle/>
                    <a:p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insert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into Color</a:t>
                      </a:r>
                    </a:p>
                    <a:p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values('CL007','Yellow‘)</a:t>
                      </a:r>
                      <a:endParaRPr lang="th-TH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400" dirty="0" smtClean="0">
                          <a:latin typeface="AngsanaUPC" pitchFamily="18" charset="-34"/>
                          <a:cs typeface="AngsanaUPC" pitchFamily="18" charset="-34"/>
                        </a:rPr>
                        <a:t>กรณีไม่ระบุ</a:t>
                      </a:r>
                      <a:r>
                        <a:rPr lang="th-TH" sz="2400" baseline="0" dirty="0" smtClean="0">
                          <a:latin typeface="AngsanaUPC" pitchFamily="18" charset="-34"/>
                          <a:cs typeface="AngsanaUPC" pitchFamily="18" charset="-34"/>
                        </a:rPr>
                        <a:t> </a:t>
                      </a:r>
                      <a:r>
                        <a:rPr lang="en-US" sz="2400" baseline="0" dirty="0" smtClean="0">
                          <a:latin typeface="AngsanaUPC" pitchFamily="18" charset="-34"/>
                          <a:cs typeface="AngsanaUPC" pitchFamily="18" charset="-34"/>
                        </a:rPr>
                        <a:t>Filed name </a:t>
                      </a:r>
                      <a:r>
                        <a:rPr lang="th-TH" sz="2400" dirty="0" smtClean="0">
                          <a:latin typeface="AngsanaUPC" pitchFamily="18" charset="-34"/>
                          <a:cs typeface="AngsanaUPC" pitchFamily="18" charset="-34"/>
                        </a:rPr>
                        <a:t>กรณีนี้ต้องใส่ข้อมูล</a:t>
                      </a:r>
                      <a:r>
                        <a:rPr lang="th-TH" sz="2400" baseline="0" dirty="0" smtClean="0">
                          <a:latin typeface="AngsanaUPC" pitchFamily="18" charset="-34"/>
                          <a:cs typeface="AngsanaUPC" pitchFamily="18" charset="-34"/>
                        </a:rPr>
                        <a:t>ให้ครบทุก</a:t>
                      </a:r>
                      <a:r>
                        <a:rPr lang="en-US" sz="2400" baseline="0" dirty="0" smtClean="0">
                          <a:latin typeface="AngsanaUPC" pitchFamily="18" charset="-34"/>
                          <a:cs typeface="AngsanaUPC" pitchFamily="18" charset="-34"/>
                        </a:rPr>
                        <a:t> Field</a:t>
                      </a:r>
                      <a:endParaRPr lang="th-TH" sz="2400" dirty="0"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00332">
                <a:tc>
                  <a:txBody>
                    <a:bodyPr/>
                    <a:lstStyle/>
                    <a:p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insert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into Color</a:t>
                      </a:r>
                    </a:p>
                    <a:p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values('CL009‘)</a:t>
                      </a:r>
                      <a:endParaRPr lang="th-TH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dirty="0" smtClean="0">
                          <a:solidFill>
                            <a:srgbClr val="C00000"/>
                          </a:solidFill>
                          <a:latin typeface="AngsanaUPC" pitchFamily="18" charset="-34"/>
                          <a:cs typeface="AngsanaUPC" pitchFamily="18" charset="-34"/>
                          <a:sym typeface="Wingdings 2"/>
                        </a:rPr>
                        <a:t> </a:t>
                      </a:r>
                      <a:r>
                        <a:rPr lang="en-US" sz="2400" dirty="0" smtClean="0">
                          <a:solidFill>
                            <a:srgbClr val="C00000"/>
                          </a:solidFill>
                          <a:latin typeface="AngsanaUPC" pitchFamily="18" charset="-34"/>
                          <a:cs typeface="AngsanaUPC" pitchFamily="18" charset="-34"/>
                          <a:sym typeface="Wingdings 2"/>
                        </a:rPr>
                        <a:t>ERROR</a:t>
                      </a:r>
                      <a:endParaRPr lang="th-TH" sz="2400" dirty="0">
                        <a:solidFill>
                          <a:srgbClr val="C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1198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056109"/>
            <a:ext cx="9144000" cy="671513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latin typeface="AngsanaUPC" panose="02020603050405020304" pitchFamily="18" charset="-34"/>
                <a:cs typeface="AngsanaUPC" panose="02020603050405020304" pitchFamily="18" charset="-34"/>
              </a:rPr>
              <a:t>Subqueries with the INSERT Statement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030" y="2234089"/>
            <a:ext cx="4941570" cy="238744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/>
              <a:t>INSERT INTO </a:t>
            </a:r>
            <a:r>
              <a:rPr lang="en-US" sz="1800" err="1"/>
              <a:t>table_name</a:t>
            </a:r>
            <a:r>
              <a:rPr lang="en-US" sz="1800"/>
              <a:t> [ (column1 [, column2 ]) ]</a:t>
            </a:r>
          </a:p>
          <a:p>
            <a:pPr marL="0" indent="0">
              <a:buNone/>
            </a:pPr>
            <a:r>
              <a:rPr lang="en-US" sz="1800"/>
              <a:t>   SELECT [ *|column1 [, column2 ]</a:t>
            </a:r>
          </a:p>
          <a:p>
            <a:pPr marL="0" indent="0">
              <a:buNone/>
            </a:pPr>
            <a:r>
              <a:rPr lang="en-US" sz="1800"/>
              <a:t>   FROM table1 [, table2 ]</a:t>
            </a:r>
          </a:p>
          <a:p>
            <a:pPr marL="0" indent="0">
              <a:buNone/>
            </a:pPr>
            <a:r>
              <a:rPr lang="en-US" sz="1800"/>
              <a:t>   [ WHERE VALUE OPERATOR ]</a:t>
            </a:r>
          </a:p>
          <a:p>
            <a:pPr marL="0" indent="0">
              <a:buNone/>
            </a:pPr>
            <a:endParaRPr lang="en-US" sz="1800"/>
          </a:p>
        </p:txBody>
      </p:sp>
      <p:sp>
        <p:nvSpPr>
          <p:cNvPr id="7" name="Rounded Rectangle 6"/>
          <p:cNvSpPr/>
          <p:nvPr/>
        </p:nvSpPr>
        <p:spPr>
          <a:xfrm>
            <a:off x="5387340" y="1778795"/>
            <a:ext cx="3421380" cy="172164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Insert into </a:t>
            </a:r>
            <a:r>
              <a:rPr kumimoji="0" lang="en-US" sz="2100" b="0" i="0" u="none" strike="noStrike" kern="1200" cap="none" spc="0" normalizeH="0" baseline="0" noProof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DW_Sales</a:t>
            </a:r>
            <a:endParaRPr kumimoji="0" lang="en-US" sz="2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Select * from </a:t>
            </a:r>
            <a:r>
              <a:rPr kumimoji="0" lang="en-US" sz="2100" b="0" i="0" u="none" strike="noStrike" kern="1200" cap="none" spc="0" normalizeH="0" baseline="0" noProof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TPS_Sales</a:t>
            </a:r>
            <a:endParaRPr kumimoji="0" lang="en-US" sz="2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Where </a:t>
            </a:r>
            <a:r>
              <a:rPr kumimoji="0" lang="en-US" sz="2100" b="0" i="0" u="none" strike="noStrike" kern="1200" cap="none" spc="0" normalizeH="0" baseline="0" noProof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SDate</a:t>
            </a:r>
            <a:r>
              <a:rPr kumimoji="0" lang="en-US" sz="2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is not null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0"/>
            <a:ext cx="9144000" cy="1056109"/>
          </a:xfrm>
          <a:prstGeom prst="rect">
            <a:avLst/>
          </a:prstGeom>
          <a:solidFill>
            <a:srgbClr val="D29CA9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4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ngsana New" panose="02020603050405020304" pitchFamily="18" charset="-34"/>
                <a:ea typeface="+mj-ea"/>
                <a:cs typeface="Angsana New" panose="02020603050405020304" pitchFamily="18" charset="-34"/>
              </a:rPr>
              <a:t>คำสั่ง 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ngsana New" panose="02020603050405020304" pitchFamily="18" charset="-34"/>
                <a:ea typeface="+mj-ea"/>
                <a:cs typeface="Angsana New" panose="02020603050405020304" pitchFamily="18" charset="-34"/>
              </a:rPr>
              <a:t>Insert </a:t>
            </a:r>
            <a:r>
              <a:rPr kumimoji="0" lang="th-TH" sz="4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ngsana New" panose="02020603050405020304" pitchFamily="18" charset="-34"/>
                <a:ea typeface="+mj-ea"/>
                <a:cs typeface="Angsana New" panose="02020603050405020304" pitchFamily="18" charset="-34"/>
              </a:rPr>
              <a:t>หลาย 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ngsana New" panose="02020603050405020304" pitchFamily="18" charset="-34"/>
                <a:ea typeface="+mj-ea"/>
                <a:cs typeface="Angsana New" panose="02020603050405020304" pitchFamily="18" charset="-34"/>
              </a:rPr>
              <a:t>Rows </a:t>
            </a:r>
            <a:r>
              <a:rPr kumimoji="0" lang="th-TH" sz="4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ngsana New" panose="02020603050405020304" pitchFamily="18" charset="-34"/>
                <a:ea typeface="+mj-ea"/>
                <a:cs typeface="Angsana New" panose="02020603050405020304" pitchFamily="18" charset="-34"/>
              </a:rPr>
              <a:t>ตามเงื่อนไข 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ngsana New" panose="02020603050405020304" pitchFamily="18" charset="-34"/>
                <a:ea typeface="+mj-ea"/>
                <a:cs typeface="Angsana New" panose="02020603050405020304" pitchFamily="18" charset="-34"/>
              </a:rPr>
              <a:t>(Sub Query)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ngsana New" panose="02020603050405020304" pitchFamily="18" charset="-34"/>
              <a:ea typeface="+mj-ea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663636703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33400" y="1600200"/>
            <a:ext cx="80010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UPDATE </a:t>
            </a:r>
            <a:r>
              <a:rPr kumimoji="0" lang="en-US" sz="2800" b="0" i="1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table_name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/>
            </a:r>
            <a:b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</a:b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SET </a:t>
            </a: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column1 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=</a:t>
            </a: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 value1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,</a:t>
            </a: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 column2 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=</a:t>
            </a: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 value2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, ...</a:t>
            </a:r>
            <a:b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</a:b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WHERE </a:t>
            </a: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condition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;</a:t>
            </a:r>
            <a:endParaRPr kumimoji="0" lang="th-TH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ordia New" panose="020B0304020202020204" pitchFamily="34" charset="-34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  <a:solidFill>
            <a:schemeClr val="accent3">
              <a:lumMod val="60000"/>
              <a:lumOff val="40000"/>
            </a:schemeClr>
          </a:solidFill>
        </p:spPr>
        <p:txBody>
          <a:bodyPr/>
          <a:lstStyle/>
          <a:p>
            <a:r>
              <a:rPr lang="th-TH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คำสั่ง </a:t>
            </a:r>
            <a:r>
              <a:rPr lang="en-US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Update</a:t>
            </a:r>
            <a:endParaRPr lang="th-TH" b="1" dirty="0">
              <a:solidFill>
                <a:srgbClr val="0000CC"/>
              </a:solidFill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533400" y="3505200"/>
            <a:ext cx="8229600" cy="1752599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sz="2800" dirty="0">
                <a:solidFill>
                  <a:srgbClr val="0000CC"/>
                </a:solidFill>
              </a:rPr>
              <a:t>Update</a:t>
            </a:r>
            <a:r>
              <a:rPr lang="en-US" sz="2800" b="1" dirty="0">
                <a:solidFill>
                  <a:srgbClr val="0000CC"/>
                </a:solidFill>
              </a:rPr>
              <a:t> </a:t>
            </a:r>
            <a:r>
              <a:rPr lang="en-US" sz="2800" b="1" dirty="0" err="1">
                <a:solidFill>
                  <a:srgbClr val="0000CC"/>
                </a:solidFill>
              </a:rPr>
              <a:t>TableName</a:t>
            </a:r>
            <a:endParaRPr lang="en-US" sz="2800" b="1" dirty="0">
              <a:solidFill>
                <a:srgbClr val="0000CC"/>
              </a:solidFill>
            </a:endParaRPr>
          </a:p>
          <a:p>
            <a:pPr>
              <a:buNone/>
            </a:pPr>
            <a:r>
              <a:rPr lang="en-US" sz="2800" dirty="0">
                <a:solidFill>
                  <a:srgbClr val="0000CC"/>
                </a:solidFill>
              </a:rPr>
              <a:t>Set</a:t>
            </a:r>
            <a:r>
              <a:rPr lang="en-US" sz="2800" b="1" dirty="0">
                <a:solidFill>
                  <a:srgbClr val="0000CC"/>
                </a:solidFill>
              </a:rPr>
              <a:t> </a:t>
            </a:r>
            <a:r>
              <a:rPr lang="en-US" sz="2800" b="1" dirty="0" smtClean="0">
                <a:solidFill>
                  <a:srgbClr val="0000CC"/>
                </a:solidFill>
              </a:rPr>
              <a:t>FieldName1=Value1, </a:t>
            </a:r>
          </a:p>
          <a:p>
            <a:pPr>
              <a:buNone/>
            </a:pPr>
            <a:r>
              <a:rPr lang="en-US" sz="2800" b="1" dirty="0" smtClean="0">
                <a:solidFill>
                  <a:srgbClr val="0000CC"/>
                </a:solidFill>
              </a:rPr>
              <a:t>       FieldName2=value2,…</a:t>
            </a:r>
            <a:endParaRPr lang="en-US" sz="2800" b="1" dirty="0">
              <a:solidFill>
                <a:srgbClr val="0000CC"/>
              </a:solidFill>
            </a:endParaRPr>
          </a:p>
          <a:p>
            <a:pPr>
              <a:buNone/>
            </a:pPr>
            <a:r>
              <a:rPr lang="en-US" sz="2800" dirty="0">
                <a:solidFill>
                  <a:srgbClr val="0000CC"/>
                </a:solidFill>
              </a:rPr>
              <a:t>[Where condition]</a:t>
            </a:r>
            <a:endParaRPr lang="th-TH" sz="2800" dirty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843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200" y="1676400"/>
            <a:ext cx="66294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Update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T_Product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Set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Product_NameEng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=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'Water'</a:t>
            </a:r>
            <a:endParaRPr kumimoji="0" lang="th-TH" sz="28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Calibri"/>
              <a:ea typeface="+mn-ea"/>
              <a:cs typeface="Cordia New" panose="020B0304020202020204" pitchFamily="34" charset="-34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3400" y="2590800"/>
            <a:ext cx="5029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(!!! </a:t>
            </a:r>
            <a:r>
              <a:rPr kumimoji="0" lang="th-TH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Cordia New" panose="020B0304020202020204" pitchFamily="34" charset="-34"/>
              </a:rPr>
              <a:t>คำสั่งนี้จะแก้ไขทั้ง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Table) </a:t>
            </a:r>
            <a:r>
              <a:rPr kumimoji="0" lang="th-TH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Cordia New" panose="020B0304020202020204" pitchFamily="34" charset="-34"/>
              </a:rPr>
              <a:t>พึงระวังเสมอ</a:t>
            </a:r>
            <a:endParaRPr kumimoji="0" lang="th-TH" sz="28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/>
              <a:ea typeface="+mn-ea"/>
              <a:cs typeface="Cordia New" panose="020B0304020202020204" pitchFamily="34" charset="-34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57200" y="3505200"/>
            <a:ext cx="68580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Update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T_Product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Set </a:t>
            </a:r>
            <a:r>
              <a:rPr kumimoji="0" lang="en-US" sz="2800" b="0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600B8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Product_NameEng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='Water',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    </a:t>
            </a:r>
            <a:r>
              <a:rPr kumimoji="0" lang="en-US" sz="2800" b="0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600B8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Product_NameThai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='</a:t>
            </a:r>
            <a:r>
              <a:rPr kumimoji="0" lang="th-TH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ordia New" panose="020B0304020202020204" pitchFamily="34" charset="-34"/>
              </a:rPr>
              <a:t>น้ำเปล่า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',</a:t>
            </a:r>
            <a:endParaRPr kumimoji="0" lang="th-TH" sz="2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ordia New" panose="020B0304020202020204" pitchFamily="34" charset="-34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    </a:t>
            </a:r>
            <a:r>
              <a:rPr kumimoji="0" lang="en-US" sz="2800" b="0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600B8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Unit_Price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=70</a:t>
            </a:r>
            <a:endParaRPr kumimoji="0" lang="th-TH" sz="2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ordia New" panose="020B0304020202020204" pitchFamily="34" charset="-34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Where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Product_id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='G001'</a:t>
            </a:r>
            <a:endParaRPr kumimoji="0" lang="th-TH" sz="28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Calibri"/>
              <a:ea typeface="+mn-ea"/>
              <a:cs typeface="Cordia New" panose="020B0304020202020204" pitchFamily="34" charset="-34"/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  <a:solidFill>
            <a:schemeClr val="accent3">
              <a:lumMod val="60000"/>
              <a:lumOff val="40000"/>
            </a:schemeClr>
          </a:solidFill>
        </p:spPr>
        <p:txBody>
          <a:bodyPr/>
          <a:lstStyle/>
          <a:p>
            <a:r>
              <a:rPr lang="th-TH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คำสั่ง </a:t>
            </a:r>
            <a:r>
              <a:rPr lang="en-US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Update</a:t>
            </a:r>
            <a:endParaRPr lang="th-TH" b="1" dirty="0">
              <a:solidFill>
                <a:srgbClr val="0000CC"/>
              </a:solidFill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9" name="Oval Callout 8"/>
          <p:cNvSpPr/>
          <p:nvPr/>
        </p:nvSpPr>
        <p:spPr>
          <a:xfrm>
            <a:off x="5791200" y="1752600"/>
            <a:ext cx="2971800" cy="1905000"/>
          </a:xfrm>
          <a:prstGeom prst="wedgeEllipseCallout">
            <a:avLst>
              <a:gd name="adj1" fmla="val -80966"/>
              <a:gd name="adj2" fmla="val 6776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Data Type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Varchar,char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th-TH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Cordia New" panose="020B0304020202020204" pitchFamily="34" charset="-34"/>
              </a:rPr>
              <a:t>ต้องมี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‘ ’</a:t>
            </a:r>
            <a:endParaRPr kumimoji="0" lang="th-TH" sz="2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Cordia New" panose="020B03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638395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57200"/>
            <a:ext cx="9144000" cy="1028701"/>
          </a:xfrm>
          <a:solidFill>
            <a:srgbClr val="D29CA9"/>
          </a:solidFill>
        </p:spPr>
        <p:txBody>
          <a:bodyPr/>
          <a:lstStyle/>
          <a:p>
            <a:pPr algn="ctr"/>
            <a:r>
              <a:rPr lang="en-US" dirty="0">
                <a:latin typeface="AngsanaUPC" panose="02020603050405020304" pitchFamily="18" charset="-34"/>
                <a:cs typeface="AngsanaUPC" panose="02020603050405020304" pitchFamily="18" charset="-34"/>
              </a:rPr>
              <a:t>Subqueries with the UPDATE Statement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005" y="1990726"/>
            <a:ext cx="3950970" cy="274558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/>
              <a:t>UPDATE table</a:t>
            </a:r>
          </a:p>
          <a:p>
            <a:pPr marL="0" indent="0">
              <a:buNone/>
            </a:pPr>
            <a:r>
              <a:rPr lang="en-US" sz="1800"/>
              <a:t>SET </a:t>
            </a:r>
            <a:r>
              <a:rPr lang="en-US" sz="1800" err="1"/>
              <a:t>column_name</a:t>
            </a:r>
            <a:r>
              <a:rPr lang="en-US" sz="1800"/>
              <a:t> = </a:t>
            </a:r>
            <a:r>
              <a:rPr lang="en-US" sz="1800" err="1"/>
              <a:t>new_value</a:t>
            </a:r>
            <a:endParaRPr lang="en-US" sz="1800"/>
          </a:p>
          <a:p>
            <a:pPr marL="0" indent="0">
              <a:buNone/>
            </a:pPr>
            <a:r>
              <a:rPr lang="en-US" sz="1800"/>
              <a:t>[ WHERE OPERATOR [ VALUE ]</a:t>
            </a:r>
          </a:p>
          <a:p>
            <a:pPr marL="0" indent="0">
              <a:buNone/>
            </a:pPr>
            <a:r>
              <a:rPr lang="en-US" sz="1800"/>
              <a:t>   (SELECT COLUMN_NAME</a:t>
            </a:r>
          </a:p>
          <a:p>
            <a:pPr marL="0" indent="0">
              <a:buNone/>
            </a:pPr>
            <a:r>
              <a:rPr lang="en-US" sz="1800"/>
              <a:t>   FROM TABLE_NAME)</a:t>
            </a:r>
          </a:p>
          <a:p>
            <a:pPr marL="0" indent="0">
              <a:buNone/>
            </a:pPr>
            <a:r>
              <a:rPr lang="en-US" sz="1800"/>
              <a:t>   [ WHERE) ]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5108950" y="1841205"/>
            <a:ext cx="3837362" cy="185925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0" i="0" u="none" strike="noStrike" kern="120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UPDATE</a:t>
            </a:r>
            <a:r>
              <a:rPr kumimoji="0" lang="en-US" sz="135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350" b="1" i="1" u="none" strike="noStrike" kern="1200" cap="none" spc="0" normalizeH="0" baseline="0" noProof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Sales_detail</a:t>
            </a:r>
            <a:r>
              <a:rPr kumimoji="0" lang="en-US" sz="1350" b="1" i="1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SET</a:t>
            </a:r>
            <a:r>
              <a:rPr kumimoji="0" lang="en-US" sz="135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350" b="1" i="1" u="none" strike="noStrike" kern="1200" cap="none" spc="0" normalizeH="0" baseline="0" noProof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Sales_detail.unit_price</a:t>
            </a:r>
            <a:r>
              <a:rPr kumimoji="0" lang="en-US" sz="135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=</a:t>
            </a:r>
            <a:r>
              <a:rPr kumimoji="0" lang="en-US" sz="1350" b="1" i="0" u="none" strike="noStrike" kern="1200" cap="none" spc="0" normalizeH="0" baseline="0" noProof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(</a:t>
            </a:r>
            <a:r>
              <a:rPr kumimoji="0" lang="en-US" sz="1350" b="1" i="0" u="none" strike="noStrike" kern="120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SELECT</a:t>
            </a:r>
            <a:r>
              <a:rPr kumimoji="0" lang="en-US" sz="135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350" b="1" i="1" u="none" strike="noStrike" kern="1200" cap="none" spc="0" normalizeH="0" baseline="0" noProof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Unit_price</a:t>
            </a:r>
            <a:r>
              <a:rPr kumimoji="0" lang="en-US" sz="135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from Product </a:t>
            </a: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WHERE</a:t>
            </a:r>
            <a:r>
              <a:rPr kumimoji="0" lang="en-US" sz="135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350" b="1" i="1" u="none" strike="noStrike" kern="1200" cap="none" spc="0" normalizeH="0" baseline="0" noProof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Sales_detail.</a:t>
            </a:r>
            <a:r>
              <a:rPr kumimoji="0" lang="en-US" sz="1350" b="1" i="1" u="none" strike="noStrike" kern="1200" cap="none" spc="0" normalizeH="0" baseline="0" noProof="0" err="1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Product_Id</a:t>
            </a:r>
            <a:r>
              <a:rPr kumimoji="0" lang="en-US" sz="1350" b="1" i="1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=</a:t>
            </a:r>
            <a:r>
              <a:rPr kumimoji="0" lang="en-US" sz="1350" b="1" i="1" u="none" strike="noStrike" kern="1200" cap="none" spc="0" normalizeH="0" baseline="0" noProof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Product.</a:t>
            </a:r>
            <a:r>
              <a:rPr kumimoji="0" lang="en-US" sz="1350" b="1" i="1" u="none" strike="noStrike" kern="1200" cap="none" spc="0" normalizeH="0" baseline="0" noProof="0" err="1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Product_id</a:t>
            </a:r>
            <a:r>
              <a:rPr kumimoji="0" lang="en-US" sz="1350" b="1" i="1" u="none" strike="noStrike" kern="1200" cap="none" spc="0" normalizeH="0" baseline="0" noProof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)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5108950" y="3854053"/>
            <a:ext cx="3837362" cy="156091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UPDATE </a:t>
            </a:r>
            <a:r>
              <a:rPr kumimoji="0" lang="en-US" sz="1350" b="0" i="0" u="none" strike="noStrike" kern="1200" cap="none" spc="0" normalizeH="0" baseline="0" noProof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sales_detail</a:t>
            </a: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SET </a:t>
            </a:r>
            <a:r>
              <a:rPr kumimoji="0" lang="en-US" sz="1350" b="0" i="0" u="none" strike="noStrike" kern="1200" cap="none" spc="0" normalizeH="0" baseline="0" noProof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Total_Amt</a:t>
            </a:r>
            <a:r>
              <a:rPr kumimoji="0" lang="en-US" sz="135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= </a:t>
            </a:r>
            <a:r>
              <a:rPr kumimoji="0" lang="en-US" sz="1350" b="0" i="0" u="none" strike="noStrike" kern="1200" cap="none" spc="0" normalizeH="0" baseline="0" noProof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Sale_Qty</a:t>
            </a:r>
            <a:r>
              <a:rPr kumimoji="0" lang="en-US" sz="135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* </a:t>
            </a:r>
            <a:r>
              <a:rPr kumimoji="0" lang="en-US" sz="1350" b="0" i="0" u="none" strike="noStrike" kern="1200" cap="none" spc="0" normalizeH="0" baseline="0" noProof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Unit_Price</a:t>
            </a: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WHERE </a:t>
            </a:r>
            <a:r>
              <a:rPr kumimoji="0" lang="en-US" sz="1350" b="0" i="0" u="none" strike="noStrike" kern="1200" cap="none" spc="0" normalizeH="0" baseline="0" noProof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Receipt_no</a:t>
            </a:r>
            <a:r>
              <a:rPr kumimoji="0" lang="en-US" sz="135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IN (SELECT </a:t>
            </a:r>
            <a:r>
              <a:rPr kumimoji="0" lang="en-US" sz="1350" b="0" i="0" u="none" strike="noStrike" kern="1200" cap="none" spc="0" normalizeH="0" baseline="0" noProof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Receipt_no</a:t>
            </a:r>
            <a:r>
              <a:rPr kumimoji="0" lang="en-US" sz="135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FROM sales WHERE </a:t>
            </a:r>
            <a:r>
              <a:rPr kumimoji="0" lang="en-US" sz="1350" b="0" i="0" u="none" strike="noStrike" kern="1200" cap="none" spc="0" normalizeH="0" baseline="0" noProof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sdate</a:t>
            </a:r>
            <a:r>
              <a:rPr kumimoji="0" lang="en-US" sz="135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='31082565')</a:t>
            </a:r>
          </a:p>
        </p:txBody>
      </p:sp>
    </p:spTree>
    <p:extLst>
      <p:ext uri="{BB962C8B-B14F-4D97-AF65-F5344CB8AC3E}">
        <p14:creationId xmlns:p14="http://schemas.microsoft.com/office/powerpoint/2010/main" val="2184177013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133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DELETE FROM </a:t>
            </a:r>
            <a:r>
              <a:rPr lang="en-US" i="1" dirty="0" err="1" smtClean="0"/>
              <a:t>table_name</a:t>
            </a:r>
            <a:r>
              <a:rPr lang="en-US" i="1" dirty="0" smtClean="0"/>
              <a:t> </a:t>
            </a:r>
            <a:r>
              <a:rPr lang="en-US" dirty="0" smtClean="0"/>
              <a:t>WHERE [</a:t>
            </a:r>
            <a:r>
              <a:rPr lang="en-US" i="1" dirty="0" smtClean="0"/>
              <a:t>condition</a:t>
            </a:r>
            <a:r>
              <a:rPr lang="en-US" dirty="0" smtClean="0"/>
              <a:t>]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sz="2800" b="1" dirty="0" smtClean="0"/>
          </a:p>
          <a:p>
            <a:pPr>
              <a:buNone/>
            </a:pPr>
            <a:endParaRPr lang="en-US" sz="2800" b="1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  <a:solidFill>
            <a:schemeClr val="accent3">
              <a:lumMod val="60000"/>
              <a:lumOff val="40000"/>
            </a:schemeClr>
          </a:solidFill>
        </p:spPr>
        <p:txBody>
          <a:bodyPr/>
          <a:lstStyle/>
          <a:p>
            <a:r>
              <a:rPr lang="th-TH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คำสั่ง </a:t>
            </a:r>
            <a:r>
              <a:rPr lang="en-US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Delete</a:t>
            </a:r>
            <a:endParaRPr lang="th-TH" b="1" dirty="0">
              <a:solidFill>
                <a:srgbClr val="0000CC"/>
              </a:solidFill>
              <a:latin typeface="AngsanaUPC" pitchFamily="18" charset="-34"/>
              <a:cs typeface="AngsanaUPC" pitchFamily="18" charset="-34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04800" y="2590800"/>
          <a:ext cx="8534400" cy="33080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4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86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67052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1600B8"/>
                          </a:solidFill>
                        </a:rPr>
                        <a:t>SQL Command</a:t>
                      </a:r>
                      <a:endParaRPr lang="th-TH" dirty="0">
                        <a:solidFill>
                          <a:srgbClr val="1600B8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1600B8"/>
                          </a:solidFill>
                        </a:rPr>
                        <a:t>Description</a:t>
                      </a:r>
                      <a:endParaRPr lang="th-TH" dirty="0">
                        <a:solidFill>
                          <a:srgbClr val="1600B8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00914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2000" b="1" dirty="0" smtClean="0"/>
                        <a:t>Delete </a:t>
                      </a:r>
                    </a:p>
                    <a:p>
                      <a:pPr>
                        <a:buNone/>
                      </a:pPr>
                      <a:r>
                        <a:rPr lang="en-US" sz="2000" b="1" dirty="0" smtClean="0"/>
                        <a:t>From </a:t>
                      </a:r>
                      <a:r>
                        <a:rPr lang="en-US" sz="2000" b="1" dirty="0" err="1" smtClean="0"/>
                        <a:t>T_Product</a:t>
                      </a:r>
                      <a:endParaRPr lang="en-US" sz="2000" b="1" dirty="0" smtClean="0"/>
                    </a:p>
                    <a:p>
                      <a:pPr>
                        <a:buNone/>
                      </a:pPr>
                      <a:endParaRPr lang="en-US" sz="2000" b="1" dirty="0" smtClean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2800" dirty="0" smtClean="0">
                          <a:solidFill>
                            <a:srgbClr val="C00000"/>
                          </a:solidFill>
                        </a:rPr>
                        <a:t>(!!! </a:t>
                      </a:r>
                      <a:r>
                        <a:rPr lang="th-TH" sz="2800" dirty="0" smtClean="0">
                          <a:solidFill>
                            <a:srgbClr val="C00000"/>
                          </a:solidFill>
                        </a:rPr>
                        <a:t>คำสั่งนี้ จะลบข้อมูลทั้ง </a:t>
                      </a:r>
                      <a:r>
                        <a:rPr lang="en-US" sz="2800" dirty="0" smtClean="0">
                          <a:solidFill>
                            <a:srgbClr val="C00000"/>
                          </a:solidFill>
                        </a:rPr>
                        <a:t>Table) </a:t>
                      </a:r>
                      <a:r>
                        <a:rPr lang="th-TH" sz="2800" dirty="0" smtClean="0">
                          <a:solidFill>
                            <a:srgbClr val="C00000"/>
                          </a:solidFill>
                        </a:rPr>
                        <a:t>พึงระวังเสมอ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40117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2000" b="1" dirty="0" smtClean="0"/>
                        <a:t>Delete </a:t>
                      </a:r>
                    </a:p>
                    <a:p>
                      <a:pPr>
                        <a:buNone/>
                      </a:pPr>
                      <a:r>
                        <a:rPr lang="en-US" sz="2000" b="1" dirty="0" smtClean="0"/>
                        <a:t>From </a:t>
                      </a:r>
                      <a:r>
                        <a:rPr lang="en-US" sz="2000" b="1" dirty="0" err="1" smtClean="0"/>
                        <a:t>T_Product</a:t>
                      </a:r>
                      <a:endParaRPr lang="en-US" sz="2000" b="1" dirty="0" smtClean="0"/>
                    </a:p>
                    <a:p>
                      <a:pPr>
                        <a:buNone/>
                      </a:pPr>
                      <a:r>
                        <a:rPr lang="en-US" sz="2000" b="1" dirty="0" smtClean="0"/>
                        <a:t>Where </a:t>
                      </a:r>
                      <a:r>
                        <a:rPr lang="en-US" sz="2000" b="1" dirty="0" err="1" smtClean="0"/>
                        <a:t>Product_id</a:t>
                      </a:r>
                      <a:r>
                        <a:rPr lang="en-US" sz="2000" b="1" dirty="0" smtClean="0"/>
                        <a:t>='G001'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 smtClean="0">
                          <a:latin typeface="AngsanaUPC" pitchFamily="18" charset="-34"/>
                          <a:cs typeface="AngsanaUPC" pitchFamily="18" charset="-34"/>
                        </a:rPr>
                        <a:t>ลบข้อมูลตามเงื่อนไข</a:t>
                      </a:r>
                      <a:endParaRPr lang="th-TH" dirty="0"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73372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28600" y="1752600"/>
          <a:ext cx="8534400" cy="33395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4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86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67052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1600B8"/>
                          </a:solidFill>
                        </a:rPr>
                        <a:t>SQL Command</a:t>
                      </a:r>
                      <a:endParaRPr lang="th-TH" dirty="0">
                        <a:solidFill>
                          <a:srgbClr val="1600B8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1600B8"/>
                          </a:solidFill>
                        </a:rPr>
                        <a:t>Description</a:t>
                      </a:r>
                      <a:endParaRPr lang="th-TH" dirty="0">
                        <a:solidFill>
                          <a:srgbClr val="1600B8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00914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2000" b="1" dirty="0" smtClean="0"/>
                        <a:t>Delete </a:t>
                      </a:r>
                    </a:p>
                    <a:p>
                      <a:pPr>
                        <a:buNone/>
                      </a:pPr>
                      <a:r>
                        <a:rPr lang="en-US" sz="2000" b="1" dirty="0" smtClean="0"/>
                        <a:t>From </a:t>
                      </a:r>
                      <a:r>
                        <a:rPr lang="en-US" sz="2000" b="1" dirty="0" err="1" smtClean="0"/>
                        <a:t>TPS_Product</a:t>
                      </a:r>
                      <a:endParaRPr lang="en-US" sz="2000" b="1" dirty="0" smtClean="0"/>
                    </a:p>
                    <a:p>
                      <a:pPr>
                        <a:buNone/>
                      </a:pPr>
                      <a:endParaRPr lang="en-US" sz="2000" b="1" dirty="0" smtClean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2800" dirty="0" smtClean="0">
                          <a:solidFill>
                            <a:srgbClr val="C00000"/>
                          </a:solidFill>
                        </a:rPr>
                        <a:t>(!!! </a:t>
                      </a:r>
                      <a:r>
                        <a:rPr lang="th-TH" sz="2800" dirty="0" smtClean="0">
                          <a:solidFill>
                            <a:srgbClr val="C00000"/>
                          </a:solidFill>
                        </a:rPr>
                        <a:t>คำสั่งนี้ จะลบข้อมูลทั้ง </a:t>
                      </a:r>
                      <a:r>
                        <a:rPr lang="en-US" sz="2800" dirty="0" smtClean="0">
                          <a:solidFill>
                            <a:srgbClr val="C00000"/>
                          </a:solidFill>
                        </a:rPr>
                        <a:t>Table) </a:t>
                      </a:r>
                      <a:r>
                        <a:rPr lang="th-TH" sz="2800" dirty="0" smtClean="0">
                          <a:solidFill>
                            <a:srgbClr val="C00000"/>
                          </a:solidFill>
                        </a:rPr>
                        <a:t>พึงระวังเสมอ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40117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2800" b="1" dirty="0" smtClean="0"/>
                        <a:t>Delete </a:t>
                      </a:r>
                    </a:p>
                    <a:p>
                      <a:pPr>
                        <a:buNone/>
                      </a:pPr>
                      <a:r>
                        <a:rPr lang="en-US" sz="2800" b="1" dirty="0" smtClean="0"/>
                        <a:t>From </a:t>
                      </a:r>
                      <a:r>
                        <a:rPr lang="en-US" sz="2800" b="1" dirty="0" err="1" smtClean="0"/>
                        <a:t>TPS_Product</a:t>
                      </a:r>
                      <a:endParaRPr lang="en-US" sz="2800" b="1" dirty="0" smtClean="0"/>
                    </a:p>
                    <a:p>
                      <a:pPr>
                        <a:buNone/>
                      </a:pPr>
                      <a:r>
                        <a:rPr lang="en-US" sz="2800" b="1" dirty="0" smtClean="0"/>
                        <a:t>Where </a:t>
                      </a:r>
                      <a:r>
                        <a:rPr lang="en-US" sz="2800" b="1" dirty="0" err="1" smtClean="0"/>
                        <a:t>Product_id</a:t>
                      </a:r>
                      <a:r>
                        <a:rPr lang="en-US" sz="2800" b="1" dirty="0" smtClean="0"/>
                        <a:t>='G001'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 smtClean="0">
                          <a:latin typeface="AngsanaUPC" pitchFamily="18" charset="-34"/>
                          <a:cs typeface="AngsanaUPC" pitchFamily="18" charset="-34"/>
                        </a:rPr>
                        <a:t>ลบข้อมูลตามเงื่อนไข</a:t>
                      </a:r>
                      <a:endParaRPr lang="th-TH" dirty="0"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686800" cy="944562"/>
          </a:xfrm>
          <a:solidFill>
            <a:schemeClr val="accent3">
              <a:lumMod val="60000"/>
              <a:lumOff val="40000"/>
            </a:schemeClr>
          </a:solidFill>
        </p:spPr>
        <p:txBody>
          <a:bodyPr/>
          <a:lstStyle/>
          <a:p>
            <a:r>
              <a:rPr lang="th-TH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คำสั่ง </a:t>
            </a:r>
            <a:r>
              <a:rPr lang="en-US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Delete</a:t>
            </a:r>
            <a:endParaRPr lang="th-TH" b="1" dirty="0">
              <a:solidFill>
                <a:srgbClr val="0000CC"/>
              </a:solidFill>
              <a:latin typeface="AngsanaUPC" pitchFamily="18" charset="-34"/>
              <a:cs typeface="AngsanaUPC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4061771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9395" y="152400"/>
            <a:ext cx="9144000" cy="823913"/>
          </a:xfrm>
          <a:solidFill>
            <a:srgbClr val="D29CA9"/>
          </a:solidFill>
        </p:spPr>
        <p:txBody>
          <a:bodyPr>
            <a:normAutofit/>
          </a:bodyPr>
          <a:lstStyle/>
          <a:p>
            <a:r>
              <a:rPr lang="en-US"/>
              <a:t>Subqueries with the DELETE Statement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07182" y="1790700"/>
            <a:ext cx="4121944" cy="3263504"/>
          </a:xfrm>
        </p:spPr>
        <p:txBody>
          <a:bodyPr/>
          <a:lstStyle/>
          <a:p>
            <a:pPr marL="0" indent="0">
              <a:buNone/>
            </a:pPr>
            <a:r>
              <a:rPr lang="en-US"/>
              <a:t>DELETE FROM TABLE_NAME</a:t>
            </a:r>
          </a:p>
          <a:p>
            <a:pPr marL="0" indent="0">
              <a:buNone/>
            </a:pPr>
            <a:r>
              <a:rPr lang="en-US"/>
              <a:t>[ WHERE OPERATOR [ VALUE ]</a:t>
            </a:r>
          </a:p>
          <a:p>
            <a:pPr marL="0" indent="0">
              <a:buNone/>
            </a:pPr>
            <a:r>
              <a:rPr lang="en-US"/>
              <a:t>   (SELECT COLUMN_NAME</a:t>
            </a:r>
          </a:p>
          <a:p>
            <a:pPr marL="0" indent="0">
              <a:buNone/>
            </a:pPr>
            <a:r>
              <a:rPr lang="en-US"/>
              <a:t>   FROM TABLE_NAME)</a:t>
            </a:r>
          </a:p>
          <a:p>
            <a:pPr marL="0" indent="0">
              <a:buNone/>
            </a:pPr>
            <a:r>
              <a:rPr lang="en-US"/>
              <a:t>   [ WHERE) ]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5351923" y="1546621"/>
            <a:ext cx="3521868" cy="1968104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411101" y="1760356"/>
            <a:ext cx="340351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100" b="0" i="0" u="none" strike="noStrike" kern="120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DELETE</a:t>
            </a:r>
            <a:r>
              <a:rPr kumimoji="0" lang="en-US" sz="21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from </a:t>
            </a:r>
            <a:r>
              <a:rPr kumimoji="0" lang="en-US" sz="2100" b="1" i="1" u="none" strike="noStrike" kern="1200" cap="none" spc="0" normalizeH="0" baseline="0" noProof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Sales_detail</a:t>
            </a:r>
            <a:r>
              <a:rPr kumimoji="0" lang="en-US" sz="2100" b="1" i="1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1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Where </a:t>
            </a:r>
            <a:r>
              <a:rPr kumimoji="0" lang="en-US" sz="2100" b="1" i="0" u="none" strike="noStrike" kern="1200" cap="none" spc="0" normalizeH="0" baseline="0" noProof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product_id</a:t>
            </a:r>
            <a:r>
              <a:rPr kumimoji="0" lang="en-US" sz="21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2100" b="1" i="0" u="none" strike="noStrike" kern="120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</a:t>
            </a:r>
            <a:r>
              <a:rPr kumimoji="0" lang="en-US" sz="2100" b="1" i="0" u="none" strike="noStrike" kern="1200" cap="none" spc="0" normalizeH="0" baseline="0" noProof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(</a:t>
            </a:r>
            <a:r>
              <a:rPr kumimoji="0" lang="en-US" sz="2100" b="1" i="0" u="none" strike="noStrike" kern="120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SELECT</a:t>
            </a:r>
            <a:r>
              <a:rPr kumimoji="0" lang="en-US" sz="21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2100" b="1" i="1" u="none" strike="noStrike" kern="1200" cap="none" spc="0" normalizeH="0" baseline="0" noProof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product_id</a:t>
            </a:r>
            <a:r>
              <a:rPr kumimoji="0" lang="en-US" sz="21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from Product </a:t>
            </a: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WHERE</a:t>
            </a:r>
            <a:r>
              <a:rPr kumimoji="0" lang="en-US" sz="21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2100" b="1" i="1" u="none" strike="noStrike" kern="1200" cap="none" spc="0" normalizeH="0" baseline="0" noProof="0" err="1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Product_Id</a:t>
            </a:r>
            <a:r>
              <a:rPr kumimoji="0" lang="en-US" sz="2100" b="1" i="1" u="none" strike="noStrike" kern="1200" cap="none" spc="0" normalizeH="0" baseline="0" noProof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&gt;</a:t>
            </a:r>
            <a:r>
              <a:rPr kumimoji="0" lang="en-US" sz="2100" b="1" i="1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‘G005’</a:t>
            </a:r>
            <a:r>
              <a:rPr kumimoji="0" lang="en-US" sz="2100" b="1" i="1" u="none" strike="noStrike" kern="1200" cap="none" spc="0" normalizeH="0" baseline="0" noProof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)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5351923" y="3663552"/>
            <a:ext cx="3521868" cy="1544242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486398" y="3996349"/>
            <a:ext cx="325291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DELETE FROM Sales</a:t>
            </a: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WHERE </a:t>
            </a:r>
            <a:r>
              <a:rPr kumimoji="0" lang="en-US" sz="1350" b="0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Cust_id</a:t>
            </a:r>
            <a:r>
              <a:rPr kumimoji="0" lang="en-US" sz="13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35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</a:t>
            </a:r>
            <a:r>
              <a:rPr kumimoji="0" lang="en-US" sz="13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(SELECT </a:t>
            </a:r>
            <a:r>
              <a:rPr kumimoji="0" lang="en-US" sz="1350" b="0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Cust_id</a:t>
            </a:r>
            <a:r>
              <a:rPr kumimoji="0" lang="en-US" sz="13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FROM CUSTOMER</a:t>
            </a: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   WHERE </a:t>
            </a:r>
            <a:r>
              <a:rPr kumimoji="0" lang="en-US" sz="135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Cust_name</a:t>
            </a:r>
            <a:r>
              <a:rPr kumimoji="0" lang="en-US" sz="13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like '%</a:t>
            </a:r>
            <a:r>
              <a:rPr kumimoji="0" lang="th-TH" sz="13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ordia New" panose="020B0304020202020204" pitchFamily="34" charset="-34"/>
              </a:rPr>
              <a:t>ด</a:t>
            </a:r>
            <a:r>
              <a:rPr kumimoji="0" lang="en-US" sz="13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%')</a:t>
            </a:r>
            <a:endParaRPr kumimoji="0" lang="en-US" sz="2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ngsanaUPC" panose="02020603050405020304" pitchFamily="18" charset="-34"/>
              <a:ea typeface="+mn-ea"/>
              <a:cs typeface="AngsanaUPC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709556570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5E6944-20D4-4031-9839-85F375799C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คำสั่ง </a:t>
            </a:r>
            <a:r>
              <a:rPr lang="en-US" dirty="0" smtClean="0"/>
              <a:t>Any, in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C205FA9-8B08-4BD3-9F90-730CFE3BB10E}"/>
              </a:ext>
            </a:extLst>
          </p:cNvPr>
          <p:cNvSpPr txBox="1"/>
          <p:nvPr/>
        </p:nvSpPr>
        <p:spPr>
          <a:xfrm>
            <a:off x="838200" y="1447800"/>
            <a:ext cx="5956708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select</a:t>
            </a:r>
            <a:r>
              <a:rPr lang="en-US" sz="2400" dirty="0">
                <a:solidFill>
                  <a:prstClr val="black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product_id</a:t>
            </a:r>
            <a:r>
              <a:rPr lang="en-US" sz="2400" dirty="0">
                <a:solidFill>
                  <a:prstClr val="black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from</a:t>
            </a:r>
            <a:r>
              <a:rPr lang="en-US" sz="2400" dirty="0">
                <a:solidFill>
                  <a:prstClr val="black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 Product</a:t>
            </a:r>
          </a:p>
          <a:p>
            <a:r>
              <a:rPr lang="en-US" sz="2400" dirty="0">
                <a:solidFill>
                  <a:srgbClr val="0000FF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where</a:t>
            </a:r>
            <a:r>
              <a:rPr lang="en-US" sz="2400" dirty="0">
                <a:solidFill>
                  <a:prstClr val="black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Product_Id</a:t>
            </a:r>
            <a:r>
              <a:rPr lang="en-US" sz="2400" dirty="0">
                <a:solidFill>
                  <a:prstClr val="black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 </a:t>
            </a:r>
            <a:r>
              <a:rPr lang="en-US" sz="2400" dirty="0">
                <a:solidFill>
                  <a:srgbClr val="808080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in</a:t>
            </a:r>
            <a:r>
              <a:rPr lang="en-US" sz="2400" dirty="0">
                <a:solidFill>
                  <a:srgbClr val="0000FF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 </a:t>
            </a:r>
            <a:r>
              <a:rPr lang="en-US" sz="2400" dirty="0">
                <a:solidFill>
                  <a:srgbClr val="808080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(</a:t>
            </a:r>
            <a:r>
              <a:rPr lang="en-US" sz="2400" dirty="0">
                <a:solidFill>
                  <a:srgbClr val="0000FF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select</a:t>
            </a:r>
            <a:r>
              <a:rPr lang="en-US" sz="2400" dirty="0">
                <a:solidFill>
                  <a:prstClr val="black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Product_Id</a:t>
            </a:r>
            <a:r>
              <a:rPr lang="en-US" sz="2400" dirty="0">
                <a:solidFill>
                  <a:prstClr val="black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  </a:t>
            </a:r>
            <a:r>
              <a:rPr lang="en-US" sz="2400" dirty="0">
                <a:solidFill>
                  <a:srgbClr val="0000FF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from</a:t>
            </a:r>
            <a:r>
              <a:rPr lang="en-US" sz="2400" dirty="0">
                <a:solidFill>
                  <a:prstClr val="black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Sales_Detail</a:t>
            </a:r>
            <a:r>
              <a:rPr lang="en-US" sz="2400" dirty="0">
                <a:solidFill>
                  <a:srgbClr val="808080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)</a:t>
            </a:r>
          </a:p>
          <a:p>
            <a:endParaRPr lang="th-TH" sz="2400" dirty="0">
              <a:solidFill>
                <a:srgbClr val="808080"/>
              </a:solidFill>
              <a:latin typeface="AngsanaUPC" panose="02020603050405020304" pitchFamily="18" charset="-34"/>
              <a:cs typeface="AngsanaUPC" panose="02020603050405020304" pitchFamily="18" charset="-34"/>
            </a:endParaRPr>
          </a:p>
          <a:p>
            <a:endParaRPr lang="th-TH" sz="2400" dirty="0">
              <a:solidFill>
                <a:srgbClr val="808080"/>
              </a:solidFill>
              <a:latin typeface="AngsanaUPC" panose="02020603050405020304" pitchFamily="18" charset="-34"/>
              <a:cs typeface="AngsanaUPC" panose="02020603050405020304" pitchFamily="18" charset="-34"/>
            </a:endParaRPr>
          </a:p>
          <a:p>
            <a:r>
              <a:rPr lang="en-US" sz="2400" dirty="0">
                <a:solidFill>
                  <a:srgbClr val="0000FF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select</a:t>
            </a:r>
            <a:r>
              <a:rPr lang="en-US" sz="2400" dirty="0">
                <a:solidFill>
                  <a:prstClr val="black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product_id</a:t>
            </a:r>
            <a:r>
              <a:rPr lang="en-US" sz="2400" dirty="0">
                <a:solidFill>
                  <a:prstClr val="black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from</a:t>
            </a:r>
            <a:r>
              <a:rPr lang="en-US" sz="2400" dirty="0">
                <a:solidFill>
                  <a:prstClr val="black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 Product</a:t>
            </a:r>
          </a:p>
          <a:p>
            <a:r>
              <a:rPr lang="en-US" sz="2400" dirty="0">
                <a:solidFill>
                  <a:srgbClr val="0000FF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where</a:t>
            </a:r>
            <a:r>
              <a:rPr lang="en-US" sz="2400" dirty="0">
                <a:solidFill>
                  <a:prstClr val="black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Product_Id</a:t>
            </a:r>
            <a:r>
              <a:rPr lang="en-US" sz="2400" dirty="0">
                <a:solidFill>
                  <a:prstClr val="black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 </a:t>
            </a:r>
            <a:r>
              <a:rPr lang="en-US" sz="2400" dirty="0">
                <a:solidFill>
                  <a:srgbClr val="808080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=</a:t>
            </a:r>
            <a:r>
              <a:rPr lang="en-US" sz="2400" dirty="0">
                <a:solidFill>
                  <a:prstClr val="black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 </a:t>
            </a:r>
            <a:r>
              <a:rPr lang="en-US" sz="2400" dirty="0">
                <a:solidFill>
                  <a:srgbClr val="808080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any</a:t>
            </a:r>
            <a:r>
              <a:rPr lang="en-US" sz="2400" dirty="0">
                <a:solidFill>
                  <a:srgbClr val="0000FF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 </a:t>
            </a:r>
            <a:r>
              <a:rPr lang="en-US" sz="2400" dirty="0">
                <a:solidFill>
                  <a:srgbClr val="808080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(</a:t>
            </a:r>
            <a:r>
              <a:rPr lang="en-US" sz="2400" dirty="0">
                <a:solidFill>
                  <a:srgbClr val="0000FF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select</a:t>
            </a:r>
            <a:r>
              <a:rPr lang="en-US" sz="2400" dirty="0">
                <a:solidFill>
                  <a:prstClr val="black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Product_Id</a:t>
            </a:r>
            <a:r>
              <a:rPr lang="en-US" sz="2400" dirty="0">
                <a:solidFill>
                  <a:prstClr val="black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  </a:t>
            </a:r>
            <a:r>
              <a:rPr lang="en-US" sz="2400" dirty="0">
                <a:solidFill>
                  <a:srgbClr val="0000FF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from</a:t>
            </a:r>
            <a:r>
              <a:rPr lang="en-US" sz="2400" dirty="0">
                <a:solidFill>
                  <a:prstClr val="black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Sales_Detail</a:t>
            </a:r>
            <a:r>
              <a:rPr lang="en-US" sz="2400" dirty="0">
                <a:solidFill>
                  <a:srgbClr val="808080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)</a:t>
            </a:r>
            <a:endParaRPr lang="en-US" sz="2400" dirty="0">
              <a:latin typeface="AngsanaUPC" panose="02020603050405020304" pitchFamily="18" charset="-34"/>
              <a:cs typeface="AngsanaUPC" panose="02020603050405020304" pitchFamily="18" charset="-34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25879B51-FADB-4A43-BA63-A192F296E9E8}"/>
              </a:ext>
            </a:extLst>
          </p:cNvPr>
          <p:cNvSpPr/>
          <p:nvPr/>
        </p:nvSpPr>
        <p:spPr>
          <a:xfrm>
            <a:off x="924887" y="3839536"/>
            <a:ext cx="3120704" cy="11010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100" dirty="0">
                <a:solidFill>
                  <a:schemeClr val="tx1"/>
                </a:solidFill>
              </a:rPr>
              <a:t>Result </a:t>
            </a:r>
            <a:r>
              <a:rPr lang="th-TH" sz="2100" dirty="0">
                <a:solidFill>
                  <a:schemeClr val="tx1"/>
                </a:solidFill>
              </a:rPr>
              <a:t>เหมือนกัน</a:t>
            </a:r>
            <a:endParaRPr lang="en-US" sz="21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28082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r>
              <a:rPr lang="th-TH" dirty="0" smtClean="0">
                <a:latin typeface="AngsanaUPC" pitchFamily="18" charset="-34"/>
                <a:cs typeface="AngsanaUPC" pitchFamily="18" charset="-34"/>
              </a:rPr>
              <a:t>การใส่เงื่อนไข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Where</a:t>
            </a:r>
            <a:endParaRPr lang="th-TH" dirty="0"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/>
              <a:t>	SELECT</a:t>
            </a:r>
            <a:r>
              <a:rPr lang="en-US" dirty="0"/>
              <a:t> </a:t>
            </a:r>
            <a:r>
              <a:rPr lang="en-US" i="1" dirty="0"/>
              <a:t>column1</a:t>
            </a:r>
            <a:r>
              <a:rPr lang="en-US" dirty="0"/>
              <a:t>,</a:t>
            </a:r>
            <a:r>
              <a:rPr lang="en-US" i="1" dirty="0"/>
              <a:t> column2, ...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FROM </a:t>
            </a:r>
            <a:r>
              <a:rPr lang="en-US" i="1" dirty="0" err="1"/>
              <a:t>table_name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WHERE</a:t>
            </a:r>
            <a:r>
              <a:rPr lang="en-US" dirty="0"/>
              <a:t> </a:t>
            </a:r>
            <a:r>
              <a:rPr lang="en-US" i="1" dirty="0" smtClean="0"/>
              <a:t>condition</a:t>
            </a:r>
            <a:endParaRPr lang="en-US" dirty="0" smtClean="0"/>
          </a:p>
          <a:p>
            <a:endParaRPr lang="en-US" sz="1700" dirty="0"/>
          </a:p>
          <a:p>
            <a:pPr>
              <a:buNone/>
            </a:pPr>
            <a:r>
              <a:rPr lang="en-US" dirty="0" smtClean="0"/>
              <a:t>	SELECT </a:t>
            </a:r>
            <a:r>
              <a:rPr lang="en-US" i="1" dirty="0" smtClean="0"/>
              <a:t>column1</a:t>
            </a:r>
            <a:r>
              <a:rPr lang="en-US" dirty="0" smtClean="0"/>
              <a:t>,</a:t>
            </a:r>
            <a:r>
              <a:rPr lang="en-US" i="1" dirty="0" smtClean="0"/>
              <a:t> column2, ...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FROM </a:t>
            </a:r>
            <a:r>
              <a:rPr lang="en-US" i="1" dirty="0" err="1" smtClean="0"/>
              <a:t>table_name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WHERE </a:t>
            </a:r>
            <a:r>
              <a:rPr lang="en-US" i="1" dirty="0" smtClean="0"/>
              <a:t>condition1 </a:t>
            </a:r>
            <a:r>
              <a:rPr lang="en-US" i="1" dirty="0" smtClean="0">
                <a:solidFill>
                  <a:srgbClr val="FF0000"/>
                </a:solidFill>
              </a:rPr>
              <a:t>and</a:t>
            </a:r>
            <a:r>
              <a:rPr lang="en-US" i="1" dirty="0" smtClean="0"/>
              <a:t> condition2  </a:t>
            </a:r>
            <a:r>
              <a:rPr lang="en-US" i="1" dirty="0" smtClean="0">
                <a:solidFill>
                  <a:srgbClr val="FF0000"/>
                </a:solidFill>
              </a:rPr>
              <a:t>and</a:t>
            </a:r>
            <a:r>
              <a:rPr lang="en-US" i="1" dirty="0" smtClean="0"/>
              <a:t> condiion3</a:t>
            </a:r>
          </a:p>
          <a:p>
            <a:pPr>
              <a:buNone/>
            </a:pPr>
            <a:endParaRPr lang="en-US" i="1" dirty="0" smtClean="0"/>
          </a:p>
          <a:p>
            <a:pPr>
              <a:buNone/>
            </a:pPr>
            <a:r>
              <a:rPr lang="en-US" dirty="0" smtClean="0"/>
              <a:t>	SELECT </a:t>
            </a:r>
            <a:r>
              <a:rPr lang="en-US" i="1" dirty="0" smtClean="0"/>
              <a:t>column1</a:t>
            </a:r>
            <a:r>
              <a:rPr lang="en-US" dirty="0" smtClean="0"/>
              <a:t>,</a:t>
            </a:r>
            <a:r>
              <a:rPr lang="en-US" i="1" dirty="0" smtClean="0"/>
              <a:t> column2, ...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FROM </a:t>
            </a:r>
            <a:r>
              <a:rPr lang="en-US" i="1" dirty="0" err="1" smtClean="0"/>
              <a:t>table_name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WHERE </a:t>
            </a:r>
            <a:r>
              <a:rPr lang="en-US" i="1" dirty="0" smtClean="0"/>
              <a:t>condition1 </a:t>
            </a:r>
            <a:r>
              <a:rPr lang="en-US" i="1" dirty="0" smtClean="0">
                <a:solidFill>
                  <a:srgbClr val="FF0000"/>
                </a:solidFill>
              </a:rPr>
              <a:t>or</a:t>
            </a:r>
            <a:r>
              <a:rPr lang="en-US" i="1" dirty="0" smtClean="0"/>
              <a:t> condition2  </a:t>
            </a:r>
            <a:r>
              <a:rPr lang="en-US" i="1" dirty="0" smtClean="0">
                <a:solidFill>
                  <a:srgbClr val="FF0000"/>
                </a:solidFill>
              </a:rPr>
              <a:t>or</a:t>
            </a:r>
            <a:r>
              <a:rPr lang="en-US" i="1" dirty="0" smtClean="0"/>
              <a:t> condition 3…</a:t>
            </a:r>
            <a:endParaRPr lang="th-TH" dirty="0" smtClean="0"/>
          </a:p>
          <a:p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>
                <a:latin typeface="AngsanaUPC" pitchFamily="18" charset="-34"/>
                <a:cs typeface="AngsanaUPC" pitchFamily="18" charset="-34"/>
              </a:rPr>
              <a:t>การ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Join Table</a:t>
            </a:r>
            <a:endParaRPr lang="th-TH" dirty="0"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62000" y="4648200"/>
            <a:ext cx="74676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AngsanaUPC" pitchFamily="18" charset="-34"/>
                <a:cs typeface="AngsanaUPC" pitchFamily="18" charset="-34"/>
              </a:rPr>
              <a:t>select * from </a:t>
            </a:r>
            <a:r>
              <a:rPr lang="en-US" sz="4000" dirty="0" err="1" smtClean="0">
                <a:latin typeface="AngsanaUPC" pitchFamily="18" charset="-34"/>
                <a:cs typeface="AngsanaUPC" pitchFamily="18" charset="-34"/>
              </a:rPr>
              <a:t>EX_Sale</a:t>
            </a:r>
            <a:r>
              <a:rPr lang="en-US" sz="4000" dirty="0" smtClean="0">
                <a:latin typeface="AngsanaUPC" pitchFamily="18" charset="-34"/>
                <a:cs typeface="AngsanaUPC" pitchFamily="18" charset="-34"/>
              </a:rPr>
              <a:t> </a:t>
            </a:r>
            <a:r>
              <a:rPr lang="en-US" sz="4000" dirty="0" err="1" smtClean="0">
                <a:latin typeface="AngsanaUPC" pitchFamily="18" charset="-34"/>
                <a:cs typeface="AngsanaUPC" pitchFamily="18" charset="-34"/>
              </a:rPr>
              <a:t>A,EX_Sale_Detail</a:t>
            </a:r>
            <a:r>
              <a:rPr lang="en-US" sz="4000" dirty="0" smtClean="0">
                <a:latin typeface="AngsanaUPC" pitchFamily="18" charset="-34"/>
                <a:cs typeface="AngsanaUPC" pitchFamily="18" charset="-34"/>
              </a:rPr>
              <a:t> B</a:t>
            </a:r>
          </a:p>
          <a:p>
            <a:r>
              <a:rPr lang="en-US" sz="4000" dirty="0" smtClean="0">
                <a:latin typeface="AngsanaUPC" pitchFamily="18" charset="-34"/>
                <a:cs typeface="AngsanaUPC" pitchFamily="18" charset="-34"/>
              </a:rPr>
              <a:t>where </a:t>
            </a:r>
            <a:r>
              <a:rPr lang="en-US" sz="4000" dirty="0" err="1" smtClean="0">
                <a:latin typeface="AngsanaUPC" pitchFamily="18" charset="-34"/>
                <a:cs typeface="AngsanaUPC" pitchFamily="18" charset="-34"/>
              </a:rPr>
              <a:t>A.Receipt_No</a:t>
            </a:r>
            <a:r>
              <a:rPr lang="en-US" sz="4000" dirty="0" smtClean="0">
                <a:latin typeface="AngsanaUPC" pitchFamily="18" charset="-34"/>
                <a:cs typeface="AngsanaUPC" pitchFamily="18" charset="-34"/>
              </a:rPr>
              <a:t>=</a:t>
            </a:r>
            <a:r>
              <a:rPr lang="en-US" sz="4000" dirty="0" err="1" smtClean="0">
                <a:latin typeface="AngsanaUPC" pitchFamily="18" charset="-34"/>
                <a:cs typeface="AngsanaUPC" pitchFamily="18" charset="-34"/>
              </a:rPr>
              <a:t>B.Receipt_No</a:t>
            </a:r>
            <a:endParaRPr lang="th-TH" sz="4000" dirty="0" smtClean="0">
              <a:latin typeface="AngsanaUPC" pitchFamily="18" charset="-34"/>
              <a:cs typeface="AngsanaUPC" pitchFamily="18" charset="-34"/>
            </a:endParaRPr>
          </a:p>
          <a:p>
            <a:endParaRPr lang="th-TH" sz="4000" dirty="0"/>
          </a:p>
        </p:txBody>
      </p:sp>
      <p:sp>
        <p:nvSpPr>
          <p:cNvPr id="5" name="TextBox 4"/>
          <p:cNvSpPr txBox="1"/>
          <p:nvPr/>
        </p:nvSpPr>
        <p:spPr>
          <a:xfrm>
            <a:off x="762000" y="1371600"/>
            <a:ext cx="76200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dirty="0" smtClean="0">
                <a:solidFill>
                  <a:srgbClr val="142CA4"/>
                </a:solidFill>
                <a:latin typeface="AngsanaUPC" pitchFamily="18" charset="-34"/>
                <a:cs typeface="AngsanaUPC" pitchFamily="18" charset="-34"/>
              </a:rPr>
              <a:t>เป็นการเชื่อมต่อ  </a:t>
            </a:r>
            <a:r>
              <a:rPr lang="en-US" b="1" dirty="0" smtClean="0">
                <a:solidFill>
                  <a:srgbClr val="142CA4"/>
                </a:solidFill>
                <a:latin typeface="AngsanaUPC" pitchFamily="18" charset="-34"/>
                <a:cs typeface="AngsanaUPC" pitchFamily="18" charset="-34"/>
              </a:rPr>
              <a:t>Table </a:t>
            </a:r>
            <a:r>
              <a:rPr lang="th-TH" b="1" dirty="0" smtClean="0">
                <a:solidFill>
                  <a:srgbClr val="142CA4"/>
                </a:solidFill>
                <a:latin typeface="AngsanaUPC" pitchFamily="18" charset="-34"/>
                <a:cs typeface="AngsanaUPC" pitchFamily="18" charset="-34"/>
              </a:rPr>
              <a:t>ตั้งแต่ </a:t>
            </a:r>
            <a:r>
              <a:rPr lang="en-US" b="1" dirty="0" smtClean="0">
                <a:solidFill>
                  <a:srgbClr val="142CA4"/>
                </a:solidFill>
                <a:latin typeface="AngsanaUPC" pitchFamily="18" charset="-34"/>
                <a:cs typeface="AngsanaUPC" pitchFamily="18" charset="-34"/>
              </a:rPr>
              <a:t> 2 Table </a:t>
            </a:r>
            <a:r>
              <a:rPr lang="th-TH" b="1" dirty="0" smtClean="0">
                <a:solidFill>
                  <a:srgbClr val="142CA4"/>
                </a:solidFill>
                <a:latin typeface="AngsanaUPC" pitchFamily="18" charset="-34"/>
                <a:cs typeface="AngsanaUPC" pitchFamily="18" charset="-34"/>
              </a:rPr>
              <a:t>ขึ้นไปเพื่อค้นหาข้อมูล ที่เก็บไว้ต่าง </a:t>
            </a:r>
            <a:r>
              <a:rPr lang="en-US" b="1" dirty="0" smtClean="0">
                <a:solidFill>
                  <a:srgbClr val="142CA4"/>
                </a:solidFill>
                <a:latin typeface="AngsanaUPC" pitchFamily="18" charset="-34"/>
                <a:cs typeface="AngsanaUPC" pitchFamily="18" charset="-34"/>
              </a:rPr>
              <a:t>Table </a:t>
            </a:r>
            <a:r>
              <a:rPr lang="th-TH" b="1" dirty="0" smtClean="0">
                <a:solidFill>
                  <a:srgbClr val="142CA4"/>
                </a:solidFill>
                <a:latin typeface="AngsanaUPC" pitchFamily="18" charset="-34"/>
                <a:cs typeface="AngsanaUPC" pitchFamily="18" charset="-34"/>
              </a:rPr>
              <a:t>กัน ให้สามรถแสดงข้อมูลพร้อมกันซึ่ง หลักสำคัญในการ </a:t>
            </a:r>
            <a:r>
              <a:rPr lang="en-US" b="1" dirty="0" smtClean="0">
                <a:solidFill>
                  <a:srgbClr val="142CA4"/>
                </a:solidFill>
                <a:latin typeface="AngsanaUPC" pitchFamily="18" charset="-34"/>
                <a:cs typeface="AngsanaUPC" pitchFamily="18" charset="-34"/>
              </a:rPr>
              <a:t>Join Table </a:t>
            </a:r>
            <a:r>
              <a:rPr lang="th-TH" b="1" dirty="0" smtClean="0">
                <a:solidFill>
                  <a:srgbClr val="142CA4"/>
                </a:solidFill>
                <a:latin typeface="AngsanaUPC" pitchFamily="18" charset="-34"/>
                <a:cs typeface="AngsanaUPC" pitchFamily="18" charset="-34"/>
              </a:rPr>
              <a:t>คือ ชื่อ </a:t>
            </a:r>
            <a:r>
              <a:rPr lang="en-US" b="1" dirty="0" smtClean="0">
                <a:solidFill>
                  <a:srgbClr val="142CA4"/>
                </a:solidFill>
                <a:latin typeface="AngsanaUPC" pitchFamily="18" charset="-34"/>
                <a:cs typeface="AngsanaUPC" pitchFamily="18" charset="-34"/>
              </a:rPr>
              <a:t>Filed </a:t>
            </a:r>
            <a:r>
              <a:rPr lang="th-TH" b="1" dirty="0" smtClean="0">
                <a:solidFill>
                  <a:srgbClr val="142CA4"/>
                </a:solidFill>
                <a:latin typeface="AngsanaUPC" pitchFamily="18" charset="-34"/>
                <a:cs typeface="AngsanaUPC" pitchFamily="18" charset="-34"/>
              </a:rPr>
              <a:t>หรือข้อมูลที่จะนำมาใช้ในการ</a:t>
            </a:r>
            <a:r>
              <a:rPr lang="en-US" b="1" dirty="0" smtClean="0">
                <a:solidFill>
                  <a:srgbClr val="142CA4"/>
                </a:solidFill>
                <a:latin typeface="AngsanaUPC" pitchFamily="18" charset="-34"/>
                <a:cs typeface="AngsanaUPC" pitchFamily="18" charset="-34"/>
              </a:rPr>
              <a:t> Join </a:t>
            </a:r>
            <a:r>
              <a:rPr lang="th-TH" b="1" dirty="0" smtClean="0">
                <a:solidFill>
                  <a:srgbClr val="142CA4"/>
                </a:solidFill>
                <a:latin typeface="AngsanaUPC" pitchFamily="18" charset="-34"/>
                <a:cs typeface="AngsanaUPC" pitchFamily="18" charset="-34"/>
              </a:rPr>
              <a:t>กันต้องตรงกัน </a:t>
            </a:r>
            <a:r>
              <a:rPr lang="en-US" b="1" dirty="0" smtClean="0">
                <a:solidFill>
                  <a:srgbClr val="142CA4"/>
                </a:solidFill>
                <a:latin typeface="AngsanaUPC" pitchFamily="18" charset="-34"/>
                <a:cs typeface="AngsanaUPC" pitchFamily="18" charset="-34"/>
              </a:rPr>
              <a:t>(</a:t>
            </a:r>
            <a:r>
              <a:rPr lang="th-TH" b="1" dirty="0" smtClean="0">
                <a:solidFill>
                  <a:srgbClr val="142CA4"/>
                </a:solidFill>
                <a:latin typeface="AngsanaUPC" pitchFamily="18" charset="-34"/>
                <a:cs typeface="AngsanaUPC" pitchFamily="18" charset="-34"/>
              </a:rPr>
              <a:t>ชื่อ  </a:t>
            </a:r>
            <a:r>
              <a:rPr lang="en-US" b="1" dirty="0" smtClean="0">
                <a:solidFill>
                  <a:srgbClr val="142CA4"/>
                </a:solidFill>
                <a:latin typeface="AngsanaUPC" pitchFamily="18" charset="-34"/>
                <a:cs typeface="AngsanaUPC" pitchFamily="18" charset="-34"/>
              </a:rPr>
              <a:t>Field </a:t>
            </a:r>
            <a:r>
              <a:rPr lang="th-TH" b="1" dirty="0" smtClean="0">
                <a:solidFill>
                  <a:srgbClr val="142CA4"/>
                </a:solidFill>
                <a:latin typeface="AngsanaUPC" pitchFamily="18" charset="-34"/>
                <a:cs typeface="AngsanaUPC" pitchFamily="18" charset="-34"/>
              </a:rPr>
              <a:t>อาจต่างกัน แต่ข้อมูลและประเภทข้อมูลต้องสามารถเชื่อมหากันได้</a:t>
            </a:r>
            <a:r>
              <a:rPr lang="en-US" b="1" dirty="0" smtClean="0">
                <a:solidFill>
                  <a:srgbClr val="142CA4"/>
                </a:solidFill>
                <a:latin typeface="AngsanaUPC" pitchFamily="18" charset="-34"/>
                <a:cs typeface="AngsanaUPC" pitchFamily="18" charset="-34"/>
              </a:rPr>
              <a:t>)</a:t>
            </a:r>
            <a:endParaRPr lang="th-TH" b="1" dirty="0" smtClean="0">
              <a:solidFill>
                <a:srgbClr val="142CA4"/>
              </a:solidFill>
              <a:latin typeface="AngsanaUPC" pitchFamily="18" charset="-34"/>
              <a:cs typeface="AngsanaUPC" pitchFamily="18" charset="-34"/>
            </a:endParaRPr>
          </a:p>
          <a:p>
            <a:endParaRPr lang="th-TH" dirty="0"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62000" y="3733800"/>
            <a:ext cx="7315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dirty="0" smtClean="0">
                <a:latin typeface="AngsanaUPC" pitchFamily="18" charset="-34"/>
                <a:cs typeface="AngsanaUPC" pitchFamily="18" charset="-34"/>
              </a:rPr>
              <a:t>ทำไมเราต้อง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Join Table ??????</a:t>
            </a:r>
            <a:endParaRPr lang="th-TH" dirty="0">
              <a:latin typeface="AngsanaUPC" pitchFamily="18" charset="-34"/>
              <a:cs typeface="AngsanaUPC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r>
              <a:rPr lang="th-TH" dirty="0" smtClean="0"/>
              <a:t>เครื่องหมาย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191000"/>
          </a:xfrm>
          <a:ln w="25400"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=     :  </a:t>
            </a:r>
            <a:r>
              <a:rPr lang="th-TH" dirty="0" smtClean="0"/>
              <a:t>เท่ากับ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&gt;     :  </a:t>
            </a:r>
            <a:r>
              <a:rPr lang="th-TH" dirty="0" smtClean="0"/>
              <a:t>มากกว่า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&lt;     :  </a:t>
            </a:r>
            <a:r>
              <a:rPr lang="th-TH" dirty="0" smtClean="0"/>
              <a:t>น้อยกว่า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&gt;=  </a:t>
            </a:r>
            <a:r>
              <a:rPr lang="th-TH" dirty="0" smtClean="0"/>
              <a:t> </a:t>
            </a:r>
            <a:r>
              <a:rPr lang="en-US" dirty="0" smtClean="0"/>
              <a:t>: </a:t>
            </a:r>
            <a:r>
              <a:rPr lang="th-TH" dirty="0" smtClean="0"/>
              <a:t> มากกว่าหรือเท่ากับ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&lt;= </a:t>
            </a:r>
            <a:r>
              <a:rPr lang="th-TH" dirty="0" smtClean="0"/>
              <a:t> </a:t>
            </a:r>
            <a:r>
              <a:rPr lang="en-US" dirty="0" smtClean="0"/>
              <a:t> : </a:t>
            </a:r>
            <a:r>
              <a:rPr lang="th-TH" dirty="0" smtClean="0"/>
              <a:t> น้อยกว่าหรือเท่ากับ</a:t>
            </a:r>
          </a:p>
          <a:p>
            <a:pPr>
              <a:buNone/>
            </a:pPr>
            <a:r>
              <a:rPr lang="en-US" dirty="0" smtClean="0"/>
              <a:t>&lt;&gt;   :  </a:t>
            </a:r>
            <a:r>
              <a:rPr lang="th-TH" dirty="0" smtClean="0"/>
              <a:t>ไม่เท่ากับ</a:t>
            </a:r>
            <a:endParaRPr lang="en-US" dirty="0" smtClean="0"/>
          </a:p>
          <a:p>
            <a:pPr>
              <a:buNone/>
            </a:pP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0"/>
            <a:ext cx="8610600" cy="609600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th-TH" dirty="0" smtClean="0"/>
              <a:t>เครื่องหมาย</a:t>
            </a:r>
            <a:endParaRPr lang="th-TH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381000" y="606405"/>
          <a:ext cx="8534400" cy="60813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1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44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เครื่องหมาย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ความหมาย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ความหมาย</a:t>
                      </a:r>
                      <a:endParaRPr lang="th-TH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5257">
                <a:tc>
                  <a:txBody>
                    <a:bodyPr/>
                    <a:lstStyle/>
                    <a:p>
                      <a:pPr algn="l" fontAlgn="t"/>
                      <a:r>
                        <a:rPr lang="th-TH" sz="3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=</a:t>
                      </a:r>
                    </a:p>
                  </a:txBody>
                  <a:tcPr marL="111470" marR="55735" marT="55735" marB="55735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dirty="0">
                          <a:latin typeface="Arial" pitchFamily="34" charset="0"/>
                          <a:cs typeface="Arial" pitchFamily="34" charset="0"/>
                        </a:rPr>
                        <a:t>Equal to</a:t>
                      </a:r>
                    </a:p>
                  </a:txBody>
                  <a:tcPr marL="55735" marR="55735" marT="55735" marB="55735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2800" b="1" dirty="0" smtClean="0"/>
                        <a:t>เท่ากับ</a:t>
                      </a:r>
                      <a:endParaRPr lang="en-US" sz="2800" b="1" dirty="0"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55735" marR="55735" marT="55735" marB="5573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7743">
                <a:tc>
                  <a:txBody>
                    <a:bodyPr/>
                    <a:lstStyle/>
                    <a:p>
                      <a:pPr algn="l" fontAlgn="t"/>
                      <a:r>
                        <a:rPr lang="th-TH" sz="3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</a:t>
                      </a:r>
                    </a:p>
                  </a:txBody>
                  <a:tcPr marL="111470" marR="55735" marT="55735" marB="55735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dirty="0">
                          <a:latin typeface="Arial" pitchFamily="34" charset="0"/>
                          <a:cs typeface="Arial" pitchFamily="34" charset="0"/>
                        </a:rPr>
                        <a:t>Greater than</a:t>
                      </a:r>
                    </a:p>
                  </a:txBody>
                  <a:tcPr marL="55735" marR="55735" marT="55735" marB="55735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2800" b="1" dirty="0" smtClean="0"/>
                        <a:t>มากกว่า</a:t>
                      </a:r>
                      <a:endParaRPr lang="en-US" sz="2800" b="1" dirty="0"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55735" marR="55735" marT="55735" marB="5573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7743">
                <a:tc>
                  <a:txBody>
                    <a:bodyPr/>
                    <a:lstStyle/>
                    <a:p>
                      <a:pPr algn="l" fontAlgn="t"/>
                      <a:r>
                        <a:rPr lang="th-TH" sz="3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&lt;</a:t>
                      </a:r>
                    </a:p>
                  </a:txBody>
                  <a:tcPr marL="111470" marR="55735" marT="55735" marB="55735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dirty="0">
                          <a:latin typeface="Arial" pitchFamily="34" charset="0"/>
                          <a:cs typeface="Arial" pitchFamily="34" charset="0"/>
                        </a:rPr>
                        <a:t>Less than</a:t>
                      </a:r>
                    </a:p>
                  </a:txBody>
                  <a:tcPr marL="55735" marR="55735" marT="55735" marB="55735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2800" b="1" dirty="0" smtClean="0"/>
                        <a:t>น้อยกว่า</a:t>
                      </a:r>
                      <a:endParaRPr lang="en-US" sz="2800" b="1" dirty="0"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55735" marR="55735" marT="55735" marB="5573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27743">
                <a:tc>
                  <a:txBody>
                    <a:bodyPr/>
                    <a:lstStyle/>
                    <a:p>
                      <a:pPr algn="l" fontAlgn="t"/>
                      <a:r>
                        <a:rPr lang="th-TH" sz="3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&gt;=</a:t>
                      </a:r>
                    </a:p>
                  </a:txBody>
                  <a:tcPr marL="111470" marR="55735" marT="55735" marB="55735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dirty="0">
                          <a:latin typeface="Arial" pitchFamily="34" charset="0"/>
                          <a:cs typeface="Arial" pitchFamily="34" charset="0"/>
                        </a:rPr>
                        <a:t>Greater than or equal to</a:t>
                      </a:r>
                    </a:p>
                  </a:txBody>
                  <a:tcPr marL="55735" marR="55735" marT="55735" marB="55735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2800" b="1" dirty="0" smtClean="0"/>
                        <a:t>มากกว่าหรือเท่ากับ</a:t>
                      </a:r>
                      <a:endParaRPr lang="en-US" sz="2800" b="1" dirty="0"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55735" marR="55735" marT="55735" marB="5573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27743">
                <a:tc>
                  <a:txBody>
                    <a:bodyPr/>
                    <a:lstStyle/>
                    <a:p>
                      <a:pPr algn="l" fontAlgn="t"/>
                      <a:r>
                        <a:rPr lang="th-TH" sz="3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&lt;=</a:t>
                      </a:r>
                    </a:p>
                  </a:txBody>
                  <a:tcPr marL="111470" marR="55735" marT="55735" marB="55735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dirty="0">
                          <a:latin typeface="Arial" pitchFamily="34" charset="0"/>
                          <a:cs typeface="Arial" pitchFamily="34" charset="0"/>
                        </a:rPr>
                        <a:t>Less than or equal to</a:t>
                      </a:r>
                    </a:p>
                  </a:txBody>
                  <a:tcPr marL="55735" marR="55735" marT="55735" marB="55735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800" b="1" dirty="0" smtClean="0"/>
                        <a:t>น้อยกว่าหรือเท่ากับ</a:t>
                      </a:r>
                    </a:p>
                  </a:txBody>
                  <a:tcPr marL="55735" marR="55735" marT="55735" marB="55735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27743">
                <a:tc>
                  <a:txBody>
                    <a:bodyPr/>
                    <a:lstStyle/>
                    <a:p>
                      <a:pPr algn="l" fontAlgn="t"/>
                      <a:r>
                        <a:rPr lang="th-TH" sz="3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&lt;&gt;</a:t>
                      </a:r>
                    </a:p>
                  </a:txBody>
                  <a:tcPr marL="111470" marR="55735" marT="55735" marB="55735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dirty="0">
                          <a:latin typeface="Arial" pitchFamily="34" charset="0"/>
                          <a:cs typeface="Arial" pitchFamily="34" charset="0"/>
                        </a:rPr>
                        <a:t>Not equal to</a:t>
                      </a:r>
                    </a:p>
                  </a:txBody>
                  <a:tcPr marL="55735" marR="55735" marT="55735" marB="55735"/>
                </a:tc>
                <a:tc>
                  <a:txBody>
                    <a:bodyPr/>
                    <a:lstStyle/>
                    <a:p>
                      <a:r>
                        <a:rPr lang="th-TH" sz="2800" b="1" dirty="0" smtClean="0"/>
                        <a:t>ไม่เท่ากับ</a:t>
                      </a:r>
                      <a:endParaRPr lang="th-TH" sz="2800" b="1" dirty="0"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66882" marR="66882" marT="33441" marB="33441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16997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BETWEEN</a:t>
                      </a:r>
                      <a:endParaRPr lang="th-TH" sz="240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11470" marR="55735" marT="55735" marB="55735"/>
                </a:tc>
                <a:tc>
                  <a:txBody>
                    <a:bodyPr/>
                    <a:lstStyle/>
                    <a:p>
                      <a:pPr algn="l" fontAlgn="t"/>
                      <a:endParaRPr lang="en-US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5735" marR="55735" marT="55735" marB="55735"/>
                </a:tc>
                <a:tc>
                  <a:txBody>
                    <a:bodyPr/>
                    <a:lstStyle/>
                    <a:p>
                      <a:endParaRPr lang="th-TH" sz="3200" b="1" dirty="0"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66882" marR="66882" marT="33441" marB="33441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27743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LIKE</a:t>
                      </a:r>
                      <a:endParaRPr lang="th-TH" sz="240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11470" marR="55735" marT="55735" marB="55735"/>
                </a:tc>
                <a:tc>
                  <a:txBody>
                    <a:bodyPr/>
                    <a:lstStyle/>
                    <a:p>
                      <a:pPr algn="l" fontAlgn="t"/>
                      <a:endParaRPr lang="en-US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5735" marR="55735" marT="55735" marB="55735"/>
                </a:tc>
                <a:tc>
                  <a:txBody>
                    <a:bodyPr/>
                    <a:lstStyle/>
                    <a:p>
                      <a:endParaRPr lang="th-TH" sz="3200" b="1" dirty="0"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66882" marR="66882" marT="33441" marB="33441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27743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IN</a:t>
                      </a:r>
                      <a:endParaRPr lang="th-TH" sz="240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11470" marR="55735" marT="55735" marB="55735"/>
                </a:tc>
                <a:tc>
                  <a:txBody>
                    <a:bodyPr/>
                    <a:lstStyle/>
                    <a:p>
                      <a:pPr algn="l" fontAlgn="t"/>
                      <a:endParaRPr lang="en-US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5735" marR="55735" marT="55735" marB="55735"/>
                </a:tc>
                <a:tc>
                  <a:txBody>
                    <a:bodyPr/>
                    <a:lstStyle/>
                    <a:p>
                      <a:endParaRPr lang="th-TH" sz="3200" b="1" dirty="0"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66882" marR="66882" marT="33441" marB="33441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/>
              <a:t>select</a:t>
            </a:r>
            <a:r>
              <a:rPr lang="en-US" b="1" dirty="0" smtClean="0"/>
              <a:t> </a:t>
            </a:r>
            <a:r>
              <a:rPr lang="en-US" i="1" dirty="0" err="1" smtClean="0">
                <a:solidFill>
                  <a:srgbClr val="1600B8"/>
                </a:solidFill>
              </a:rPr>
              <a:t>Product_Id,Product_NameEng</a:t>
            </a:r>
            <a:r>
              <a:rPr lang="en-US" i="1" dirty="0" smtClean="0">
                <a:solidFill>
                  <a:srgbClr val="1600B8"/>
                </a:solidFill>
              </a:rPr>
              <a:t>, </a:t>
            </a:r>
          </a:p>
          <a:p>
            <a:pPr>
              <a:buNone/>
            </a:pPr>
            <a:r>
              <a:rPr lang="en-US" i="1" dirty="0" err="1" smtClean="0">
                <a:solidFill>
                  <a:srgbClr val="1600B8"/>
                </a:solidFill>
              </a:rPr>
              <a:t>Unit_Price,Product_Type_Id</a:t>
            </a:r>
            <a:r>
              <a:rPr lang="en-US" i="1" dirty="0" smtClean="0">
                <a:solidFill>
                  <a:srgbClr val="1600B8"/>
                </a:solidFill>
              </a:rPr>
              <a:t> </a:t>
            </a:r>
          </a:p>
          <a:p>
            <a:pPr>
              <a:buNone/>
            </a:pPr>
            <a:r>
              <a:rPr lang="en-US" dirty="0" smtClean="0"/>
              <a:t>from</a:t>
            </a:r>
            <a:r>
              <a:rPr lang="en-US" b="1" dirty="0" smtClean="0"/>
              <a:t> </a:t>
            </a:r>
            <a:r>
              <a:rPr lang="en-US" b="1" dirty="0" err="1" smtClean="0"/>
              <a:t>T_Product</a:t>
            </a:r>
            <a:endParaRPr lang="en-US" b="1" dirty="0" smtClean="0"/>
          </a:p>
          <a:p>
            <a:pPr>
              <a:buNone/>
            </a:pPr>
            <a:r>
              <a:rPr lang="en-US" dirty="0" smtClean="0"/>
              <a:t>where</a:t>
            </a:r>
            <a:r>
              <a:rPr lang="en-US" b="1" dirty="0" smtClean="0"/>
              <a:t> </a:t>
            </a:r>
            <a:r>
              <a:rPr lang="en-US" b="1" i="1" dirty="0" err="1" smtClean="0">
                <a:solidFill>
                  <a:srgbClr val="1600B8"/>
                </a:solidFill>
              </a:rPr>
              <a:t>Unit_Price</a:t>
            </a:r>
            <a:r>
              <a:rPr lang="en-US" b="1" dirty="0" smtClean="0"/>
              <a:t> &gt;=3000</a:t>
            </a:r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r>
              <a:rPr lang="en-US" dirty="0" smtClean="0"/>
              <a:t>select</a:t>
            </a:r>
            <a:r>
              <a:rPr lang="en-US" b="1" dirty="0" smtClean="0"/>
              <a:t> </a:t>
            </a:r>
            <a:r>
              <a:rPr lang="en-US" i="1" dirty="0" err="1" smtClean="0">
                <a:solidFill>
                  <a:srgbClr val="1600B8"/>
                </a:solidFill>
              </a:rPr>
              <a:t>Product_Id,Product_NameEng</a:t>
            </a:r>
            <a:r>
              <a:rPr lang="en-US" i="1" dirty="0" smtClean="0">
                <a:solidFill>
                  <a:srgbClr val="1600B8"/>
                </a:solidFill>
              </a:rPr>
              <a:t>, </a:t>
            </a:r>
          </a:p>
          <a:p>
            <a:pPr>
              <a:buNone/>
            </a:pPr>
            <a:r>
              <a:rPr lang="en-US" i="1" dirty="0" err="1" smtClean="0">
                <a:solidFill>
                  <a:srgbClr val="1600B8"/>
                </a:solidFill>
              </a:rPr>
              <a:t>Unit_Price,Product_Type_Id</a:t>
            </a:r>
            <a:r>
              <a:rPr lang="en-US" i="1" dirty="0" smtClean="0">
                <a:solidFill>
                  <a:srgbClr val="1600B8"/>
                </a:solidFill>
              </a:rPr>
              <a:t> </a:t>
            </a:r>
          </a:p>
          <a:p>
            <a:pPr>
              <a:buNone/>
            </a:pPr>
            <a:r>
              <a:rPr lang="en-US" dirty="0" smtClean="0"/>
              <a:t>from</a:t>
            </a:r>
            <a:r>
              <a:rPr lang="en-US" b="1" dirty="0" smtClean="0"/>
              <a:t> </a:t>
            </a:r>
            <a:r>
              <a:rPr lang="en-US" b="1" dirty="0" err="1" smtClean="0"/>
              <a:t>T_Product</a:t>
            </a:r>
            <a:endParaRPr lang="en-US" b="1" dirty="0" smtClean="0"/>
          </a:p>
          <a:p>
            <a:pPr>
              <a:buNone/>
            </a:pPr>
            <a:r>
              <a:rPr lang="en-US" dirty="0" smtClean="0"/>
              <a:t>where</a:t>
            </a:r>
            <a:r>
              <a:rPr lang="en-US" b="1" dirty="0" smtClean="0"/>
              <a:t> </a:t>
            </a:r>
            <a:r>
              <a:rPr lang="en-US" b="1" i="1" dirty="0" err="1" smtClean="0">
                <a:solidFill>
                  <a:srgbClr val="1600B8"/>
                </a:solidFill>
              </a:rPr>
              <a:t>Unit_Price</a:t>
            </a:r>
            <a:r>
              <a:rPr lang="en-US" b="1" dirty="0" smtClean="0"/>
              <a:t> =3000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r>
              <a:rPr lang="th-TH" dirty="0" smtClean="0">
                <a:latin typeface="AngsanaUPC" pitchFamily="18" charset="-34"/>
                <a:cs typeface="AngsanaUPC" pitchFamily="18" charset="-34"/>
              </a:rPr>
              <a:t>การใส่เงื่อนไข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Where</a:t>
            </a:r>
            <a:endParaRPr lang="th-TH" dirty="0">
              <a:latin typeface="AngsanaUPC" pitchFamily="18" charset="-34"/>
              <a:cs typeface="AngsanaUPC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เอกสาร" ma:contentTypeID="0x0101004A3350DE0572F543B18C09E212100E36" ma:contentTypeVersion="7" ma:contentTypeDescription="สร้างเอกสารใหม่" ma:contentTypeScope="" ma:versionID="bd7c36fdff965e9a1a1d6356fa9606c7">
  <xsd:schema xmlns:xsd="http://www.w3.org/2001/XMLSchema" xmlns:xs="http://www.w3.org/2001/XMLSchema" xmlns:p="http://schemas.microsoft.com/office/2006/metadata/properties" xmlns:ns2="718b1a1f-eafe-4468-9731-3e7f8fe76cd3" xmlns:ns3="790a0469-5f77-42dc-abb8-5bd9650776c3" targetNamespace="http://schemas.microsoft.com/office/2006/metadata/properties" ma:root="true" ma:fieldsID="81ba6ed2e8f295b4e02e33867525cfb8" ns2:_="" ns3:_="">
    <xsd:import namespace="718b1a1f-eafe-4468-9731-3e7f8fe76cd3"/>
    <xsd:import namespace="790a0469-5f77-42dc-abb8-5bd9650776c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8b1a1f-eafe-4468-9731-3e7f8fe76cd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90a0469-5f77-42dc-abb8-5bd9650776c3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แชร์กับ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แชร์พร้อมกับรายละเอียด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ชนิดเนื้อหา"/>
        <xsd:element ref="dc:title" minOccurs="0" maxOccurs="1" ma:index="4" ma:displayName="ชื่อเรื่อง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639AAE5-0C34-4436-A92D-BEE302F5CAF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5785108-37A8-4206-9FDD-74BE77E2F29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8b1a1f-eafe-4468-9731-3e7f8fe76cd3"/>
    <ds:schemaRef ds:uri="790a0469-5f77-42dc-abb8-5bd9650776c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7A2F278-9411-4BA1-B13A-9D35B797F034}">
  <ds:schemaRefs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718b1a1f-eafe-4468-9731-3e7f8fe76cd3"/>
    <ds:schemaRef ds:uri="http://www.w3.org/XML/1998/namespace"/>
    <ds:schemaRef ds:uri="http://schemas.microsoft.com/office/infopath/2007/PartnerControls"/>
    <ds:schemaRef ds:uri="790a0469-5f77-42dc-abb8-5bd9650776c3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2112</TotalTime>
  <Words>2260</Words>
  <Application>Microsoft Office PowerPoint</Application>
  <PresentationFormat>On-screen Show (4:3)</PresentationFormat>
  <Paragraphs>770</Paragraphs>
  <Slides>60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60</vt:i4>
      </vt:variant>
    </vt:vector>
  </HeadingPairs>
  <TitlesOfParts>
    <vt:vector size="72" baseType="lpstr">
      <vt:lpstr>Angsana New</vt:lpstr>
      <vt:lpstr>AngsanaUPC</vt:lpstr>
      <vt:lpstr>Arial</vt:lpstr>
      <vt:lpstr>Calibri</vt:lpstr>
      <vt:lpstr>Calibri Light</vt:lpstr>
      <vt:lpstr>Cordia New</vt:lpstr>
      <vt:lpstr>Tahoma</vt:lpstr>
      <vt:lpstr>Wingdings 2</vt:lpstr>
      <vt:lpstr>Office Theme</vt:lpstr>
      <vt:lpstr>1_Office Theme</vt:lpstr>
      <vt:lpstr>2_Office Theme</vt:lpstr>
      <vt:lpstr>3_Office Theme</vt:lpstr>
      <vt:lpstr>SQL Command  ฉบับสมบูรณ์ 01</vt:lpstr>
      <vt:lpstr>คำสั่ง Select</vt:lpstr>
      <vt:lpstr>ลำดับการเขียน</vt:lpstr>
      <vt:lpstr>SELECT DISTINCT</vt:lpstr>
      <vt:lpstr>SELECT DISTINCT</vt:lpstr>
      <vt:lpstr>การใส่เงื่อนไข Where</vt:lpstr>
      <vt:lpstr>เครื่องหมาย</vt:lpstr>
      <vt:lpstr>เครื่องหมาย</vt:lpstr>
      <vt:lpstr>การใส่เงื่อนไข Where</vt:lpstr>
      <vt:lpstr>สร้างเงื่อนไข And, Or, Not</vt:lpstr>
      <vt:lpstr>สร้างเงื่อนไข And, Or, Not</vt:lpstr>
      <vt:lpstr>สร้างเงื่อนไข And, Or, Not</vt:lpstr>
      <vt:lpstr>Order by …Desc|Asc</vt:lpstr>
      <vt:lpstr>Order by …Desc|Asc</vt:lpstr>
      <vt:lpstr>คำสั่ง Select …Where…Order by </vt:lpstr>
      <vt:lpstr>Null, Not Null</vt:lpstr>
      <vt:lpstr>Null, Not Null</vt:lpstr>
      <vt:lpstr>Select Top</vt:lpstr>
      <vt:lpstr>Select Top</vt:lpstr>
      <vt:lpstr>Select Top</vt:lpstr>
      <vt:lpstr>Select …Function</vt:lpstr>
      <vt:lpstr>Select  MIN, MAX</vt:lpstr>
      <vt:lpstr>Select  MIN, MAX</vt:lpstr>
      <vt:lpstr>Select Count, AVG, SUM</vt:lpstr>
      <vt:lpstr>Select Count, AVG, SUM</vt:lpstr>
      <vt:lpstr>LIKE</vt:lpstr>
      <vt:lpstr>LIKE</vt:lpstr>
      <vt:lpstr>LIKE</vt:lpstr>
      <vt:lpstr>LIKE</vt:lpstr>
      <vt:lpstr>PowerPoint Presentation</vt:lpstr>
      <vt:lpstr>PowerPoint Presentation</vt:lpstr>
      <vt:lpstr>PowerPoint Presentation</vt:lpstr>
      <vt:lpstr>PowerPoint Presentation</vt:lpstr>
      <vt:lpstr>Between</vt:lpstr>
      <vt:lpstr>Between</vt:lpstr>
      <vt:lpstr>Not Between</vt:lpstr>
      <vt:lpstr>GROUP BY</vt:lpstr>
      <vt:lpstr>GROUP BY</vt:lpstr>
      <vt:lpstr>HAVING</vt:lpstr>
      <vt:lpstr>การใช้ having</vt:lpstr>
      <vt:lpstr>HAVING</vt:lpstr>
      <vt:lpstr>ตัวอย่าง HAVING ที่พบมาก คือ หลังคำสั่ง having จะเป็นคำสั่งการเลือกข้อมูลแบบ Sum, Count,avg</vt:lpstr>
      <vt:lpstr>Having Sum  ***(สอบ)</vt:lpstr>
      <vt:lpstr>Having &gt; Correct VS Wrong</vt:lpstr>
      <vt:lpstr>Having &gt; Compare many SQL commands </vt:lpstr>
      <vt:lpstr>Having ( Count,Avg,…)</vt:lpstr>
      <vt:lpstr>การใช้ having แบบนี้ได้ แต่ควรตรวจสอบ</vt:lpstr>
      <vt:lpstr>Alias (นามแฝง): Alias Column Syntax</vt:lpstr>
      <vt:lpstr>Alias (นามแฝง): Alias Table Syntax</vt:lpstr>
      <vt:lpstr>คำสั่ง INSERT 1 Row</vt:lpstr>
      <vt:lpstr>คำสั่ง INSERT 1 Row</vt:lpstr>
      <vt:lpstr>Subqueries with the INSERT Statement</vt:lpstr>
      <vt:lpstr>คำสั่ง Update</vt:lpstr>
      <vt:lpstr>คำสั่ง Update</vt:lpstr>
      <vt:lpstr>Subqueries with the UPDATE Statement</vt:lpstr>
      <vt:lpstr>คำสั่ง Delete</vt:lpstr>
      <vt:lpstr>คำสั่ง Delete</vt:lpstr>
      <vt:lpstr>Subqueries with the DELETE Statement</vt:lpstr>
      <vt:lpstr>คำสั่ง Any, in</vt:lpstr>
      <vt:lpstr>การ Join Table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Thip</dc:creator>
  <cp:lastModifiedBy>Employee</cp:lastModifiedBy>
  <cp:revision>68</cp:revision>
  <dcterms:created xsi:type="dcterms:W3CDTF">2020-01-06T15:33:20Z</dcterms:created>
  <dcterms:modified xsi:type="dcterms:W3CDTF">2024-09-15T12:06:24Z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0x0101004A3350DE0572F543B18C09E212100E36</vt:lpwstr>
  </property>
</Properties>
</file>