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2" r:id="rId8"/>
    <p:sldId id="273"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4" r:id="rId22"/>
    <p:sldId id="275" r:id="rId23"/>
    <p:sldId id="276" r:id="rId24"/>
    <p:sldId id="277" r:id="rId25"/>
    <p:sldId id="278" r:id="rId26"/>
    <p:sldId id="279" r:id="rId27"/>
    <p:sldId id="297" r:id="rId28"/>
    <p:sldId id="298" r:id="rId29"/>
    <p:sldId id="299" r:id="rId30"/>
    <p:sldId id="281" r:id="rId31"/>
    <p:sldId id="280" r:id="rId32"/>
    <p:sldId id="282" r:id="rId33"/>
    <p:sldId id="283" r:id="rId34"/>
    <p:sldId id="284" r:id="rId35"/>
    <p:sldId id="285" r:id="rId36"/>
    <p:sldId id="296" r:id="rId37"/>
    <p:sldId id="305" r:id="rId38"/>
    <p:sldId id="286" r:id="rId39"/>
    <p:sldId id="287" r:id="rId40"/>
    <p:sldId id="288" r:id="rId41"/>
    <p:sldId id="289" r:id="rId42"/>
    <p:sldId id="290" r:id="rId43"/>
    <p:sldId id="291" r:id="rId44"/>
    <p:sldId id="292" r:id="rId45"/>
    <p:sldId id="293" r:id="rId46"/>
    <p:sldId id="294" r:id="rId47"/>
    <p:sldId id="295" r:id="rId48"/>
    <p:sldId id="300" r:id="rId49"/>
    <p:sldId id="302" r:id="rId50"/>
    <p:sldId id="301" r:id="rId51"/>
    <p:sldId id="304" r:id="rId52"/>
    <p:sldId id="30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54E"/>
    <a:srgbClr val="FFE89F"/>
    <a:srgbClr val="0736B9"/>
    <a:srgbClr val="0000C0"/>
    <a:srgbClr val="DCD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D6BE0-CED9-4B1B-B23C-F96B8FA12EF6}" v="15" dt="2022-07-26T04:47:43.331"/>
    <p1510:client id="{41975D89-8380-4C20-8DDD-0295DD774700}" v="2" dt="2022-08-02T03:06:02.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94660"/>
  </p:normalViewPr>
  <p:slideViewPr>
    <p:cSldViewPr snapToGrid="0">
      <p:cViewPr varScale="1">
        <p:scale>
          <a:sx n="109" d="100"/>
          <a:sy n="109" d="100"/>
        </p:scale>
        <p:origin x="13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1CCC96-A0FE-4C26-9318-36118CE641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298387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CCC96-A0FE-4C26-9318-36118CE641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150747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CCC96-A0FE-4C26-9318-36118CE641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30118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CCC96-A0FE-4C26-9318-36118CE641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227571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1CCC96-A0FE-4C26-9318-36118CE641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123545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1CCC96-A0FE-4C26-9318-36118CE6411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66604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1CCC96-A0FE-4C26-9318-36118CE6411D}"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43881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1CCC96-A0FE-4C26-9318-36118CE6411D}"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59803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CCC96-A0FE-4C26-9318-36118CE6411D}"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12835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1CCC96-A0FE-4C26-9318-36118CE6411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19565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1CCC96-A0FE-4C26-9318-36118CE6411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212999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CCC96-A0FE-4C26-9318-36118CE6411D}" type="datetimeFigureOut">
              <a:rPr lang="en-US" smtClean="0"/>
              <a:t>8/23/2023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0047C-D29D-4A61-B3AE-1EC17594D0AD}" type="slidenum">
              <a:rPr lang="en-US" smtClean="0"/>
              <a:t>‹#›</a:t>
            </a:fld>
            <a:endParaRPr lang="en-US"/>
          </a:p>
        </p:txBody>
      </p:sp>
    </p:spTree>
    <p:extLst>
      <p:ext uri="{BB962C8B-B14F-4D97-AF65-F5344CB8AC3E}">
        <p14:creationId xmlns:p14="http://schemas.microsoft.com/office/powerpoint/2010/main" val="179695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archive.ics.uci.edu/ml/index.ph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Storytelling with data </a:t>
            </a:r>
          </a:p>
        </p:txBody>
      </p:sp>
      <p:sp>
        <p:nvSpPr>
          <p:cNvPr id="3" name="Subtitle 2"/>
          <p:cNvSpPr>
            <a:spLocks noGrp="1"/>
          </p:cNvSpPr>
          <p:nvPr>
            <p:ph type="subTitle" idx="1"/>
          </p:nvPr>
        </p:nvSpPr>
        <p:spPr/>
        <p:txBody>
          <a:bodyPr/>
          <a:lstStyle/>
          <a:p>
            <a:r>
              <a:rPr lang="en-US"/>
              <a:t>4.2 choosing an effective visual</a:t>
            </a:r>
          </a:p>
          <a:p>
            <a:r>
              <a:rPr lang="th-TH"/>
              <a:t>เลือกรูปแบบการนำเสนอที่มีประสิทธิภาพและเหมาะสม</a:t>
            </a:r>
            <a:endParaRPr lang="en-US"/>
          </a:p>
        </p:txBody>
      </p:sp>
      <p:sp>
        <p:nvSpPr>
          <p:cNvPr id="5" name="TextBox 4"/>
          <p:cNvSpPr txBox="1"/>
          <p:nvPr/>
        </p:nvSpPr>
        <p:spPr>
          <a:xfrm>
            <a:off x="8473440" y="5349875"/>
            <a:ext cx="3520440" cy="369332"/>
          </a:xfrm>
          <a:prstGeom prst="rect">
            <a:avLst/>
          </a:prstGeom>
          <a:noFill/>
        </p:spPr>
        <p:txBody>
          <a:bodyPr wrap="square" rtlCol="0">
            <a:spAutoFit/>
          </a:bodyPr>
          <a:lstStyle/>
          <a:p>
            <a:r>
              <a:rPr lang="th-TH" b="1" dirty="0" smtClean="0"/>
              <a:t>โดย สุรินทร์ทิพ ศักดิ์ภูวดล</a:t>
            </a:r>
            <a:endParaRPr lang="en-US" b="1" dirty="0"/>
          </a:p>
        </p:txBody>
      </p:sp>
    </p:spTree>
    <p:extLst>
      <p:ext uri="{BB962C8B-B14F-4D97-AF65-F5344CB8AC3E}">
        <p14:creationId xmlns:p14="http://schemas.microsoft.com/office/powerpoint/2010/main" val="368505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a:solidFill>
            <a:schemeClr val="accent1">
              <a:lumMod val="20000"/>
              <a:lumOff val="80000"/>
            </a:schemeClr>
          </a:solidFill>
        </p:spPr>
        <p:txBody>
          <a:bodyPr/>
          <a:lstStyle/>
          <a:p>
            <a:r>
              <a:rPr lang="en-US"/>
              <a:t>Graph/Chart</a:t>
            </a:r>
          </a:p>
        </p:txBody>
      </p:sp>
      <p:sp>
        <p:nvSpPr>
          <p:cNvPr id="4" name="Flowchart: Alternate Process 3"/>
          <p:cNvSpPr/>
          <p:nvPr/>
        </p:nvSpPr>
        <p:spPr>
          <a:xfrm>
            <a:off x="723900" y="1398588"/>
            <a:ext cx="10515600" cy="291941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	While </a:t>
            </a:r>
            <a:r>
              <a:rPr lang="en-US" sz="3600">
                <a:solidFill>
                  <a:srgbClr val="0070C0"/>
                </a:solidFill>
              </a:rPr>
              <a:t>tables</a:t>
            </a:r>
            <a:r>
              <a:rPr lang="en-US" sz="2800">
                <a:solidFill>
                  <a:schemeClr val="tx1"/>
                </a:solidFill>
              </a:rPr>
              <a:t> interact with our </a:t>
            </a:r>
            <a:r>
              <a:rPr lang="en-US" sz="3200">
                <a:solidFill>
                  <a:srgbClr val="0070C0"/>
                </a:solidFill>
              </a:rPr>
              <a:t>verbal system</a:t>
            </a:r>
            <a:r>
              <a:rPr lang="en-US" sz="2800">
                <a:solidFill>
                  <a:schemeClr val="tx1"/>
                </a:solidFill>
              </a:rPr>
              <a:t>, </a:t>
            </a:r>
            <a:r>
              <a:rPr lang="en-US" sz="3600">
                <a:solidFill>
                  <a:srgbClr val="C00000"/>
                </a:solidFill>
              </a:rPr>
              <a:t>graphs</a:t>
            </a:r>
            <a:r>
              <a:rPr lang="en-US" sz="2800">
                <a:solidFill>
                  <a:schemeClr val="tx1"/>
                </a:solidFill>
              </a:rPr>
              <a:t> interact with our </a:t>
            </a:r>
            <a:r>
              <a:rPr lang="en-US" sz="3600">
                <a:solidFill>
                  <a:srgbClr val="C00000"/>
                </a:solidFill>
              </a:rPr>
              <a:t>visual system</a:t>
            </a:r>
            <a:r>
              <a:rPr lang="en-US" sz="2800">
                <a:solidFill>
                  <a:schemeClr val="tx1"/>
                </a:solidFill>
              </a:rPr>
              <a:t>, which is faster at processing information. This means that </a:t>
            </a:r>
            <a:r>
              <a:rPr lang="en-US" sz="2800">
                <a:solidFill>
                  <a:srgbClr val="C00000"/>
                </a:solidFill>
              </a:rPr>
              <a:t>a well‐designed graph </a:t>
            </a:r>
            <a:r>
              <a:rPr lang="en-US" sz="2800">
                <a:solidFill>
                  <a:schemeClr val="tx1"/>
                </a:solidFill>
              </a:rPr>
              <a:t>will typically get the information across </a:t>
            </a:r>
            <a:r>
              <a:rPr lang="en-US" sz="2800">
                <a:solidFill>
                  <a:srgbClr val="0070C0"/>
                </a:solidFill>
              </a:rPr>
              <a:t>more quickly than a well‐designed table</a:t>
            </a:r>
            <a:r>
              <a:rPr lang="en-US" sz="2800">
                <a:solidFill>
                  <a:schemeClr val="tx1"/>
                </a:solidFill>
              </a:rPr>
              <a:t>.</a:t>
            </a:r>
          </a:p>
        </p:txBody>
      </p:sp>
      <p:pic>
        <p:nvPicPr>
          <p:cNvPr id="5" name="Picture 4"/>
          <p:cNvPicPr>
            <a:picLocks noChangeAspect="1"/>
          </p:cNvPicPr>
          <p:nvPr/>
        </p:nvPicPr>
        <p:blipFill>
          <a:blip r:embed="rId2"/>
          <a:stretch>
            <a:fillRect/>
          </a:stretch>
        </p:blipFill>
        <p:spPr>
          <a:xfrm>
            <a:off x="1041400" y="4560888"/>
            <a:ext cx="3276600" cy="2190750"/>
          </a:xfrm>
          <a:prstGeom prst="rect">
            <a:avLst/>
          </a:prstGeom>
        </p:spPr>
      </p:pic>
    </p:spTree>
    <p:extLst>
      <p:ext uri="{BB962C8B-B14F-4D97-AF65-F5344CB8AC3E}">
        <p14:creationId xmlns:p14="http://schemas.microsoft.com/office/powerpoint/2010/main" val="1996201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1"/>
            <a:ext cx="11038840" cy="782320"/>
          </a:xfrm>
          <a:solidFill>
            <a:schemeClr val="accent1">
              <a:lumMod val="20000"/>
              <a:lumOff val="80000"/>
            </a:schemeClr>
          </a:solidFill>
        </p:spPr>
        <p:txBody>
          <a:bodyPr>
            <a:normAutofit/>
          </a:bodyPr>
          <a:lstStyle/>
          <a:p>
            <a:r>
              <a:rPr lang="en-US"/>
              <a:t>Scatterplot</a:t>
            </a:r>
          </a:p>
        </p:txBody>
      </p:sp>
      <p:sp>
        <p:nvSpPr>
          <p:cNvPr id="3" name="Content Placeholder 2"/>
          <p:cNvSpPr>
            <a:spLocks noGrp="1"/>
          </p:cNvSpPr>
          <p:nvPr>
            <p:ph idx="1"/>
          </p:nvPr>
        </p:nvSpPr>
        <p:spPr/>
        <p:txBody>
          <a:bodyPr/>
          <a:lstStyle/>
          <a:p>
            <a:pPr marL="0" indent="0">
              <a:buNone/>
            </a:pPr>
            <a:r>
              <a:rPr lang="en-US"/>
              <a:t>Points- Scatterplot</a:t>
            </a:r>
          </a:p>
          <a:p>
            <a:pPr marL="0" indent="0">
              <a:buNone/>
            </a:pPr>
            <a:r>
              <a:rPr lang="th-TH"/>
              <a:t>	</a:t>
            </a:r>
            <a:r>
              <a:rPr lang="en-US"/>
              <a:t>Scatterplots can be useful for showing the relationship between two things, because they allow you to encode data simultaneously on a horizontal x‐axis and vertical y‐axis to see whether and what relationship exists. They tend to be more frequently used in scientific fields. </a:t>
            </a:r>
          </a:p>
        </p:txBody>
      </p:sp>
    </p:spTree>
    <p:extLst>
      <p:ext uri="{BB962C8B-B14F-4D97-AF65-F5344CB8AC3E}">
        <p14:creationId xmlns:p14="http://schemas.microsoft.com/office/powerpoint/2010/main" val="16055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80" y="41487"/>
            <a:ext cx="11707206" cy="490589"/>
          </a:xfrm>
          <a:solidFill>
            <a:schemeClr val="accent1">
              <a:lumMod val="40000"/>
              <a:lumOff val="60000"/>
            </a:schemeClr>
          </a:solidFill>
        </p:spPr>
        <p:txBody>
          <a:bodyPr>
            <a:normAutofit fontScale="90000"/>
          </a:bodyPr>
          <a:lstStyle/>
          <a:p>
            <a:r>
              <a:rPr lang="en-US"/>
              <a:t>Points- Scatterplot</a:t>
            </a:r>
          </a:p>
        </p:txBody>
      </p:sp>
      <p:sp>
        <p:nvSpPr>
          <p:cNvPr id="3" name="Content Placeholder 2"/>
          <p:cNvSpPr>
            <a:spLocks noGrp="1"/>
          </p:cNvSpPr>
          <p:nvPr>
            <p:ph idx="1"/>
          </p:nvPr>
        </p:nvSpPr>
        <p:spPr>
          <a:xfrm>
            <a:off x="520123" y="661247"/>
            <a:ext cx="10515600" cy="1031875"/>
          </a:xfrm>
        </p:spPr>
        <p:txBody>
          <a:bodyPr>
            <a:normAutofit/>
          </a:bodyPr>
          <a:lstStyle/>
          <a:p>
            <a:pPr marL="0" indent="0">
              <a:buNone/>
            </a:pPr>
            <a:r>
              <a:rPr lang="en-US" sz="3200">
                <a:solidFill>
                  <a:srgbClr val="0736B9"/>
                </a:solidFill>
                <a:latin typeface="AngsanaUPC" panose="02020603050405020304" pitchFamily="18" charset="-34"/>
                <a:cs typeface="AngsanaUPC" panose="02020603050405020304" pitchFamily="18" charset="-34"/>
              </a:rPr>
              <a:t>	let’s say that we manage a bus fleet and want to understand the relationship between miles driven and cost per mile.</a:t>
            </a:r>
          </a:p>
        </p:txBody>
      </p:sp>
      <p:pic>
        <p:nvPicPr>
          <p:cNvPr id="4" name="Picture 3"/>
          <p:cNvPicPr>
            <a:picLocks noChangeAspect="1"/>
          </p:cNvPicPr>
          <p:nvPr/>
        </p:nvPicPr>
        <p:blipFill>
          <a:blip r:embed="rId2"/>
          <a:stretch>
            <a:fillRect/>
          </a:stretch>
        </p:blipFill>
        <p:spPr>
          <a:xfrm>
            <a:off x="330777" y="1693122"/>
            <a:ext cx="5308023" cy="3853387"/>
          </a:xfrm>
          <a:prstGeom prst="rect">
            <a:avLst/>
          </a:prstGeom>
        </p:spPr>
      </p:pic>
      <p:pic>
        <p:nvPicPr>
          <p:cNvPr id="5" name="Picture 4"/>
          <p:cNvPicPr>
            <a:picLocks noChangeAspect="1"/>
          </p:cNvPicPr>
          <p:nvPr/>
        </p:nvPicPr>
        <p:blipFill>
          <a:blip r:embed="rId3"/>
          <a:stretch>
            <a:fillRect/>
          </a:stretch>
        </p:blipFill>
        <p:spPr>
          <a:xfrm>
            <a:off x="5777923" y="1761384"/>
            <a:ext cx="4908425" cy="3716862"/>
          </a:xfrm>
          <a:prstGeom prst="rect">
            <a:avLst/>
          </a:prstGeom>
        </p:spPr>
      </p:pic>
      <p:sp>
        <p:nvSpPr>
          <p:cNvPr id="7" name="Rounded Rectangular Callout 6"/>
          <p:cNvSpPr/>
          <p:nvPr/>
        </p:nvSpPr>
        <p:spPr>
          <a:xfrm>
            <a:off x="6121400" y="5546508"/>
            <a:ext cx="6058910" cy="1244600"/>
          </a:xfrm>
          <a:prstGeom prst="wedgeRoundRectCallout">
            <a:avLst>
              <a:gd name="adj1" fmla="val 2494"/>
              <a:gd name="adj2" fmla="val -7471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a:solidFill>
                  <a:srgbClr val="2D754E"/>
                </a:solidFill>
              </a:rPr>
              <a:t>รูปนี้ดีกว่า </a:t>
            </a:r>
            <a:r>
              <a:rPr lang="en-US" sz="1600">
                <a:solidFill>
                  <a:schemeClr val="tx1"/>
                </a:solidFill>
              </a:rPr>
              <a:t>: We can use this Figure to make observations such as cost per mile is higher than average when less than about 1,700 miles or more than about 3,300 miles were driven for the sample observed.</a:t>
            </a:r>
          </a:p>
        </p:txBody>
      </p:sp>
      <p:sp>
        <p:nvSpPr>
          <p:cNvPr id="8" name="Rounded Rectangular Callout 7"/>
          <p:cNvSpPr/>
          <p:nvPr/>
        </p:nvSpPr>
        <p:spPr>
          <a:xfrm>
            <a:off x="9738013" y="1151836"/>
            <a:ext cx="2317173" cy="823436"/>
          </a:xfrm>
          <a:prstGeom prst="wedgeRoundRectCallout">
            <a:avLst>
              <a:gd name="adj1" fmla="val -38532"/>
              <a:gd name="adj2" fmla="val 1042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h-TH" sz="2400">
                <a:solidFill>
                  <a:schemeClr val="tx1"/>
                </a:solidFill>
                <a:cs typeface="Cordia New"/>
              </a:rPr>
              <a:t>ประเด็น</a:t>
            </a:r>
            <a:r>
              <a:rPr lang="en-US" sz="2400">
                <a:solidFill>
                  <a:schemeClr val="tx1"/>
                </a:solidFill>
                <a:cs typeface="Calibri"/>
              </a:rPr>
              <a:t>: </a:t>
            </a:r>
            <a:r>
              <a:rPr lang="th-TH" sz="2400">
                <a:solidFill>
                  <a:schemeClr val="tx1"/>
                </a:solidFill>
                <a:cs typeface="Cordia New"/>
              </a:rPr>
              <a:t>ขับน้อยต้นทุนสูง ขับมากก็ต้นทุนสูง</a:t>
            </a:r>
            <a:endParaRPr lang="en-US" sz="2400">
              <a:solidFill>
                <a:schemeClr val="tx1"/>
              </a:solidFill>
              <a:cs typeface="Calibri"/>
            </a:endParaRPr>
          </a:p>
        </p:txBody>
      </p:sp>
      <p:sp>
        <p:nvSpPr>
          <p:cNvPr id="9" name="Rounded Rectangular Callout 8"/>
          <p:cNvSpPr/>
          <p:nvPr/>
        </p:nvSpPr>
        <p:spPr>
          <a:xfrm>
            <a:off x="520123" y="6011862"/>
            <a:ext cx="3352223" cy="779030"/>
          </a:xfrm>
          <a:prstGeom prst="wedgeRoundRectCallout">
            <a:avLst>
              <a:gd name="adj1" fmla="val 35454"/>
              <a:gd name="adj2" fmla="val -11260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dirty="0" smtClean="0">
                <a:solidFill>
                  <a:srgbClr val="2D754E"/>
                </a:solidFill>
              </a:rPr>
              <a:t>รูปนี้สื่อ</a:t>
            </a:r>
            <a:r>
              <a:rPr lang="th-TH" sz="2800" b="1" dirty="0">
                <a:solidFill>
                  <a:srgbClr val="2D754E"/>
                </a:solidFill>
              </a:rPr>
              <a:t>ได้ไม่ค่อยดี</a:t>
            </a:r>
            <a:endParaRPr lang="en-US" sz="1600" dirty="0">
              <a:solidFill>
                <a:schemeClr val="tx1"/>
              </a:solidFill>
            </a:endParaRPr>
          </a:p>
        </p:txBody>
      </p:sp>
    </p:spTree>
    <p:extLst>
      <p:ext uri="{BB962C8B-B14F-4D97-AF65-F5344CB8AC3E}">
        <p14:creationId xmlns:p14="http://schemas.microsoft.com/office/powerpoint/2010/main" val="181802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1612879" cy="630873"/>
          </a:xfrm>
          <a:solidFill>
            <a:schemeClr val="accent1">
              <a:lumMod val="20000"/>
              <a:lumOff val="80000"/>
            </a:schemeClr>
          </a:solidFill>
        </p:spPr>
        <p:txBody>
          <a:bodyPr>
            <a:normAutofit/>
          </a:bodyPr>
          <a:lstStyle/>
          <a:p>
            <a:r>
              <a:rPr lang="en-US" sz="3200"/>
              <a:t>Lines graph/chart</a:t>
            </a:r>
          </a:p>
        </p:txBody>
      </p:sp>
      <p:sp>
        <p:nvSpPr>
          <p:cNvPr id="3" name="Content Placeholder 2"/>
          <p:cNvSpPr>
            <a:spLocks noGrp="1"/>
          </p:cNvSpPr>
          <p:nvPr>
            <p:ph idx="1"/>
          </p:nvPr>
        </p:nvSpPr>
        <p:spPr>
          <a:xfrm>
            <a:off x="825499" y="1231901"/>
            <a:ext cx="10515600" cy="1369060"/>
          </a:xfrm>
        </p:spPr>
        <p:txBody>
          <a:bodyPr>
            <a:normAutofit lnSpcReduction="10000"/>
          </a:bodyPr>
          <a:lstStyle/>
          <a:p>
            <a:pPr marL="0" indent="0">
              <a:buNone/>
            </a:pPr>
            <a:r>
              <a:rPr lang="th-TH"/>
              <a:t>	</a:t>
            </a:r>
            <a:r>
              <a:rPr lang="en-US">
                <a:latin typeface="AngsanaUPC" panose="02020603050405020304" pitchFamily="18" charset="-34"/>
                <a:cs typeface="AngsanaUPC" panose="02020603050405020304" pitchFamily="18" charset="-34"/>
              </a:rPr>
              <a:t>Line graphs are most commonly used to plot continuous data. Often, our continuous data is in some unit of time: days, months, quarters, or years.</a:t>
            </a:r>
            <a:endParaRPr lang="th-TH">
              <a:latin typeface="AngsanaUPC" panose="02020603050405020304" pitchFamily="18" charset="-34"/>
              <a:cs typeface="AngsanaUPC" panose="02020603050405020304" pitchFamily="18" charset="-34"/>
            </a:endParaRPr>
          </a:p>
          <a:p>
            <a:pPr marL="0" indent="0">
              <a:buNone/>
            </a:pP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The line graph can show a single series of data, two series of data, or multiple series.</a:t>
            </a:r>
          </a:p>
        </p:txBody>
      </p:sp>
      <p:pic>
        <p:nvPicPr>
          <p:cNvPr id="4" name="Picture 3"/>
          <p:cNvPicPr>
            <a:picLocks noChangeAspect="1"/>
          </p:cNvPicPr>
          <p:nvPr/>
        </p:nvPicPr>
        <p:blipFill>
          <a:blip r:embed="rId2"/>
          <a:stretch>
            <a:fillRect/>
          </a:stretch>
        </p:blipFill>
        <p:spPr>
          <a:xfrm>
            <a:off x="613092" y="2809875"/>
            <a:ext cx="10925175" cy="2522537"/>
          </a:xfrm>
          <a:prstGeom prst="rect">
            <a:avLst/>
          </a:prstGeom>
        </p:spPr>
      </p:pic>
      <p:sp>
        <p:nvSpPr>
          <p:cNvPr id="6" name="Rounded Rectangular Callout 5"/>
          <p:cNvSpPr/>
          <p:nvPr/>
        </p:nvSpPr>
        <p:spPr>
          <a:xfrm>
            <a:off x="1168400" y="5933440"/>
            <a:ext cx="4155440" cy="701040"/>
          </a:xfrm>
          <a:prstGeom prst="wedgeRoundRectCallout">
            <a:avLst>
              <a:gd name="adj1" fmla="val -14350"/>
              <a:gd name="adj2" fmla="val -14766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AngsanaUPC" panose="02020603050405020304" pitchFamily="18" charset="-34"/>
                <a:cs typeface="AngsanaUPC" panose="02020603050405020304" pitchFamily="18" charset="-34"/>
              </a:rPr>
              <a:t>!!!! </a:t>
            </a:r>
            <a:r>
              <a:rPr lang="en-US" b="1" dirty="0" smtClean="0">
                <a:solidFill>
                  <a:srgbClr val="FF0000"/>
                </a:solidFill>
                <a:latin typeface="AngsanaUPC" panose="02020603050405020304" pitchFamily="18" charset="-34"/>
                <a:cs typeface="AngsanaUPC" panose="02020603050405020304" pitchFamily="18" charset="-34"/>
              </a:rPr>
              <a:t> </a:t>
            </a:r>
            <a:r>
              <a:rPr lang="en-US" b="1" dirty="0" smtClean="0">
                <a:solidFill>
                  <a:schemeClr val="tx1"/>
                </a:solidFill>
                <a:latin typeface="AngsanaUPC" panose="02020603050405020304" pitchFamily="18" charset="-34"/>
                <a:cs typeface="AngsanaUPC" panose="02020603050405020304" pitchFamily="18" charset="-34"/>
              </a:rPr>
              <a:t> </a:t>
            </a:r>
            <a:r>
              <a:rPr lang="th-TH" b="1" dirty="0" smtClean="0">
                <a:solidFill>
                  <a:schemeClr val="tx1"/>
                </a:solidFill>
                <a:latin typeface="AngsanaUPC" panose="02020603050405020304" pitchFamily="18" charset="-34"/>
                <a:cs typeface="AngsanaUPC" panose="02020603050405020304" pitchFamily="18" charset="-34"/>
              </a:rPr>
              <a:t>ข้อ</a:t>
            </a:r>
            <a:r>
              <a:rPr lang="th-TH" b="1" dirty="0">
                <a:solidFill>
                  <a:schemeClr val="tx1"/>
                </a:solidFill>
                <a:latin typeface="AngsanaUPC" panose="02020603050405020304" pitchFamily="18" charset="-34"/>
                <a:cs typeface="AngsanaUPC" panose="02020603050405020304" pitchFamily="18" charset="-34"/>
              </a:rPr>
              <a:t>พึงระวัง </a:t>
            </a:r>
            <a:r>
              <a:rPr lang="en-US" b="1" dirty="0">
                <a:solidFill>
                  <a:schemeClr val="tx1"/>
                </a:solidFill>
                <a:latin typeface="AngsanaUPC" panose="02020603050405020304" pitchFamily="18" charset="-34"/>
                <a:cs typeface="AngsanaUPC" panose="02020603050405020304" pitchFamily="18" charset="-34"/>
              </a:rPr>
              <a:t>: </a:t>
            </a:r>
            <a:r>
              <a:rPr lang="th-TH" b="1" dirty="0">
                <a:solidFill>
                  <a:schemeClr val="tx1"/>
                </a:solidFill>
                <a:latin typeface="AngsanaUPC" panose="02020603050405020304" pitchFamily="18" charset="-34"/>
                <a:cs typeface="AngsanaUPC" panose="02020603050405020304" pitchFamily="18" charset="-34"/>
              </a:rPr>
              <a:t>ช่วงเวลาต้องเท่ากัน </a:t>
            </a:r>
            <a:r>
              <a:rPr lang="en-US" b="1" dirty="0">
                <a:solidFill>
                  <a:schemeClr val="tx1"/>
                </a:solidFill>
                <a:latin typeface="AngsanaUPC" panose="02020603050405020304" pitchFamily="18" charset="-34"/>
                <a:cs typeface="AngsanaUPC" panose="02020603050405020304" pitchFamily="18" charset="-34"/>
              </a:rPr>
              <a:t>JAN, FEB, Mar…</a:t>
            </a:r>
          </a:p>
          <a:p>
            <a:r>
              <a:rPr lang="th-TH" b="1" dirty="0">
                <a:solidFill>
                  <a:schemeClr val="tx1"/>
                </a:solidFill>
                <a:latin typeface="AngsanaUPC" panose="02020603050405020304" pitchFamily="18" charset="-34"/>
                <a:cs typeface="AngsanaUPC" panose="02020603050405020304" pitchFamily="18" charset="-34"/>
              </a:rPr>
              <a:t>หรือ 2010</a:t>
            </a:r>
            <a:r>
              <a:rPr lang="en-US" b="1" dirty="0">
                <a:solidFill>
                  <a:schemeClr val="tx1"/>
                </a:solidFill>
                <a:latin typeface="AngsanaUPC" panose="02020603050405020304" pitchFamily="18" charset="-34"/>
                <a:cs typeface="AngsanaUPC" panose="02020603050405020304" pitchFamily="18" charset="-34"/>
              </a:rPr>
              <a:t>,</a:t>
            </a:r>
            <a:r>
              <a:rPr lang="th-TH" b="1" dirty="0">
                <a:solidFill>
                  <a:schemeClr val="tx1"/>
                </a:solidFill>
                <a:latin typeface="AngsanaUPC" panose="02020603050405020304" pitchFamily="18" charset="-34"/>
                <a:cs typeface="AngsanaUPC" panose="02020603050405020304" pitchFamily="18" charset="-34"/>
              </a:rPr>
              <a:t> 2011</a:t>
            </a:r>
            <a:r>
              <a:rPr lang="en-US" b="1" dirty="0">
                <a:solidFill>
                  <a:schemeClr val="tx1"/>
                </a:solidFill>
                <a:latin typeface="AngsanaUPC" panose="02020603050405020304" pitchFamily="18" charset="-34"/>
                <a:cs typeface="AngsanaUPC" panose="02020603050405020304" pitchFamily="18" charset="-34"/>
              </a:rPr>
              <a:t>,</a:t>
            </a:r>
            <a:r>
              <a:rPr lang="th-TH" b="1" dirty="0">
                <a:solidFill>
                  <a:schemeClr val="tx1"/>
                </a:solidFill>
                <a:latin typeface="AngsanaUPC" panose="02020603050405020304" pitchFamily="18" charset="-34"/>
                <a:cs typeface="AngsanaUPC" panose="02020603050405020304" pitchFamily="18" charset="-34"/>
              </a:rPr>
              <a:t> 2012</a:t>
            </a:r>
            <a:r>
              <a:rPr lang="en-US" b="1" dirty="0">
                <a:solidFill>
                  <a:schemeClr val="tx1"/>
                </a:solidFill>
                <a:latin typeface="AngsanaUPC" panose="02020603050405020304" pitchFamily="18" charset="-34"/>
                <a:cs typeface="AngsanaUPC" panose="02020603050405020304" pitchFamily="18" charset="-34"/>
              </a:rPr>
              <a:t>, 2013,2014,…</a:t>
            </a:r>
          </a:p>
        </p:txBody>
      </p:sp>
    </p:spTree>
    <p:extLst>
      <p:ext uri="{BB962C8B-B14F-4D97-AF65-F5344CB8AC3E}">
        <p14:creationId xmlns:p14="http://schemas.microsoft.com/office/powerpoint/2010/main" val="157472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360" y="1518266"/>
            <a:ext cx="8412480" cy="646331"/>
          </a:xfrm>
          <a:prstGeom prst="rect">
            <a:avLst/>
          </a:prstGeom>
        </p:spPr>
        <p:txBody>
          <a:bodyPr wrap="square">
            <a:spAutoFit/>
          </a:bodyPr>
          <a:lstStyle/>
          <a:p>
            <a:r>
              <a:rPr lang="en-US"/>
              <a:t>	Line graph shows the minimum, average, and maximum wait times at passport control for an airport over a 13‐month period.</a:t>
            </a:r>
          </a:p>
        </p:txBody>
      </p:sp>
      <p:pic>
        <p:nvPicPr>
          <p:cNvPr id="5" name="Picture 4"/>
          <p:cNvPicPr>
            <a:picLocks noChangeAspect="1"/>
          </p:cNvPicPr>
          <p:nvPr/>
        </p:nvPicPr>
        <p:blipFill>
          <a:blip r:embed="rId2"/>
          <a:stretch>
            <a:fillRect/>
          </a:stretch>
        </p:blipFill>
        <p:spPr>
          <a:xfrm>
            <a:off x="1763712" y="2266495"/>
            <a:ext cx="7451408" cy="3504385"/>
          </a:xfrm>
          <a:prstGeom prst="rect">
            <a:avLst/>
          </a:prstGeom>
        </p:spPr>
      </p:pic>
      <p:sp>
        <p:nvSpPr>
          <p:cNvPr id="6" name="Rectangle 5"/>
          <p:cNvSpPr/>
          <p:nvPr/>
        </p:nvSpPr>
        <p:spPr>
          <a:xfrm>
            <a:off x="3451382" y="6221214"/>
            <a:ext cx="4537396" cy="369332"/>
          </a:xfrm>
          <a:prstGeom prst="rect">
            <a:avLst/>
          </a:prstGeom>
        </p:spPr>
        <p:txBody>
          <a:bodyPr wrap="none">
            <a:spAutoFit/>
          </a:bodyPr>
          <a:lstStyle/>
          <a:p>
            <a:r>
              <a:rPr lang="en-US"/>
              <a:t>Showing average within a range in a line graph</a:t>
            </a:r>
          </a:p>
        </p:txBody>
      </p:sp>
      <p:sp>
        <p:nvSpPr>
          <p:cNvPr id="7" name="Title 1"/>
          <p:cNvSpPr>
            <a:spLocks noGrp="1"/>
          </p:cNvSpPr>
          <p:nvPr>
            <p:ph type="title"/>
          </p:nvPr>
        </p:nvSpPr>
        <p:spPr>
          <a:xfrm>
            <a:off x="508000" y="0"/>
            <a:ext cx="11612879" cy="630873"/>
          </a:xfrm>
          <a:solidFill>
            <a:schemeClr val="accent1">
              <a:lumMod val="20000"/>
              <a:lumOff val="80000"/>
            </a:schemeClr>
          </a:solidFill>
        </p:spPr>
        <p:txBody>
          <a:bodyPr>
            <a:normAutofit/>
          </a:bodyPr>
          <a:lstStyle/>
          <a:p>
            <a:r>
              <a:rPr lang="en-US" sz="3200"/>
              <a:t>Lines graph/chart</a:t>
            </a:r>
          </a:p>
        </p:txBody>
      </p:sp>
    </p:spTree>
    <p:extLst>
      <p:ext uri="{BB962C8B-B14F-4D97-AF65-F5344CB8AC3E}">
        <p14:creationId xmlns:p14="http://schemas.microsoft.com/office/powerpoint/2010/main" val="4018175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20" y="222885"/>
            <a:ext cx="11607800" cy="650875"/>
          </a:xfrm>
          <a:solidFill>
            <a:schemeClr val="accent1">
              <a:lumMod val="20000"/>
              <a:lumOff val="80000"/>
            </a:schemeClr>
          </a:solidFill>
        </p:spPr>
        <p:txBody>
          <a:bodyPr>
            <a:normAutofit fontScale="90000"/>
          </a:bodyPr>
          <a:lstStyle/>
          <a:p>
            <a:r>
              <a:rPr lang="en-US" err="1"/>
              <a:t>Slopegraph</a:t>
            </a:r>
            <a:endParaRPr lang="en-US"/>
          </a:p>
        </p:txBody>
      </p:sp>
      <p:sp>
        <p:nvSpPr>
          <p:cNvPr id="3" name="Content Placeholder 2"/>
          <p:cNvSpPr>
            <a:spLocks noGrp="1"/>
          </p:cNvSpPr>
          <p:nvPr>
            <p:ph idx="1"/>
          </p:nvPr>
        </p:nvSpPr>
        <p:spPr/>
        <p:txBody>
          <a:bodyPr>
            <a:normAutofit lnSpcReduction="10000"/>
          </a:bodyPr>
          <a:lstStyle/>
          <a:p>
            <a:pPr marL="0" indent="0">
              <a:buNone/>
            </a:pPr>
            <a:r>
              <a:rPr lang="en-US"/>
              <a:t>	</a:t>
            </a:r>
            <a:r>
              <a:rPr lang="en-US" err="1"/>
              <a:t>Slopegraphs</a:t>
            </a:r>
            <a:r>
              <a:rPr lang="en-US"/>
              <a:t> can be useful when you have two time periods or points of comparison and want to quickly show relative increases and decreases or differences across various categories between the two data points.</a:t>
            </a:r>
          </a:p>
          <a:p>
            <a:pPr marL="0" indent="0">
              <a:buNone/>
            </a:pPr>
            <a:r>
              <a:rPr lang="en-US"/>
              <a:t>	</a:t>
            </a:r>
            <a:r>
              <a:rPr lang="th-TH"/>
              <a:t>เช่น </a:t>
            </a:r>
            <a:r>
              <a:rPr lang="en-US"/>
              <a:t>We are analyzing and communicating data from a recent employee feedback survey. To show the relative change in survey categories from 2014 to 2015, the </a:t>
            </a:r>
            <a:r>
              <a:rPr lang="en-US" err="1"/>
              <a:t>slopegraph</a:t>
            </a:r>
            <a:r>
              <a:rPr lang="en-US"/>
              <a:t> might look something like Figure.</a:t>
            </a:r>
          </a:p>
          <a:p>
            <a:pPr marL="0" indent="0">
              <a:buNone/>
            </a:pPr>
            <a:r>
              <a:rPr lang="en-US"/>
              <a:t>	</a:t>
            </a:r>
            <a:r>
              <a:rPr lang="en-US" err="1"/>
              <a:t>Slopegraphs</a:t>
            </a:r>
            <a:r>
              <a:rPr lang="en-US"/>
              <a:t> pack in a lot of information. In addition to the absolute values (the points), the lines that connect them give you the visual increase or decrease in rate of change.</a:t>
            </a:r>
          </a:p>
        </p:txBody>
      </p:sp>
    </p:spTree>
    <p:extLst>
      <p:ext uri="{BB962C8B-B14F-4D97-AF65-F5344CB8AC3E}">
        <p14:creationId xmlns:p14="http://schemas.microsoft.com/office/powerpoint/2010/main" val="206902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748" y="2729131"/>
            <a:ext cx="3107384" cy="3295749"/>
          </a:xfrm>
          <a:prstGeom prst="rect">
            <a:avLst/>
          </a:prstGeom>
        </p:spPr>
      </p:pic>
      <p:sp>
        <p:nvSpPr>
          <p:cNvPr id="7" name="Title 1"/>
          <p:cNvSpPr>
            <a:spLocks noGrp="1"/>
          </p:cNvSpPr>
          <p:nvPr>
            <p:ph type="title"/>
          </p:nvPr>
        </p:nvSpPr>
        <p:spPr>
          <a:xfrm>
            <a:off x="335280" y="1"/>
            <a:ext cx="11856720" cy="731520"/>
          </a:xfrm>
          <a:solidFill>
            <a:schemeClr val="accent1">
              <a:lumMod val="40000"/>
              <a:lumOff val="60000"/>
            </a:schemeClr>
          </a:solidFill>
        </p:spPr>
        <p:txBody>
          <a:bodyPr/>
          <a:lstStyle/>
          <a:p>
            <a:r>
              <a:rPr lang="en-US" err="1"/>
              <a:t>Slopegraph</a:t>
            </a:r>
            <a:endParaRPr lang="en-US"/>
          </a:p>
        </p:txBody>
      </p:sp>
      <p:pic>
        <p:nvPicPr>
          <p:cNvPr id="8" name="Picture 7"/>
          <p:cNvPicPr>
            <a:picLocks noChangeAspect="1"/>
          </p:cNvPicPr>
          <p:nvPr/>
        </p:nvPicPr>
        <p:blipFill>
          <a:blip r:embed="rId3"/>
          <a:stretch>
            <a:fillRect/>
          </a:stretch>
        </p:blipFill>
        <p:spPr>
          <a:xfrm>
            <a:off x="5222240" y="2443582"/>
            <a:ext cx="3245657" cy="3581299"/>
          </a:xfrm>
          <a:prstGeom prst="rect">
            <a:avLst/>
          </a:prstGeom>
        </p:spPr>
      </p:pic>
      <p:sp>
        <p:nvSpPr>
          <p:cNvPr id="9" name="TextBox 8"/>
          <p:cNvSpPr txBox="1"/>
          <p:nvPr/>
        </p:nvSpPr>
        <p:spPr>
          <a:xfrm>
            <a:off x="900747" y="1056449"/>
            <a:ext cx="9452293" cy="923330"/>
          </a:xfrm>
          <a:prstGeom prst="rect">
            <a:avLst/>
          </a:prstGeom>
          <a:noFill/>
        </p:spPr>
        <p:txBody>
          <a:bodyPr wrap="square" rtlCol="0">
            <a:spAutoFit/>
          </a:bodyPr>
          <a:lstStyle/>
          <a:p>
            <a:r>
              <a:rPr lang="en-US"/>
              <a:t>We are analyzing and communicating data from a recent employee feedback survey. To show the relative change in survey categories from 2014 to 2015</a:t>
            </a:r>
          </a:p>
          <a:p>
            <a:endParaRPr lang="en-US"/>
          </a:p>
        </p:txBody>
      </p:sp>
      <p:sp>
        <p:nvSpPr>
          <p:cNvPr id="10" name="Oval Callout 9"/>
          <p:cNvSpPr/>
          <p:nvPr/>
        </p:nvSpPr>
        <p:spPr>
          <a:xfrm>
            <a:off x="8971280" y="3789680"/>
            <a:ext cx="2418080" cy="1036320"/>
          </a:xfrm>
          <a:prstGeom prst="wedgeEllipseCallout">
            <a:avLst>
              <a:gd name="adj1" fmla="val -70833"/>
              <a:gd name="adj2" fmla="val 6544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a:solidFill>
                  <a:schemeClr val="tx1"/>
                </a:solidFill>
              </a:rPr>
              <a:t>แบบนี้ดีกว่า</a:t>
            </a:r>
            <a:r>
              <a:rPr lang="en-US">
                <a:solidFill>
                  <a:schemeClr val="tx1"/>
                </a:solidFill>
              </a:rPr>
              <a:t>: </a:t>
            </a:r>
            <a:r>
              <a:rPr lang="th-TH">
                <a:solidFill>
                  <a:schemeClr val="tx1"/>
                </a:solidFill>
              </a:rPr>
              <a:t>มีการชี้ประเด็นที่น่าสนใจ</a:t>
            </a:r>
            <a:endParaRPr lang="en-US">
              <a:solidFill>
                <a:schemeClr val="tx1"/>
              </a:solidFill>
            </a:endParaRPr>
          </a:p>
        </p:txBody>
      </p:sp>
      <p:sp>
        <p:nvSpPr>
          <p:cNvPr id="11" name="Rectangle 10"/>
          <p:cNvSpPr/>
          <p:nvPr/>
        </p:nvSpPr>
        <p:spPr>
          <a:xfrm>
            <a:off x="5877463" y="6221214"/>
            <a:ext cx="2132379" cy="369332"/>
          </a:xfrm>
          <a:prstGeom prst="rect">
            <a:avLst/>
          </a:prstGeom>
        </p:spPr>
        <p:txBody>
          <a:bodyPr wrap="none">
            <a:spAutoFit/>
          </a:bodyPr>
          <a:lstStyle/>
          <a:p>
            <a:r>
              <a:rPr lang="en-US"/>
              <a:t>Modified </a:t>
            </a:r>
            <a:r>
              <a:rPr lang="en-US" err="1"/>
              <a:t>slopegraph</a:t>
            </a:r>
            <a:endParaRPr lang="en-US"/>
          </a:p>
        </p:txBody>
      </p:sp>
      <p:sp>
        <p:nvSpPr>
          <p:cNvPr id="12" name="Rectangle 11"/>
          <p:cNvSpPr/>
          <p:nvPr/>
        </p:nvSpPr>
        <p:spPr>
          <a:xfrm>
            <a:off x="2202315" y="6221214"/>
            <a:ext cx="1225079" cy="369332"/>
          </a:xfrm>
          <a:prstGeom prst="rect">
            <a:avLst/>
          </a:prstGeom>
        </p:spPr>
        <p:txBody>
          <a:bodyPr wrap="none">
            <a:spAutoFit/>
          </a:bodyPr>
          <a:lstStyle/>
          <a:p>
            <a:r>
              <a:rPr lang="en-US" err="1"/>
              <a:t>slopegraph</a:t>
            </a:r>
            <a:endParaRPr lang="en-US"/>
          </a:p>
        </p:txBody>
      </p:sp>
    </p:spTree>
    <p:extLst>
      <p:ext uri="{BB962C8B-B14F-4D97-AF65-F5344CB8AC3E}">
        <p14:creationId xmlns:p14="http://schemas.microsoft.com/office/powerpoint/2010/main" val="1052818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1"/>
            <a:ext cx="11424920" cy="599440"/>
          </a:xfrm>
          <a:solidFill>
            <a:schemeClr val="accent1">
              <a:lumMod val="40000"/>
              <a:lumOff val="60000"/>
            </a:schemeClr>
          </a:solidFill>
        </p:spPr>
        <p:txBody>
          <a:bodyPr>
            <a:normAutofit fontScale="90000"/>
          </a:bodyPr>
          <a:lstStyle/>
          <a:p>
            <a:r>
              <a:rPr lang="en-US"/>
              <a:t>Bar charts</a:t>
            </a:r>
          </a:p>
        </p:txBody>
      </p:sp>
      <p:sp>
        <p:nvSpPr>
          <p:cNvPr id="3" name="Content Placeholder 2"/>
          <p:cNvSpPr>
            <a:spLocks noGrp="1"/>
          </p:cNvSpPr>
          <p:nvPr>
            <p:ph idx="1"/>
          </p:nvPr>
        </p:nvSpPr>
        <p:spPr>
          <a:xfrm>
            <a:off x="838200" y="1571625"/>
            <a:ext cx="10515600" cy="4351338"/>
          </a:xfrm>
        </p:spPr>
        <p:txBody>
          <a:bodyPr/>
          <a:lstStyle/>
          <a:p>
            <a:pPr marL="0" indent="0">
              <a:buNone/>
            </a:pPr>
            <a:r>
              <a:rPr lang="en-US"/>
              <a:t>	</a:t>
            </a:r>
            <a:r>
              <a:rPr lang="en-US">
                <a:solidFill>
                  <a:srgbClr val="0070C0"/>
                </a:solidFill>
              </a:rPr>
              <a:t>Bar charts are</a:t>
            </a:r>
            <a:r>
              <a:rPr lang="en-US" b="1">
                <a:solidFill>
                  <a:srgbClr val="0070C0"/>
                </a:solidFill>
              </a:rPr>
              <a:t> </a:t>
            </a:r>
            <a:r>
              <a:rPr lang="en-US" sz="3600" b="1">
                <a:solidFill>
                  <a:srgbClr val="0070C0"/>
                </a:solidFill>
              </a:rPr>
              <a:t>easy</a:t>
            </a:r>
            <a:r>
              <a:rPr lang="en-US" b="1">
                <a:solidFill>
                  <a:srgbClr val="0070C0"/>
                </a:solidFill>
              </a:rPr>
              <a:t> </a:t>
            </a:r>
            <a:r>
              <a:rPr lang="en-US">
                <a:solidFill>
                  <a:srgbClr val="0070C0"/>
                </a:solidFill>
              </a:rPr>
              <a:t>for our eyes to read. </a:t>
            </a:r>
            <a:r>
              <a:rPr lang="en-US"/>
              <a:t>Our eyes compare the end points of the bars, so it is easy to see quickly which category is the biggest, which is the smallest, and also the incremental difference between categories. Note that, because of how our eyes compare the relative end points of the bars, </a:t>
            </a:r>
            <a:r>
              <a:rPr lang="en-US">
                <a:solidFill>
                  <a:srgbClr val="C00000"/>
                </a:solidFill>
              </a:rPr>
              <a:t>it is</a:t>
            </a:r>
            <a:r>
              <a:rPr lang="en-US" sz="3200">
                <a:solidFill>
                  <a:srgbClr val="C00000"/>
                </a:solidFill>
              </a:rPr>
              <a:t> </a:t>
            </a:r>
            <a:r>
              <a:rPr lang="en-US" sz="3200" b="1">
                <a:solidFill>
                  <a:srgbClr val="C00000"/>
                </a:solidFill>
              </a:rPr>
              <a:t>important</a:t>
            </a:r>
            <a:r>
              <a:rPr lang="en-US" sz="3200">
                <a:solidFill>
                  <a:srgbClr val="C00000"/>
                </a:solidFill>
              </a:rPr>
              <a:t> </a:t>
            </a:r>
            <a:r>
              <a:rPr lang="en-US">
                <a:solidFill>
                  <a:srgbClr val="C00000"/>
                </a:solidFill>
              </a:rPr>
              <a:t>that bar charts </a:t>
            </a:r>
            <a:r>
              <a:rPr lang="en-US" sz="3200" b="1">
                <a:solidFill>
                  <a:srgbClr val="C00000"/>
                </a:solidFill>
              </a:rPr>
              <a:t>always have a zero baseline</a:t>
            </a:r>
            <a:r>
              <a:rPr lang="en-US" sz="3200"/>
              <a:t> </a:t>
            </a:r>
            <a:r>
              <a:rPr lang="en-US"/>
              <a:t>(where the x‐axis crosses the y‐axis at zero), otherwise you get a false visual comparison.</a:t>
            </a:r>
          </a:p>
        </p:txBody>
      </p:sp>
    </p:spTree>
    <p:extLst>
      <p:ext uri="{BB962C8B-B14F-4D97-AF65-F5344CB8AC3E}">
        <p14:creationId xmlns:p14="http://schemas.microsoft.com/office/powerpoint/2010/main" val="1632006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2" y="1743819"/>
            <a:ext cx="4130039" cy="3765550"/>
          </a:xfrm>
          <a:prstGeom prst="rect">
            <a:avLst/>
          </a:prstGeom>
        </p:spPr>
      </p:pic>
      <p:pic>
        <p:nvPicPr>
          <p:cNvPr id="5" name="Picture 4"/>
          <p:cNvPicPr>
            <a:picLocks noChangeAspect="1"/>
          </p:cNvPicPr>
          <p:nvPr/>
        </p:nvPicPr>
        <p:blipFill>
          <a:blip r:embed="rId3"/>
          <a:stretch>
            <a:fillRect/>
          </a:stretch>
        </p:blipFill>
        <p:spPr>
          <a:xfrm>
            <a:off x="5859461" y="1758106"/>
            <a:ext cx="4670525" cy="3736975"/>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2407920" y="5604192"/>
            <a:ext cx="757014" cy="654368"/>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8102600" y="5847080"/>
            <a:ext cx="726440" cy="529439"/>
          </a:xfrm>
          <a:prstGeom prst="rect">
            <a:avLst/>
          </a:prstGeom>
          <a:noFill/>
          <a:ln w="9525">
            <a:noFill/>
            <a:miter lim="800000"/>
            <a:headEnd/>
            <a:tailEnd/>
          </a:ln>
        </p:spPr>
      </p:pic>
      <p:sp>
        <p:nvSpPr>
          <p:cNvPr id="9" name="Rectangle 8"/>
          <p:cNvSpPr/>
          <p:nvPr/>
        </p:nvSpPr>
        <p:spPr>
          <a:xfrm>
            <a:off x="838202" y="1002665"/>
            <a:ext cx="11231878" cy="646331"/>
          </a:xfrm>
          <a:prstGeom prst="rect">
            <a:avLst/>
          </a:prstGeom>
          <a:solidFill>
            <a:srgbClr val="DCDCCA"/>
          </a:solidFill>
        </p:spPr>
        <p:txBody>
          <a:bodyPr wrap="square">
            <a:spAutoFit/>
          </a:bodyPr>
          <a:lstStyle/>
          <a:p>
            <a:pPr algn="ctr"/>
            <a:r>
              <a:rPr lang="en-US" sz="2400" b="1">
                <a:solidFill>
                  <a:srgbClr val="0070C0"/>
                </a:solidFill>
              </a:rPr>
              <a:t>Bar charts </a:t>
            </a:r>
            <a:r>
              <a:rPr lang="en-US" sz="3200" b="1">
                <a:solidFill>
                  <a:srgbClr val="C00000"/>
                </a:solidFill>
              </a:rPr>
              <a:t>must</a:t>
            </a:r>
            <a:r>
              <a:rPr lang="en-US" sz="2400" b="1">
                <a:solidFill>
                  <a:srgbClr val="0070C0"/>
                </a:solidFill>
              </a:rPr>
              <a:t> have a </a:t>
            </a:r>
            <a:r>
              <a:rPr lang="en-US" sz="3600" b="1">
                <a:solidFill>
                  <a:srgbClr val="0070C0"/>
                </a:solidFill>
              </a:rPr>
              <a:t>zero</a:t>
            </a:r>
            <a:r>
              <a:rPr lang="en-US" sz="2400" b="1">
                <a:solidFill>
                  <a:srgbClr val="0070C0"/>
                </a:solidFill>
              </a:rPr>
              <a:t> baseline</a:t>
            </a:r>
          </a:p>
        </p:txBody>
      </p:sp>
      <p:sp>
        <p:nvSpPr>
          <p:cNvPr id="10" name="Title 1"/>
          <p:cNvSpPr>
            <a:spLocks noGrp="1"/>
          </p:cNvSpPr>
          <p:nvPr>
            <p:ph type="title"/>
          </p:nvPr>
        </p:nvSpPr>
        <p:spPr>
          <a:xfrm>
            <a:off x="0" y="0"/>
            <a:ext cx="12166601" cy="599440"/>
          </a:xfrm>
          <a:solidFill>
            <a:schemeClr val="accent1">
              <a:lumMod val="40000"/>
              <a:lumOff val="60000"/>
            </a:schemeClr>
          </a:solidFill>
        </p:spPr>
        <p:txBody>
          <a:bodyPr>
            <a:normAutofit fontScale="90000"/>
          </a:bodyPr>
          <a:lstStyle/>
          <a:p>
            <a:r>
              <a:rPr lang="en-US"/>
              <a:t>Bar charts</a:t>
            </a:r>
          </a:p>
        </p:txBody>
      </p:sp>
      <p:sp>
        <p:nvSpPr>
          <p:cNvPr id="11" name="Oval Callout 10"/>
          <p:cNvSpPr/>
          <p:nvPr/>
        </p:nvSpPr>
        <p:spPr>
          <a:xfrm>
            <a:off x="3454399" y="5750560"/>
            <a:ext cx="2099377" cy="833120"/>
          </a:xfrm>
          <a:prstGeom prst="wedgeEllipseCallout">
            <a:avLst>
              <a:gd name="adj1" fmla="val -7113"/>
              <a:gd name="adj2" fmla="val -98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a:solidFill>
                  <a:schemeClr val="tx1"/>
                </a:solidFill>
              </a:rPr>
              <a:t>ดูข้อมูลเพิ่มขึ้นจากปัจจุบันมากเกินจริง</a:t>
            </a:r>
            <a:endParaRPr lang="en-US">
              <a:solidFill>
                <a:schemeClr val="tx1"/>
              </a:solidFill>
            </a:endParaRPr>
          </a:p>
        </p:txBody>
      </p:sp>
    </p:spTree>
    <p:extLst>
      <p:ext uri="{BB962C8B-B14F-4D97-AF65-F5344CB8AC3E}">
        <p14:creationId xmlns:p14="http://schemas.microsoft.com/office/powerpoint/2010/main" val="234940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012825"/>
            <a:ext cx="10515600" cy="937895"/>
          </a:xfrm>
        </p:spPr>
        <p:txBody>
          <a:bodyPr>
            <a:normAutofit fontScale="92500"/>
          </a:bodyPr>
          <a:lstStyle/>
          <a:p>
            <a:pPr marL="0" indent="0">
              <a:buNone/>
            </a:pPr>
            <a:r>
              <a:rPr lang="en-US">
                <a:solidFill>
                  <a:srgbClr val="C00000"/>
                </a:solidFill>
              </a:rPr>
              <a:t>Bar width</a:t>
            </a:r>
          </a:p>
          <a:p>
            <a:pPr marL="0" indent="0">
              <a:buNone/>
            </a:pPr>
            <a:r>
              <a:rPr lang="en-US"/>
              <a:t>In general, the bars should be wider than the white space between the bars. </a:t>
            </a:r>
          </a:p>
        </p:txBody>
      </p:sp>
      <p:sp>
        <p:nvSpPr>
          <p:cNvPr id="4" name="Title 1"/>
          <p:cNvSpPr>
            <a:spLocks noGrp="1"/>
          </p:cNvSpPr>
          <p:nvPr>
            <p:ph type="title"/>
          </p:nvPr>
        </p:nvSpPr>
        <p:spPr>
          <a:xfrm>
            <a:off x="0" y="0"/>
            <a:ext cx="12166601" cy="599440"/>
          </a:xfrm>
          <a:solidFill>
            <a:schemeClr val="accent1">
              <a:lumMod val="40000"/>
              <a:lumOff val="60000"/>
            </a:schemeClr>
          </a:solidFill>
        </p:spPr>
        <p:txBody>
          <a:bodyPr>
            <a:normAutofit fontScale="90000"/>
          </a:bodyPr>
          <a:lstStyle/>
          <a:p>
            <a:r>
              <a:rPr lang="en-US"/>
              <a:t>Bar charts</a:t>
            </a:r>
          </a:p>
        </p:txBody>
      </p:sp>
      <p:pic>
        <p:nvPicPr>
          <p:cNvPr id="5" name="Picture 4"/>
          <p:cNvPicPr>
            <a:picLocks noChangeAspect="1"/>
          </p:cNvPicPr>
          <p:nvPr/>
        </p:nvPicPr>
        <p:blipFill>
          <a:blip r:embed="rId2"/>
          <a:stretch>
            <a:fillRect/>
          </a:stretch>
        </p:blipFill>
        <p:spPr>
          <a:xfrm>
            <a:off x="298451" y="1950720"/>
            <a:ext cx="11710669" cy="3781425"/>
          </a:xfrm>
          <a:prstGeom prst="rect">
            <a:avLst/>
          </a:prstGeom>
        </p:spPr>
      </p:pic>
      <p:pic>
        <p:nvPicPr>
          <p:cNvPr id="6" name="Picture 5"/>
          <p:cNvPicPr>
            <a:picLocks noChangeAspect="1"/>
          </p:cNvPicPr>
          <p:nvPr/>
        </p:nvPicPr>
        <p:blipFill>
          <a:blip r:embed="rId3"/>
          <a:stretch>
            <a:fillRect/>
          </a:stretch>
        </p:blipFill>
        <p:spPr>
          <a:xfrm>
            <a:off x="10093960" y="5916900"/>
            <a:ext cx="461962" cy="433239"/>
          </a:xfrm>
          <a:prstGeom prst="rect">
            <a:avLst/>
          </a:prstGeom>
        </p:spPr>
      </p:pic>
      <p:pic>
        <p:nvPicPr>
          <p:cNvPr id="7" name="Picture 6"/>
          <p:cNvPicPr>
            <a:picLocks noChangeAspect="1"/>
          </p:cNvPicPr>
          <p:nvPr/>
        </p:nvPicPr>
        <p:blipFill>
          <a:blip r:embed="rId3"/>
          <a:stretch>
            <a:fillRect/>
          </a:stretch>
        </p:blipFill>
        <p:spPr>
          <a:xfrm>
            <a:off x="10572115" y="5916899"/>
            <a:ext cx="477352" cy="433240"/>
          </a:xfrm>
          <a:prstGeom prst="rect">
            <a:avLst/>
          </a:prstGeom>
        </p:spPr>
      </p:pic>
      <p:pic>
        <p:nvPicPr>
          <p:cNvPr id="8" name="Picture 7"/>
          <p:cNvPicPr>
            <a:picLocks noChangeAspect="1"/>
          </p:cNvPicPr>
          <p:nvPr/>
        </p:nvPicPr>
        <p:blipFill>
          <a:blip r:embed="rId3"/>
          <a:stretch>
            <a:fillRect/>
          </a:stretch>
        </p:blipFill>
        <p:spPr>
          <a:xfrm>
            <a:off x="5994400" y="5916900"/>
            <a:ext cx="461962" cy="433239"/>
          </a:xfrm>
          <a:prstGeom prst="rect">
            <a:avLst/>
          </a:prstGeom>
        </p:spPr>
      </p:pic>
      <p:pic>
        <p:nvPicPr>
          <p:cNvPr id="9" name="Picture 8"/>
          <p:cNvPicPr>
            <a:picLocks noChangeAspect="1"/>
          </p:cNvPicPr>
          <p:nvPr/>
        </p:nvPicPr>
        <p:blipFill>
          <a:blip r:embed="rId3"/>
          <a:stretch>
            <a:fillRect/>
          </a:stretch>
        </p:blipFill>
        <p:spPr>
          <a:xfrm>
            <a:off x="9545171" y="5910518"/>
            <a:ext cx="477352" cy="433240"/>
          </a:xfrm>
          <a:prstGeom prst="rect">
            <a:avLst/>
          </a:prstGeom>
        </p:spPr>
      </p:pic>
      <p:pic>
        <p:nvPicPr>
          <p:cNvPr id="10" name="Picture 9"/>
          <p:cNvPicPr>
            <a:picLocks noChangeAspect="1"/>
          </p:cNvPicPr>
          <p:nvPr/>
        </p:nvPicPr>
        <p:blipFill>
          <a:blip r:embed="rId3"/>
          <a:stretch>
            <a:fillRect/>
          </a:stretch>
        </p:blipFill>
        <p:spPr>
          <a:xfrm>
            <a:off x="1879918" y="5910518"/>
            <a:ext cx="461962" cy="433239"/>
          </a:xfrm>
          <a:prstGeom prst="rect">
            <a:avLst/>
          </a:prstGeom>
        </p:spPr>
      </p:pic>
      <p:pic>
        <p:nvPicPr>
          <p:cNvPr id="11" name="Picture 4"/>
          <p:cNvPicPr>
            <a:picLocks noChangeAspect="1" noChangeArrowheads="1"/>
          </p:cNvPicPr>
          <p:nvPr/>
        </p:nvPicPr>
        <p:blipFill>
          <a:blip r:embed="rId4" cstate="print"/>
          <a:srcRect/>
          <a:stretch>
            <a:fillRect/>
          </a:stretch>
        </p:blipFill>
        <p:spPr bwMode="auto">
          <a:xfrm>
            <a:off x="11049467" y="5868799"/>
            <a:ext cx="726440" cy="529439"/>
          </a:xfrm>
          <a:prstGeom prst="rect">
            <a:avLst/>
          </a:prstGeom>
          <a:noFill/>
          <a:ln w="9525">
            <a:noFill/>
            <a:miter lim="800000"/>
            <a:headEnd/>
            <a:tailEnd/>
          </a:ln>
        </p:spPr>
      </p:pic>
    </p:spTree>
    <p:extLst>
      <p:ext uri="{BB962C8B-B14F-4D97-AF65-F5344CB8AC3E}">
        <p14:creationId xmlns:p14="http://schemas.microsoft.com/office/powerpoint/2010/main" val="939451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used Visual</a:t>
            </a:r>
          </a:p>
        </p:txBody>
      </p:sp>
      <p:sp>
        <p:nvSpPr>
          <p:cNvPr id="3" name="Content Placeholder 2"/>
          <p:cNvSpPr>
            <a:spLocks noGrp="1"/>
          </p:cNvSpPr>
          <p:nvPr>
            <p:ph idx="1"/>
          </p:nvPr>
        </p:nvSpPr>
        <p:spPr/>
        <p:txBody>
          <a:bodyPr>
            <a:normAutofit fontScale="77500" lnSpcReduction="20000"/>
          </a:bodyPr>
          <a:lstStyle/>
          <a:p>
            <a:r>
              <a:rPr lang="en-US"/>
              <a:t>Simple text</a:t>
            </a:r>
          </a:p>
          <a:p>
            <a:r>
              <a:rPr lang="en-US"/>
              <a:t>Scatterplot</a:t>
            </a:r>
          </a:p>
          <a:p>
            <a:r>
              <a:rPr lang="en-US"/>
              <a:t>Table</a:t>
            </a:r>
          </a:p>
          <a:p>
            <a:r>
              <a:rPr lang="en-US"/>
              <a:t>Line</a:t>
            </a:r>
          </a:p>
          <a:p>
            <a:r>
              <a:rPr lang="en-US" err="1"/>
              <a:t>Heatmap</a:t>
            </a:r>
            <a:endParaRPr lang="en-US"/>
          </a:p>
          <a:p>
            <a:r>
              <a:rPr lang="en-US" err="1"/>
              <a:t>Slopegraph</a:t>
            </a:r>
            <a:endParaRPr lang="en-US"/>
          </a:p>
          <a:p>
            <a:r>
              <a:rPr lang="en-US"/>
              <a:t>Vertical bar</a:t>
            </a:r>
          </a:p>
          <a:p>
            <a:r>
              <a:rPr lang="en-US"/>
              <a:t>Horizontal bar</a:t>
            </a:r>
          </a:p>
          <a:p>
            <a:r>
              <a:rPr lang="en-US"/>
              <a:t>Stacked vertical bar</a:t>
            </a:r>
          </a:p>
          <a:p>
            <a:r>
              <a:rPr lang="en-US"/>
              <a:t>Stacked horizontal bar</a:t>
            </a:r>
          </a:p>
          <a:p>
            <a:r>
              <a:rPr lang="en-US"/>
              <a:t>Waterfall</a:t>
            </a:r>
          </a:p>
          <a:p>
            <a:r>
              <a:rPr lang="en-US"/>
              <a:t>Square area</a:t>
            </a:r>
          </a:p>
        </p:txBody>
      </p:sp>
    </p:spTree>
    <p:extLst>
      <p:ext uri="{BB962C8B-B14F-4D97-AF65-F5344CB8AC3E}">
        <p14:creationId xmlns:p14="http://schemas.microsoft.com/office/powerpoint/2010/main" val="1691852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2480"/>
          </a:xfrm>
          <a:solidFill>
            <a:schemeClr val="accent1">
              <a:lumMod val="20000"/>
              <a:lumOff val="80000"/>
            </a:schemeClr>
          </a:solidFill>
        </p:spPr>
        <p:txBody>
          <a:bodyPr/>
          <a:lstStyle/>
          <a:p>
            <a:r>
              <a:rPr lang="en-US"/>
              <a:t>Vertical bar chart</a:t>
            </a:r>
          </a:p>
        </p:txBody>
      </p:sp>
      <p:sp>
        <p:nvSpPr>
          <p:cNvPr id="3" name="Content Placeholder 2"/>
          <p:cNvSpPr>
            <a:spLocks noGrp="1"/>
          </p:cNvSpPr>
          <p:nvPr>
            <p:ph idx="1"/>
          </p:nvPr>
        </p:nvSpPr>
        <p:spPr/>
        <p:txBody>
          <a:bodyPr/>
          <a:lstStyle/>
          <a:p>
            <a:pPr marL="0" indent="0">
              <a:buNone/>
            </a:pPr>
            <a:r>
              <a:rPr lang="en-US"/>
              <a:t>The plain vanilla bar chart is the vertical bar chart, or column chart. </a:t>
            </a:r>
            <a:r>
              <a:rPr lang="en-US">
                <a:solidFill>
                  <a:srgbClr val="0070C0"/>
                </a:solidFill>
              </a:rPr>
              <a:t>Like line graphs, vertical bar charts can be single series, two series, or multiple series.</a:t>
            </a:r>
            <a:r>
              <a:rPr lang="en-US"/>
              <a:t> Note that as you add more series of data, it becomes more difficult to focus on one at a time and pull out insight, so use multiple series bar charts with caution. Be aware also that there is visual grouping that happens as a result of the spacing in bar charts having more than one data series. This makes the relative order of the categorization important. </a:t>
            </a:r>
            <a:r>
              <a:rPr lang="en-US">
                <a:solidFill>
                  <a:srgbClr val="0070C0"/>
                </a:solidFill>
              </a:rPr>
              <a:t>Consider what you want your audience to be able to compare, and structure your categorization hierarchy to make that as easy as possible.</a:t>
            </a:r>
          </a:p>
        </p:txBody>
      </p:sp>
    </p:spTree>
    <p:extLst>
      <p:ext uri="{BB962C8B-B14F-4D97-AF65-F5344CB8AC3E}">
        <p14:creationId xmlns:p14="http://schemas.microsoft.com/office/powerpoint/2010/main" val="126314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4175" y="2269448"/>
            <a:ext cx="11223625" cy="3585569"/>
          </a:xfrm>
          <a:prstGeom prst="rect">
            <a:avLst/>
          </a:prstGeom>
        </p:spPr>
      </p:pic>
      <p:sp>
        <p:nvSpPr>
          <p:cNvPr id="5" name="Title 1"/>
          <p:cNvSpPr>
            <a:spLocks noGrp="1"/>
          </p:cNvSpPr>
          <p:nvPr>
            <p:ph type="title"/>
          </p:nvPr>
        </p:nvSpPr>
        <p:spPr>
          <a:xfrm>
            <a:off x="0" y="1"/>
            <a:ext cx="12192000" cy="812800"/>
          </a:xfrm>
          <a:solidFill>
            <a:schemeClr val="accent1">
              <a:lumMod val="40000"/>
              <a:lumOff val="60000"/>
            </a:schemeClr>
          </a:solidFill>
        </p:spPr>
        <p:txBody>
          <a:bodyPr/>
          <a:lstStyle/>
          <a:p>
            <a:r>
              <a:rPr lang="en-US"/>
              <a:t>Vertical bar chart</a:t>
            </a:r>
          </a:p>
        </p:txBody>
      </p:sp>
    </p:spTree>
    <p:extLst>
      <p:ext uri="{BB962C8B-B14F-4D97-AF65-F5344CB8AC3E}">
        <p14:creationId xmlns:p14="http://schemas.microsoft.com/office/powerpoint/2010/main" val="1518820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1995"/>
          </a:xfrm>
          <a:solidFill>
            <a:schemeClr val="accent1">
              <a:lumMod val="20000"/>
              <a:lumOff val="80000"/>
            </a:schemeClr>
          </a:solidFill>
        </p:spPr>
        <p:txBody>
          <a:bodyPr/>
          <a:lstStyle/>
          <a:p>
            <a:r>
              <a:rPr lang="en-US" dirty="0"/>
              <a:t>Stacked vertical bar chart</a:t>
            </a:r>
          </a:p>
        </p:txBody>
      </p:sp>
      <p:sp>
        <p:nvSpPr>
          <p:cNvPr id="3" name="Content Placeholder 2"/>
          <p:cNvSpPr>
            <a:spLocks noGrp="1"/>
          </p:cNvSpPr>
          <p:nvPr>
            <p:ph idx="1"/>
          </p:nvPr>
        </p:nvSpPr>
        <p:spPr>
          <a:xfrm>
            <a:off x="657726" y="1115762"/>
            <a:ext cx="10515600" cy="1303655"/>
          </a:xfrm>
        </p:spPr>
        <p:txBody>
          <a:bodyPr/>
          <a:lstStyle/>
          <a:p>
            <a:pPr marL="0" indent="0">
              <a:buNone/>
            </a:pPr>
            <a:r>
              <a:rPr lang="th-TH" dirty="0"/>
              <a:t>	</a:t>
            </a:r>
            <a:r>
              <a:rPr lang="en-US" dirty="0"/>
              <a:t>Use cases for stacked vertical bar charts are more limited. They are meant to allow you to compare totals across categories and also see the subcomponent pieces within a given category.</a:t>
            </a:r>
          </a:p>
        </p:txBody>
      </p:sp>
      <p:pic>
        <p:nvPicPr>
          <p:cNvPr id="4" name="Picture 3"/>
          <p:cNvPicPr>
            <a:picLocks noChangeAspect="1"/>
          </p:cNvPicPr>
          <p:nvPr/>
        </p:nvPicPr>
        <p:blipFill>
          <a:blip r:embed="rId2"/>
          <a:stretch>
            <a:fillRect/>
          </a:stretch>
        </p:blipFill>
        <p:spPr>
          <a:xfrm>
            <a:off x="1771650" y="3264217"/>
            <a:ext cx="4324350" cy="2752725"/>
          </a:xfrm>
          <a:prstGeom prst="rect">
            <a:avLst/>
          </a:prstGeom>
        </p:spPr>
      </p:pic>
      <p:sp>
        <p:nvSpPr>
          <p:cNvPr id="6" name="Rounded Rectangle 5"/>
          <p:cNvSpPr/>
          <p:nvPr/>
        </p:nvSpPr>
        <p:spPr>
          <a:xfrm>
            <a:off x="6833937" y="2539732"/>
            <a:ext cx="4784558" cy="3910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stacked vertical bar chart can be structured as absolute numbers (where you plot the numbers directly), or with each column summing to 100% (where you plot the percent of total for each vertical segment</a:t>
            </a:r>
          </a:p>
        </p:txBody>
      </p:sp>
    </p:spTree>
    <p:extLst>
      <p:ext uri="{BB962C8B-B14F-4D97-AF65-F5344CB8AC3E}">
        <p14:creationId xmlns:p14="http://schemas.microsoft.com/office/powerpoint/2010/main" val="1393070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นิสิตพิจารณาว่าอันไหนดูง่ายกว่ากัน</a:t>
            </a:r>
            <a:endParaRPr lang="en-US" dirty="0"/>
          </a:p>
        </p:txBody>
      </p:sp>
      <p:pic>
        <p:nvPicPr>
          <p:cNvPr id="4" name="Picture 3"/>
          <p:cNvPicPr>
            <a:picLocks noChangeAspect="1"/>
          </p:cNvPicPr>
          <p:nvPr/>
        </p:nvPicPr>
        <p:blipFill>
          <a:blip r:embed="rId2"/>
          <a:stretch>
            <a:fillRect/>
          </a:stretch>
        </p:blipFill>
        <p:spPr>
          <a:xfrm>
            <a:off x="1401457" y="2356484"/>
            <a:ext cx="10026955" cy="3190875"/>
          </a:xfrm>
          <a:prstGeom prst="rect">
            <a:avLst/>
          </a:prstGeom>
        </p:spPr>
      </p:pic>
    </p:spTree>
    <p:extLst>
      <p:ext uri="{BB962C8B-B14F-4D97-AF65-F5344CB8AC3E}">
        <p14:creationId xmlns:p14="http://schemas.microsoft.com/office/powerpoint/2010/main" val="1341286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850" y="2084922"/>
            <a:ext cx="9439275" cy="3400425"/>
          </a:xfrm>
          <a:prstGeom prst="rect">
            <a:avLst/>
          </a:prstGeom>
        </p:spPr>
      </p:pic>
      <p:sp>
        <p:nvSpPr>
          <p:cNvPr id="5" name="TextBox 4"/>
          <p:cNvSpPr txBox="1"/>
          <p:nvPr/>
        </p:nvSpPr>
        <p:spPr>
          <a:xfrm>
            <a:off x="3003082" y="5831454"/>
            <a:ext cx="6477802" cy="369332"/>
          </a:xfrm>
          <a:prstGeom prst="rect">
            <a:avLst/>
          </a:prstGeom>
          <a:noFill/>
        </p:spPr>
        <p:txBody>
          <a:bodyPr wrap="square" rtlCol="0">
            <a:spAutoFit/>
          </a:bodyPr>
          <a:lstStyle/>
          <a:p>
            <a:r>
              <a:rPr lang="en-US" dirty="0"/>
              <a:t>Comparing series with stacked bar charts</a:t>
            </a:r>
          </a:p>
        </p:txBody>
      </p:sp>
      <p:sp>
        <p:nvSpPr>
          <p:cNvPr id="6" name="Title 1"/>
          <p:cNvSpPr>
            <a:spLocks noGrp="1"/>
          </p:cNvSpPr>
          <p:nvPr>
            <p:ph type="title"/>
          </p:nvPr>
        </p:nvSpPr>
        <p:spPr>
          <a:xfrm>
            <a:off x="0" y="0"/>
            <a:ext cx="12192000" cy="721995"/>
          </a:xfrm>
          <a:solidFill>
            <a:schemeClr val="accent1">
              <a:lumMod val="20000"/>
              <a:lumOff val="80000"/>
            </a:schemeClr>
          </a:solidFill>
        </p:spPr>
        <p:txBody>
          <a:bodyPr/>
          <a:lstStyle/>
          <a:p>
            <a:r>
              <a:rPr lang="en-US" dirty="0"/>
              <a:t>Stacked vertical bar chart</a:t>
            </a:r>
          </a:p>
        </p:txBody>
      </p:sp>
    </p:spTree>
    <p:extLst>
      <p:ext uri="{BB962C8B-B14F-4D97-AF65-F5344CB8AC3E}">
        <p14:creationId xmlns:p14="http://schemas.microsoft.com/office/powerpoint/2010/main" val="117233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882" y="365125"/>
            <a:ext cx="10306917" cy="1325563"/>
          </a:xfrm>
        </p:spPr>
        <p:txBody>
          <a:bodyPr/>
          <a:lstStyle/>
          <a:p>
            <a:r>
              <a:rPr lang="th-TH" dirty="0"/>
              <a:t>ตัวอย่างการใช้งาน</a:t>
            </a:r>
            <a:endParaRPr lang="en-US" dirty="0"/>
          </a:p>
        </p:txBody>
      </p:sp>
      <p:pic>
        <p:nvPicPr>
          <p:cNvPr id="4" name="Picture 3"/>
          <p:cNvPicPr>
            <a:picLocks noChangeAspect="1"/>
          </p:cNvPicPr>
          <p:nvPr/>
        </p:nvPicPr>
        <p:blipFill>
          <a:blip r:embed="rId2"/>
          <a:stretch>
            <a:fillRect/>
          </a:stretch>
        </p:blipFill>
        <p:spPr>
          <a:xfrm>
            <a:off x="1046883" y="2161308"/>
            <a:ext cx="8027843" cy="3897529"/>
          </a:xfrm>
          <a:prstGeom prst="rect">
            <a:avLst/>
          </a:prstGeom>
        </p:spPr>
      </p:pic>
      <p:sp>
        <p:nvSpPr>
          <p:cNvPr id="5" name="Rectangle 4"/>
          <p:cNvSpPr/>
          <p:nvPr/>
        </p:nvSpPr>
        <p:spPr>
          <a:xfrm>
            <a:off x="706582" y="6344791"/>
            <a:ext cx="11083636" cy="369332"/>
          </a:xfrm>
          <a:prstGeom prst="rect">
            <a:avLst/>
          </a:prstGeom>
        </p:spPr>
        <p:txBody>
          <a:bodyPr wrap="square">
            <a:spAutoFit/>
          </a:bodyPr>
          <a:lstStyle/>
          <a:p>
            <a:r>
              <a:rPr lang="en-US" dirty="0"/>
              <a:t>https://cdispatch.com/news/2013-10-01/study-world-not-ready-for-aging-population/</a:t>
            </a:r>
          </a:p>
        </p:txBody>
      </p:sp>
    </p:spTree>
    <p:extLst>
      <p:ext uri="{BB962C8B-B14F-4D97-AF65-F5344CB8AC3E}">
        <p14:creationId xmlns:p14="http://schemas.microsoft.com/office/powerpoint/2010/main" val="3923107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r>
              <a:rPr lang="th-TH" dirty="0"/>
              <a:t>ตัวอย่างการใช้งาน</a:t>
            </a:r>
            <a:endParaRPr lang="en-US" dirty="0"/>
          </a:p>
        </p:txBody>
      </p:sp>
      <p:pic>
        <p:nvPicPr>
          <p:cNvPr id="4" name="Picture 3"/>
          <p:cNvPicPr>
            <a:picLocks noChangeAspect="1"/>
          </p:cNvPicPr>
          <p:nvPr/>
        </p:nvPicPr>
        <p:blipFill>
          <a:blip r:embed="rId2"/>
          <a:stretch>
            <a:fillRect/>
          </a:stretch>
        </p:blipFill>
        <p:spPr>
          <a:xfrm>
            <a:off x="434686" y="914401"/>
            <a:ext cx="8183592" cy="4587772"/>
          </a:xfrm>
          <a:prstGeom prst="rect">
            <a:avLst/>
          </a:prstGeom>
        </p:spPr>
      </p:pic>
      <p:sp>
        <p:nvSpPr>
          <p:cNvPr id="5" name="Rectangle 4"/>
          <p:cNvSpPr/>
          <p:nvPr/>
        </p:nvSpPr>
        <p:spPr>
          <a:xfrm>
            <a:off x="434686" y="5714473"/>
            <a:ext cx="9845387" cy="923330"/>
          </a:xfrm>
          <a:prstGeom prst="rect">
            <a:avLst/>
          </a:prstGeom>
        </p:spPr>
        <p:txBody>
          <a:bodyPr wrap="square">
            <a:spAutoFit/>
          </a:bodyPr>
          <a:lstStyle/>
          <a:p>
            <a:r>
              <a:rPr lang="en-US" dirty="0"/>
              <a:t>chrome-extension://</a:t>
            </a:r>
            <a:r>
              <a:rPr lang="en-US" dirty="0" err="1"/>
              <a:t>efaidnbmnnnibpcajpcglclefindmkaj</a:t>
            </a:r>
            <a:r>
              <a:rPr lang="en-US" dirty="0"/>
              <a:t>/https://www.bot.or.th/Thai/ResearchAndPublications/DocLib_/Article_24Jul2018.pdf</a:t>
            </a:r>
          </a:p>
        </p:txBody>
      </p:sp>
      <p:sp>
        <p:nvSpPr>
          <p:cNvPr id="6" name="Rounded Rectangular Callout 5"/>
          <p:cNvSpPr/>
          <p:nvPr/>
        </p:nvSpPr>
        <p:spPr>
          <a:xfrm>
            <a:off x="8534400" y="1035814"/>
            <a:ext cx="3491345" cy="4310681"/>
          </a:xfrm>
          <a:prstGeom prst="wedgeRoundRectCallout">
            <a:avLst>
              <a:gd name="adj1" fmla="val -71800"/>
              <a:gd name="adj2" fmla="val 2111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dirty="0">
                <a:solidFill>
                  <a:schemeClr val="tx1"/>
                </a:solidFill>
              </a:rPr>
              <a:t>จาก ตัวเลขจากสำนักงานสถิติที่ออกมาล่าสุด ณ พ.ค. 2561 คง จะทำให้ใครหลายคนแปลกใจ ว่าเหตุใดแรงงานที่มีวุฒิ ปริญญาตรีขึ้นไปว่างงานถึง 1.7 แสนคน คิดเป็นร้อยละ 43 ของจำนวนผู้ว่างงานทั้งหมด 4.0 แสนคน ในขณะที่ผู้ที่ไม่มี การศึกษาเลยว่างงานเพียง 3 พันคนเท่านั้น นี่คงเป็น ตัวอย่างหนึ่งที่แสดงให้เห็นว่าการศึกษาที่สูงนั้นไม่สามารถ ทำให้แรงงานหางานได้เสมอไป ซึ่งอาจจะเกิดจากการที่ ความรู้ที่สูงนั้นเกินความต้องการของตลาดหรือสาขาที่เรียน ไม่ตรงกับสาขาอาชีพที่ตลาดต้องการ ทำให้เกิดความไม่ สอดคล้องกันของระดับการศึกษาและอาชีพในตลาดแรงงาน (</a:t>
            </a:r>
            <a:r>
              <a:rPr lang="en-US" dirty="0" err="1">
                <a:solidFill>
                  <a:schemeClr val="tx1"/>
                </a:solidFill>
              </a:rPr>
              <a:t>Labour</a:t>
            </a:r>
            <a:r>
              <a:rPr lang="en-US" dirty="0">
                <a:solidFill>
                  <a:schemeClr val="tx1"/>
                </a:solidFill>
              </a:rPr>
              <a:t> Market Mismatch) </a:t>
            </a:r>
          </a:p>
        </p:txBody>
      </p:sp>
    </p:spTree>
    <p:extLst>
      <p:ext uri="{BB962C8B-B14F-4D97-AF65-F5344CB8AC3E}">
        <p14:creationId xmlns:p14="http://schemas.microsoft.com/office/powerpoint/2010/main" val="1377364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012" y="1825625"/>
            <a:ext cx="10651788" cy="4351338"/>
          </a:xfrm>
        </p:spPr>
        <p:txBody>
          <a:bodyPr/>
          <a:lstStyle/>
          <a:p>
            <a:pPr marL="0" indent="0">
              <a:buNone/>
            </a:pPr>
            <a:r>
              <a:rPr lang="en-US" dirty="0"/>
              <a:t>	The waterfall chart can be used to pull apart the pieces of a stacked bar chart to focus on one at a time, or to show a starting point, increases and decreases, and the resulting ending point.</a:t>
            </a:r>
            <a:endParaRPr lang="th-TH" dirty="0"/>
          </a:p>
          <a:p>
            <a:pPr marL="0" indent="0">
              <a:buNone/>
            </a:pPr>
            <a:r>
              <a:rPr lang="th-TH" dirty="0"/>
              <a:t>	</a:t>
            </a:r>
            <a:r>
              <a:rPr lang="th-TH" dirty="0">
                <a:latin typeface="AngsanaUPC" panose="02020603050405020304" pitchFamily="18" charset="-34"/>
                <a:cs typeface="AngsanaUPC" panose="02020603050405020304" pitchFamily="18" charset="-34"/>
              </a:rPr>
              <a:t>ใช้ </a:t>
            </a:r>
            <a:r>
              <a:rPr lang="en-US" dirty="0">
                <a:latin typeface="AngsanaUPC" panose="02020603050405020304" pitchFamily="18" charset="-34"/>
                <a:cs typeface="AngsanaUPC" panose="02020603050405020304" pitchFamily="18" charset="-34"/>
              </a:rPr>
              <a:t>The waterfall</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chart  </a:t>
            </a:r>
            <a:r>
              <a:rPr lang="th-TH" dirty="0">
                <a:latin typeface="AngsanaUPC" panose="02020603050405020304" pitchFamily="18" charset="-34"/>
                <a:cs typeface="AngsanaUPC" panose="02020603050405020304" pitchFamily="18" charset="-34"/>
              </a:rPr>
              <a:t>เพื่อแสดงข้อมูลแยกแต่ละส่วนของ </a:t>
            </a:r>
            <a:r>
              <a:rPr lang="en-US" dirty="0">
                <a:latin typeface="AngsanaUPC" panose="02020603050405020304" pitchFamily="18" charset="-34"/>
                <a:cs typeface="AngsanaUPC" panose="02020603050405020304" pitchFamily="18" charset="-34"/>
              </a:rPr>
              <a:t>stacked bar chart </a:t>
            </a:r>
            <a:endParaRPr lang="th-TH" dirty="0">
              <a:latin typeface="AngsanaUPC" panose="02020603050405020304" pitchFamily="18" charset="-34"/>
              <a:cs typeface="AngsanaUPC" panose="02020603050405020304" pitchFamily="18" charset="-34"/>
            </a:endParaRPr>
          </a:p>
          <a:p>
            <a:pPr marL="0" indent="0">
              <a:buNone/>
            </a:pPr>
            <a:r>
              <a:rPr lang="th-TH" dirty="0">
                <a:solidFill>
                  <a:srgbClr val="202124"/>
                </a:solidFill>
                <a:latin typeface="AngsanaUPC" panose="02020603050405020304" pitchFamily="18" charset="-34"/>
                <a:cs typeface="AngsanaUPC" panose="02020603050405020304" pitchFamily="18" charset="-34"/>
              </a:rPr>
              <a:t>	ตัวอย่างการนำเช่น  กรณีที่ </a:t>
            </a:r>
            <a:r>
              <a:rPr lang="th-TH" altLang="en-US" dirty="0">
                <a:solidFill>
                  <a:srgbClr val="202124"/>
                </a:solidFill>
                <a:latin typeface="AngsanaUPC" panose="02020603050405020304" pitchFamily="18" charset="-34"/>
                <a:cs typeface="AngsanaUPC" panose="02020603050405020304" pitchFamily="18" charset="-34"/>
              </a:rPr>
              <a:t>หุ้นส่วนธุรกิจทางด้าน HR </a:t>
            </a:r>
            <a:r>
              <a:rPr lang="en-US" altLang="en-US" dirty="0">
                <a:solidFill>
                  <a:srgbClr val="202124"/>
                </a:solidFill>
                <a:latin typeface="AngsanaUPC" panose="02020603050405020304" pitchFamily="18" charset="-34"/>
                <a:cs typeface="AngsanaUPC" panose="02020603050405020304" pitchFamily="18" charset="-34"/>
              </a:rPr>
              <a:t>(</a:t>
            </a:r>
            <a:r>
              <a:rPr lang="en-US" dirty="0">
                <a:solidFill>
                  <a:srgbClr val="202124"/>
                </a:solidFill>
                <a:latin typeface="AngsanaUPC" panose="02020603050405020304" pitchFamily="18" charset="-34"/>
                <a:cs typeface="AngsanaUPC" panose="02020603050405020304" pitchFamily="18" charset="-34"/>
              </a:rPr>
              <a:t>Human Resource </a:t>
            </a:r>
            <a:r>
              <a:rPr lang="th-TH" dirty="0">
                <a:solidFill>
                  <a:srgbClr val="202124"/>
                </a:solidFill>
                <a:latin typeface="AngsanaUPC" panose="02020603050405020304" pitchFamily="18" charset="-34"/>
                <a:cs typeface="AngsanaUPC" panose="02020603050405020304" pitchFamily="18" charset="-34"/>
              </a:rPr>
              <a:t>หรือฝ่ายทรัพยากรมนุษย์-ฝ่ายบุคคล</a:t>
            </a:r>
            <a:r>
              <a:rPr lang="en-US" altLang="en-US" dirty="0">
                <a:solidFill>
                  <a:srgbClr val="202124"/>
                </a:solidFill>
                <a:latin typeface="AngsanaUPC" panose="02020603050405020304" pitchFamily="18" charset="-34"/>
                <a:cs typeface="AngsanaUPC" panose="02020603050405020304" pitchFamily="18" charset="-34"/>
              </a:rPr>
              <a:t>)</a:t>
            </a:r>
            <a:r>
              <a:rPr lang="th-TH" altLang="en-US" dirty="0">
                <a:solidFill>
                  <a:srgbClr val="202124"/>
                </a:solidFill>
                <a:latin typeface="AngsanaUPC" panose="02020603050405020304" pitchFamily="18" charset="-34"/>
                <a:cs typeface="AngsanaUPC" panose="02020603050405020304" pitchFamily="18" charset="-34"/>
              </a:rPr>
              <a:t> และต้องการทำความเข้าใจและสื่อสารว่าจำนวนพนักงานเปลี่ยนแปลงไปอย่างไร ในปีที่ผ่านมา</a:t>
            </a:r>
            <a:endParaRPr lang="en-US" dirty="0">
              <a:solidFill>
                <a:srgbClr val="202124"/>
              </a:solidFill>
              <a:latin typeface="AngsanaUPC" panose="02020603050405020304" pitchFamily="18" charset="-34"/>
              <a:cs typeface="AngsanaUPC" panose="02020603050405020304" pitchFamily="18" charset="-34"/>
            </a:endParaRPr>
          </a:p>
        </p:txBody>
      </p:sp>
      <p:sp>
        <p:nvSpPr>
          <p:cNvPr id="4" name="Title 1"/>
          <p:cNvSpPr>
            <a:spLocks noGrp="1"/>
          </p:cNvSpPr>
          <p:nvPr>
            <p:ph type="title"/>
          </p:nvPr>
        </p:nvSpPr>
        <p:spPr>
          <a:xfrm>
            <a:off x="0" y="0"/>
            <a:ext cx="12192000" cy="1018507"/>
          </a:xfrm>
          <a:solidFill>
            <a:schemeClr val="accent1">
              <a:lumMod val="20000"/>
              <a:lumOff val="80000"/>
            </a:schemeClr>
          </a:solidFill>
        </p:spPr>
        <p:txBody>
          <a:bodyPr/>
          <a:lstStyle/>
          <a:p>
            <a:r>
              <a:rPr lang="en-US" dirty="0"/>
              <a:t>Waterfall chart</a:t>
            </a:r>
          </a:p>
        </p:txBody>
      </p:sp>
    </p:spTree>
    <p:extLst>
      <p:ext uri="{BB962C8B-B14F-4D97-AF65-F5344CB8AC3E}">
        <p14:creationId xmlns:p14="http://schemas.microsoft.com/office/powerpoint/2010/main" val="815118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1"/>
            <a:ext cx="12192000" cy="748366"/>
          </a:xfrm>
          <a:solidFill>
            <a:schemeClr val="accent1">
              <a:lumMod val="20000"/>
              <a:lumOff val="80000"/>
            </a:schemeClr>
          </a:solidFill>
        </p:spPr>
        <p:txBody>
          <a:bodyPr/>
          <a:lstStyle/>
          <a:p>
            <a:r>
              <a:rPr lang="en-US" dirty="0"/>
              <a:t>Waterfall chart</a:t>
            </a:r>
          </a:p>
        </p:txBody>
      </p:sp>
      <p:pic>
        <p:nvPicPr>
          <p:cNvPr id="4" name="Picture 3"/>
          <p:cNvPicPr>
            <a:picLocks noChangeAspect="1"/>
          </p:cNvPicPr>
          <p:nvPr/>
        </p:nvPicPr>
        <p:blipFill>
          <a:blip r:embed="rId2"/>
          <a:stretch>
            <a:fillRect/>
          </a:stretch>
        </p:blipFill>
        <p:spPr>
          <a:xfrm>
            <a:off x="276726" y="1902868"/>
            <a:ext cx="7555832" cy="3836452"/>
          </a:xfrm>
          <a:prstGeom prst="rect">
            <a:avLst/>
          </a:prstGeom>
        </p:spPr>
      </p:pic>
      <p:sp>
        <p:nvSpPr>
          <p:cNvPr id="3" name="Oval Callout 2"/>
          <p:cNvSpPr/>
          <p:nvPr/>
        </p:nvSpPr>
        <p:spPr>
          <a:xfrm>
            <a:off x="67326" y="1696952"/>
            <a:ext cx="1845880" cy="768485"/>
          </a:xfrm>
          <a:prstGeom prst="wedgeEllipseCallout">
            <a:avLst>
              <a:gd name="adj1" fmla="val 76379"/>
              <a:gd name="adj2" fmla="val 1863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a:solidFill>
                  <a:schemeClr val="tx1"/>
                </a:solidFill>
              </a:rPr>
              <a:t>จ้างใหม่ 30 ย้ายเข้า 8</a:t>
            </a:r>
            <a:endParaRPr lang="en-US" sz="2000" b="1" dirty="0">
              <a:solidFill>
                <a:schemeClr val="tx1"/>
              </a:solidFill>
            </a:endParaRPr>
          </a:p>
        </p:txBody>
      </p:sp>
      <p:sp>
        <p:nvSpPr>
          <p:cNvPr id="5" name="Oval Callout 4"/>
          <p:cNvSpPr/>
          <p:nvPr/>
        </p:nvSpPr>
        <p:spPr>
          <a:xfrm>
            <a:off x="4667015" y="892371"/>
            <a:ext cx="1546698" cy="768485"/>
          </a:xfrm>
          <a:prstGeom prst="wedgeEllipseCallout">
            <a:avLst>
              <a:gd name="adj1" fmla="val -25663"/>
              <a:gd name="adj2" fmla="val 2357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a:solidFill>
                  <a:schemeClr val="tx1"/>
                </a:solidFill>
              </a:rPr>
              <a:t>ย้ายออก 12 ลาออก 10</a:t>
            </a:r>
            <a:endParaRPr lang="en-US" sz="2000" b="1" dirty="0">
              <a:solidFill>
                <a:schemeClr val="tx1"/>
              </a:solidFill>
            </a:endParaRPr>
          </a:p>
        </p:txBody>
      </p:sp>
      <p:sp>
        <p:nvSpPr>
          <p:cNvPr id="6" name="Rectangle 5"/>
          <p:cNvSpPr/>
          <p:nvPr/>
        </p:nvSpPr>
        <p:spPr>
          <a:xfrm>
            <a:off x="112952" y="6322781"/>
            <a:ext cx="7719606" cy="369332"/>
          </a:xfrm>
          <a:prstGeom prst="rect">
            <a:avLst/>
          </a:prstGeom>
        </p:spPr>
        <p:txBody>
          <a:bodyPr wrap="square">
            <a:spAutoFit/>
          </a:bodyPr>
          <a:lstStyle/>
          <a:p>
            <a:r>
              <a:rPr lang="th-TH" b="1" dirty="0">
                <a:solidFill>
                  <a:srgbClr val="54595F"/>
                </a:solidFill>
                <a:latin typeface="AngsanaUPC" panose="02020603050405020304" pitchFamily="18" charset="-34"/>
                <a:cs typeface="AngsanaUPC" panose="02020603050405020304" pitchFamily="18" charset="-34"/>
              </a:rPr>
              <a:t>หมายเหตุ</a:t>
            </a:r>
            <a:r>
              <a:rPr lang="en-US" b="1" dirty="0">
                <a:solidFill>
                  <a:srgbClr val="54595F"/>
                </a:solidFill>
                <a:latin typeface="AngsanaUPC" panose="02020603050405020304" pitchFamily="18" charset="-34"/>
                <a:cs typeface="AngsanaUPC" panose="02020603050405020304" pitchFamily="18" charset="-34"/>
              </a:rPr>
              <a:t>: Attrition </a:t>
            </a:r>
            <a:r>
              <a:rPr lang="th-TH" b="1" dirty="0">
                <a:solidFill>
                  <a:srgbClr val="54595F"/>
                </a:solidFill>
                <a:latin typeface="AngsanaUPC" panose="02020603050405020304" pitchFamily="18" charset="-34"/>
                <a:cs typeface="AngsanaUPC" panose="02020603050405020304" pitchFamily="18" charset="-34"/>
              </a:rPr>
              <a:t>หรือ การลาออกของพนักงาน</a:t>
            </a:r>
            <a:r>
              <a:rPr lang="en-US" b="1" dirty="0">
                <a:solidFill>
                  <a:srgbClr val="54595F"/>
                </a:solidFill>
                <a:latin typeface="AngsanaUPC" panose="02020603050405020304" pitchFamily="18" charset="-34"/>
                <a:cs typeface="AngsanaUPC" panose="02020603050405020304" pitchFamily="18" charset="-34"/>
              </a:rPr>
              <a:t> </a:t>
            </a:r>
            <a:r>
              <a:rPr lang="th-TH" b="1" dirty="0">
                <a:solidFill>
                  <a:srgbClr val="54595F"/>
                </a:solidFill>
                <a:latin typeface="AngsanaUPC" panose="02020603050405020304" pitchFamily="18" charset="-34"/>
                <a:cs typeface="AngsanaUPC" panose="02020603050405020304" pitchFamily="18" charset="-34"/>
              </a:rPr>
              <a:t>หากพนักงานลาออกเยอะ บ่งบอกปัญหาขององค์กร </a:t>
            </a:r>
            <a:endParaRPr lang="th-TH" b="1" i="0" dirty="0">
              <a:solidFill>
                <a:srgbClr val="54595F"/>
              </a:solidFill>
              <a:effectLst/>
              <a:latin typeface="AngsanaUPC" panose="02020603050405020304" pitchFamily="18" charset="-34"/>
              <a:cs typeface="AngsanaUPC" panose="02020603050405020304" pitchFamily="18" charset="-34"/>
            </a:endParaRPr>
          </a:p>
        </p:txBody>
      </p:sp>
      <p:sp>
        <p:nvSpPr>
          <p:cNvPr id="7" name="Oval Callout 6"/>
          <p:cNvSpPr/>
          <p:nvPr/>
        </p:nvSpPr>
        <p:spPr>
          <a:xfrm>
            <a:off x="6819287" y="1128119"/>
            <a:ext cx="1546698" cy="768485"/>
          </a:xfrm>
          <a:prstGeom prst="wedgeEllipseCallout">
            <a:avLst>
              <a:gd name="adj1" fmla="val -25663"/>
              <a:gd name="adj2" fmla="val 2357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a:solidFill>
                  <a:schemeClr val="tx1"/>
                </a:solidFill>
              </a:rPr>
              <a:t>เหลือ 116</a:t>
            </a:r>
            <a:endParaRPr lang="en-US" sz="2000" b="1" dirty="0">
              <a:solidFill>
                <a:schemeClr val="tx1"/>
              </a:solidFill>
            </a:endParaRPr>
          </a:p>
        </p:txBody>
      </p:sp>
      <p:sp>
        <p:nvSpPr>
          <p:cNvPr id="9" name="Rounded Rectangle 8"/>
          <p:cNvSpPr/>
          <p:nvPr/>
        </p:nvSpPr>
        <p:spPr>
          <a:xfrm>
            <a:off x="8678767" y="745685"/>
            <a:ext cx="3396916" cy="59030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On the left‐hand side, we see what the employee headcount for the given team was at the beginning of the year. As we move to the right, first we encounter the incremental additions: new hires and employees transferring into the team from other parts of the organization. This is followed by the deductions: transfers out of the team to other parts of the organization and attrition. The final column represents employee headcount at the end of the year, after the additions and deductions have been applied to the beginning of year headcount</a:t>
            </a:r>
            <a:r>
              <a:rPr lang="th-TH"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917189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2211"/>
          </a:xfrm>
          <a:solidFill>
            <a:schemeClr val="accent1">
              <a:lumMod val="20000"/>
              <a:lumOff val="80000"/>
            </a:schemeClr>
          </a:solidFill>
        </p:spPr>
        <p:txBody>
          <a:bodyPr/>
          <a:lstStyle/>
          <a:p>
            <a:r>
              <a:rPr lang="en-US" dirty="0"/>
              <a:t>Horizontal bar chart</a:t>
            </a:r>
          </a:p>
        </p:txBody>
      </p:sp>
      <p:sp>
        <p:nvSpPr>
          <p:cNvPr id="3" name="Content Placeholder 2"/>
          <p:cNvSpPr>
            <a:spLocks noGrp="1"/>
          </p:cNvSpPr>
          <p:nvPr>
            <p:ph idx="1"/>
          </p:nvPr>
        </p:nvSpPr>
        <p:spPr/>
        <p:txBody>
          <a:bodyPr/>
          <a:lstStyle/>
          <a:p>
            <a:pPr marL="514350" indent="-514350">
              <a:buAutoNum type="arabicPeriod"/>
            </a:pPr>
            <a:r>
              <a:rPr lang="en-US" dirty="0"/>
              <a:t>It is used to present categorical data.</a:t>
            </a:r>
            <a:endParaRPr lang="th-TH" dirty="0"/>
          </a:p>
          <a:p>
            <a:pPr marL="514350" indent="-514350">
              <a:buAutoNum type="arabicPeriod"/>
            </a:pPr>
            <a:r>
              <a:rPr lang="en-US" dirty="0"/>
              <a:t>It is extremely easy to read.</a:t>
            </a:r>
          </a:p>
          <a:p>
            <a:pPr marL="514350" indent="-514350">
              <a:buAutoNum type="arabicPeriod"/>
            </a:pPr>
            <a:r>
              <a:rPr lang="en-US" dirty="0"/>
              <a:t>It is especially useful if your category names are long, as the text is written from left to right, as most audiences read, making your graph legible for your audience.</a:t>
            </a:r>
            <a:endParaRPr lang="th-TH" dirty="0"/>
          </a:p>
          <a:p>
            <a:pPr marL="0" indent="0">
              <a:buNone/>
            </a:pPr>
            <a:endParaRPr lang="en-US" dirty="0"/>
          </a:p>
        </p:txBody>
      </p:sp>
    </p:spTree>
    <p:extLst>
      <p:ext uri="{BB962C8B-B14F-4D97-AF65-F5344CB8AC3E}">
        <p14:creationId xmlns:p14="http://schemas.microsoft.com/office/powerpoint/2010/main" val="117195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2163"/>
          </a:xfrm>
          <a:solidFill>
            <a:schemeClr val="accent1">
              <a:lumMod val="40000"/>
              <a:lumOff val="60000"/>
            </a:schemeClr>
          </a:solidFill>
        </p:spPr>
        <p:txBody>
          <a:bodyPr/>
          <a:lstStyle/>
          <a:p>
            <a:r>
              <a:rPr lang="en-US"/>
              <a:t>Simple text</a:t>
            </a:r>
          </a:p>
        </p:txBody>
      </p:sp>
      <p:sp>
        <p:nvSpPr>
          <p:cNvPr id="3" name="Content Placeholder 2"/>
          <p:cNvSpPr>
            <a:spLocks noGrp="1"/>
          </p:cNvSpPr>
          <p:nvPr>
            <p:ph idx="1"/>
          </p:nvPr>
        </p:nvSpPr>
        <p:spPr>
          <a:xfrm>
            <a:off x="756920" y="2000567"/>
            <a:ext cx="10515600" cy="2246313"/>
          </a:xfrm>
        </p:spPr>
        <p:txBody>
          <a:bodyPr vert="horz" lIns="91440" tIns="45720" rIns="91440" bIns="45720" rtlCol="0" anchor="t">
            <a:normAutofit fontScale="92500"/>
          </a:bodyPr>
          <a:lstStyle/>
          <a:p>
            <a:pPr marL="0" indent="0">
              <a:buNone/>
            </a:pPr>
            <a:r>
              <a:rPr lang="en-US" dirty="0"/>
              <a:t>	When you have just a number or two to share, simple </a:t>
            </a:r>
            <a:r>
              <a:rPr lang="en-US" sz="3200" dirty="0">
                <a:solidFill>
                  <a:srgbClr val="0070C0"/>
                </a:solidFill>
              </a:rPr>
              <a:t>text</a:t>
            </a:r>
            <a:r>
              <a:rPr lang="en-US" dirty="0"/>
              <a:t> can be a great way to communicate.</a:t>
            </a:r>
          </a:p>
          <a:p>
            <a:pPr marL="0" indent="0">
              <a:buNone/>
            </a:pPr>
            <a:r>
              <a:rPr lang="th-TH" dirty="0">
                <a:cs typeface="Cordia New"/>
              </a:rPr>
              <a:t>	</a:t>
            </a:r>
            <a:r>
              <a:rPr lang="th-TH" dirty="0">
                <a:latin typeface="AngsanaUPC"/>
                <a:cs typeface="AngsanaUPC"/>
              </a:rPr>
              <a:t>ในการนำเสนองาน</a:t>
            </a:r>
            <a:r>
              <a:rPr lang="en-US" dirty="0">
                <a:latin typeface="AngsanaUPC"/>
                <a:cs typeface="AngsanaUPC"/>
              </a:rPr>
              <a:t>:</a:t>
            </a:r>
            <a:r>
              <a:rPr lang="th-TH" dirty="0">
                <a:latin typeface="AngsanaUPC"/>
                <a:cs typeface="AngsanaUPC"/>
              </a:rPr>
              <a:t> เมื่อเราต้องแสดงข้อมูล 1 หรือ 2 ค่า ควรจะแสดงโดยใช้รูปแบบ ตัวอักษร </a:t>
            </a:r>
            <a:r>
              <a:rPr lang="en-US" dirty="0">
                <a:latin typeface="AngsanaUPC"/>
                <a:cs typeface="AngsanaUPC"/>
              </a:rPr>
              <a:t>(Text)</a:t>
            </a:r>
            <a:r>
              <a:rPr lang="th-TH" dirty="0">
                <a:latin typeface="AngsanaUPC"/>
                <a:cs typeface="AngsanaUPC"/>
              </a:rPr>
              <a:t> เท่านั้น ไม่ควรนำค่าเหล่านั้นไปใส่ตาราง </a:t>
            </a:r>
            <a:r>
              <a:rPr lang="en-US" dirty="0">
                <a:latin typeface="AngsanaUPC"/>
                <a:cs typeface="AngsanaUPC"/>
              </a:rPr>
              <a:t>(Table),  Bar chart, </a:t>
            </a:r>
            <a:r>
              <a:rPr lang="th-TH" dirty="0">
                <a:latin typeface="AngsanaUPC"/>
                <a:cs typeface="AngsanaUPC"/>
              </a:rPr>
              <a:t>หรือ</a:t>
            </a:r>
            <a:r>
              <a:rPr lang="en-US" dirty="0">
                <a:latin typeface="AngsanaUPC"/>
                <a:cs typeface="AngsanaUPC"/>
              </a:rPr>
              <a:t> Pie chart </a:t>
            </a:r>
            <a:r>
              <a:rPr lang="en-US" dirty="0" err="1">
                <a:latin typeface="AngsanaUPC"/>
                <a:cs typeface="AngsanaUPC"/>
              </a:rPr>
              <a:t>ซึ่ง</a:t>
            </a:r>
            <a:r>
              <a:rPr lang="th-TH" dirty="0" smtClean="0">
                <a:latin typeface="AngsanaUPC"/>
                <a:cs typeface="AngsanaUPC"/>
              </a:rPr>
              <a:t>ส</a:t>
            </a:r>
            <a:r>
              <a:rPr lang="th-TH" dirty="0">
                <a:latin typeface="AngsanaUPC"/>
                <a:cs typeface="AngsanaUPC"/>
              </a:rPr>
              <a:t>า</a:t>
            </a:r>
            <a:r>
              <a:rPr lang="th-TH" dirty="0" smtClean="0">
                <a:latin typeface="AngsanaUPC"/>
                <a:cs typeface="AngsanaUPC"/>
              </a:rPr>
              <a:t>มารถ</a:t>
            </a:r>
            <a:r>
              <a:rPr lang="th-TH" dirty="0">
                <a:latin typeface="AngsanaUPC"/>
                <a:cs typeface="AngsanaUPC"/>
              </a:rPr>
              <a:t>ใช้ตัวอักษรอย่างเดียวก็เพียงพอ</a:t>
            </a:r>
          </a:p>
          <a:p>
            <a:pPr marL="0" indent="0">
              <a:buNone/>
            </a:pPr>
            <a:r>
              <a:rPr lang="th-TH" dirty="0">
                <a:latin typeface="AngsanaUPC" pitchFamily="18" charset="-34"/>
                <a:cs typeface="AngsanaUPC" pitchFamily="18" charset="-34"/>
              </a:rPr>
              <a:t>ตัวอย่าง ในการนำเสนอข้อมูลจาก 2 ค่าจาก </a:t>
            </a:r>
            <a:r>
              <a:rPr lang="en-US" dirty="0">
                <a:latin typeface="AngsanaUPC" pitchFamily="18" charset="-34"/>
                <a:cs typeface="AngsanaUPC" pitchFamily="18" charset="-34"/>
              </a:rPr>
              <a:t>2</a:t>
            </a:r>
            <a:r>
              <a:rPr lang="th-TH" dirty="0">
                <a:latin typeface="AngsanaUPC" pitchFamily="18" charset="-34"/>
                <a:cs typeface="AngsanaUPC" pitchFamily="18" charset="-34"/>
              </a:rPr>
              <a:t> ปีดังนี้</a:t>
            </a:r>
          </a:p>
          <a:p>
            <a:pPr marL="0" indent="0">
              <a:buNone/>
            </a:pPr>
            <a:endParaRPr lang="th-TH"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850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0021"/>
          </a:xfrm>
          <a:solidFill>
            <a:schemeClr val="accent1">
              <a:lumMod val="20000"/>
              <a:lumOff val="80000"/>
            </a:schemeClr>
          </a:solidFill>
        </p:spPr>
        <p:txBody>
          <a:bodyPr/>
          <a:lstStyle/>
          <a:p>
            <a:r>
              <a:rPr lang="en-US" dirty="0"/>
              <a:t>Horizontal bar chart</a:t>
            </a:r>
          </a:p>
        </p:txBody>
      </p:sp>
      <p:pic>
        <p:nvPicPr>
          <p:cNvPr id="4" name="Picture 3"/>
          <p:cNvPicPr>
            <a:picLocks noChangeAspect="1"/>
          </p:cNvPicPr>
          <p:nvPr/>
        </p:nvPicPr>
        <p:blipFill>
          <a:blip r:embed="rId2"/>
          <a:stretch>
            <a:fillRect/>
          </a:stretch>
        </p:blipFill>
        <p:spPr>
          <a:xfrm>
            <a:off x="838200" y="2310061"/>
            <a:ext cx="10209323" cy="3429001"/>
          </a:xfrm>
          <a:prstGeom prst="rect">
            <a:avLst/>
          </a:prstGeom>
        </p:spPr>
      </p:pic>
    </p:spTree>
    <p:extLst>
      <p:ext uri="{BB962C8B-B14F-4D97-AF65-F5344CB8AC3E}">
        <p14:creationId xmlns:p14="http://schemas.microsoft.com/office/powerpoint/2010/main" val="1975374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3279"/>
          </a:xfrm>
          <a:solidFill>
            <a:schemeClr val="accent1">
              <a:lumMod val="20000"/>
              <a:lumOff val="80000"/>
            </a:schemeClr>
          </a:solidFill>
        </p:spPr>
        <p:txBody>
          <a:bodyPr/>
          <a:lstStyle/>
          <a:p>
            <a:r>
              <a:rPr lang="en-US" dirty="0"/>
              <a:t>How do the audience see the visual? </a:t>
            </a:r>
          </a:p>
        </p:txBody>
      </p:sp>
      <p:sp>
        <p:nvSpPr>
          <p:cNvPr id="3" name="Content Placeholder 2"/>
          <p:cNvSpPr>
            <a:spLocks noGrp="1"/>
          </p:cNvSpPr>
          <p:nvPr>
            <p:ph idx="1"/>
          </p:nvPr>
        </p:nvSpPr>
        <p:spPr>
          <a:xfrm>
            <a:off x="720290" y="1031966"/>
            <a:ext cx="10315074" cy="1892133"/>
          </a:xfrm>
        </p:spPr>
        <p:txBody>
          <a:bodyPr>
            <a:normAutofit fontScale="85000" lnSpcReduction="20000"/>
          </a:bodyPr>
          <a:lstStyle/>
          <a:p>
            <a:pPr marL="0" indent="0">
              <a:buNone/>
            </a:pPr>
            <a:r>
              <a:rPr lang="en-US" dirty="0"/>
              <a:t>	Your audience (without other visual cues) will typically look at your visual starting at the top left and zigzagging in “</a:t>
            </a:r>
            <a:r>
              <a:rPr lang="en-US" sz="5200" dirty="0"/>
              <a:t>z</a:t>
            </a:r>
            <a:r>
              <a:rPr lang="en-US" dirty="0"/>
              <a:t>” shapes. This means they will encounter the top of your graph first. If the biggest category is the most important, think about putting that first and ordering the rest of the categories in decreasing numerical order. Or if the smallest is most important, put that at the top and order by ascending data values.</a:t>
            </a:r>
          </a:p>
        </p:txBody>
      </p:sp>
      <p:pic>
        <p:nvPicPr>
          <p:cNvPr id="6" name="Picture 5"/>
          <p:cNvPicPr>
            <a:picLocks noChangeAspect="1"/>
          </p:cNvPicPr>
          <p:nvPr/>
        </p:nvPicPr>
        <p:blipFill>
          <a:blip r:embed="rId2"/>
          <a:stretch>
            <a:fillRect/>
          </a:stretch>
        </p:blipFill>
        <p:spPr>
          <a:xfrm>
            <a:off x="231752" y="4417997"/>
            <a:ext cx="3518300" cy="2121167"/>
          </a:xfrm>
          <a:prstGeom prst="rect">
            <a:avLst/>
          </a:prstGeom>
        </p:spPr>
      </p:pic>
      <p:pic>
        <p:nvPicPr>
          <p:cNvPr id="7" name="Picture 6"/>
          <p:cNvPicPr>
            <a:picLocks noChangeAspect="1"/>
          </p:cNvPicPr>
          <p:nvPr/>
        </p:nvPicPr>
        <p:blipFill>
          <a:blip r:embed="rId3"/>
          <a:stretch>
            <a:fillRect/>
          </a:stretch>
        </p:blipFill>
        <p:spPr>
          <a:xfrm>
            <a:off x="6542681" y="4417997"/>
            <a:ext cx="3871862" cy="2121167"/>
          </a:xfrm>
          <a:prstGeom prst="rect">
            <a:avLst/>
          </a:prstGeom>
        </p:spPr>
      </p:pic>
      <p:sp>
        <p:nvSpPr>
          <p:cNvPr id="8" name="Oval Callout 7"/>
          <p:cNvSpPr/>
          <p:nvPr/>
        </p:nvSpPr>
        <p:spPr>
          <a:xfrm>
            <a:off x="3551722" y="3676717"/>
            <a:ext cx="2695074" cy="1087788"/>
          </a:xfrm>
          <a:prstGeom prst="wedgeEllipseCallout">
            <a:avLst>
              <a:gd name="adj1" fmla="val -85833"/>
              <a:gd name="adj2" fmla="val 93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most important</a:t>
            </a:r>
          </a:p>
          <a:p>
            <a:pPr algn="ctr"/>
            <a:r>
              <a:rPr lang="en-US" dirty="0">
                <a:solidFill>
                  <a:schemeClr val="tx1"/>
                </a:solidFill>
              </a:rPr>
              <a:t>(</a:t>
            </a:r>
            <a:r>
              <a:rPr lang="th-TH" dirty="0">
                <a:solidFill>
                  <a:schemeClr val="tx1"/>
                </a:solidFill>
              </a:rPr>
              <a:t>ถ้าชุดข้อมูลค่ามากสุดเป็นประเด็นที่สำคัญ</a:t>
            </a:r>
            <a:r>
              <a:rPr lang="en-US" dirty="0">
                <a:solidFill>
                  <a:schemeClr val="tx1"/>
                </a:solidFill>
              </a:rPr>
              <a:t>)</a:t>
            </a:r>
          </a:p>
        </p:txBody>
      </p:sp>
      <p:sp>
        <p:nvSpPr>
          <p:cNvPr id="10" name="Oval Callout 9"/>
          <p:cNvSpPr/>
          <p:nvPr/>
        </p:nvSpPr>
        <p:spPr>
          <a:xfrm>
            <a:off x="8621745" y="3326598"/>
            <a:ext cx="3255829" cy="1091400"/>
          </a:xfrm>
          <a:prstGeom prst="wedgeEllipseCallout">
            <a:avLst>
              <a:gd name="adj1" fmla="val -85833"/>
              <a:gd name="adj2" fmla="val 93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chemeClr val="tx1"/>
              </a:solidFill>
            </a:endParaRPr>
          </a:p>
          <a:p>
            <a:pPr algn="ctr"/>
            <a:r>
              <a:rPr lang="en-US" dirty="0">
                <a:solidFill>
                  <a:schemeClr val="tx1"/>
                </a:solidFill>
              </a:rPr>
              <a:t>The most important</a:t>
            </a:r>
          </a:p>
          <a:p>
            <a:pPr algn="ctr"/>
            <a:r>
              <a:rPr lang="en-US" dirty="0">
                <a:solidFill>
                  <a:schemeClr val="tx1"/>
                </a:solidFill>
              </a:rPr>
              <a:t>(</a:t>
            </a:r>
            <a:r>
              <a:rPr lang="th-TH" dirty="0">
                <a:solidFill>
                  <a:schemeClr val="tx1"/>
                </a:solidFill>
              </a:rPr>
              <a:t>ถ้าชุดข้อมูลค่าน้อยสุดเป็นประเด็นที่สำคัญ</a:t>
            </a:r>
            <a:r>
              <a:rPr lang="en-US" dirty="0">
                <a:solidFill>
                  <a:schemeClr val="tx1"/>
                </a:solidFill>
              </a:rPr>
              <a:t>)</a:t>
            </a:r>
          </a:p>
          <a:p>
            <a:pPr algn="ctr"/>
            <a:endParaRPr lang="en-US" dirty="0">
              <a:solidFill>
                <a:schemeClr val="tx1"/>
              </a:solidFill>
            </a:endParaRPr>
          </a:p>
        </p:txBody>
      </p:sp>
      <p:sp>
        <p:nvSpPr>
          <p:cNvPr id="12" name="Oval Callout 11"/>
          <p:cNvSpPr/>
          <p:nvPr/>
        </p:nvSpPr>
        <p:spPr>
          <a:xfrm>
            <a:off x="3790411" y="5093191"/>
            <a:ext cx="2125479" cy="1030517"/>
          </a:xfrm>
          <a:prstGeom prst="wedgeEllipseCallout">
            <a:avLst>
              <a:gd name="adj1" fmla="val -63964"/>
              <a:gd name="adj2" fmla="val 273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srgbClr val="C00000"/>
                </a:solidFill>
              </a:rPr>
              <a:t>ค่ามากอยู่ข้างบน</a:t>
            </a:r>
            <a:r>
              <a:rPr lang="th-TH" dirty="0" smtClean="0">
                <a:solidFill>
                  <a:schemeClr val="tx1"/>
                </a:solidFill>
              </a:rPr>
              <a:t>จากนั้นเรียงจาก</a:t>
            </a:r>
            <a:r>
              <a:rPr lang="th-TH" b="1" dirty="0" smtClean="0">
                <a:solidFill>
                  <a:srgbClr val="C00000"/>
                </a:solidFill>
              </a:rPr>
              <a:t>มากไปน้อย</a:t>
            </a:r>
            <a:endParaRPr lang="en-US" b="1" dirty="0">
              <a:solidFill>
                <a:srgbClr val="C00000"/>
              </a:solidFill>
            </a:endParaRPr>
          </a:p>
        </p:txBody>
      </p:sp>
      <p:sp>
        <p:nvSpPr>
          <p:cNvPr id="13" name="Oval Callout 12"/>
          <p:cNvSpPr/>
          <p:nvPr/>
        </p:nvSpPr>
        <p:spPr>
          <a:xfrm>
            <a:off x="10193154" y="4600742"/>
            <a:ext cx="1846446" cy="1148894"/>
          </a:xfrm>
          <a:prstGeom prst="wedgeEllipseCallout">
            <a:avLst>
              <a:gd name="adj1" fmla="val -53108"/>
              <a:gd name="adj2" fmla="val 3977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srgbClr val="C00000"/>
                </a:solidFill>
              </a:rPr>
              <a:t>ค่าน้อยอยู่ข้างบน</a:t>
            </a:r>
            <a:r>
              <a:rPr lang="th-TH" dirty="0" smtClean="0">
                <a:solidFill>
                  <a:schemeClr val="tx1"/>
                </a:solidFill>
              </a:rPr>
              <a:t>จากนั้นเรียงจาก</a:t>
            </a:r>
            <a:r>
              <a:rPr lang="th-TH" b="1" dirty="0" smtClean="0">
                <a:solidFill>
                  <a:srgbClr val="C00000"/>
                </a:solidFill>
              </a:rPr>
              <a:t>น้อยไปมาก</a:t>
            </a:r>
            <a:endParaRPr lang="en-US" b="1" dirty="0">
              <a:solidFill>
                <a:srgbClr val="C00000"/>
              </a:solidFill>
            </a:endParaRPr>
          </a:p>
        </p:txBody>
      </p:sp>
    </p:spTree>
    <p:extLst>
      <p:ext uri="{BB962C8B-B14F-4D97-AF65-F5344CB8AC3E}">
        <p14:creationId xmlns:p14="http://schemas.microsoft.com/office/powerpoint/2010/main" val="53614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0380"/>
          </a:xfrm>
          <a:solidFill>
            <a:schemeClr val="accent2">
              <a:lumMod val="20000"/>
              <a:lumOff val="80000"/>
            </a:schemeClr>
          </a:solidFill>
        </p:spPr>
        <p:txBody>
          <a:bodyPr/>
          <a:lstStyle/>
          <a:p>
            <a:r>
              <a:rPr lang="en-US" dirty="0"/>
              <a:t>Stacked horizontal bar chart</a:t>
            </a:r>
          </a:p>
        </p:txBody>
      </p:sp>
      <p:sp>
        <p:nvSpPr>
          <p:cNvPr id="3" name="Content Placeholder 2"/>
          <p:cNvSpPr>
            <a:spLocks noGrp="1"/>
          </p:cNvSpPr>
          <p:nvPr>
            <p:ph idx="1"/>
          </p:nvPr>
        </p:nvSpPr>
        <p:spPr>
          <a:xfrm>
            <a:off x="766010" y="1331458"/>
            <a:ext cx="10515600" cy="1831975"/>
          </a:xfrm>
        </p:spPr>
        <p:txBody>
          <a:bodyPr/>
          <a:lstStyle/>
          <a:p>
            <a:pPr marL="0" indent="0">
              <a:buNone/>
            </a:pPr>
            <a:r>
              <a:rPr lang="en-US" dirty="0"/>
              <a:t>	Stacked horizontal bar charts can be used to show the totals across different categories but also give a sense of the subcomponent pieces. They can be structured to show either absolute values or sum to 100%.</a:t>
            </a:r>
          </a:p>
        </p:txBody>
      </p:sp>
      <p:sp>
        <p:nvSpPr>
          <p:cNvPr id="4" name="Rounded Rectangle 3"/>
          <p:cNvSpPr/>
          <p:nvPr/>
        </p:nvSpPr>
        <p:spPr>
          <a:xfrm>
            <a:off x="7411453" y="3308683"/>
            <a:ext cx="4559969" cy="32004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th-TH" altLang="en-US" sz="2800" dirty="0">
                <a:solidFill>
                  <a:schemeClr val="tx1"/>
                </a:solidFill>
                <a:latin typeface="AngsanaUPC" panose="02020603050405020304" pitchFamily="18" charset="-34"/>
                <a:cs typeface="AngsanaUPC" panose="02020603050405020304" pitchFamily="18" charset="-34"/>
              </a:rPr>
              <a:t>ในรูปแสดงข้อมูลที่สำรวจความคิดเห็น </a:t>
            </a:r>
            <a:endParaRPr lang="en-US" altLang="en-US" sz="2800" dirty="0">
              <a:solidFill>
                <a:schemeClr val="tx1"/>
              </a:solidFill>
              <a:latin typeface="AngsanaUPC" panose="02020603050405020304" pitchFamily="18" charset="-34"/>
              <a:cs typeface="AngsanaUPC" panose="02020603050405020304" pitchFamily="18" charset="-34"/>
            </a:endParaRPr>
          </a:p>
          <a:p>
            <a:pPr lvl="0" eaLnBrk="0" fontAlgn="base" hangingPunct="0">
              <a:spcBef>
                <a:spcPct val="0"/>
              </a:spcBef>
              <a:spcAft>
                <a:spcPct val="0"/>
              </a:spcAft>
            </a:pPr>
            <a:r>
              <a:rPr lang="en-US" altLang="en-US" sz="2800" dirty="0">
                <a:solidFill>
                  <a:schemeClr val="tx1"/>
                </a:solidFill>
                <a:latin typeface="AngsanaUPC" panose="02020603050405020304" pitchFamily="18" charset="-34"/>
                <a:cs typeface="AngsanaUPC" panose="02020603050405020304" pitchFamily="18" charset="-34"/>
              </a:rPr>
              <a:t>1. </a:t>
            </a:r>
            <a:r>
              <a:rPr lang="th-TH" altLang="en-US" sz="2800" dirty="0">
                <a:solidFill>
                  <a:schemeClr val="tx1"/>
                </a:solidFill>
                <a:latin typeface="AngsanaUPC" panose="02020603050405020304" pitchFamily="18" charset="-34"/>
                <a:cs typeface="AngsanaUPC" panose="02020603050405020304" pitchFamily="18" charset="-34"/>
              </a:rPr>
              <a:t>สามารถแสดงผลรวมในหมวดหมู่ต่างๆ แต่ยังให้ความรู้สึกถึงส่วนประกอบย่อย</a:t>
            </a:r>
            <a:endParaRPr lang="en-US" altLang="en-US" sz="2800" dirty="0">
              <a:solidFill>
                <a:schemeClr val="tx1"/>
              </a:solidFill>
              <a:latin typeface="AngsanaUPC" panose="02020603050405020304" pitchFamily="18" charset="-34"/>
              <a:cs typeface="AngsanaUPC" panose="02020603050405020304" pitchFamily="18" charset="-34"/>
            </a:endParaRPr>
          </a:p>
          <a:p>
            <a:pPr lvl="0" eaLnBrk="0" fontAlgn="base" hangingPunct="0">
              <a:spcBef>
                <a:spcPct val="0"/>
              </a:spcBef>
              <a:spcAft>
                <a:spcPct val="0"/>
              </a:spcAft>
            </a:pPr>
            <a:r>
              <a:rPr lang="en-US" altLang="en-US" sz="2800" dirty="0">
                <a:solidFill>
                  <a:schemeClr val="tx1"/>
                </a:solidFill>
                <a:latin typeface="AngsanaUPC" panose="02020603050405020304" pitchFamily="18" charset="-34"/>
                <a:cs typeface="AngsanaUPC" panose="02020603050405020304" pitchFamily="18" charset="-34"/>
              </a:rPr>
              <a:t>2.</a:t>
            </a:r>
            <a:r>
              <a:rPr lang="th-TH" altLang="en-US" sz="2800" dirty="0">
                <a:solidFill>
                  <a:schemeClr val="tx1"/>
                </a:solidFill>
                <a:latin typeface="AngsanaUPC" panose="02020603050405020304" pitchFamily="18" charset="-34"/>
                <a:cs typeface="AngsanaUPC" panose="02020603050405020304" pitchFamily="18" charset="-34"/>
              </a:rPr>
              <a:t>สามารถแสดงค่าผลรวมเป็น 100% </a:t>
            </a:r>
            <a:endParaRPr lang="en-US" altLang="en-US" sz="2800" dirty="0">
              <a:solidFill>
                <a:schemeClr val="tx1"/>
              </a:solidFill>
              <a:latin typeface="AngsanaUPC" panose="02020603050405020304" pitchFamily="18" charset="-34"/>
              <a:cs typeface="AngsanaUPC" panose="02020603050405020304" pitchFamily="18" charset="-34"/>
            </a:endParaRPr>
          </a:p>
          <a:p>
            <a:pPr lvl="0" eaLnBrk="0" fontAlgn="base" hangingPunct="0">
              <a:spcBef>
                <a:spcPct val="0"/>
              </a:spcBef>
              <a:spcAft>
                <a:spcPct val="0"/>
              </a:spcAft>
            </a:pPr>
            <a:r>
              <a:rPr lang="en-US" altLang="en-US" sz="2800" dirty="0">
                <a:solidFill>
                  <a:schemeClr val="tx1"/>
                </a:solidFill>
                <a:latin typeface="AngsanaUPC" panose="02020603050405020304" pitchFamily="18" charset="-34"/>
                <a:cs typeface="AngsanaUPC" panose="02020603050405020304" pitchFamily="18" charset="-34"/>
              </a:rPr>
              <a:t>3.</a:t>
            </a:r>
            <a:r>
              <a:rPr lang="th-TH" altLang="en-US" sz="2800" dirty="0">
                <a:solidFill>
                  <a:schemeClr val="tx1"/>
                </a:solidFill>
                <a:latin typeface="AngsanaUPC" panose="02020603050405020304" pitchFamily="18" charset="-34"/>
                <a:cs typeface="AngsanaUPC" panose="02020603050405020304" pitchFamily="18" charset="-34"/>
              </a:rPr>
              <a:t>ในรูปง่ายต่อการเปรียบเทียบจากซ้ายไปขวา</a:t>
            </a:r>
          </a:p>
        </p:txBody>
      </p:sp>
      <p:pic>
        <p:nvPicPr>
          <p:cNvPr id="6" name="Picture 5"/>
          <p:cNvPicPr>
            <a:picLocks noChangeAspect="1"/>
          </p:cNvPicPr>
          <p:nvPr/>
        </p:nvPicPr>
        <p:blipFill>
          <a:blip r:embed="rId2"/>
          <a:stretch>
            <a:fillRect/>
          </a:stretch>
        </p:blipFill>
        <p:spPr>
          <a:xfrm>
            <a:off x="766010" y="3282997"/>
            <a:ext cx="5394158" cy="2992564"/>
          </a:xfrm>
          <a:prstGeom prst="rect">
            <a:avLst/>
          </a:prstGeom>
        </p:spPr>
      </p:pic>
    </p:spTree>
    <p:extLst>
      <p:ext uri="{BB962C8B-B14F-4D97-AF65-F5344CB8AC3E}">
        <p14:creationId xmlns:p14="http://schemas.microsoft.com/office/powerpoint/2010/main" val="3479474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5528"/>
          </a:xfrm>
        </p:spPr>
        <p:txBody>
          <a:bodyPr>
            <a:normAutofit fontScale="90000"/>
          </a:bodyPr>
          <a:lstStyle/>
          <a:p>
            <a:r>
              <a:rPr lang="en-US" dirty="0"/>
              <a:t>Square area graph</a:t>
            </a:r>
          </a:p>
        </p:txBody>
      </p:sp>
      <p:pic>
        <p:nvPicPr>
          <p:cNvPr id="5" name="Picture 4"/>
          <p:cNvPicPr>
            <a:picLocks noChangeAspect="1"/>
          </p:cNvPicPr>
          <p:nvPr/>
        </p:nvPicPr>
        <p:blipFill>
          <a:blip r:embed="rId2"/>
          <a:stretch>
            <a:fillRect/>
          </a:stretch>
        </p:blipFill>
        <p:spPr>
          <a:xfrm>
            <a:off x="510941" y="1665171"/>
            <a:ext cx="6390373" cy="4321743"/>
          </a:xfrm>
          <a:prstGeom prst="rect">
            <a:avLst/>
          </a:prstGeom>
        </p:spPr>
      </p:pic>
      <p:sp>
        <p:nvSpPr>
          <p:cNvPr id="6" name="TextBox 5"/>
          <p:cNvSpPr txBox="1"/>
          <p:nvPr/>
        </p:nvSpPr>
        <p:spPr>
          <a:xfrm>
            <a:off x="838200" y="6148758"/>
            <a:ext cx="3542097" cy="369332"/>
          </a:xfrm>
          <a:prstGeom prst="rect">
            <a:avLst/>
          </a:prstGeom>
          <a:noFill/>
        </p:spPr>
        <p:txBody>
          <a:bodyPr wrap="square" rtlCol="0">
            <a:spAutoFit/>
          </a:bodyPr>
          <a:lstStyle/>
          <a:p>
            <a:r>
              <a:rPr lang="en-US" dirty="0"/>
              <a:t>Square area graph</a:t>
            </a:r>
          </a:p>
        </p:txBody>
      </p:sp>
      <p:sp>
        <p:nvSpPr>
          <p:cNvPr id="7" name="Rounded Rectangular Callout 6"/>
          <p:cNvSpPr/>
          <p:nvPr/>
        </p:nvSpPr>
        <p:spPr>
          <a:xfrm>
            <a:off x="7194082" y="1583356"/>
            <a:ext cx="4427621" cy="2242686"/>
          </a:xfrm>
          <a:prstGeom prst="wedgeRoundRectCallout">
            <a:avLst>
              <a:gd name="adj1" fmla="val -57803"/>
              <a:gd name="adj2" fmla="val 680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Humans’ eyes don’t do a great job of attributing quantitative value to two‐dimensional space, which can render area graphs harder to read than some of the other types of visual displays we’ve discussed.</a:t>
            </a:r>
          </a:p>
        </p:txBody>
      </p:sp>
      <p:sp>
        <p:nvSpPr>
          <p:cNvPr id="8" name="Rounded Rectangular Callout 7"/>
          <p:cNvSpPr/>
          <p:nvPr/>
        </p:nvSpPr>
        <p:spPr>
          <a:xfrm>
            <a:off x="7194082" y="4446871"/>
            <a:ext cx="4427621" cy="1799925"/>
          </a:xfrm>
          <a:prstGeom prst="wedgeRoundRectCallout">
            <a:avLst>
              <a:gd name="adj1" fmla="val -57803"/>
              <a:gd name="adj2" fmla="val 680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dirty="0">
                <a:solidFill>
                  <a:schemeClr val="tx1"/>
                </a:solidFill>
                <a:latin typeface="AngsanaUPC" panose="02020603050405020304" pitchFamily="18" charset="-34"/>
                <a:cs typeface="AngsanaUPC" panose="02020603050405020304" pitchFamily="18" charset="-34"/>
              </a:rPr>
              <a:t>ตาของเราไม่เก่งเรื่องแยกข้อมูลในรูปแบบ 2 </a:t>
            </a:r>
            <a:r>
              <a:rPr lang="en-US" sz="2800" dirty="0">
                <a:solidFill>
                  <a:schemeClr val="tx1"/>
                </a:solidFill>
                <a:latin typeface="AngsanaUPC" panose="02020603050405020304" pitchFamily="18" charset="-34"/>
                <a:cs typeface="AngsanaUPC" panose="02020603050405020304" pitchFamily="18" charset="-34"/>
              </a:rPr>
              <a:t>dimension</a:t>
            </a:r>
            <a:r>
              <a:rPr lang="th-TH" sz="2800" dirty="0">
                <a:solidFill>
                  <a:schemeClr val="tx1"/>
                </a:solidFill>
                <a:latin typeface="AngsanaUPC" panose="02020603050405020304" pitchFamily="18" charset="-34"/>
                <a:cs typeface="AngsanaUPC" panose="02020603050405020304" pitchFamily="18" charset="-34"/>
              </a:rPr>
              <a:t> ในลักษณะนี้ หากจะใช้ต้องระมัดระวัง </a:t>
            </a:r>
            <a:endParaRPr lang="en-US" sz="28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713267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55" y="1591024"/>
            <a:ext cx="10515600" cy="3202040"/>
          </a:xfrm>
          <a:solidFill>
            <a:schemeClr val="accent6">
              <a:lumMod val="40000"/>
              <a:lumOff val="60000"/>
            </a:schemeClr>
          </a:solidFill>
        </p:spPr>
        <p:txBody>
          <a:bodyPr>
            <a:normAutofit/>
          </a:bodyPr>
          <a:lstStyle/>
          <a:p>
            <a:pPr algn="ctr"/>
            <a:r>
              <a:rPr lang="th-TH" sz="4800" dirty="0" smtClean="0">
                <a:latin typeface="Angsana New" panose="02020603050405020304" pitchFamily="18" charset="-34"/>
                <a:cs typeface="Angsana New" panose="02020603050405020304" pitchFamily="18" charset="-34"/>
              </a:rPr>
              <a:t>ปัญหาในการใช้ </a:t>
            </a:r>
            <a:r>
              <a:rPr lang="en-US" sz="4800" dirty="0" smtClean="0">
                <a:latin typeface="Angsana New" panose="02020603050405020304" pitchFamily="18" charset="-34"/>
                <a:cs typeface="Angsana New" panose="02020603050405020304" pitchFamily="18" charset="-34"/>
              </a:rPr>
              <a:t>Graph </a:t>
            </a:r>
            <a:r>
              <a:rPr lang="th-TH" sz="4800" dirty="0" smtClean="0">
                <a:latin typeface="Angsana New" panose="02020603050405020304" pitchFamily="18" charset="-34"/>
                <a:cs typeface="Angsana New" panose="02020603050405020304" pitchFamily="18" charset="-34"/>
              </a:rPr>
              <a:t>ที่ไม่เหมาะสม</a:t>
            </a:r>
            <a:endParaRPr lang="en-US" sz="4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106753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6550"/>
          </a:xfrm>
          <a:solidFill>
            <a:srgbClr val="FFE89F"/>
          </a:solidFill>
        </p:spPr>
        <p:txBody>
          <a:bodyPr/>
          <a:lstStyle/>
          <a:p>
            <a:r>
              <a:rPr lang="en-US" b="1" dirty="0">
                <a:solidFill>
                  <a:srgbClr val="C00000"/>
                </a:solidFill>
              </a:rPr>
              <a:t>To be avoided </a:t>
            </a:r>
          </a:p>
        </p:txBody>
      </p:sp>
      <p:sp>
        <p:nvSpPr>
          <p:cNvPr id="3" name="Content Placeholder 2"/>
          <p:cNvSpPr>
            <a:spLocks noGrp="1"/>
          </p:cNvSpPr>
          <p:nvPr>
            <p:ph idx="1"/>
          </p:nvPr>
        </p:nvSpPr>
        <p:spPr>
          <a:xfrm>
            <a:off x="838200" y="1825625"/>
            <a:ext cx="10515600" cy="881480"/>
          </a:xfrm>
        </p:spPr>
        <p:txBody>
          <a:bodyPr/>
          <a:lstStyle/>
          <a:p>
            <a:pPr marL="0" indent="0">
              <a:buNone/>
            </a:pPr>
            <a:r>
              <a:rPr lang="en-US" dirty="0"/>
              <a:t>There are also some specific graph types and elements that you should avoid: </a:t>
            </a:r>
            <a:r>
              <a:rPr lang="en-US" dirty="0">
                <a:solidFill>
                  <a:srgbClr val="0736B9"/>
                </a:solidFill>
              </a:rPr>
              <a:t>pie charts, donut charts, 3D, and secondary y‐axes</a:t>
            </a:r>
            <a:r>
              <a:rPr lang="en-US" dirty="0"/>
              <a:t>.</a:t>
            </a:r>
          </a:p>
          <a:p>
            <a:pPr marL="0" indent="0">
              <a:buNone/>
            </a:pPr>
            <a:endParaRPr lang="en-US" dirty="0"/>
          </a:p>
        </p:txBody>
      </p:sp>
      <p:sp>
        <p:nvSpPr>
          <p:cNvPr id="4" name="Flowchart: Alternate Process 3"/>
          <p:cNvSpPr/>
          <p:nvPr/>
        </p:nvSpPr>
        <p:spPr>
          <a:xfrm>
            <a:off x="838199" y="2707105"/>
            <a:ext cx="10515601" cy="169645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C00000"/>
                </a:solidFill>
                <a:latin typeface="AngsanaUPC" panose="02020603050405020304" pitchFamily="18" charset="-34"/>
                <a:cs typeface="AngsanaUPC" panose="02020603050405020304" pitchFamily="18" charset="-34"/>
              </a:rPr>
              <a:t>pie charts, donut charts, 3D, and secondary y‐axes </a:t>
            </a:r>
            <a:r>
              <a:rPr lang="th-TH" sz="3200" dirty="0">
                <a:solidFill>
                  <a:srgbClr val="0736B9"/>
                </a:solidFill>
                <a:latin typeface="AngsanaUPC" panose="02020603050405020304" pitchFamily="18" charset="-34"/>
                <a:cs typeface="AngsanaUPC" panose="02020603050405020304" pitchFamily="18" charset="-34"/>
              </a:rPr>
              <a:t>เป็น </a:t>
            </a:r>
            <a:r>
              <a:rPr lang="en-US" sz="3200" dirty="0">
                <a:solidFill>
                  <a:srgbClr val="0736B9"/>
                </a:solidFill>
                <a:latin typeface="AngsanaUPC" panose="02020603050405020304" pitchFamily="18" charset="-34"/>
                <a:cs typeface="AngsanaUPC" panose="02020603050405020304" pitchFamily="18" charset="-34"/>
              </a:rPr>
              <a:t>Chart</a:t>
            </a:r>
            <a:r>
              <a:rPr lang="en-US" sz="3200" dirty="0">
                <a:solidFill>
                  <a:schemeClr val="tx1"/>
                </a:solidFill>
                <a:latin typeface="AngsanaUPC" panose="02020603050405020304" pitchFamily="18" charset="-34"/>
                <a:cs typeface="AngsanaUPC" panose="02020603050405020304" pitchFamily="18" charset="-34"/>
              </a:rPr>
              <a:t> </a:t>
            </a:r>
            <a:r>
              <a:rPr lang="th-TH" sz="3200" dirty="0">
                <a:solidFill>
                  <a:schemeClr val="tx1"/>
                </a:solidFill>
                <a:latin typeface="AngsanaUPC" panose="02020603050405020304" pitchFamily="18" charset="-34"/>
                <a:cs typeface="AngsanaUPC" panose="02020603050405020304" pitchFamily="18" charset="-34"/>
              </a:rPr>
              <a:t>ที่ต้องระมัดระวังในการใช้ ซึ่งบางครั้งถ้ามี </a:t>
            </a:r>
            <a:r>
              <a:rPr lang="en-US" sz="3200" dirty="0">
                <a:solidFill>
                  <a:schemeClr val="tx1"/>
                </a:solidFill>
                <a:latin typeface="AngsanaUPC" panose="02020603050405020304" pitchFamily="18" charset="-34"/>
                <a:cs typeface="AngsanaUPC" panose="02020603050405020304" pitchFamily="18" charset="-34"/>
              </a:rPr>
              <a:t>Chart </a:t>
            </a:r>
            <a:r>
              <a:rPr lang="th-TH" sz="3200" dirty="0">
                <a:solidFill>
                  <a:schemeClr val="tx1"/>
                </a:solidFill>
                <a:latin typeface="AngsanaUPC" panose="02020603050405020304" pitchFamily="18" charset="-34"/>
                <a:cs typeface="AngsanaUPC" panose="02020603050405020304" pitchFamily="18" charset="-34"/>
              </a:rPr>
              <a:t>อื่นที่ดีกว่า แสดงภาพได้ดีกว่า ก็ควรหลีกเลี่ยงการใช้ </a:t>
            </a:r>
            <a:r>
              <a:rPr lang="en-US" sz="3200" dirty="0">
                <a:solidFill>
                  <a:schemeClr val="tx1"/>
                </a:solidFill>
                <a:latin typeface="AngsanaUPC" panose="02020603050405020304" pitchFamily="18" charset="-34"/>
                <a:cs typeface="AngsanaUPC" panose="02020603050405020304" pitchFamily="18" charset="-34"/>
              </a:rPr>
              <a:t>Chart </a:t>
            </a:r>
            <a:r>
              <a:rPr lang="th-TH" sz="3200" dirty="0">
                <a:solidFill>
                  <a:schemeClr val="tx1"/>
                </a:solidFill>
                <a:latin typeface="AngsanaUPC" panose="02020603050405020304" pitchFamily="18" charset="-34"/>
                <a:cs typeface="AngsanaUPC" panose="02020603050405020304" pitchFamily="18" charset="-34"/>
              </a:rPr>
              <a:t>ดังกล่าว </a:t>
            </a:r>
            <a:endParaRPr lang="en-US" sz="32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334674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8039"/>
          </a:xfrm>
          <a:solidFill>
            <a:schemeClr val="accent1">
              <a:lumMod val="20000"/>
              <a:lumOff val="80000"/>
            </a:schemeClr>
          </a:solidFill>
        </p:spPr>
        <p:txBody>
          <a:bodyPr/>
          <a:lstStyle/>
          <a:p>
            <a:r>
              <a:rPr lang="th-TH" dirty="0">
                <a:solidFill>
                  <a:srgbClr val="C00000"/>
                </a:solidFill>
                <a:latin typeface="AngsanaUPC" panose="02020603050405020304" pitchFamily="18" charset="-34"/>
                <a:cs typeface="AngsanaUPC" panose="02020603050405020304" pitchFamily="18" charset="-34"/>
              </a:rPr>
              <a:t>ทำไม </a:t>
            </a:r>
            <a:r>
              <a:rPr lang="en-US" dirty="0">
                <a:solidFill>
                  <a:srgbClr val="C00000"/>
                </a:solidFill>
                <a:latin typeface="AngsanaUPC" panose="02020603050405020304" pitchFamily="18" charset="-34"/>
                <a:cs typeface="AngsanaUPC" panose="02020603050405020304" pitchFamily="18" charset="-34"/>
              </a:rPr>
              <a:t>3-D Pie chart </a:t>
            </a:r>
            <a:r>
              <a:rPr lang="th-TH" dirty="0">
                <a:solidFill>
                  <a:srgbClr val="C00000"/>
                </a:solidFill>
                <a:latin typeface="AngsanaUPC" panose="02020603050405020304" pitchFamily="18" charset="-34"/>
                <a:cs typeface="AngsanaUPC" panose="02020603050405020304" pitchFamily="18" charset="-34"/>
              </a:rPr>
              <a:t>เป็น </a:t>
            </a:r>
            <a:r>
              <a:rPr lang="en-US" dirty="0">
                <a:solidFill>
                  <a:srgbClr val="C00000"/>
                </a:solidFill>
                <a:latin typeface="AngsanaUPC" panose="02020603050405020304" pitchFamily="18" charset="-34"/>
                <a:cs typeface="AngsanaUPC" panose="02020603050405020304" pitchFamily="18" charset="-34"/>
              </a:rPr>
              <a:t>Visual </a:t>
            </a:r>
            <a:r>
              <a:rPr lang="th-TH" dirty="0">
                <a:solidFill>
                  <a:srgbClr val="C00000"/>
                </a:solidFill>
                <a:latin typeface="AngsanaUPC" panose="02020603050405020304" pitchFamily="18" charset="-34"/>
                <a:cs typeface="AngsanaUPC" panose="02020603050405020304" pitchFamily="18" charset="-34"/>
              </a:rPr>
              <a:t>ที่ควรเลี่ยงใช้งาน</a:t>
            </a:r>
            <a:endParaRPr lang="en-US" dirty="0">
              <a:solidFill>
                <a:srgbClr val="C00000"/>
              </a:solidFill>
              <a:latin typeface="AngsanaUPC" panose="02020603050405020304" pitchFamily="18" charset="-34"/>
              <a:cs typeface="AngsanaUPC" panose="02020603050405020304" pitchFamily="18" charset="-34"/>
            </a:endParaRPr>
          </a:p>
        </p:txBody>
      </p:sp>
      <p:pic>
        <p:nvPicPr>
          <p:cNvPr id="4" name="Picture 3"/>
          <p:cNvPicPr>
            <a:picLocks noChangeAspect="1"/>
          </p:cNvPicPr>
          <p:nvPr/>
        </p:nvPicPr>
        <p:blipFill>
          <a:blip r:embed="rId2"/>
          <a:stretch>
            <a:fillRect/>
          </a:stretch>
        </p:blipFill>
        <p:spPr>
          <a:xfrm>
            <a:off x="1871663" y="1964104"/>
            <a:ext cx="5311015" cy="3646458"/>
          </a:xfrm>
          <a:prstGeom prst="rect">
            <a:avLst/>
          </a:prstGeom>
        </p:spPr>
      </p:pic>
      <p:sp>
        <p:nvSpPr>
          <p:cNvPr id="5" name="Rounded Rectangular Callout 4"/>
          <p:cNvSpPr/>
          <p:nvPr/>
        </p:nvSpPr>
        <p:spPr>
          <a:xfrm>
            <a:off x="8269357" y="2226365"/>
            <a:ext cx="3084443" cy="1669774"/>
          </a:xfrm>
          <a:prstGeom prst="wedgeRoundRectCallout">
            <a:avLst>
              <a:gd name="adj1" fmla="val -83991"/>
              <a:gd name="adj2" fmla="val 8631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a:solidFill>
                  <a:schemeClr val="tx1"/>
                </a:solidFill>
                <a:latin typeface="AngsanaUPC" panose="02020603050405020304" pitchFamily="18" charset="-34"/>
                <a:cs typeface="AngsanaUPC" panose="02020603050405020304" pitchFamily="18" charset="-34"/>
              </a:rPr>
              <a:t>ท่านคิดว่า สัดส่วนที่มากสุดคือ </a:t>
            </a:r>
            <a:r>
              <a:rPr lang="en-US" sz="2800" b="1" dirty="0">
                <a:solidFill>
                  <a:schemeClr val="tx1"/>
                </a:solidFill>
                <a:latin typeface="AngsanaUPC" panose="02020603050405020304" pitchFamily="18" charset="-34"/>
                <a:cs typeface="AngsanaUPC" panose="02020603050405020304" pitchFamily="18" charset="-34"/>
              </a:rPr>
              <a:t>Supplier </a:t>
            </a:r>
            <a:r>
              <a:rPr lang="th-TH" sz="2800" b="1" dirty="0">
                <a:solidFill>
                  <a:schemeClr val="tx1"/>
                </a:solidFill>
                <a:latin typeface="AngsanaUPC" panose="02020603050405020304" pitchFamily="18" charset="-34"/>
                <a:cs typeface="AngsanaUPC" panose="02020603050405020304" pitchFamily="18" charset="-34"/>
              </a:rPr>
              <a:t>ใด</a:t>
            </a:r>
          </a:p>
          <a:p>
            <a:pPr algn="ctr"/>
            <a:r>
              <a:rPr lang="th-TH" sz="2800" b="1" dirty="0">
                <a:solidFill>
                  <a:schemeClr val="tx1"/>
                </a:solidFill>
                <a:latin typeface="AngsanaUPC" panose="02020603050405020304" pitchFamily="18" charset="-34"/>
                <a:cs typeface="AngsanaUPC" panose="02020603050405020304" pitchFamily="18" charset="-34"/>
              </a:rPr>
              <a:t>จากสายตา ท่านตอบว่า </a:t>
            </a:r>
            <a:r>
              <a:rPr lang="en-US" sz="4000" b="1" dirty="0">
                <a:solidFill>
                  <a:schemeClr val="tx1"/>
                </a:solidFill>
                <a:latin typeface="AngsanaUPC" panose="02020603050405020304" pitchFamily="18" charset="-34"/>
                <a:cs typeface="AngsanaUPC" panose="02020603050405020304" pitchFamily="18" charset="-34"/>
              </a:rPr>
              <a:t>B</a:t>
            </a:r>
          </a:p>
        </p:txBody>
      </p:sp>
    </p:spTree>
    <p:extLst>
      <p:ext uri="{BB962C8B-B14F-4D97-AF65-F5344CB8AC3E}">
        <p14:creationId xmlns:p14="http://schemas.microsoft.com/office/powerpoint/2010/main" val="1867784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2068" y="1816294"/>
            <a:ext cx="5495728" cy="4116964"/>
          </a:xfrm>
          <a:prstGeom prst="rect">
            <a:avLst/>
          </a:prstGeom>
        </p:spPr>
      </p:pic>
      <p:sp>
        <p:nvSpPr>
          <p:cNvPr id="5" name="Title 1"/>
          <p:cNvSpPr>
            <a:spLocks noGrp="1"/>
          </p:cNvSpPr>
          <p:nvPr>
            <p:ph type="title"/>
          </p:nvPr>
        </p:nvSpPr>
        <p:spPr>
          <a:xfrm>
            <a:off x="0" y="0"/>
            <a:ext cx="12192000" cy="978766"/>
          </a:xfrm>
          <a:solidFill>
            <a:schemeClr val="accent5">
              <a:lumMod val="20000"/>
              <a:lumOff val="80000"/>
            </a:schemeClr>
          </a:solidFill>
        </p:spPr>
        <p:txBody>
          <a:bodyPr/>
          <a:lstStyle/>
          <a:p>
            <a:r>
              <a:rPr lang="th-TH" dirty="0">
                <a:solidFill>
                  <a:srgbClr val="C00000"/>
                </a:solidFill>
                <a:latin typeface="AngsanaUPC" panose="02020603050405020304" pitchFamily="18" charset="-34"/>
                <a:cs typeface="AngsanaUPC" panose="02020603050405020304" pitchFamily="18" charset="-34"/>
              </a:rPr>
              <a:t>ทำไม </a:t>
            </a:r>
            <a:r>
              <a:rPr lang="en-US" dirty="0">
                <a:solidFill>
                  <a:srgbClr val="C00000"/>
                </a:solidFill>
                <a:latin typeface="AngsanaUPC" panose="02020603050405020304" pitchFamily="18" charset="-34"/>
                <a:cs typeface="AngsanaUPC" panose="02020603050405020304" pitchFamily="18" charset="-34"/>
              </a:rPr>
              <a:t>Pie chart </a:t>
            </a:r>
            <a:r>
              <a:rPr lang="th-TH" dirty="0">
                <a:solidFill>
                  <a:srgbClr val="C00000"/>
                </a:solidFill>
                <a:latin typeface="AngsanaUPC" panose="02020603050405020304" pitchFamily="18" charset="-34"/>
                <a:cs typeface="AngsanaUPC" panose="02020603050405020304" pitchFamily="18" charset="-34"/>
              </a:rPr>
              <a:t>เป็น </a:t>
            </a:r>
            <a:r>
              <a:rPr lang="en-US" dirty="0">
                <a:solidFill>
                  <a:srgbClr val="C00000"/>
                </a:solidFill>
                <a:latin typeface="AngsanaUPC" panose="02020603050405020304" pitchFamily="18" charset="-34"/>
                <a:cs typeface="AngsanaUPC" panose="02020603050405020304" pitchFamily="18" charset="-34"/>
              </a:rPr>
              <a:t>Visual </a:t>
            </a:r>
            <a:r>
              <a:rPr lang="th-TH" dirty="0">
                <a:solidFill>
                  <a:srgbClr val="C00000"/>
                </a:solidFill>
                <a:latin typeface="AngsanaUPC" panose="02020603050405020304" pitchFamily="18" charset="-34"/>
                <a:cs typeface="AngsanaUPC" panose="02020603050405020304" pitchFamily="18" charset="-34"/>
              </a:rPr>
              <a:t>ที่ควรเลี่ยงใช้งาน</a:t>
            </a:r>
            <a:endParaRPr lang="en-US" dirty="0">
              <a:solidFill>
                <a:srgbClr val="C00000"/>
              </a:solidFill>
              <a:latin typeface="AngsanaUPC" panose="02020603050405020304" pitchFamily="18" charset="-34"/>
              <a:cs typeface="AngsanaUPC" panose="02020603050405020304" pitchFamily="18" charset="-34"/>
            </a:endParaRPr>
          </a:p>
        </p:txBody>
      </p:sp>
      <p:sp>
        <p:nvSpPr>
          <p:cNvPr id="6" name="Rounded Rectangular Callout 5"/>
          <p:cNvSpPr/>
          <p:nvPr/>
        </p:nvSpPr>
        <p:spPr>
          <a:xfrm>
            <a:off x="7693269" y="1816294"/>
            <a:ext cx="3710353" cy="4337288"/>
          </a:xfrm>
          <a:prstGeom prst="wedgeRoundRectCallout">
            <a:avLst>
              <a:gd name="adj1" fmla="val -72799"/>
              <a:gd name="adj2" fmla="val 118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dirty="0" smtClean="0">
                <a:solidFill>
                  <a:schemeClr val="tx1"/>
                </a:solidFill>
                <a:latin typeface="AngsanaUPC" panose="02020603050405020304" pitchFamily="18" charset="-34"/>
                <a:cs typeface="AngsanaUPC" panose="02020603050405020304" pitchFamily="18" charset="-34"/>
              </a:rPr>
              <a:t>ในความเป็นจริง </a:t>
            </a:r>
            <a:r>
              <a:rPr lang="en-US" sz="2800" dirty="0" smtClean="0">
                <a:solidFill>
                  <a:schemeClr val="tx1"/>
                </a:solidFill>
                <a:latin typeface="AngsanaUPC" panose="02020603050405020304" pitchFamily="18" charset="-34"/>
                <a:cs typeface="AngsanaUPC" panose="02020603050405020304" pitchFamily="18" charset="-34"/>
              </a:rPr>
              <a:t>Supplier A (34%) </a:t>
            </a:r>
            <a:r>
              <a:rPr lang="th-TH" sz="2800" dirty="0" smtClean="0">
                <a:solidFill>
                  <a:schemeClr val="tx1"/>
                </a:solidFill>
                <a:latin typeface="AngsanaUPC" panose="02020603050405020304" pitchFamily="18" charset="-34"/>
                <a:cs typeface="AngsanaUPC" panose="02020603050405020304" pitchFamily="18" charset="-34"/>
              </a:rPr>
              <a:t>มีสัดส่วนที่มากกว่า </a:t>
            </a:r>
            <a:r>
              <a:rPr lang="en-US" sz="2800" dirty="0" smtClean="0">
                <a:solidFill>
                  <a:schemeClr val="tx1"/>
                </a:solidFill>
                <a:latin typeface="AngsanaUPC" panose="02020603050405020304" pitchFamily="18" charset="-34"/>
                <a:cs typeface="AngsanaUPC" panose="02020603050405020304" pitchFamily="18" charset="-34"/>
              </a:rPr>
              <a:t>B </a:t>
            </a:r>
            <a:r>
              <a:rPr lang="th-TH" sz="2800" dirty="0" smtClean="0">
                <a:solidFill>
                  <a:schemeClr val="tx1"/>
                </a:solidFill>
                <a:latin typeface="AngsanaUPC" panose="02020603050405020304" pitchFamily="18" charset="-34"/>
                <a:cs typeface="AngsanaUPC" panose="02020603050405020304" pitchFamily="18" charset="-34"/>
              </a:rPr>
              <a:t>แต่ภาพที่เห็นนั้น </a:t>
            </a:r>
            <a:r>
              <a:rPr lang="en-US" sz="2800" dirty="0">
                <a:solidFill>
                  <a:schemeClr val="tx1"/>
                </a:solidFill>
                <a:latin typeface="AngsanaUPC" panose="02020603050405020304" pitchFamily="18" charset="-34"/>
                <a:cs typeface="AngsanaUPC" panose="02020603050405020304" pitchFamily="18" charset="-34"/>
              </a:rPr>
              <a:t>Supplier </a:t>
            </a:r>
            <a:r>
              <a:rPr lang="en-US" sz="2800" dirty="0" smtClean="0">
                <a:solidFill>
                  <a:schemeClr val="tx1"/>
                </a:solidFill>
                <a:latin typeface="AngsanaUPC" panose="02020603050405020304" pitchFamily="18" charset="-34"/>
                <a:cs typeface="AngsanaUPC" panose="02020603050405020304" pitchFamily="18" charset="-34"/>
              </a:rPr>
              <a:t>B (31%)</a:t>
            </a:r>
            <a:r>
              <a:rPr lang="th-TH" sz="2800" dirty="0" smtClean="0">
                <a:solidFill>
                  <a:schemeClr val="tx1"/>
                </a:solidFill>
                <a:latin typeface="AngsanaUPC" panose="02020603050405020304" pitchFamily="18" charset="-34"/>
                <a:cs typeface="AngsanaUPC" panose="02020603050405020304" pitchFamily="18" charset="-34"/>
              </a:rPr>
              <a:t> </a:t>
            </a:r>
            <a:r>
              <a:rPr lang="en-US" sz="2800" dirty="0" smtClean="0">
                <a:solidFill>
                  <a:schemeClr val="tx1"/>
                </a:solidFill>
                <a:latin typeface="AngsanaUPC" panose="02020603050405020304" pitchFamily="18" charset="-34"/>
                <a:cs typeface="AngsanaUPC" panose="02020603050405020304" pitchFamily="18" charset="-34"/>
              </a:rPr>
              <a:t>Chart</a:t>
            </a:r>
            <a:r>
              <a:rPr lang="th-TH" sz="2800" dirty="0" smtClean="0">
                <a:solidFill>
                  <a:schemeClr val="tx1"/>
                </a:solidFill>
                <a:latin typeface="AngsanaUPC" panose="02020603050405020304" pitchFamily="18" charset="-34"/>
                <a:cs typeface="AngsanaUPC" panose="02020603050405020304" pitchFamily="18" charset="-34"/>
              </a:rPr>
              <a:t> มีขนาดใหญ่กว่า </a:t>
            </a:r>
            <a:r>
              <a:rPr lang="en-US" sz="2800" dirty="0" smtClean="0">
                <a:solidFill>
                  <a:schemeClr val="tx1"/>
                </a:solidFill>
                <a:latin typeface="AngsanaUPC" panose="02020603050405020304" pitchFamily="18" charset="-34"/>
                <a:cs typeface="AngsanaUPC" panose="02020603050405020304" pitchFamily="18" charset="-34"/>
              </a:rPr>
              <a:t>A </a:t>
            </a:r>
          </a:p>
          <a:p>
            <a:r>
              <a:rPr lang="th-TH" sz="2800" dirty="0" smtClean="0">
                <a:solidFill>
                  <a:schemeClr val="tx1"/>
                </a:solidFill>
                <a:latin typeface="AngsanaUPC" panose="02020603050405020304" pitchFamily="18" charset="-34"/>
                <a:cs typeface="AngsanaUPC" panose="02020603050405020304" pitchFamily="18" charset="-34"/>
              </a:rPr>
              <a:t>ดังนั้น ถ้า</a:t>
            </a:r>
            <a:r>
              <a:rPr lang="th-TH" sz="2800" dirty="0">
                <a:solidFill>
                  <a:schemeClr val="tx1"/>
                </a:solidFill>
                <a:latin typeface="AngsanaUPC" panose="02020603050405020304" pitchFamily="18" charset="-34"/>
                <a:cs typeface="AngsanaUPC" panose="02020603050405020304" pitchFamily="18" charset="-34"/>
              </a:rPr>
              <a:t>สัดส่วนไม่ต่างกันมาก 3</a:t>
            </a:r>
            <a:r>
              <a:rPr lang="en-US" sz="2800" dirty="0" smtClean="0">
                <a:solidFill>
                  <a:schemeClr val="tx1"/>
                </a:solidFill>
                <a:latin typeface="AngsanaUPC" panose="02020603050405020304" pitchFamily="18" charset="-34"/>
                <a:cs typeface="AngsanaUPC" panose="02020603050405020304" pitchFamily="18" charset="-34"/>
              </a:rPr>
              <a:t>D </a:t>
            </a:r>
            <a:r>
              <a:rPr lang="en-US" sz="2800" dirty="0">
                <a:solidFill>
                  <a:schemeClr val="tx1"/>
                </a:solidFill>
                <a:latin typeface="AngsanaUPC" panose="02020603050405020304" pitchFamily="18" charset="-34"/>
                <a:cs typeface="AngsanaUPC" panose="02020603050405020304" pitchFamily="18" charset="-34"/>
              </a:rPr>
              <a:t>Pie chart </a:t>
            </a:r>
            <a:r>
              <a:rPr lang="th-TH" sz="2800" dirty="0">
                <a:solidFill>
                  <a:schemeClr val="tx1"/>
                </a:solidFill>
                <a:latin typeface="AngsanaUPC" panose="02020603050405020304" pitchFamily="18" charset="-34"/>
                <a:cs typeface="AngsanaUPC" panose="02020603050405020304" pitchFamily="18" charset="-34"/>
              </a:rPr>
              <a:t>แบบนี้สามารถทำให้เกิดความผิดพลาดในการมองเห็นได้</a:t>
            </a:r>
            <a:endParaRPr lang="en-US" sz="28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266271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20000"/>
              <a:lumOff val="80000"/>
            </a:schemeClr>
          </a:solidFill>
        </p:spPr>
        <p:txBody>
          <a:bodyPr/>
          <a:lstStyle/>
          <a:p>
            <a:r>
              <a:rPr lang="th-TH" b="1" dirty="0">
                <a:solidFill>
                  <a:srgbClr val="2D754E"/>
                </a:solidFill>
              </a:rPr>
              <a:t>การแก้ปัญหา </a:t>
            </a:r>
            <a:endParaRPr lang="en-US" b="1" dirty="0">
              <a:solidFill>
                <a:srgbClr val="2D754E"/>
              </a:solidFill>
            </a:endParaRPr>
          </a:p>
        </p:txBody>
      </p:sp>
      <p:sp>
        <p:nvSpPr>
          <p:cNvPr id="3" name="Content Placeholder 2"/>
          <p:cNvSpPr>
            <a:spLocks noGrp="1"/>
          </p:cNvSpPr>
          <p:nvPr>
            <p:ph idx="1"/>
          </p:nvPr>
        </p:nvSpPr>
        <p:spPr>
          <a:xfrm>
            <a:off x="838200" y="1825625"/>
            <a:ext cx="10515600" cy="2593975"/>
          </a:xfrm>
        </p:spPr>
        <p:txBody>
          <a:bodyPr/>
          <a:lstStyle/>
          <a:p>
            <a:pPr marL="0" indent="0">
              <a:buNone/>
            </a:pPr>
            <a:r>
              <a:rPr lang="th-TH" dirty="0"/>
              <a:t>	</a:t>
            </a:r>
            <a:r>
              <a:rPr lang="en-US" dirty="0"/>
              <a:t>With bar charts, our eyes compare the end points. Because they are aligned at a common baseline, it is easy to assess relative size. This makes it straightforward to see not only which segment is the largest, for example, but also how incrementally larger it is than the other segments.</a:t>
            </a:r>
          </a:p>
        </p:txBody>
      </p:sp>
      <p:sp>
        <p:nvSpPr>
          <p:cNvPr id="4" name="Rectangle 3"/>
          <p:cNvSpPr/>
          <p:nvPr/>
        </p:nvSpPr>
        <p:spPr>
          <a:xfrm>
            <a:off x="838200" y="3893127"/>
            <a:ext cx="10231582" cy="2554545"/>
          </a:xfrm>
          <a:prstGeom prst="rect">
            <a:avLst/>
          </a:prstGeom>
        </p:spPr>
        <p:txBody>
          <a:bodyPr wrap="square">
            <a:spAutoFit/>
          </a:bodyPr>
          <a:lstStyle/>
          <a:p>
            <a:r>
              <a:rPr lang="th-TH" sz="3200" dirty="0">
                <a:latin typeface="AngsanaUPC" panose="02020603050405020304" pitchFamily="18" charset="-34"/>
                <a:cs typeface="AngsanaUPC" panose="02020603050405020304" pitchFamily="18" charset="-34"/>
              </a:rPr>
              <a:t/>
            </a:r>
            <a:br>
              <a:rPr lang="th-TH" sz="3200" dirty="0">
                <a:latin typeface="AngsanaUPC" panose="02020603050405020304" pitchFamily="18" charset="-34"/>
                <a:cs typeface="AngsanaUPC" panose="02020603050405020304" pitchFamily="18" charset="-34"/>
              </a:rPr>
            </a:br>
            <a:r>
              <a:rPr lang="th-TH" sz="3200" dirty="0">
                <a:latin typeface="AngsanaUPC" panose="02020603050405020304" pitchFamily="18" charset="-34"/>
                <a:cs typeface="AngsanaUPC" panose="02020603050405020304" pitchFamily="18" charset="-34"/>
              </a:rPr>
              <a:t>วิธีแก้คือเราใช้ การนำเสนออื่นเช่น  </a:t>
            </a:r>
            <a:r>
              <a:rPr lang="en-US" sz="3200" dirty="0">
                <a:latin typeface="AngsanaUPC" panose="02020603050405020304" pitchFamily="18" charset="-34"/>
                <a:cs typeface="AngsanaUPC" panose="02020603050405020304" pitchFamily="18" charset="-34"/>
              </a:rPr>
              <a:t>Bar chart</a:t>
            </a:r>
            <a:endParaRPr lang="th-TH" sz="3200" dirty="0">
              <a:latin typeface="AngsanaUPC" panose="02020603050405020304" pitchFamily="18" charset="-34"/>
              <a:cs typeface="AngsanaUPC" panose="02020603050405020304" pitchFamily="18" charset="-34"/>
            </a:endParaRPr>
          </a:p>
          <a:p>
            <a:r>
              <a:rPr lang="en-US" sz="3200" dirty="0">
                <a:solidFill>
                  <a:srgbClr val="202124"/>
                </a:solidFill>
                <a:latin typeface="AngsanaUPC" panose="02020603050405020304" pitchFamily="18" charset="-34"/>
                <a:cs typeface="AngsanaUPC" panose="02020603050405020304" pitchFamily="18" charset="-34"/>
              </a:rPr>
              <a:t>	</a:t>
            </a:r>
            <a:r>
              <a:rPr lang="th-TH" sz="3200" dirty="0">
                <a:solidFill>
                  <a:srgbClr val="202124"/>
                </a:solidFill>
                <a:latin typeface="AngsanaUPC" panose="02020603050405020304" pitchFamily="18" charset="-34"/>
                <a:cs typeface="AngsanaUPC" panose="02020603050405020304" pitchFamily="18" charset="-34"/>
              </a:rPr>
              <a:t>ด้วยแผนภูมิแท่ง สายตาของเราเปรียบเทียบจุดสิ้นสุดได้ เนื่องจากแนว </a:t>
            </a:r>
            <a:r>
              <a:rPr lang="en-US" sz="3200" dirty="0">
                <a:solidFill>
                  <a:srgbClr val="202124"/>
                </a:solidFill>
                <a:latin typeface="AngsanaUPC" panose="02020603050405020304" pitchFamily="18" charset="-34"/>
                <a:cs typeface="AngsanaUPC" panose="02020603050405020304" pitchFamily="18" charset="-34"/>
              </a:rPr>
              <a:t>Chart </a:t>
            </a:r>
            <a:r>
              <a:rPr lang="th-TH" sz="3200" dirty="0">
                <a:solidFill>
                  <a:srgbClr val="202124"/>
                </a:solidFill>
                <a:latin typeface="AngsanaUPC" panose="02020603050405020304" pitchFamily="18" charset="-34"/>
                <a:cs typeface="AngsanaUPC" panose="02020603050405020304" pitchFamily="18" charset="-34"/>
              </a:rPr>
              <a:t>แต่ละแท่งอยู่ในแนวเดียวกันที่เส้นฐานทั่วไป จึงง่ายต่อการประเมินขนาดสัมพัทธ์ ซึ่งทำให้เห็นได้ง่ายว่ากลุ่มใดมีขนาดใหญ่</a:t>
            </a:r>
            <a:r>
              <a:rPr lang="th-TH" sz="3200" dirty="0" smtClean="0">
                <a:solidFill>
                  <a:srgbClr val="202124"/>
                </a:solidFill>
                <a:latin typeface="AngsanaUPC" panose="02020603050405020304" pitchFamily="18" charset="-34"/>
                <a:cs typeface="AngsanaUPC" panose="02020603050405020304" pitchFamily="18" charset="-34"/>
              </a:rPr>
              <a:t>ที่สุด </a:t>
            </a:r>
            <a:r>
              <a:rPr lang="th-TH" sz="3200" dirty="0">
                <a:solidFill>
                  <a:srgbClr val="202124"/>
                </a:solidFill>
                <a:latin typeface="AngsanaUPC" panose="02020603050405020304" pitchFamily="18" charset="-34"/>
                <a:cs typeface="AngsanaUPC" panose="02020603050405020304" pitchFamily="18" charset="-34"/>
              </a:rPr>
              <a:t>และดูได้ว่าส่วนนั้นมีขนาดใหญ่เทียบกับแท่งอื่นเท่าไหร่ </a:t>
            </a:r>
            <a:endParaRPr lang="en-US" sz="32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938716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7476"/>
          </a:xfrm>
          <a:solidFill>
            <a:schemeClr val="accent1">
              <a:lumMod val="20000"/>
              <a:lumOff val="80000"/>
            </a:schemeClr>
          </a:solidFill>
        </p:spPr>
        <p:txBody>
          <a:bodyPr/>
          <a:lstStyle/>
          <a:p>
            <a:r>
              <a:rPr lang="th-TH" dirty="0">
                <a:latin typeface="AngsanaUPC" panose="02020603050405020304" pitchFamily="18" charset="-34"/>
                <a:cs typeface="AngsanaUPC" panose="02020603050405020304" pitchFamily="18" charset="-34"/>
              </a:rPr>
              <a:t>เลือกใช้ </a:t>
            </a:r>
            <a:r>
              <a:rPr lang="en-US" dirty="0">
                <a:latin typeface="AngsanaUPC" panose="02020603050405020304" pitchFamily="18" charset="-34"/>
                <a:cs typeface="AngsanaUPC" panose="02020603050405020304" pitchFamily="18" charset="-34"/>
              </a:rPr>
              <a:t>Visual </a:t>
            </a:r>
            <a:r>
              <a:rPr lang="th-TH" dirty="0">
                <a:latin typeface="AngsanaUPC" panose="02020603050405020304" pitchFamily="18" charset="-34"/>
                <a:cs typeface="AngsanaUPC" panose="02020603050405020304" pitchFamily="18" charset="-34"/>
              </a:rPr>
              <a:t>ที่เหมาะสม</a:t>
            </a:r>
            <a:endParaRPr lang="en-US" dirty="0">
              <a:latin typeface="AngsanaUPC" panose="02020603050405020304" pitchFamily="18" charset="-34"/>
              <a:cs typeface="AngsanaUPC" panose="02020603050405020304" pitchFamily="18" charset="-34"/>
            </a:endParaRPr>
          </a:p>
        </p:txBody>
      </p:sp>
      <p:pic>
        <p:nvPicPr>
          <p:cNvPr id="4" name="Picture 3"/>
          <p:cNvPicPr>
            <a:picLocks noChangeAspect="1"/>
          </p:cNvPicPr>
          <p:nvPr/>
        </p:nvPicPr>
        <p:blipFill>
          <a:blip r:embed="rId2"/>
          <a:stretch>
            <a:fillRect/>
          </a:stretch>
        </p:blipFill>
        <p:spPr>
          <a:xfrm>
            <a:off x="838200" y="2265605"/>
            <a:ext cx="6255327" cy="3816108"/>
          </a:xfrm>
          <a:prstGeom prst="rect">
            <a:avLst/>
          </a:prstGeom>
        </p:spPr>
      </p:pic>
      <p:sp>
        <p:nvSpPr>
          <p:cNvPr id="5" name="Rounded Rectangular Callout 4"/>
          <p:cNvSpPr/>
          <p:nvPr/>
        </p:nvSpPr>
        <p:spPr>
          <a:xfrm>
            <a:off x="8617527" y="2632364"/>
            <a:ext cx="2895600" cy="2216727"/>
          </a:xfrm>
          <a:prstGeom prst="wedgeRoundRectCallout">
            <a:avLst>
              <a:gd name="adj1" fmla="val -110785"/>
              <a:gd name="adj2" fmla="val 2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dirty="0">
                <a:solidFill>
                  <a:schemeClr val="tx1"/>
                </a:solidFill>
              </a:rPr>
              <a:t>เปรียบเทียบ มาก</a:t>
            </a:r>
            <a:r>
              <a:rPr lang="en-US" sz="3600" dirty="0">
                <a:solidFill>
                  <a:schemeClr val="tx1"/>
                </a:solidFill>
              </a:rPr>
              <a:t>-</a:t>
            </a:r>
            <a:r>
              <a:rPr lang="th-TH" sz="3600" dirty="0">
                <a:solidFill>
                  <a:schemeClr val="tx1"/>
                </a:solidFill>
              </a:rPr>
              <a:t>น้อย</a:t>
            </a:r>
            <a:r>
              <a:rPr lang="en-US" sz="3600" dirty="0">
                <a:solidFill>
                  <a:schemeClr val="tx1"/>
                </a:solidFill>
              </a:rPr>
              <a:t> </a:t>
            </a:r>
            <a:r>
              <a:rPr lang="th-TH" sz="3600" dirty="0">
                <a:solidFill>
                  <a:schemeClr val="tx1"/>
                </a:solidFill>
              </a:rPr>
              <a:t>ได้ชัดเจนกว่า</a:t>
            </a:r>
            <a:endParaRPr lang="en-US" sz="3600" dirty="0">
              <a:solidFill>
                <a:schemeClr val="tx1"/>
              </a:solidFill>
            </a:endParaRPr>
          </a:p>
        </p:txBody>
      </p:sp>
    </p:spTree>
    <p:extLst>
      <p:ext uri="{BB962C8B-B14F-4D97-AF65-F5344CB8AC3E}">
        <p14:creationId xmlns:p14="http://schemas.microsoft.com/office/powerpoint/2010/main" val="2765550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06588" y="1862719"/>
            <a:ext cx="4038600" cy="4272825"/>
            <a:chOff x="705929" y="1597016"/>
            <a:chExt cx="3657600" cy="4340791"/>
          </a:xfrm>
        </p:grpSpPr>
        <p:grpSp>
          <p:nvGrpSpPr>
            <p:cNvPr id="11" name="Group 10"/>
            <p:cNvGrpSpPr/>
            <p:nvPr/>
          </p:nvGrpSpPr>
          <p:grpSpPr>
            <a:xfrm>
              <a:off x="990600" y="3851211"/>
              <a:ext cx="2362200" cy="1635189"/>
              <a:chOff x="1371600" y="3098698"/>
              <a:chExt cx="4572000" cy="2616302"/>
            </a:xfrm>
          </p:grpSpPr>
          <p:sp>
            <p:nvSpPr>
              <p:cNvPr id="4" name="Rectangle 3"/>
              <p:cNvSpPr/>
              <p:nvPr/>
            </p:nvSpPr>
            <p:spPr>
              <a:xfrm>
                <a:off x="1752600" y="3810000"/>
                <a:ext cx="1295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ectangle 4"/>
              <p:cNvSpPr/>
              <p:nvPr/>
            </p:nvSpPr>
            <p:spPr>
              <a:xfrm>
                <a:off x="4114800" y="4648200"/>
                <a:ext cx="1295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7" name="Straight Connector 6"/>
              <p:cNvCxnSpPr/>
              <p:nvPr/>
            </p:nvCxnSpPr>
            <p:spPr>
              <a:xfrm>
                <a:off x="1371600" y="5715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52600" y="3098698"/>
                <a:ext cx="1295400" cy="600331"/>
              </a:xfrm>
              <a:prstGeom prst="rect">
                <a:avLst/>
              </a:prstGeom>
              <a:noFill/>
            </p:spPr>
            <p:txBody>
              <a:bodyPr wrap="square" rtlCol="0">
                <a:spAutoFit/>
              </a:bodyPr>
              <a:lstStyle/>
              <a:p>
                <a:pPr algn="ctr"/>
                <a:r>
                  <a:rPr lang="en-US"/>
                  <a:t>41</a:t>
                </a:r>
                <a:endParaRPr lang="th-TH"/>
              </a:p>
            </p:txBody>
          </p:sp>
          <p:sp>
            <p:nvSpPr>
              <p:cNvPr id="9" name="TextBox 8"/>
              <p:cNvSpPr txBox="1"/>
              <p:nvPr/>
            </p:nvSpPr>
            <p:spPr>
              <a:xfrm>
                <a:off x="4114800" y="3965713"/>
                <a:ext cx="1295400" cy="600331"/>
              </a:xfrm>
              <a:prstGeom prst="rect">
                <a:avLst/>
              </a:prstGeom>
              <a:noFill/>
            </p:spPr>
            <p:txBody>
              <a:bodyPr wrap="square" rtlCol="0">
                <a:spAutoFit/>
              </a:bodyPr>
              <a:lstStyle/>
              <a:p>
                <a:pPr algn="ctr"/>
                <a:r>
                  <a:rPr lang="en-US"/>
                  <a:t>20</a:t>
                </a:r>
                <a:endParaRPr lang="th-TH"/>
              </a:p>
            </p:txBody>
          </p:sp>
        </p:grpSp>
        <p:sp>
          <p:nvSpPr>
            <p:cNvPr id="10" name="TextBox 9"/>
            <p:cNvSpPr txBox="1"/>
            <p:nvPr/>
          </p:nvSpPr>
          <p:spPr>
            <a:xfrm>
              <a:off x="705929" y="1597016"/>
              <a:ext cx="3657600" cy="656612"/>
            </a:xfrm>
            <a:prstGeom prst="rect">
              <a:avLst/>
            </a:prstGeom>
            <a:noFill/>
          </p:spPr>
          <p:txBody>
            <a:bodyPr wrap="square" rtlCol="0">
              <a:spAutoFit/>
            </a:bodyPr>
            <a:lstStyle/>
            <a:p>
              <a:r>
                <a:rPr lang="en-US" b="1">
                  <a:solidFill>
                    <a:srgbClr val="000099"/>
                  </a:solidFill>
                </a:rPr>
                <a:t>Children with a “Traditional” Stay-at- home Mother</a:t>
              </a:r>
              <a:endParaRPr lang="th-TH" b="1">
                <a:solidFill>
                  <a:srgbClr val="000099"/>
                </a:solidFill>
              </a:endParaRPr>
            </a:p>
          </p:txBody>
        </p:sp>
        <p:sp>
          <p:nvSpPr>
            <p:cNvPr id="12" name="TextBox 11"/>
            <p:cNvSpPr txBox="1"/>
            <p:nvPr/>
          </p:nvSpPr>
          <p:spPr>
            <a:xfrm>
              <a:off x="762000" y="2667000"/>
              <a:ext cx="3200400" cy="1344491"/>
            </a:xfrm>
            <a:prstGeom prst="rect">
              <a:avLst/>
            </a:prstGeom>
            <a:noFill/>
          </p:spPr>
          <p:txBody>
            <a:bodyPr wrap="square" rtlCol="0">
              <a:spAutoFit/>
            </a:bodyPr>
            <a:lstStyle/>
            <a:p>
              <a:r>
                <a:rPr lang="en-US" sz="2000" i="1">
                  <a:solidFill>
                    <a:schemeClr val="accent5">
                      <a:lumMod val="50000"/>
                    </a:schemeClr>
                  </a:solidFill>
                </a:rPr>
                <a:t>% of children with a married</a:t>
              </a:r>
              <a:br>
                <a:rPr lang="en-US" sz="2000" i="1">
                  <a:solidFill>
                    <a:schemeClr val="accent5">
                      <a:lumMod val="50000"/>
                    </a:schemeClr>
                  </a:solidFill>
                </a:rPr>
              </a:br>
              <a:r>
                <a:rPr lang="en-US" sz="2000" i="1">
                  <a:solidFill>
                    <a:schemeClr val="accent5">
                      <a:lumMod val="50000"/>
                    </a:schemeClr>
                  </a:solidFill>
                </a:rPr>
                <a:t>stay-at-home mother with a</a:t>
              </a:r>
              <a:br>
                <a:rPr lang="en-US" sz="2000" i="1">
                  <a:solidFill>
                    <a:schemeClr val="accent5">
                      <a:lumMod val="50000"/>
                    </a:schemeClr>
                  </a:solidFill>
                </a:rPr>
              </a:br>
              <a:r>
                <a:rPr lang="en-US" sz="2000" i="1">
                  <a:solidFill>
                    <a:schemeClr val="accent5">
                      <a:lumMod val="50000"/>
                    </a:schemeClr>
                  </a:solidFill>
                </a:rPr>
                <a:t>working husband</a:t>
              </a:r>
              <a:r>
                <a:rPr lang="en-US" sz="2000">
                  <a:solidFill>
                    <a:schemeClr val="accent5">
                      <a:lumMod val="50000"/>
                    </a:schemeClr>
                  </a:solidFill>
                </a:rPr>
                <a:t> </a:t>
              </a:r>
              <a:r>
                <a:rPr lang="en-US" sz="2000"/>
                <a:t/>
              </a:r>
              <a:br>
                <a:rPr lang="en-US" sz="2000"/>
              </a:br>
              <a:endParaRPr lang="th-TH" sz="2000"/>
            </a:p>
          </p:txBody>
        </p:sp>
        <p:sp>
          <p:nvSpPr>
            <p:cNvPr id="13" name="TextBox 12"/>
            <p:cNvSpPr txBox="1"/>
            <p:nvPr/>
          </p:nvSpPr>
          <p:spPr>
            <a:xfrm>
              <a:off x="1066800" y="5562600"/>
              <a:ext cx="1143000" cy="375207"/>
            </a:xfrm>
            <a:prstGeom prst="rect">
              <a:avLst/>
            </a:prstGeom>
            <a:noFill/>
          </p:spPr>
          <p:txBody>
            <a:bodyPr wrap="square" rtlCol="0">
              <a:spAutoFit/>
            </a:bodyPr>
            <a:lstStyle/>
            <a:p>
              <a:r>
                <a:rPr lang="en-US"/>
                <a:t>1970</a:t>
              </a:r>
              <a:endParaRPr lang="th-TH"/>
            </a:p>
          </p:txBody>
        </p:sp>
        <p:sp>
          <p:nvSpPr>
            <p:cNvPr id="14" name="TextBox 13"/>
            <p:cNvSpPr txBox="1"/>
            <p:nvPr/>
          </p:nvSpPr>
          <p:spPr>
            <a:xfrm>
              <a:off x="2286000" y="5562600"/>
              <a:ext cx="1143000" cy="375207"/>
            </a:xfrm>
            <a:prstGeom prst="rect">
              <a:avLst/>
            </a:prstGeom>
            <a:noFill/>
          </p:spPr>
          <p:txBody>
            <a:bodyPr wrap="square" rtlCol="0">
              <a:spAutoFit/>
            </a:bodyPr>
            <a:lstStyle/>
            <a:p>
              <a:r>
                <a:rPr lang="en-US"/>
                <a:t>2021</a:t>
              </a:r>
              <a:endParaRPr lang="th-TH"/>
            </a:p>
          </p:txBody>
        </p:sp>
      </p:grpSp>
      <p:sp>
        <p:nvSpPr>
          <p:cNvPr id="15" name="Rectangle 14"/>
          <p:cNvSpPr/>
          <p:nvPr/>
        </p:nvSpPr>
        <p:spPr>
          <a:xfrm>
            <a:off x="6858000" y="3200401"/>
            <a:ext cx="4572000" cy="646331"/>
          </a:xfrm>
          <a:prstGeom prst="rect">
            <a:avLst/>
          </a:prstGeom>
        </p:spPr>
        <p:txBody>
          <a:bodyPr>
            <a:spAutoFit/>
          </a:bodyPr>
          <a:lstStyle/>
          <a:p>
            <a:r>
              <a:rPr lang="en-US"/>
              <a:t/>
            </a:r>
            <a:br>
              <a:rPr lang="en-US"/>
            </a:br>
            <a:endParaRPr lang="th-TH"/>
          </a:p>
        </p:txBody>
      </p:sp>
      <p:sp>
        <p:nvSpPr>
          <p:cNvPr id="17" name="Rectangle 16"/>
          <p:cNvSpPr/>
          <p:nvPr/>
        </p:nvSpPr>
        <p:spPr>
          <a:xfrm>
            <a:off x="7086600" y="3352801"/>
            <a:ext cx="4572000" cy="646331"/>
          </a:xfrm>
          <a:prstGeom prst="rect">
            <a:avLst/>
          </a:prstGeom>
        </p:spPr>
        <p:txBody>
          <a:bodyPr>
            <a:spAutoFit/>
          </a:bodyPr>
          <a:lstStyle/>
          <a:p>
            <a:r>
              <a:rPr lang="en-US"/>
              <a:t/>
            </a:r>
            <a:br>
              <a:rPr lang="en-US"/>
            </a:br>
            <a:endParaRPr lang="th-TH"/>
          </a:p>
        </p:txBody>
      </p:sp>
      <p:sp>
        <p:nvSpPr>
          <p:cNvPr id="22" name="Rectangle 21"/>
          <p:cNvSpPr/>
          <p:nvPr/>
        </p:nvSpPr>
        <p:spPr>
          <a:xfrm>
            <a:off x="6629400" y="2337138"/>
            <a:ext cx="4470400" cy="2308324"/>
          </a:xfrm>
          <a:prstGeom prst="rect">
            <a:avLst/>
          </a:prstGeom>
        </p:spPr>
        <p:txBody>
          <a:bodyPr wrap="square">
            <a:spAutoFit/>
          </a:bodyPr>
          <a:lstStyle/>
          <a:p>
            <a:r>
              <a:rPr lang="en-US" sz="2400">
                <a:latin typeface="AngsanaUPC" pitchFamily="18" charset="-34"/>
                <a:cs typeface="AngsanaUPC" pitchFamily="18" charset="-34"/>
              </a:rPr>
              <a:t>	</a:t>
            </a:r>
            <a:r>
              <a:rPr lang="th-TH" sz="2400">
                <a:latin typeface="AngsanaUPC" pitchFamily="18" charset="-34"/>
                <a:cs typeface="AngsanaUPC" pitchFamily="18" charset="-34"/>
              </a:rPr>
              <a:t> เมื่อเรามีตัวเลขในการนำเสนอไม่ได้หมายความว่าเราต้องการกราฟ ในรูป มีการใช้ข้อความและพื้นที่ค่อนข้างมากสำหรับแสดผลรวมของสองตัวเลข กราฟไม่ได้ช่วยอะไรมากใน การตีความตัวเลข อีกอย่างถ้าหากดูความสูงของแท่งกราฟก็ยากที่จะบอกว่าแตกต่างกันเท่าไหร่</a:t>
            </a:r>
          </a:p>
        </p:txBody>
      </p:sp>
      <p:sp>
        <p:nvSpPr>
          <p:cNvPr id="18" name="Title 1"/>
          <p:cNvSpPr>
            <a:spLocks noGrp="1"/>
          </p:cNvSpPr>
          <p:nvPr>
            <p:ph type="title"/>
          </p:nvPr>
        </p:nvSpPr>
        <p:spPr>
          <a:xfrm>
            <a:off x="0" y="-5656"/>
            <a:ext cx="11887200" cy="792163"/>
          </a:xfrm>
          <a:solidFill>
            <a:schemeClr val="accent1">
              <a:lumMod val="40000"/>
              <a:lumOff val="60000"/>
            </a:schemeClr>
          </a:solidFill>
        </p:spPr>
        <p:txBody>
          <a:bodyPr/>
          <a:lstStyle/>
          <a:p>
            <a:r>
              <a:rPr lang="en-US"/>
              <a:t>Simple text</a:t>
            </a:r>
          </a:p>
        </p:txBody>
      </p:sp>
    </p:spTree>
    <p:extLst>
      <p:ext uri="{BB962C8B-B14F-4D97-AF65-F5344CB8AC3E}">
        <p14:creationId xmlns:p14="http://schemas.microsoft.com/office/powerpoint/2010/main" val="4208420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4945" y="1825625"/>
            <a:ext cx="3830731" cy="4351338"/>
          </a:xfrm>
          <a:prstGeom prst="rect">
            <a:avLst/>
          </a:prstGeom>
        </p:spPr>
      </p:pic>
      <p:sp>
        <p:nvSpPr>
          <p:cNvPr id="5" name="Title 1"/>
          <p:cNvSpPr>
            <a:spLocks noGrp="1"/>
          </p:cNvSpPr>
          <p:nvPr>
            <p:ph type="title"/>
          </p:nvPr>
        </p:nvSpPr>
        <p:spPr>
          <a:xfrm>
            <a:off x="0" y="0"/>
            <a:ext cx="12192000" cy="1048039"/>
          </a:xfrm>
          <a:solidFill>
            <a:schemeClr val="accent1">
              <a:lumMod val="20000"/>
              <a:lumOff val="80000"/>
            </a:schemeClr>
          </a:solidFill>
        </p:spPr>
        <p:txBody>
          <a:bodyPr/>
          <a:lstStyle/>
          <a:p>
            <a:r>
              <a:rPr lang="en-US" dirty="0">
                <a:solidFill>
                  <a:srgbClr val="C00000"/>
                </a:solidFill>
                <a:latin typeface="AngsanaUPC" panose="02020603050405020304" pitchFamily="18" charset="-34"/>
                <a:cs typeface="AngsanaUPC" panose="02020603050405020304" pitchFamily="18" charset="-34"/>
              </a:rPr>
              <a:t>Donut chart </a:t>
            </a:r>
            <a:r>
              <a:rPr lang="th-TH" dirty="0">
                <a:solidFill>
                  <a:srgbClr val="C00000"/>
                </a:solidFill>
                <a:latin typeface="AngsanaUPC" panose="02020603050405020304" pitchFamily="18" charset="-34"/>
                <a:cs typeface="AngsanaUPC" panose="02020603050405020304" pitchFamily="18" charset="-34"/>
              </a:rPr>
              <a:t>เป็น </a:t>
            </a:r>
            <a:r>
              <a:rPr lang="en-US" dirty="0">
                <a:solidFill>
                  <a:srgbClr val="C00000"/>
                </a:solidFill>
                <a:latin typeface="AngsanaUPC" panose="02020603050405020304" pitchFamily="18" charset="-34"/>
                <a:cs typeface="AngsanaUPC" panose="02020603050405020304" pitchFamily="18" charset="-34"/>
              </a:rPr>
              <a:t>Visual </a:t>
            </a:r>
            <a:r>
              <a:rPr lang="th-TH" dirty="0">
                <a:solidFill>
                  <a:srgbClr val="C00000"/>
                </a:solidFill>
                <a:latin typeface="AngsanaUPC" panose="02020603050405020304" pitchFamily="18" charset="-34"/>
                <a:cs typeface="AngsanaUPC" panose="02020603050405020304" pitchFamily="18" charset="-34"/>
              </a:rPr>
              <a:t>ที่ควรเลี่ยงใช้งาน</a:t>
            </a:r>
            <a:endParaRPr lang="en-US" dirty="0">
              <a:solidFill>
                <a:srgbClr val="C00000"/>
              </a:solidFill>
              <a:latin typeface="AngsanaUPC" panose="02020603050405020304" pitchFamily="18" charset="-34"/>
              <a:cs typeface="AngsanaUPC" panose="02020603050405020304" pitchFamily="18" charset="-34"/>
            </a:endParaRPr>
          </a:p>
        </p:txBody>
      </p:sp>
      <p:sp>
        <p:nvSpPr>
          <p:cNvPr id="6" name="Rounded Rectangular Callout 5"/>
          <p:cNvSpPr/>
          <p:nvPr/>
        </p:nvSpPr>
        <p:spPr>
          <a:xfrm>
            <a:off x="6035040" y="2502568"/>
            <a:ext cx="3311091" cy="2233061"/>
          </a:xfrm>
          <a:prstGeom prst="wedgeRoundRectCallout">
            <a:avLst>
              <a:gd name="adj1" fmla="val -78391"/>
              <a:gd name="adj2" fmla="val 689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b="1" dirty="0">
                <a:solidFill>
                  <a:srgbClr val="C00000"/>
                </a:solidFill>
              </a:rPr>
              <a:t>ยาก</a:t>
            </a:r>
            <a:r>
              <a:rPr lang="th-TH" sz="2800" b="1" dirty="0">
                <a:solidFill>
                  <a:schemeClr val="tx1"/>
                </a:solidFill>
              </a:rPr>
              <a:t> ต่อการกะประมาณด้วยสายตา กรณี ข้อมูลในแต่ละกลุ่มใกล้กัน</a:t>
            </a:r>
            <a:endParaRPr lang="en-US" sz="2800" b="1" dirty="0">
              <a:solidFill>
                <a:schemeClr val="tx1"/>
              </a:solidFill>
            </a:endParaRPr>
          </a:p>
        </p:txBody>
      </p:sp>
    </p:spTree>
    <p:extLst>
      <p:ext uri="{BB962C8B-B14F-4D97-AF65-F5344CB8AC3E}">
        <p14:creationId xmlns:p14="http://schemas.microsoft.com/office/powerpoint/2010/main" val="4059489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70535"/>
          </a:xfrm>
          <a:solidFill>
            <a:schemeClr val="accent1">
              <a:lumMod val="20000"/>
              <a:lumOff val="80000"/>
            </a:schemeClr>
          </a:solidFill>
        </p:spPr>
        <p:txBody>
          <a:bodyPr/>
          <a:lstStyle/>
          <a:p>
            <a:r>
              <a:rPr lang="en-US" dirty="0">
                <a:latin typeface="AngsanaUPC" panose="02020603050405020304" pitchFamily="18" charset="-34"/>
                <a:cs typeface="AngsanaUPC" panose="02020603050405020304" pitchFamily="18" charset="-34"/>
              </a:rPr>
              <a:t>Never use 3D (</a:t>
            </a:r>
            <a:r>
              <a:rPr lang="th-TH" dirty="0">
                <a:latin typeface="AngsanaUPC" panose="02020603050405020304" pitchFamily="18" charset="-34"/>
                <a:cs typeface="AngsanaUPC" panose="02020603050405020304" pitchFamily="18" charset="-34"/>
              </a:rPr>
              <a:t>อย่าใช้ </a:t>
            </a:r>
            <a:r>
              <a:rPr lang="en-US" dirty="0">
                <a:latin typeface="AngsanaUPC" panose="02020603050405020304" pitchFamily="18" charset="-34"/>
                <a:cs typeface="AngsanaUPC" panose="02020603050405020304" pitchFamily="18" charset="-34"/>
              </a:rPr>
              <a:t>Visual </a:t>
            </a:r>
            <a:r>
              <a:rPr lang="th-TH" dirty="0">
                <a:latin typeface="AngsanaUPC" panose="02020603050405020304" pitchFamily="18" charset="-34"/>
                <a:cs typeface="AngsanaUPC" panose="02020603050405020304" pitchFamily="18" charset="-34"/>
              </a:rPr>
              <a:t>แบบ 3</a:t>
            </a:r>
            <a:r>
              <a:rPr lang="en-US" dirty="0">
                <a:latin typeface="AngsanaUPC" panose="02020603050405020304" pitchFamily="18" charset="-34"/>
                <a:cs typeface="AngsanaUPC" panose="02020603050405020304" pitchFamily="18" charset="-34"/>
              </a:rPr>
              <a:t>D </a:t>
            </a:r>
            <a:r>
              <a:rPr lang="th-TH" dirty="0">
                <a:latin typeface="AngsanaUPC" panose="02020603050405020304" pitchFamily="18" charset="-34"/>
                <a:cs typeface="AngsanaUPC" panose="02020603050405020304" pitchFamily="18" charset="-34"/>
              </a:rPr>
              <a:t>กับข้อมูล 1</a:t>
            </a:r>
            <a:r>
              <a:rPr lang="en-US" dirty="0">
                <a:latin typeface="AngsanaUPC" panose="02020603050405020304" pitchFamily="18" charset="-34"/>
                <a:cs typeface="AngsanaUPC" panose="02020603050405020304" pitchFamily="18" charset="-34"/>
              </a:rPr>
              <a:t> dimension</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a:t>
            </a:r>
          </a:p>
        </p:txBody>
      </p:sp>
      <p:sp>
        <p:nvSpPr>
          <p:cNvPr id="3" name="Content Placeholder 2"/>
          <p:cNvSpPr>
            <a:spLocks noGrp="1"/>
          </p:cNvSpPr>
          <p:nvPr>
            <p:ph idx="1"/>
          </p:nvPr>
        </p:nvSpPr>
        <p:spPr>
          <a:xfrm>
            <a:off x="838200" y="1825625"/>
            <a:ext cx="10515600" cy="1790411"/>
          </a:xfrm>
        </p:spPr>
        <p:txBody>
          <a:bodyPr>
            <a:normAutofit fontScale="92500"/>
          </a:bodyPr>
          <a:lstStyle/>
          <a:p>
            <a:pPr marL="0" indent="0">
              <a:buNone/>
            </a:pPr>
            <a:r>
              <a:rPr lang="th-TH" dirty="0"/>
              <a:t>	</a:t>
            </a:r>
            <a:r>
              <a:rPr lang="en-US" dirty="0"/>
              <a:t>One of the golden rules of data visualization goes like this: never use 3D. The only exception is if you are actually plotting a third dimension (and even then, things get really tricky really quickly, so take care when doing this)—and you should never use 3D to plot a single dimension. </a:t>
            </a:r>
          </a:p>
        </p:txBody>
      </p:sp>
    </p:spTree>
    <p:extLst>
      <p:ext uri="{BB962C8B-B14F-4D97-AF65-F5344CB8AC3E}">
        <p14:creationId xmlns:p14="http://schemas.microsoft.com/office/powerpoint/2010/main" val="391227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4149" y="2053182"/>
            <a:ext cx="5864542" cy="3952982"/>
          </a:xfrm>
          <a:prstGeom prst="rect">
            <a:avLst/>
          </a:prstGeom>
        </p:spPr>
      </p:pic>
      <p:sp>
        <p:nvSpPr>
          <p:cNvPr id="5" name="Rounded Rectangular Callout 4"/>
          <p:cNvSpPr/>
          <p:nvPr/>
        </p:nvSpPr>
        <p:spPr>
          <a:xfrm>
            <a:off x="7988969" y="1819175"/>
            <a:ext cx="3773102" cy="3898231"/>
          </a:xfrm>
          <a:prstGeom prst="wedgeRoundRectCallout">
            <a:avLst>
              <a:gd name="adj1" fmla="val -75782"/>
              <a:gd name="adj2" fmla="val 1733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How many issues were there in January and February? I’ve plotted a single issue for each of these months. However, the way I read the chart, if I compare the bar height to the gridlines and follow it leftward to the y‐axis, I’d estimate visually a value of maybe 0.8. This is simply bad data visualization. Don’t use 3D</a:t>
            </a:r>
          </a:p>
        </p:txBody>
      </p:sp>
      <p:sp>
        <p:nvSpPr>
          <p:cNvPr id="7" name="Title 1"/>
          <p:cNvSpPr>
            <a:spLocks noGrp="1"/>
          </p:cNvSpPr>
          <p:nvPr>
            <p:ph type="title"/>
          </p:nvPr>
        </p:nvSpPr>
        <p:spPr>
          <a:xfrm>
            <a:off x="0" y="0"/>
            <a:ext cx="12192000" cy="809157"/>
          </a:xfrm>
          <a:solidFill>
            <a:schemeClr val="accent1">
              <a:lumMod val="20000"/>
              <a:lumOff val="80000"/>
            </a:schemeClr>
          </a:solidFill>
        </p:spPr>
        <p:txBody>
          <a:bodyPr/>
          <a:lstStyle/>
          <a:p>
            <a:r>
              <a:rPr lang="en-US" dirty="0">
                <a:latin typeface="AngsanaUPC" panose="02020603050405020304" pitchFamily="18" charset="-34"/>
                <a:cs typeface="AngsanaUPC" panose="02020603050405020304" pitchFamily="18" charset="-34"/>
              </a:rPr>
              <a:t>Never use 3D (</a:t>
            </a:r>
            <a:r>
              <a:rPr lang="th-TH" dirty="0">
                <a:latin typeface="AngsanaUPC" panose="02020603050405020304" pitchFamily="18" charset="-34"/>
                <a:cs typeface="AngsanaUPC" panose="02020603050405020304" pitchFamily="18" charset="-34"/>
              </a:rPr>
              <a:t>อย่าใช้ </a:t>
            </a:r>
            <a:r>
              <a:rPr lang="en-US" dirty="0">
                <a:latin typeface="AngsanaUPC" panose="02020603050405020304" pitchFamily="18" charset="-34"/>
                <a:cs typeface="AngsanaUPC" panose="02020603050405020304" pitchFamily="18" charset="-34"/>
              </a:rPr>
              <a:t>Visual </a:t>
            </a:r>
            <a:r>
              <a:rPr lang="th-TH" dirty="0">
                <a:latin typeface="AngsanaUPC" panose="02020603050405020304" pitchFamily="18" charset="-34"/>
                <a:cs typeface="AngsanaUPC" panose="02020603050405020304" pitchFamily="18" charset="-34"/>
              </a:rPr>
              <a:t>แบบ 3</a:t>
            </a:r>
            <a:r>
              <a:rPr lang="en-US" dirty="0">
                <a:latin typeface="AngsanaUPC" panose="02020603050405020304" pitchFamily="18" charset="-34"/>
                <a:cs typeface="AngsanaUPC" panose="02020603050405020304" pitchFamily="18" charset="-34"/>
              </a:rPr>
              <a:t>D </a:t>
            </a:r>
            <a:r>
              <a:rPr lang="th-TH" dirty="0">
                <a:latin typeface="AngsanaUPC" panose="02020603050405020304" pitchFamily="18" charset="-34"/>
                <a:cs typeface="AngsanaUPC" panose="02020603050405020304" pitchFamily="18" charset="-34"/>
              </a:rPr>
              <a:t>กับข้อมูล 1</a:t>
            </a:r>
            <a:r>
              <a:rPr lang="en-US" dirty="0">
                <a:latin typeface="AngsanaUPC" panose="02020603050405020304" pitchFamily="18" charset="-34"/>
                <a:cs typeface="AngsanaUPC" panose="02020603050405020304" pitchFamily="18" charset="-34"/>
              </a:rPr>
              <a:t> dimension</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a:t>
            </a:r>
          </a:p>
        </p:txBody>
      </p:sp>
      <p:sp>
        <p:nvSpPr>
          <p:cNvPr id="9" name="Rounded Rectangular Callout 8"/>
          <p:cNvSpPr/>
          <p:nvPr/>
        </p:nvSpPr>
        <p:spPr>
          <a:xfrm>
            <a:off x="3548515" y="1135602"/>
            <a:ext cx="2547485" cy="1029903"/>
          </a:xfrm>
          <a:prstGeom prst="wedgeRoundRectCallout">
            <a:avLst>
              <a:gd name="adj1" fmla="val -80503"/>
              <a:gd name="adj2" fmla="val 23441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dirty="0">
                <a:solidFill>
                  <a:schemeClr val="tx1"/>
                </a:solidFill>
                <a:latin typeface="AngsanaUPC" panose="02020603050405020304" pitchFamily="18" charset="-34"/>
                <a:cs typeface="AngsanaUPC" panose="02020603050405020304" pitchFamily="18" charset="-34"/>
              </a:rPr>
              <a:t>ค่าที่ใกล้เคียงกันเปรียบเทียบได้ไม่ชัดเจน</a:t>
            </a:r>
            <a:endParaRPr lang="en-US" sz="24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398813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2526"/>
          </a:xfrm>
          <a:solidFill>
            <a:schemeClr val="accent1">
              <a:lumMod val="20000"/>
              <a:lumOff val="80000"/>
            </a:schemeClr>
          </a:solidFill>
        </p:spPr>
        <p:txBody>
          <a:bodyPr/>
          <a:lstStyle/>
          <a:p>
            <a:r>
              <a:rPr lang="en-US" dirty="0"/>
              <a:t>Secondary y‐axis: generally not a good idea</a:t>
            </a:r>
          </a:p>
        </p:txBody>
      </p:sp>
      <p:pic>
        <p:nvPicPr>
          <p:cNvPr id="4" name="Picture 3"/>
          <p:cNvPicPr>
            <a:picLocks noChangeAspect="1"/>
          </p:cNvPicPr>
          <p:nvPr/>
        </p:nvPicPr>
        <p:blipFill>
          <a:blip r:embed="rId2"/>
          <a:stretch>
            <a:fillRect/>
          </a:stretch>
        </p:blipFill>
        <p:spPr>
          <a:xfrm>
            <a:off x="269799" y="1801088"/>
            <a:ext cx="6424963" cy="4070321"/>
          </a:xfrm>
          <a:prstGeom prst="rect">
            <a:avLst/>
          </a:prstGeom>
        </p:spPr>
      </p:pic>
      <p:sp>
        <p:nvSpPr>
          <p:cNvPr id="5" name="Rounded Rectangular Callout 4"/>
          <p:cNvSpPr/>
          <p:nvPr/>
        </p:nvSpPr>
        <p:spPr>
          <a:xfrm>
            <a:off x="6891688" y="1623022"/>
            <a:ext cx="4995512" cy="4426455"/>
          </a:xfrm>
          <a:prstGeom prst="wedgeRoundRectCallout">
            <a:avLst>
              <a:gd name="adj1" fmla="val -69206"/>
              <a:gd name="adj2" fmla="val 3597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When interpreting the Figure , it takes some time and reading to understand which data should be read against which axis. </a:t>
            </a:r>
          </a:p>
          <a:p>
            <a:r>
              <a:rPr lang="en-US" dirty="0">
                <a:solidFill>
                  <a:schemeClr val="tx1"/>
                </a:solidFill>
              </a:rPr>
              <a:t>	you should avoid the use of a secondary or right‐hand y‐axis. Instead, think about whether one of the following approaches will meet your needs: </a:t>
            </a:r>
          </a:p>
          <a:p>
            <a:pPr marL="342900" indent="-342900">
              <a:buAutoNum type="arabicPeriod"/>
            </a:pPr>
            <a:r>
              <a:rPr lang="en-US" dirty="0">
                <a:solidFill>
                  <a:schemeClr val="tx1"/>
                </a:solidFill>
              </a:rPr>
              <a:t>Don’t show the second y‐axis. Instead, label the data points that belong on this axis directly. </a:t>
            </a:r>
          </a:p>
          <a:p>
            <a:pPr marL="342900" indent="-342900">
              <a:buAutoNum type="arabicPeriod"/>
            </a:pPr>
            <a:r>
              <a:rPr lang="en-US" dirty="0">
                <a:solidFill>
                  <a:schemeClr val="tx1"/>
                </a:solidFill>
              </a:rPr>
              <a:t>Pull the graphs apart vertically and have a separate y‐axis for each (both along the left) but leverage the same x‐axis across both.</a:t>
            </a:r>
          </a:p>
        </p:txBody>
      </p:sp>
    </p:spTree>
    <p:extLst>
      <p:ext uri="{BB962C8B-B14F-4D97-AF65-F5344CB8AC3E}">
        <p14:creationId xmlns:p14="http://schemas.microsoft.com/office/powerpoint/2010/main" val="2144283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22" y="756433"/>
            <a:ext cx="12108581" cy="764901"/>
          </a:xfrm>
        </p:spPr>
        <p:txBody>
          <a:bodyPr>
            <a:normAutofit/>
          </a:bodyPr>
          <a:lstStyle/>
          <a:p>
            <a:r>
              <a:rPr lang="th-TH" sz="3600" dirty="0"/>
              <a:t>การแก้ไขการนำเสนอใหม่</a:t>
            </a:r>
            <a:endParaRPr lang="en-US" sz="3600" dirty="0"/>
          </a:p>
        </p:txBody>
      </p:sp>
      <p:pic>
        <p:nvPicPr>
          <p:cNvPr id="4" name="Picture 3"/>
          <p:cNvPicPr>
            <a:picLocks noChangeAspect="1"/>
          </p:cNvPicPr>
          <p:nvPr/>
        </p:nvPicPr>
        <p:blipFill>
          <a:blip r:embed="rId2"/>
          <a:stretch>
            <a:fillRect/>
          </a:stretch>
        </p:blipFill>
        <p:spPr>
          <a:xfrm>
            <a:off x="615516" y="2146434"/>
            <a:ext cx="9477375" cy="4427621"/>
          </a:xfrm>
          <a:prstGeom prst="rect">
            <a:avLst/>
          </a:prstGeom>
        </p:spPr>
      </p:pic>
      <p:sp>
        <p:nvSpPr>
          <p:cNvPr id="5" name="Rounded Rectangular Callout 4"/>
          <p:cNvSpPr/>
          <p:nvPr/>
        </p:nvSpPr>
        <p:spPr>
          <a:xfrm>
            <a:off x="3879274" y="1160387"/>
            <a:ext cx="2375622" cy="721894"/>
          </a:xfrm>
          <a:prstGeom prst="wedgeRoundRectCallout">
            <a:avLst>
              <a:gd name="adj1" fmla="val -19842"/>
              <a:gd name="adj2" fmla="val 18116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srgbClr val="C00000"/>
                </a:solidFill>
              </a:rPr>
              <a:t>ทางเลือกที่ 1 </a:t>
            </a:r>
            <a:r>
              <a:rPr lang="th-TH" dirty="0" smtClean="0">
                <a:solidFill>
                  <a:schemeClr val="tx1"/>
                </a:solidFill>
              </a:rPr>
              <a:t>ใส่ </a:t>
            </a:r>
            <a:r>
              <a:rPr lang="en-US" dirty="0">
                <a:solidFill>
                  <a:schemeClr val="tx1"/>
                </a:solidFill>
              </a:rPr>
              <a:t>label</a:t>
            </a:r>
          </a:p>
        </p:txBody>
      </p:sp>
      <p:sp>
        <p:nvSpPr>
          <p:cNvPr id="6" name="Rounded Rectangular Callout 5"/>
          <p:cNvSpPr/>
          <p:nvPr/>
        </p:nvSpPr>
        <p:spPr>
          <a:xfrm>
            <a:off x="10285396" y="2220691"/>
            <a:ext cx="1607419" cy="1177027"/>
          </a:xfrm>
          <a:prstGeom prst="wedgeRoundRectCallout">
            <a:avLst>
              <a:gd name="adj1" fmla="val -83108"/>
              <a:gd name="adj2" fmla="val 6094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rgbClr val="C00000"/>
                </a:solidFill>
              </a:rPr>
              <a:t>ทางเลือกที่ </a:t>
            </a:r>
            <a:r>
              <a:rPr lang="th-TH" b="1" dirty="0" smtClean="0">
                <a:solidFill>
                  <a:srgbClr val="C00000"/>
                </a:solidFill>
              </a:rPr>
              <a:t>2 </a:t>
            </a:r>
            <a:r>
              <a:rPr lang="th-TH" dirty="0">
                <a:solidFill>
                  <a:schemeClr val="tx1"/>
                </a:solidFill>
              </a:rPr>
              <a:t>แยกแสดงข้อมูลแต่ละกราฟ</a:t>
            </a:r>
            <a:endParaRPr lang="en-US" dirty="0">
              <a:solidFill>
                <a:schemeClr val="tx1"/>
              </a:solidFill>
            </a:endParaRPr>
          </a:p>
        </p:txBody>
      </p:sp>
      <p:sp>
        <p:nvSpPr>
          <p:cNvPr id="7" name="Title 1"/>
          <p:cNvSpPr txBox="1">
            <a:spLocks/>
          </p:cNvSpPr>
          <p:nvPr/>
        </p:nvSpPr>
        <p:spPr>
          <a:xfrm>
            <a:off x="0" y="1"/>
            <a:ext cx="12192000" cy="875898"/>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Secondary y‐axis: generally not a good idea</a:t>
            </a:r>
          </a:p>
        </p:txBody>
      </p:sp>
    </p:spTree>
    <p:extLst>
      <p:ext uri="{BB962C8B-B14F-4D97-AF65-F5344CB8AC3E}">
        <p14:creationId xmlns:p14="http://schemas.microsoft.com/office/powerpoint/2010/main" val="642257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a:t>
            </a:r>
          </a:p>
        </p:txBody>
      </p:sp>
      <p:sp>
        <p:nvSpPr>
          <p:cNvPr id="3" name="Content Placeholder 2"/>
          <p:cNvSpPr>
            <a:spLocks noGrp="1"/>
          </p:cNvSpPr>
          <p:nvPr>
            <p:ph idx="1"/>
          </p:nvPr>
        </p:nvSpPr>
        <p:spPr/>
        <p:txBody>
          <a:bodyPr/>
          <a:lstStyle/>
          <a:p>
            <a:pPr marL="514350" indent="-514350">
              <a:buAutoNum type="arabicPeriod"/>
            </a:pPr>
            <a:r>
              <a:rPr lang="en-US" dirty="0">
                <a:hlinkClick r:id="rId2"/>
              </a:rPr>
              <a:t>https://archive.ics.uci.edu/ml/index.php</a:t>
            </a:r>
            <a:endParaRPr lang="en-US" dirty="0"/>
          </a:p>
          <a:p>
            <a:pPr marL="514350" indent="-514350">
              <a:buAutoNum type="arabicPeriod"/>
            </a:pPr>
            <a:r>
              <a:rPr lang="en-US" dirty="0" err="1"/>
              <a:t>Kaggle</a:t>
            </a:r>
            <a:endParaRPr lang="en-US" dirty="0"/>
          </a:p>
          <a:p>
            <a:pPr marL="514350" indent="-514350">
              <a:buAutoNum type="arabicPeriod"/>
            </a:pPr>
            <a:r>
              <a:rPr lang="en-US" dirty="0"/>
              <a:t>https://data.world/datasets/stacked-bar-chart</a:t>
            </a:r>
          </a:p>
        </p:txBody>
      </p:sp>
    </p:spTree>
    <p:extLst>
      <p:ext uri="{BB962C8B-B14F-4D97-AF65-F5344CB8AC3E}">
        <p14:creationId xmlns:p14="http://schemas.microsoft.com/office/powerpoint/2010/main" val="592078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9986" y="256998"/>
            <a:ext cx="8712795" cy="5891058"/>
          </a:xfrm>
          <a:prstGeom prst="rect">
            <a:avLst/>
          </a:prstGeom>
        </p:spPr>
      </p:pic>
      <p:sp>
        <p:nvSpPr>
          <p:cNvPr id="5" name="Rectangle 4"/>
          <p:cNvSpPr/>
          <p:nvPr/>
        </p:nvSpPr>
        <p:spPr>
          <a:xfrm>
            <a:off x="1174397" y="6332933"/>
            <a:ext cx="9843206" cy="369332"/>
          </a:xfrm>
          <a:prstGeom prst="rect">
            <a:avLst/>
          </a:prstGeom>
        </p:spPr>
        <p:txBody>
          <a:bodyPr wrap="square">
            <a:spAutoFit/>
          </a:bodyPr>
          <a:lstStyle/>
          <a:p>
            <a:r>
              <a:rPr lang="en-US" dirty="0"/>
              <a:t>https://www.statista.com/chart/14081/the-price-of-a-party-around-the-world/</a:t>
            </a:r>
          </a:p>
        </p:txBody>
      </p:sp>
    </p:spTree>
    <p:extLst>
      <p:ext uri="{BB962C8B-B14F-4D97-AF65-F5344CB8AC3E}">
        <p14:creationId xmlns:p14="http://schemas.microsoft.com/office/powerpoint/2010/main" val="1841437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79180"/>
            <a:ext cx="13963337" cy="6121607"/>
          </a:xfrm>
          <a:prstGeom prst="rect">
            <a:avLst/>
          </a:prstGeom>
        </p:spPr>
      </p:pic>
    </p:spTree>
    <p:extLst>
      <p:ext uri="{BB962C8B-B14F-4D97-AF65-F5344CB8AC3E}">
        <p14:creationId xmlns:p14="http://schemas.microsoft.com/office/powerpoint/2010/main" val="3248130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54B3-45EE-440A-8045-BAFD0DDFDF6B}"/>
              </a:ext>
            </a:extLst>
          </p:cNvPr>
          <p:cNvSpPr>
            <a:spLocks noGrp="1"/>
          </p:cNvSpPr>
          <p:nvPr>
            <p:ph type="title"/>
          </p:nvPr>
        </p:nvSpPr>
        <p:spPr/>
        <p:txBody>
          <a:bodyPr/>
          <a:lstStyle/>
          <a:p>
            <a:endParaRPr lang="th-TH"/>
          </a:p>
        </p:txBody>
      </p:sp>
      <p:pic>
        <p:nvPicPr>
          <p:cNvPr id="5" name="Picture 4">
            <a:extLst>
              <a:ext uri="{FF2B5EF4-FFF2-40B4-BE49-F238E27FC236}">
                <a16:creationId xmlns:a16="http://schemas.microsoft.com/office/drawing/2014/main" id="{1CE7CD6C-2342-4FAA-8CB3-B130E0733B78}"/>
              </a:ext>
            </a:extLst>
          </p:cNvPr>
          <p:cNvPicPr>
            <a:picLocks noChangeAspect="1"/>
          </p:cNvPicPr>
          <p:nvPr/>
        </p:nvPicPr>
        <p:blipFill>
          <a:blip r:embed="rId2"/>
          <a:stretch>
            <a:fillRect/>
          </a:stretch>
        </p:blipFill>
        <p:spPr>
          <a:xfrm>
            <a:off x="771525" y="365124"/>
            <a:ext cx="9467850" cy="5342949"/>
          </a:xfrm>
          <a:prstGeom prst="rect">
            <a:avLst/>
          </a:prstGeom>
        </p:spPr>
      </p:pic>
    </p:spTree>
    <p:extLst>
      <p:ext uri="{BB962C8B-B14F-4D97-AF65-F5344CB8AC3E}">
        <p14:creationId xmlns:p14="http://schemas.microsoft.com/office/powerpoint/2010/main" val="1320147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โจทย์ให้นิสิต </a:t>
            </a:r>
            <a:r>
              <a:rPr lang="en-US" dirty="0"/>
              <a:t>Edit Data </a:t>
            </a:r>
            <a:r>
              <a:rPr lang="th-TH" dirty="0"/>
              <a:t>เพิ่มเป็น 3 </a:t>
            </a:r>
            <a:r>
              <a:rPr lang="en-US" dirty="0"/>
              <a:t>Categories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1869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676"/>
            <a:ext cx="10515600" cy="888048"/>
          </a:xfrm>
        </p:spPr>
        <p:txBody>
          <a:bodyPr/>
          <a:lstStyle/>
          <a:p>
            <a:r>
              <a:rPr lang="th-TH" b="1">
                <a:latin typeface="AngsanaUPC" pitchFamily="18" charset="-34"/>
                <a:cs typeface="AngsanaUPC" pitchFamily="18" charset="-34"/>
              </a:rPr>
              <a:t>ในการนำเสนอที่เหมาะสมที่แสดงให้มี </a:t>
            </a:r>
            <a:r>
              <a:rPr lang="en-US" b="1">
                <a:latin typeface="AngsanaUPC" pitchFamily="18" charset="-34"/>
                <a:cs typeface="AngsanaUPC" pitchFamily="18" charset="-34"/>
              </a:rPr>
              <a:t>Story</a:t>
            </a:r>
            <a:endParaRPr lang="th-TH" b="1">
              <a:latin typeface="AngsanaUPC" pitchFamily="18" charset="-34"/>
              <a:cs typeface="AngsanaUPC" pitchFamily="18" charset="-34"/>
            </a:endParaRPr>
          </a:p>
        </p:txBody>
      </p:sp>
      <p:sp>
        <p:nvSpPr>
          <p:cNvPr id="4" name="Rectangle 3"/>
          <p:cNvSpPr/>
          <p:nvPr/>
        </p:nvSpPr>
        <p:spPr>
          <a:xfrm>
            <a:off x="2971800" y="3276601"/>
            <a:ext cx="4572000" cy="646331"/>
          </a:xfrm>
          <a:prstGeom prst="rect">
            <a:avLst/>
          </a:prstGeom>
        </p:spPr>
        <p:txBody>
          <a:bodyPr>
            <a:spAutoFit/>
          </a:bodyPr>
          <a:lstStyle/>
          <a:p>
            <a:r>
              <a:rPr lang="en-US"/>
              <a:t/>
            </a:r>
            <a:br>
              <a:rPr lang="en-US"/>
            </a:br>
            <a:endParaRPr lang="th-TH"/>
          </a:p>
        </p:txBody>
      </p:sp>
      <p:sp>
        <p:nvSpPr>
          <p:cNvPr id="5" name="TextBox 4"/>
          <p:cNvSpPr txBox="1"/>
          <p:nvPr/>
        </p:nvSpPr>
        <p:spPr>
          <a:xfrm>
            <a:off x="2438400" y="3352801"/>
            <a:ext cx="5638800" cy="1200329"/>
          </a:xfrm>
          <a:prstGeom prst="rect">
            <a:avLst/>
          </a:prstGeom>
          <a:noFill/>
        </p:spPr>
        <p:txBody>
          <a:bodyPr wrap="square" rtlCol="0">
            <a:spAutoFit/>
          </a:bodyPr>
          <a:lstStyle/>
          <a:p>
            <a:r>
              <a:rPr lang="en-US"/>
              <a:t>of children had a</a:t>
            </a:r>
            <a:br>
              <a:rPr lang="en-US"/>
            </a:br>
            <a:r>
              <a:rPr lang="en-US" b="1">
                <a:solidFill>
                  <a:srgbClr val="3471BA"/>
                </a:solidFill>
              </a:rPr>
              <a:t>traditional stay-at-home mom</a:t>
            </a:r>
            <a:r>
              <a:rPr lang="en-US" b="1"/>
              <a:t/>
            </a:r>
            <a:br>
              <a:rPr lang="en-US" b="1"/>
            </a:br>
            <a:r>
              <a:rPr lang="en-US"/>
              <a:t>in 2012, compared to 41% in 1970 </a:t>
            </a:r>
            <a:br>
              <a:rPr lang="en-US"/>
            </a:br>
            <a:endParaRPr lang="th-TH"/>
          </a:p>
        </p:txBody>
      </p:sp>
      <p:sp>
        <p:nvSpPr>
          <p:cNvPr id="6" name="TextBox 5"/>
          <p:cNvSpPr txBox="1"/>
          <p:nvPr/>
        </p:nvSpPr>
        <p:spPr>
          <a:xfrm>
            <a:off x="2438400" y="2209800"/>
            <a:ext cx="3581400" cy="1569660"/>
          </a:xfrm>
          <a:prstGeom prst="rect">
            <a:avLst/>
          </a:prstGeom>
          <a:noFill/>
        </p:spPr>
        <p:txBody>
          <a:bodyPr wrap="square" rtlCol="0">
            <a:spAutoFit/>
          </a:bodyPr>
          <a:lstStyle/>
          <a:p>
            <a:r>
              <a:rPr lang="en-US" sz="9600">
                <a:solidFill>
                  <a:srgbClr val="3471BA"/>
                </a:solidFill>
              </a:rPr>
              <a:t>20%</a:t>
            </a:r>
            <a:endParaRPr lang="th-TH" sz="9600">
              <a:solidFill>
                <a:srgbClr val="3471BA"/>
              </a:solidFill>
            </a:endParaRPr>
          </a:p>
        </p:txBody>
      </p:sp>
      <p:sp>
        <p:nvSpPr>
          <p:cNvPr id="9" name="Rounded Rectangular Callout 8"/>
          <p:cNvSpPr/>
          <p:nvPr/>
        </p:nvSpPr>
        <p:spPr>
          <a:xfrm>
            <a:off x="6985000" y="2232630"/>
            <a:ext cx="2895600" cy="1524000"/>
          </a:xfrm>
          <a:prstGeom prst="wedgeRoundRectCallout">
            <a:avLst>
              <a:gd name="adj1" fmla="val -86064"/>
              <a:gd name="adj2" fmla="val 4785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a:solidFill>
                  <a:srgbClr val="000099"/>
                </a:solidFill>
              </a:rPr>
              <a:t>ในกรณีนี้ ใช้ประโยคง่ายๆ ก็เพียงพอแล้ว</a:t>
            </a:r>
          </a:p>
        </p:txBody>
      </p:sp>
      <p:sp>
        <p:nvSpPr>
          <p:cNvPr id="10" name="Rounded Rectangular Callout 9"/>
          <p:cNvSpPr/>
          <p:nvPr/>
        </p:nvSpPr>
        <p:spPr>
          <a:xfrm>
            <a:off x="6985000" y="4648201"/>
            <a:ext cx="2895600" cy="1676400"/>
          </a:xfrm>
          <a:prstGeom prst="wedgeRoundRectCallout">
            <a:avLst>
              <a:gd name="adj1" fmla="val -96917"/>
              <a:gd name="adj2" fmla="val -70423"/>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a:solidFill>
                  <a:srgbClr val="000099"/>
                </a:solidFill>
                <a:latin typeface="AngsanaUPC" pitchFamily="18" charset="-34"/>
                <a:cs typeface="AngsanaUPC" pitchFamily="18" charset="-34"/>
              </a:rPr>
              <a:t>การนำเสนอ </a:t>
            </a:r>
            <a:r>
              <a:rPr lang="en-US" sz="2800" b="1">
                <a:solidFill>
                  <a:srgbClr val="000099"/>
                </a:solidFill>
                <a:latin typeface="AngsanaUPC" pitchFamily="18" charset="-34"/>
                <a:cs typeface="AngsanaUPC" pitchFamily="18" charset="-34"/>
              </a:rPr>
              <a:t>(20%, 4</a:t>
            </a:r>
            <a:r>
              <a:rPr lang="th-TH" sz="2800" b="1">
                <a:solidFill>
                  <a:srgbClr val="000099"/>
                </a:solidFill>
                <a:latin typeface="AngsanaUPC" pitchFamily="18" charset="-34"/>
                <a:cs typeface="AngsanaUPC" pitchFamily="18" charset="-34"/>
              </a:rPr>
              <a:t>1</a:t>
            </a:r>
            <a:r>
              <a:rPr lang="en-US" sz="2800" b="1">
                <a:solidFill>
                  <a:srgbClr val="000099"/>
                </a:solidFill>
                <a:latin typeface="AngsanaUPC" pitchFamily="18" charset="-34"/>
                <a:cs typeface="AngsanaUPC" pitchFamily="18" charset="-34"/>
              </a:rPr>
              <a:t>%)</a:t>
            </a:r>
            <a:endParaRPr lang="th-TH" sz="2800" b="1">
              <a:solidFill>
                <a:srgbClr val="000099"/>
              </a:solidFill>
              <a:latin typeface="AngsanaUPC" pitchFamily="18" charset="-34"/>
              <a:cs typeface="AngsanaUPC" pitchFamily="18" charset="-34"/>
            </a:endParaRPr>
          </a:p>
          <a:p>
            <a:r>
              <a:rPr lang="th-TH" sz="2800" b="1">
                <a:solidFill>
                  <a:srgbClr val="000099"/>
                </a:solidFill>
                <a:latin typeface="AngsanaUPC" pitchFamily="18" charset="-34"/>
                <a:cs typeface="AngsanaUPC" pitchFamily="18" charset="-34"/>
              </a:rPr>
              <a:t>มีประเด็นชี้ให้เห็นการเปลี่ยนแปลง </a:t>
            </a:r>
          </a:p>
        </p:txBody>
      </p:sp>
      <p:sp>
        <p:nvSpPr>
          <p:cNvPr id="8" name="Title 1"/>
          <p:cNvSpPr txBox="1">
            <a:spLocks/>
          </p:cNvSpPr>
          <p:nvPr/>
        </p:nvSpPr>
        <p:spPr>
          <a:xfrm>
            <a:off x="0" y="1"/>
            <a:ext cx="12192000" cy="771684"/>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Simple text</a:t>
            </a:r>
          </a:p>
        </p:txBody>
      </p:sp>
    </p:spTree>
    <p:extLst>
      <p:ext uri="{BB962C8B-B14F-4D97-AF65-F5344CB8AC3E}">
        <p14:creationId xmlns:p14="http://schemas.microsoft.com/office/powerpoint/2010/main" val="3542195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355"/>
          </a:xfrm>
          <a:solidFill>
            <a:schemeClr val="accent1">
              <a:lumMod val="20000"/>
              <a:lumOff val="80000"/>
            </a:schemeClr>
          </a:solidFill>
        </p:spPr>
        <p:txBody>
          <a:bodyPr/>
          <a:lstStyle/>
          <a:p>
            <a:r>
              <a:rPr lang="en-US"/>
              <a:t>Table (</a:t>
            </a:r>
            <a:r>
              <a:rPr lang="th-TH"/>
              <a:t>ตาราง</a:t>
            </a:r>
            <a:r>
              <a:rPr lang="en-US"/>
              <a:t>)</a:t>
            </a:r>
          </a:p>
        </p:txBody>
      </p:sp>
      <p:sp>
        <p:nvSpPr>
          <p:cNvPr id="3" name="Content Placeholder 2"/>
          <p:cNvSpPr>
            <a:spLocks noGrp="1"/>
          </p:cNvSpPr>
          <p:nvPr>
            <p:ph idx="1"/>
          </p:nvPr>
        </p:nvSpPr>
        <p:spPr>
          <a:xfrm>
            <a:off x="838200" y="1488757"/>
            <a:ext cx="10515600" cy="1889125"/>
          </a:xfrm>
        </p:spPr>
        <p:txBody>
          <a:bodyPr/>
          <a:lstStyle/>
          <a:p>
            <a:pPr marL="0" indent="0">
              <a:buNone/>
            </a:pPr>
            <a:r>
              <a:rPr lang="en-US"/>
              <a:t>	Tables are great for just that—communicating to a mixed audience whose members will each look for their particular row of interest. If you need to communicate multiple different units of measure, this is also typically easier with a table than a graph.</a:t>
            </a:r>
          </a:p>
        </p:txBody>
      </p:sp>
      <p:sp>
        <p:nvSpPr>
          <p:cNvPr id="4" name="Rounded Rectangle 3"/>
          <p:cNvSpPr/>
          <p:nvPr/>
        </p:nvSpPr>
        <p:spPr>
          <a:xfrm>
            <a:off x="723901" y="3377882"/>
            <a:ext cx="10073640" cy="28549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2800">
              <a:solidFill>
                <a:schemeClr val="tx1"/>
              </a:solidFill>
            </a:endParaRPr>
          </a:p>
          <a:p>
            <a:r>
              <a:rPr lang="th-TH" sz="2800">
                <a:solidFill>
                  <a:srgbClr val="00B050"/>
                </a:solidFill>
                <a:latin typeface="Angsana New" panose="02020603050405020304" pitchFamily="18" charset="-34"/>
                <a:cs typeface="Angsana New" panose="02020603050405020304" pitchFamily="18" charset="-34"/>
              </a:rPr>
              <a:t>ข้อดี</a:t>
            </a:r>
            <a:r>
              <a:rPr lang="th-TH" sz="2800">
                <a:solidFill>
                  <a:schemeClr val="tx1"/>
                </a:solidFill>
                <a:latin typeface="Angsana New" panose="02020603050405020304" pitchFamily="18" charset="-34"/>
                <a:cs typeface="Angsana New" panose="02020603050405020304" pitchFamily="18" charset="-34"/>
              </a:rPr>
              <a:t> คือ ตาราง </a:t>
            </a:r>
            <a:r>
              <a:rPr lang="en-US" sz="2800">
                <a:solidFill>
                  <a:schemeClr val="tx1"/>
                </a:solidFill>
                <a:latin typeface="Angsana New" panose="02020603050405020304" pitchFamily="18" charset="-34"/>
                <a:cs typeface="Angsana New" panose="02020603050405020304" pitchFamily="18" charset="-34"/>
              </a:rPr>
              <a:t>(Table) </a:t>
            </a:r>
            <a:r>
              <a:rPr lang="th-TH" sz="2800">
                <a:solidFill>
                  <a:schemeClr val="tx1"/>
                </a:solidFill>
                <a:latin typeface="Angsana New" panose="02020603050405020304" pitchFamily="18" charset="-34"/>
                <a:cs typeface="Angsana New" panose="02020603050405020304" pitchFamily="18" charset="-34"/>
              </a:rPr>
              <a:t>สามารถแสดงข้อมูลได้หลายชุด ทั้งมิติและค่าต่างๆ</a:t>
            </a:r>
          </a:p>
          <a:p>
            <a:r>
              <a:rPr lang="th-TH" sz="2800">
                <a:solidFill>
                  <a:srgbClr val="C00000"/>
                </a:solidFill>
                <a:latin typeface="Angsana New" panose="02020603050405020304" pitchFamily="18" charset="-34"/>
                <a:cs typeface="Angsana New" panose="02020603050405020304" pitchFamily="18" charset="-34"/>
              </a:rPr>
              <a:t>แต่ในกรณีที่ </a:t>
            </a:r>
            <a:r>
              <a:rPr lang="th-TH" sz="2800">
                <a:solidFill>
                  <a:schemeClr val="tx1"/>
                </a:solidFill>
                <a:latin typeface="Angsana New" panose="02020603050405020304" pitchFamily="18" charset="-34"/>
                <a:cs typeface="Angsana New" panose="02020603050405020304" pitchFamily="18" charset="-34"/>
              </a:rPr>
              <a:t>ใช้ </a:t>
            </a:r>
            <a:r>
              <a:rPr lang="en-US" sz="2800">
                <a:solidFill>
                  <a:schemeClr val="tx1"/>
                </a:solidFill>
                <a:latin typeface="Angsana New" panose="02020603050405020304" pitchFamily="18" charset="-34"/>
                <a:cs typeface="Angsana New" panose="02020603050405020304" pitchFamily="18" charset="-34"/>
              </a:rPr>
              <a:t>Table </a:t>
            </a:r>
            <a:r>
              <a:rPr lang="th-TH" sz="2800">
                <a:solidFill>
                  <a:schemeClr val="tx1"/>
                </a:solidFill>
                <a:latin typeface="Angsana New" panose="02020603050405020304" pitchFamily="18" charset="-34"/>
                <a:cs typeface="Angsana New" panose="02020603050405020304" pitchFamily="18" charset="-34"/>
              </a:rPr>
              <a:t>ในการนำเสนอแบบ </a:t>
            </a:r>
            <a:r>
              <a:rPr lang="en-US" sz="2800">
                <a:solidFill>
                  <a:schemeClr val="tx1"/>
                </a:solidFill>
                <a:latin typeface="Angsana New" panose="02020603050405020304" pitchFamily="18" charset="-34"/>
                <a:cs typeface="Angsana New" panose="02020603050405020304" pitchFamily="18" charset="-34"/>
              </a:rPr>
              <a:t>Live presentation </a:t>
            </a:r>
            <a:r>
              <a:rPr lang="th-TH" sz="2800">
                <a:solidFill>
                  <a:schemeClr val="tx1"/>
                </a:solidFill>
                <a:latin typeface="Angsana New" panose="02020603050405020304" pitchFamily="18" charset="-34"/>
                <a:cs typeface="Angsana New" panose="02020603050405020304" pitchFamily="18" charset="-34"/>
              </a:rPr>
              <a:t>บางครั้งการใช้ </a:t>
            </a:r>
            <a:r>
              <a:rPr lang="en-US" sz="2800">
                <a:solidFill>
                  <a:schemeClr val="tx1"/>
                </a:solidFill>
                <a:latin typeface="Angsana New" panose="02020603050405020304" pitchFamily="18" charset="-34"/>
                <a:cs typeface="Angsana New" panose="02020603050405020304" pitchFamily="18" charset="-34"/>
              </a:rPr>
              <a:t>Table </a:t>
            </a:r>
            <a:r>
              <a:rPr lang="th-TH" sz="2800">
                <a:solidFill>
                  <a:schemeClr val="tx1"/>
                </a:solidFill>
                <a:latin typeface="Angsana New" panose="02020603050405020304" pitchFamily="18" charset="-34"/>
                <a:cs typeface="Angsana New" panose="02020603050405020304" pitchFamily="18" charset="-34"/>
              </a:rPr>
              <a:t>อาจไม่ใช่วิธีที่ดี  เพราะ</a:t>
            </a:r>
            <a:r>
              <a:rPr lang="en-US" sz="2800">
                <a:solidFill>
                  <a:schemeClr val="tx1"/>
                </a:solidFill>
                <a:latin typeface="Angsana New" panose="02020603050405020304" pitchFamily="18" charset="-34"/>
                <a:cs typeface="Angsana New" panose="02020603050405020304" pitchFamily="18" charset="-34"/>
              </a:rPr>
              <a:t> </a:t>
            </a:r>
            <a:r>
              <a:rPr lang="th-TH" sz="2800">
                <a:solidFill>
                  <a:schemeClr val="tx1"/>
                </a:solidFill>
                <a:latin typeface="Angsana New" panose="02020603050405020304" pitchFamily="18" charset="-34"/>
                <a:cs typeface="Angsana New" panose="02020603050405020304" pitchFamily="18" charset="-34"/>
              </a:rPr>
              <a:t>ข้อมูลในตารางอาจมีหลายประเด็น ดังนั้นในการนำเสนอแบบ </a:t>
            </a:r>
            <a:r>
              <a:rPr lang="en-US" sz="2800">
                <a:solidFill>
                  <a:schemeClr val="tx1"/>
                </a:solidFill>
                <a:latin typeface="Angsana New" panose="02020603050405020304" pitchFamily="18" charset="-34"/>
                <a:cs typeface="Angsana New" panose="02020603050405020304" pitchFamily="18" charset="-34"/>
              </a:rPr>
              <a:t>Live presentation </a:t>
            </a:r>
            <a:r>
              <a:rPr lang="th-TH" sz="2800">
                <a:solidFill>
                  <a:schemeClr val="tx1"/>
                </a:solidFill>
                <a:latin typeface="Angsana New" panose="02020603050405020304" pitchFamily="18" charset="-34"/>
                <a:cs typeface="Angsana New" panose="02020603050405020304" pitchFamily="18" charset="-34"/>
              </a:rPr>
              <a:t>นั้นเราอาจจะดึงข้อมูลที่สำคัญและน่าสนใจขึ้นมาแสดง</a:t>
            </a:r>
          </a:p>
          <a:p>
            <a:endParaRPr lang="th-TH" sz="2800">
              <a:solidFill>
                <a:schemeClr val="tx1"/>
              </a:solidFill>
            </a:endParaRPr>
          </a:p>
          <a:p>
            <a:r>
              <a:rPr lang="th-TH" sz="2800">
                <a:solidFill>
                  <a:schemeClr val="tx1"/>
                </a:solidFill>
              </a:rPr>
              <a:t>หมายเหตุ </a:t>
            </a:r>
            <a:r>
              <a:rPr lang="en-US" sz="2800">
                <a:solidFill>
                  <a:schemeClr val="tx1"/>
                </a:solidFill>
              </a:rPr>
              <a:t>: Measure </a:t>
            </a:r>
            <a:r>
              <a:rPr lang="th-TH" sz="2800">
                <a:solidFill>
                  <a:schemeClr val="tx1"/>
                </a:solidFill>
              </a:rPr>
              <a:t>ในการแสดงค่านั้นจะหมายถึง ตัวเลข จำนวน ต่างๆที่ต้องการรายงาน</a:t>
            </a:r>
            <a:endParaRPr lang="en-US" sz="2800">
              <a:solidFill>
                <a:schemeClr val="tx1"/>
              </a:solidFill>
            </a:endParaRPr>
          </a:p>
          <a:p>
            <a:endParaRPr lang="en-US" sz="2800">
              <a:solidFill>
                <a:schemeClr val="tx1"/>
              </a:solidFill>
            </a:endParaRPr>
          </a:p>
        </p:txBody>
      </p:sp>
    </p:spTree>
    <p:extLst>
      <p:ext uri="{BB962C8B-B14F-4D97-AF65-F5344CB8AC3E}">
        <p14:creationId xmlns:p14="http://schemas.microsoft.com/office/powerpoint/2010/main" val="991756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42486"/>
            <a:ext cx="9944100" cy="1938992"/>
          </a:xfrm>
          <a:prstGeom prst="rect">
            <a:avLst/>
          </a:prstGeom>
        </p:spPr>
        <p:txBody>
          <a:bodyPr wrap="square">
            <a:spAutoFit/>
          </a:bodyPr>
          <a:lstStyle/>
          <a:p>
            <a:r>
              <a:rPr lang="th-TH" sz="2400" b="1">
                <a:solidFill>
                  <a:srgbClr val="202124"/>
                </a:solidFill>
                <a:latin typeface="AngsanaUPC" panose="02020603050405020304" pitchFamily="18" charset="-34"/>
                <a:cs typeface="AngsanaUPC" panose="02020603050405020304" pitchFamily="18" charset="-34"/>
              </a:rPr>
              <a:t>การแสดงข้อมูลใน </a:t>
            </a:r>
            <a:r>
              <a:rPr lang="en-US" sz="2400" b="1">
                <a:solidFill>
                  <a:srgbClr val="202124"/>
                </a:solidFill>
                <a:latin typeface="AngsanaUPC" panose="02020603050405020304" pitchFamily="18" charset="-34"/>
                <a:cs typeface="AngsanaUPC" panose="02020603050405020304" pitchFamily="18" charset="-34"/>
              </a:rPr>
              <a:t>Table </a:t>
            </a:r>
            <a:r>
              <a:rPr lang="th-TH" sz="2400" b="1">
                <a:solidFill>
                  <a:srgbClr val="202124"/>
                </a:solidFill>
                <a:latin typeface="AngsanaUPC" panose="02020603050405020304" pitchFamily="18" charset="-34"/>
                <a:cs typeface="AngsanaUPC" panose="02020603050405020304" pitchFamily="18" charset="-34"/>
              </a:rPr>
              <a:t>คือ</a:t>
            </a:r>
          </a:p>
          <a:p>
            <a:r>
              <a:rPr lang="th-TH" sz="2400">
                <a:solidFill>
                  <a:srgbClr val="202124"/>
                </a:solidFill>
                <a:latin typeface="AngsanaUPC" panose="02020603050405020304" pitchFamily="18" charset="-34"/>
                <a:cs typeface="AngsanaUPC" panose="02020603050405020304" pitchFamily="18" charset="-34"/>
              </a:rPr>
              <a:t>1. เราต้องการออกแบบให้เส้นตาราง จางหายไปเป็นพื้นหลัง ปล่อยให้ข้อมูลอยู่ตรงกลางของการนำเสนอ </a:t>
            </a:r>
          </a:p>
          <a:p>
            <a:r>
              <a:rPr lang="th-TH" sz="2400">
                <a:solidFill>
                  <a:srgbClr val="202124"/>
                </a:solidFill>
                <a:latin typeface="AngsanaUPC" panose="02020603050405020304" pitchFamily="18" charset="-34"/>
                <a:cs typeface="AngsanaUPC" panose="02020603050405020304" pitchFamily="18" charset="-34"/>
              </a:rPr>
              <a:t>2. อย่าใช้ขอบหนาหรือแรเงา นั้นแสดงเด่นกว่า ข้อมูล หากจะใช้เส้นขอบให้ใช้เส้นขอบสีอ่อนหรือพื้นที่สีขาว</a:t>
            </a:r>
          </a:p>
          <a:p>
            <a:r>
              <a:rPr lang="th-TH" sz="2400">
                <a:solidFill>
                  <a:srgbClr val="202124"/>
                </a:solidFill>
                <a:latin typeface="AngsanaUPC" panose="02020603050405020304" pitchFamily="18" charset="-34"/>
                <a:cs typeface="AngsanaUPC" panose="02020603050405020304" pitchFamily="18" charset="-34"/>
              </a:rPr>
              <a:t>3. ตัวหนังสือ อยู่ตรงกลาง หรือชิดซ้าย ตัวเลขควรจะชิดขวา</a:t>
            </a:r>
          </a:p>
          <a:p>
            <a:r>
              <a:rPr lang="th-TH" sz="2400">
                <a:solidFill>
                  <a:srgbClr val="202124"/>
                </a:solidFill>
                <a:latin typeface="AngsanaUPC" panose="02020603050405020304" pitchFamily="18" charset="-34"/>
                <a:cs typeface="AngsanaUPC" panose="02020603050405020304" pitchFamily="18" charset="-34"/>
              </a:rPr>
              <a:t>4. มีเส้น หรือเส้นขอบเท่าที่จำเป็น </a:t>
            </a:r>
            <a:endParaRPr lang="en-US" sz="2400">
              <a:latin typeface="AngsanaUPC" panose="02020603050405020304" pitchFamily="18" charset="-34"/>
              <a:cs typeface="AngsanaUPC" panose="02020603050405020304" pitchFamily="18" charset="-34"/>
            </a:endParaRPr>
          </a:p>
        </p:txBody>
      </p:sp>
      <p:pic>
        <p:nvPicPr>
          <p:cNvPr id="5" name="Picture 4"/>
          <p:cNvPicPr>
            <a:picLocks noChangeAspect="1"/>
          </p:cNvPicPr>
          <p:nvPr/>
        </p:nvPicPr>
        <p:blipFill>
          <a:blip r:embed="rId2"/>
          <a:stretch>
            <a:fillRect/>
          </a:stretch>
        </p:blipFill>
        <p:spPr>
          <a:xfrm>
            <a:off x="673677" y="3523485"/>
            <a:ext cx="9956223" cy="2316803"/>
          </a:xfrm>
          <a:prstGeom prst="rect">
            <a:avLst/>
          </a:prstGeom>
        </p:spPr>
      </p:pic>
      <p:pic>
        <p:nvPicPr>
          <p:cNvPr id="6" name="Picture 5"/>
          <p:cNvPicPr>
            <a:picLocks noChangeAspect="1"/>
          </p:cNvPicPr>
          <p:nvPr/>
        </p:nvPicPr>
        <p:blipFill>
          <a:blip r:embed="rId3"/>
          <a:stretch>
            <a:fillRect/>
          </a:stretch>
        </p:blipFill>
        <p:spPr>
          <a:xfrm>
            <a:off x="8558213" y="6059140"/>
            <a:ext cx="461962" cy="433239"/>
          </a:xfrm>
          <a:prstGeom prst="rect">
            <a:avLst/>
          </a:prstGeom>
        </p:spPr>
      </p:pic>
      <p:pic>
        <p:nvPicPr>
          <p:cNvPr id="7" name="Picture 6"/>
          <p:cNvPicPr>
            <a:picLocks noChangeAspect="1"/>
          </p:cNvPicPr>
          <p:nvPr/>
        </p:nvPicPr>
        <p:blipFill>
          <a:blip r:embed="rId3"/>
          <a:stretch>
            <a:fillRect/>
          </a:stretch>
        </p:blipFill>
        <p:spPr>
          <a:xfrm>
            <a:off x="9163050" y="6059139"/>
            <a:ext cx="477352" cy="433240"/>
          </a:xfrm>
          <a:prstGeom prst="rect">
            <a:avLst/>
          </a:prstGeom>
        </p:spPr>
      </p:pic>
      <p:pic>
        <p:nvPicPr>
          <p:cNvPr id="9" name="Picture 8"/>
          <p:cNvPicPr>
            <a:picLocks noChangeAspect="1"/>
          </p:cNvPicPr>
          <p:nvPr/>
        </p:nvPicPr>
        <p:blipFill>
          <a:blip r:embed="rId3"/>
          <a:stretch>
            <a:fillRect/>
          </a:stretch>
        </p:blipFill>
        <p:spPr>
          <a:xfrm>
            <a:off x="5100638" y="6059140"/>
            <a:ext cx="461962" cy="433239"/>
          </a:xfrm>
          <a:prstGeom prst="rect">
            <a:avLst/>
          </a:prstGeom>
        </p:spPr>
      </p:pic>
      <p:pic>
        <p:nvPicPr>
          <p:cNvPr id="10" name="Picture 9"/>
          <p:cNvPicPr>
            <a:picLocks noChangeAspect="1"/>
          </p:cNvPicPr>
          <p:nvPr/>
        </p:nvPicPr>
        <p:blipFill>
          <a:blip r:embed="rId3"/>
          <a:stretch>
            <a:fillRect/>
          </a:stretch>
        </p:blipFill>
        <p:spPr>
          <a:xfrm>
            <a:off x="5705475" y="6059139"/>
            <a:ext cx="477352" cy="433240"/>
          </a:xfrm>
          <a:prstGeom prst="rect">
            <a:avLst/>
          </a:prstGeom>
        </p:spPr>
      </p:pic>
      <p:pic>
        <p:nvPicPr>
          <p:cNvPr id="11" name="Picture 10"/>
          <p:cNvPicPr>
            <a:picLocks noChangeAspect="1"/>
          </p:cNvPicPr>
          <p:nvPr/>
        </p:nvPicPr>
        <p:blipFill>
          <a:blip r:embed="rId3"/>
          <a:stretch>
            <a:fillRect/>
          </a:stretch>
        </p:blipFill>
        <p:spPr>
          <a:xfrm>
            <a:off x="1879909" y="6048398"/>
            <a:ext cx="461962" cy="433239"/>
          </a:xfrm>
          <a:prstGeom prst="rect">
            <a:avLst/>
          </a:prstGeom>
        </p:spPr>
      </p:pic>
      <p:sp>
        <p:nvSpPr>
          <p:cNvPr id="15" name="Title 1"/>
          <p:cNvSpPr>
            <a:spLocks noGrp="1"/>
          </p:cNvSpPr>
          <p:nvPr>
            <p:ph type="title"/>
          </p:nvPr>
        </p:nvSpPr>
        <p:spPr>
          <a:xfrm>
            <a:off x="838200" y="365125"/>
            <a:ext cx="10515600" cy="935355"/>
          </a:xfrm>
          <a:solidFill>
            <a:schemeClr val="accent1">
              <a:lumMod val="20000"/>
              <a:lumOff val="80000"/>
            </a:schemeClr>
          </a:solidFill>
        </p:spPr>
        <p:txBody>
          <a:bodyPr/>
          <a:lstStyle/>
          <a:p>
            <a:r>
              <a:rPr lang="en-US"/>
              <a:t>Table (</a:t>
            </a:r>
            <a:r>
              <a:rPr lang="th-TH"/>
              <a:t>ตาราง</a:t>
            </a:r>
            <a:r>
              <a:rPr lang="en-US"/>
              <a:t>)</a:t>
            </a:r>
          </a:p>
        </p:txBody>
      </p:sp>
    </p:spTree>
    <p:extLst>
      <p:ext uri="{BB962C8B-B14F-4D97-AF65-F5344CB8AC3E}">
        <p14:creationId xmlns:p14="http://schemas.microsoft.com/office/powerpoint/2010/main" val="291092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a:solidFill>
            <a:schemeClr val="accent1">
              <a:lumMod val="20000"/>
              <a:lumOff val="80000"/>
            </a:schemeClr>
          </a:solidFill>
        </p:spPr>
        <p:txBody>
          <a:bodyPr/>
          <a:lstStyle/>
          <a:p>
            <a:r>
              <a:rPr lang="en-US" err="1"/>
              <a:t>Heatmap</a:t>
            </a:r>
            <a:endParaRPr lang="en-US"/>
          </a:p>
        </p:txBody>
      </p:sp>
      <p:sp>
        <p:nvSpPr>
          <p:cNvPr id="3" name="Content Placeholder 2"/>
          <p:cNvSpPr>
            <a:spLocks noGrp="1"/>
          </p:cNvSpPr>
          <p:nvPr>
            <p:ph idx="1"/>
          </p:nvPr>
        </p:nvSpPr>
        <p:spPr>
          <a:xfrm>
            <a:off x="838200" y="1825625"/>
            <a:ext cx="10515600" cy="2232025"/>
          </a:xfrm>
        </p:spPr>
        <p:txBody>
          <a:bodyPr>
            <a:normAutofit/>
          </a:bodyPr>
          <a:lstStyle/>
          <a:p>
            <a:pPr marL="0" indent="0">
              <a:buNone/>
            </a:pPr>
            <a:r>
              <a:rPr lang="en-US"/>
              <a:t>	One approach for mixing the detail you can include in a table while also making use of </a:t>
            </a:r>
            <a:r>
              <a:rPr lang="en-US">
                <a:solidFill>
                  <a:srgbClr val="00B0F0"/>
                </a:solidFill>
              </a:rPr>
              <a:t>visual cues </a:t>
            </a:r>
            <a:r>
              <a:rPr lang="en-US"/>
              <a:t>is via a </a:t>
            </a:r>
            <a:r>
              <a:rPr lang="en-US" err="1"/>
              <a:t>heatmap</a:t>
            </a:r>
            <a:r>
              <a:rPr lang="en-US"/>
              <a:t>. A </a:t>
            </a:r>
            <a:r>
              <a:rPr lang="en-US" err="1"/>
              <a:t>heatmap</a:t>
            </a:r>
            <a:r>
              <a:rPr lang="en-US"/>
              <a:t> is a way to visualize data in tabular format, where in place of (or in addition to) the numbers, you leverage colored cells that convey the relative magnitude of the numbers.	</a:t>
            </a:r>
          </a:p>
        </p:txBody>
      </p:sp>
      <p:sp>
        <p:nvSpPr>
          <p:cNvPr id="8" name="Rounded Rectangle 7"/>
          <p:cNvSpPr/>
          <p:nvPr/>
        </p:nvSpPr>
        <p:spPr>
          <a:xfrm>
            <a:off x="742951" y="3971925"/>
            <a:ext cx="10073640" cy="17049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err="1">
                <a:solidFill>
                  <a:schemeClr val="tx1"/>
                </a:solidFill>
              </a:rPr>
              <a:t>Heatmap</a:t>
            </a:r>
            <a:r>
              <a:rPr lang="en-US" sz="2800">
                <a:solidFill>
                  <a:schemeClr val="tx1"/>
                </a:solidFill>
              </a:rPr>
              <a:t> </a:t>
            </a:r>
            <a:r>
              <a:rPr lang="th-TH" sz="2800">
                <a:solidFill>
                  <a:schemeClr val="tx1"/>
                </a:solidFill>
              </a:rPr>
              <a:t>ช่วยให้เราใส่รายละเอียดไว้ในตารางได้ โดยใช้ความเข้ม จางของระดับสี ที่สอดคล้องกับค่าต่างๆที่เรานำเสนอได้</a:t>
            </a:r>
          </a:p>
        </p:txBody>
      </p:sp>
    </p:spTree>
    <p:extLst>
      <p:ext uri="{BB962C8B-B14F-4D97-AF65-F5344CB8AC3E}">
        <p14:creationId xmlns:p14="http://schemas.microsoft.com/office/powerpoint/2010/main" val="205970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18" y="118378"/>
            <a:ext cx="10515600" cy="939800"/>
          </a:xfrm>
          <a:solidFill>
            <a:schemeClr val="accent1">
              <a:lumMod val="40000"/>
              <a:lumOff val="60000"/>
            </a:schemeClr>
          </a:solidFill>
        </p:spPr>
        <p:txBody>
          <a:bodyPr/>
          <a:lstStyle/>
          <a:p>
            <a:r>
              <a:rPr lang="en-US"/>
              <a:t>Heat map </a:t>
            </a:r>
          </a:p>
        </p:txBody>
      </p:sp>
      <p:sp>
        <p:nvSpPr>
          <p:cNvPr id="6" name="TextBox 5"/>
          <p:cNvSpPr txBox="1"/>
          <p:nvPr/>
        </p:nvSpPr>
        <p:spPr>
          <a:xfrm>
            <a:off x="2570559" y="6158830"/>
            <a:ext cx="7410450" cy="523220"/>
          </a:xfrm>
          <a:prstGeom prst="rect">
            <a:avLst/>
          </a:prstGeom>
          <a:noFill/>
        </p:spPr>
        <p:txBody>
          <a:bodyPr wrap="square" rtlCol="0">
            <a:spAutoFit/>
          </a:bodyPr>
          <a:lstStyle/>
          <a:p>
            <a:pPr algn="ctr"/>
            <a:r>
              <a:rPr lang="en-US" sz="2800"/>
              <a:t>Two  views of the same data</a:t>
            </a:r>
          </a:p>
        </p:txBody>
      </p:sp>
      <p:sp>
        <p:nvSpPr>
          <p:cNvPr id="9" name="Rounded Rectangle 8"/>
          <p:cNvSpPr/>
          <p:nvPr/>
        </p:nvSpPr>
        <p:spPr>
          <a:xfrm>
            <a:off x="9529761" y="4159219"/>
            <a:ext cx="2516981" cy="2613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To reduce the mental processing, we can use color saturation to provide visual cues, helping our eyes and brains more quickly target the potential points of interest.</a:t>
            </a:r>
          </a:p>
        </p:txBody>
      </p:sp>
      <p:sp>
        <p:nvSpPr>
          <p:cNvPr id="10" name="Oval Callout 9"/>
          <p:cNvSpPr/>
          <p:nvPr/>
        </p:nvSpPr>
        <p:spPr>
          <a:xfrm>
            <a:off x="702468" y="4425953"/>
            <a:ext cx="3950812" cy="1866462"/>
          </a:xfrm>
          <a:prstGeom prst="wedgeEllipseCallout">
            <a:avLst>
              <a:gd name="adj1" fmla="val 34712"/>
              <a:gd name="adj2" fmla="val -602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a:solidFill>
                  <a:schemeClr val="tx1"/>
                </a:solidFill>
              </a:rPr>
              <a:t>ดูยาก จะดูตรงไหน ค่าสูงสุด ต่ำสุด อยู่ที่ไหน ค่าไหนอยู่กลุ่มเดียวกับค่าไหน </a:t>
            </a:r>
            <a:endParaRPr lang="en-US" sz="2800">
              <a:solidFill>
                <a:schemeClr val="tx1"/>
              </a:solidFill>
            </a:endParaRPr>
          </a:p>
        </p:txBody>
      </p:sp>
      <p:pic>
        <p:nvPicPr>
          <p:cNvPr id="11" name="Picture 10"/>
          <p:cNvPicPr>
            <a:picLocks noChangeAspect="1"/>
          </p:cNvPicPr>
          <p:nvPr/>
        </p:nvPicPr>
        <p:blipFill>
          <a:blip r:embed="rId2"/>
          <a:stretch>
            <a:fillRect/>
          </a:stretch>
        </p:blipFill>
        <p:spPr>
          <a:xfrm>
            <a:off x="883443" y="1147751"/>
            <a:ext cx="4067175" cy="3086100"/>
          </a:xfrm>
          <a:prstGeom prst="rect">
            <a:avLst/>
          </a:prstGeom>
        </p:spPr>
      </p:pic>
      <p:pic>
        <p:nvPicPr>
          <p:cNvPr id="12" name="Picture 11"/>
          <p:cNvPicPr>
            <a:picLocks noChangeAspect="1"/>
          </p:cNvPicPr>
          <p:nvPr/>
        </p:nvPicPr>
        <p:blipFill>
          <a:blip r:embed="rId3"/>
          <a:stretch>
            <a:fillRect/>
          </a:stretch>
        </p:blipFill>
        <p:spPr>
          <a:xfrm>
            <a:off x="5710236" y="1304926"/>
            <a:ext cx="3819525" cy="2943225"/>
          </a:xfrm>
          <a:prstGeom prst="rect">
            <a:avLst/>
          </a:prstGeom>
        </p:spPr>
      </p:pic>
      <p:sp>
        <p:nvSpPr>
          <p:cNvPr id="7" name="Oval Callout 6"/>
          <p:cNvSpPr/>
          <p:nvPr/>
        </p:nvSpPr>
        <p:spPr>
          <a:xfrm>
            <a:off x="9789318" y="1330352"/>
            <a:ext cx="2209799" cy="1866462"/>
          </a:xfrm>
          <a:prstGeom prst="wedgeEllipseCallout">
            <a:avLst>
              <a:gd name="adj1" fmla="val -70272"/>
              <a:gd name="adj2" fmla="val 765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a:solidFill>
                  <a:schemeClr val="tx1"/>
                </a:solidFill>
              </a:rPr>
              <a:t>เข้มสุดเพราะตัวเลขเยอะสุด</a:t>
            </a:r>
            <a:endParaRPr lang="en-US" sz="2800">
              <a:solidFill>
                <a:schemeClr val="tx1"/>
              </a:solidFill>
            </a:endParaRPr>
          </a:p>
        </p:txBody>
      </p:sp>
      <p:sp>
        <p:nvSpPr>
          <p:cNvPr id="13" name="Oval Callout 12"/>
          <p:cNvSpPr/>
          <p:nvPr/>
        </p:nvSpPr>
        <p:spPr>
          <a:xfrm>
            <a:off x="6253161" y="4791074"/>
            <a:ext cx="2209799" cy="1383609"/>
          </a:xfrm>
          <a:prstGeom prst="wedgeEllipseCallout">
            <a:avLst>
              <a:gd name="adj1" fmla="val 43522"/>
              <a:gd name="adj2" fmla="val -8579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a:solidFill>
                  <a:schemeClr val="tx1"/>
                </a:solidFill>
              </a:rPr>
              <a:t>ดูง่ายกว่า</a:t>
            </a:r>
            <a:endParaRPr lang="en-US" sz="2800">
              <a:solidFill>
                <a:schemeClr val="tx1"/>
              </a:solidFill>
            </a:endParaRPr>
          </a:p>
        </p:txBody>
      </p:sp>
    </p:spTree>
    <p:extLst>
      <p:ext uri="{BB962C8B-B14F-4D97-AF65-F5344CB8AC3E}">
        <p14:creationId xmlns:p14="http://schemas.microsoft.com/office/powerpoint/2010/main" val="220573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F4F0CD8D817A418EB7AB39AFF3EE4D" ma:contentTypeVersion="4" ma:contentTypeDescription="Create a new document." ma:contentTypeScope="" ma:versionID="1bd42f56be4d2f67c9d7eef4a13ce842">
  <xsd:schema xmlns:xsd="http://www.w3.org/2001/XMLSchema" xmlns:xs="http://www.w3.org/2001/XMLSchema" xmlns:p="http://schemas.microsoft.com/office/2006/metadata/properties" xmlns:ns2="3dcf0dbb-26dd-475a-91e0-464211e383c6" targetNamespace="http://schemas.microsoft.com/office/2006/metadata/properties" ma:root="true" ma:fieldsID="8fb78356a8c5243bd912e0f37dadd745" ns2:_="">
    <xsd:import namespace="3dcf0dbb-26dd-475a-91e0-464211e38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f0dbb-26dd-475a-91e0-464211e38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15844-EA02-47A5-A75F-46C05BE0B6F6}">
  <ds:schemaRefs>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3dcf0dbb-26dd-475a-91e0-464211e383c6"/>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6B933DC-FF26-4B6A-B886-20C98A4D3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f0dbb-26dd-475a-91e0-464211e38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885F09-5CEB-447A-BDED-44DEB269E9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2214</TotalTime>
  <Words>1543</Words>
  <Application>Microsoft Office PowerPoint</Application>
  <PresentationFormat>Widescreen</PresentationFormat>
  <Paragraphs>183</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Angsana New</vt:lpstr>
      <vt:lpstr>AngsanaUPC</vt:lpstr>
      <vt:lpstr>Arial</vt:lpstr>
      <vt:lpstr>Calibri</vt:lpstr>
      <vt:lpstr>Calibri Light</vt:lpstr>
      <vt:lpstr>Cordia New</vt:lpstr>
      <vt:lpstr>Office Theme</vt:lpstr>
      <vt:lpstr>Storytelling with data </vt:lpstr>
      <vt:lpstr>General used Visual</vt:lpstr>
      <vt:lpstr>Simple text</vt:lpstr>
      <vt:lpstr>Simple text</vt:lpstr>
      <vt:lpstr>ในการนำเสนอที่เหมาะสมที่แสดงให้มี Story</vt:lpstr>
      <vt:lpstr>Table (ตาราง)</vt:lpstr>
      <vt:lpstr>Table (ตาราง)</vt:lpstr>
      <vt:lpstr>Heatmap</vt:lpstr>
      <vt:lpstr>Heat map </vt:lpstr>
      <vt:lpstr>Graph/Chart</vt:lpstr>
      <vt:lpstr>Scatterplot</vt:lpstr>
      <vt:lpstr>Points- Scatterplot</vt:lpstr>
      <vt:lpstr>Lines graph/chart</vt:lpstr>
      <vt:lpstr>Lines graph/chart</vt:lpstr>
      <vt:lpstr>Slopegraph</vt:lpstr>
      <vt:lpstr>Slopegraph</vt:lpstr>
      <vt:lpstr>Bar charts</vt:lpstr>
      <vt:lpstr>Bar charts</vt:lpstr>
      <vt:lpstr>Bar charts</vt:lpstr>
      <vt:lpstr>Vertical bar chart</vt:lpstr>
      <vt:lpstr>Vertical bar chart</vt:lpstr>
      <vt:lpstr>Stacked vertical bar chart</vt:lpstr>
      <vt:lpstr>นิสิตพิจารณาว่าอันไหนดูง่ายกว่ากัน</vt:lpstr>
      <vt:lpstr>Stacked vertical bar chart</vt:lpstr>
      <vt:lpstr>ตัวอย่างการใช้งาน</vt:lpstr>
      <vt:lpstr>ตัวอย่างการใช้งาน</vt:lpstr>
      <vt:lpstr>Waterfall chart</vt:lpstr>
      <vt:lpstr>Waterfall chart</vt:lpstr>
      <vt:lpstr>Horizontal bar chart</vt:lpstr>
      <vt:lpstr>Horizontal bar chart</vt:lpstr>
      <vt:lpstr>How do the audience see the visual? </vt:lpstr>
      <vt:lpstr>Stacked horizontal bar chart</vt:lpstr>
      <vt:lpstr>Square area graph</vt:lpstr>
      <vt:lpstr>ปัญหาในการใช้ Graph ที่ไม่เหมาะสม</vt:lpstr>
      <vt:lpstr>To be avoided </vt:lpstr>
      <vt:lpstr>ทำไม 3-D Pie chart เป็น Visual ที่ควรเลี่ยงใช้งาน</vt:lpstr>
      <vt:lpstr>ทำไม Pie chart เป็น Visual ที่ควรเลี่ยงใช้งาน</vt:lpstr>
      <vt:lpstr>การแก้ปัญหา </vt:lpstr>
      <vt:lpstr>เลือกใช้ Visual ที่เหมาะสม</vt:lpstr>
      <vt:lpstr>Donut chart เป็น Visual ที่ควรเลี่ยงใช้งาน</vt:lpstr>
      <vt:lpstr>Never use 3D (อย่าใช้ Visual แบบ 3D กับข้อมูล 1 dimension )</vt:lpstr>
      <vt:lpstr>Never use 3D (อย่าใช้ Visual แบบ 3D กับข้อมูล 1 dimension )</vt:lpstr>
      <vt:lpstr>Secondary y‐axis: generally not a good idea</vt:lpstr>
      <vt:lpstr>การแก้ไขการนำเสนอใหม่</vt:lpstr>
      <vt:lpstr>Dataset </vt:lpstr>
      <vt:lpstr>PowerPoint Presentation</vt:lpstr>
      <vt:lpstr>PowerPoint Presentation</vt:lpstr>
      <vt:lpstr>PowerPoint Presentation</vt:lpstr>
      <vt:lpstr>โจทย์ให้นิสิต Edit Data เพิ่มเป็น 3 Categories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 with data</dc:title>
  <dc:creator>Employee</dc:creator>
  <cp:lastModifiedBy>Employee</cp:lastModifiedBy>
  <cp:revision>79</cp:revision>
  <dcterms:created xsi:type="dcterms:W3CDTF">2022-07-20T08:28:50Z</dcterms:created>
  <dcterms:modified xsi:type="dcterms:W3CDTF">2023-08-23T13:11:42Z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0x01010033F4F0CD8D817A418EB7AB39AFF3EE4D</vt:lpwstr>
  </property>
</Properties>
</file>