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66"/>
    <a:srgbClr val="267C41"/>
    <a:srgbClr val="0000CC"/>
    <a:srgbClr val="FFFF00"/>
    <a:srgbClr val="006600"/>
    <a:srgbClr val="FF6600"/>
    <a:srgbClr val="6E97C8"/>
    <a:srgbClr val="1B9B15"/>
    <a:srgbClr val="B9CD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59AF-4E71-49E6-8E75-B44AC885ECAF}" type="datetimeFigureOut">
              <a:rPr lang="th-TH" smtClean="0"/>
              <a:t>11/12/62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CF21-D324-47B4-96F3-AC3D4C52A2D8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915400" cy="1905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Structured Query Language(SQL)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638800"/>
            <a:ext cx="2514600" cy="83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Magnetic Disk 9"/>
          <p:cNvSpPr/>
          <p:nvPr/>
        </p:nvSpPr>
        <p:spPr>
          <a:xfrm>
            <a:off x="6629400" y="4038600"/>
            <a:ext cx="2209800" cy="2590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 dirty="0" smtClean="0">
              <a:solidFill>
                <a:srgbClr val="0066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6600"/>
                </a:solidFill>
              </a:rPr>
              <a:t>Update</a:t>
            </a:r>
          </a:p>
          <a:p>
            <a:pPr algn="ctr"/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9900"/>
                </a:solidFill>
              </a:rPr>
              <a:t>Select </a:t>
            </a:r>
            <a:r>
              <a:rPr lang="en-US" b="1" dirty="0" smtClean="0">
                <a:solidFill>
                  <a:srgbClr val="C00000"/>
                </a:solidFill>
              </a:rPr>
              <a:t>Delete</a:t>
            </a:r>
          </a:p>
          <a:p>
            <a:pPr algn="ctr"/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2133600"/>
            <a:ext cx="6019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b="1" dirty="0" smtClean="0">
                <a:solidFill>
                  <a:srgbClr val="006666"/>
                </a:solidFill>
              </a:rPr>
              <a:t>อาจารย์สุรินทร์ทิพ ศักดิ์ภูวดล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rgbClr val="006666"/>
                </a:solidFill>
              </a:rPr>
              <a:t>สำนักเทคโนโลยีสารสนเทศและการสื่อสาร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rgbClr val="006666"/>
                </a:solidFill>
              </a:rPr>
              <a:t>มหาวิทยาลัยพะเยา</a:t>
            </a:r>
            <a:endParaRPr lang="th-TH" b="1" dirty="0" smtClean="0">
              <a:solidFill>
                <a:srgbClr val="00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810000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*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TPS_Product</a:t>
            </a:r>
            <a:r>
              <a:rPr lang="en-US" b="1" dirty="0"/>
              <a:t> 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 = 'G001' and </a:t>
            </a:r>
            <a:r>
              <a:rPr lang="en-US" b="1" dirty="0" err="1"/>
              <a:t>Product_name</a:t>
            </a:r>
            <a:r>
              <a:rPr lang="en-US" b="1" dirty="0"/>
              <a:t> like '%B%'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791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219200" y="1219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= 'G001' or </a:t>
            </a:r>
            <a:r>
              <a:rPr lang="en-US" sz="2400" b="1" dirty="0" err="1"/>
              <a:t>Product_Id</a:t>
            </a:r>
            <a:r>
              <a:rPr lang="en-US" sz="2400" b="1" dirty="0"/>
              <a:t> = 'G002'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Select </a:t>
            </a:r>
            <a:r>
              <a:rPr lang="en-US" sz="2400" b="1" dirty="0" err="1" smtClean="0"/>
              <a:t>Branch_No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Date, SUM(</a:t>
            </a:r>
            <a:r>
              <a:rPr lang="en-US" sz="2400" b="1" dirty="0" err="1" smtClean="0"/>
              <a:t>Total_amount</a:t>
            </a:r>
            <a:r>
              <a:rPr lang="en-US" sz="2400" b="1" dirty="0" smtClean="0"/>
              <a:t>) From </a:t>
            </a:r>
            <a:r>
              <a:rPr lang="en-US" sz="2400" b="1" dirty="0" err="1" smtClean="0">
                <a:solidFill>
                  <a:srgbClr val="C00000"/>
                </a:solidFill>
              </a:rPr>
              <a:t>Stage_SaleData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     group by DATE,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Branch_No</a:t>
            </a:r>
            <a:endParaRPr lang="en-US" sz="2400" b="1" dirty="0" smtClean="0"/>
          </a:p>
          <a:p>
            <a:endParaRPr lang="th-TH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Built-in Function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5626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Min (</a:t>
            </a:r>
            <a:r>
              <a:rPr lang="th-TH" dirty="0" smtClean="0"/>
              <a:t>น้อยสุด</a:t>
            </a:r>
            <a:r>
              <a:rPr lang="en-US" dirty="0" smtClean="0"/>
              <a:t>), Max (</a:t>
            </a:r>
            <a:r>
              <a:rPr lang="th-TH" dirty="0" smtClean="0"/>
              <a:t>มากสุด</a:t>
            </a:r>
            <a:r>
              <a:rPr lang="en-US" dirty="0" smtClean="0"/>
              <a:t>), AVG (</a:t>
            </a:r>
            <a:r>
              <a:rPr lang="th-TH" dirty="0" smtClean="0"/>
              <a:t>ค่าเฉลี่ย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Count (</a:t>
            </a:r>
            <a:r>
              <a:rPr lang="th-TH" dirty="0" smtClean="0"/>
              <a:t>จำนวนนับ</a:t>
            </a:r>
            <a:r>
              <a:rPr lang="en-US" dirty="0" smtClean="0"/>
              <a:t>), Sum (</a:t>
            </a:r>
            <a:r>
              <a:rPr lang="th-TH" dirty="0" smtClean="0"/>
              <a:t>จำนวนรวม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505200"/>
            <a:ext cx="5105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count(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Product_id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TPS_Product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Delete  from </a:t>
            </a:r>
            <a:r>
              <a:rPr lang="en-US" sz="2800" b="1" dirty="0" err="1" smtClean="0">
                <a:solidFill>
                  <a:srgbClr val="0000CC"/>
                </a:solidFill>
              </a:rPr>
              <a:t>Table_Name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[Where condition]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/>
              <a:t>Delete </a:t>
            </a:r>
          </a:p>
          <a:p>
            <a:pPr>
              <a:buNone/>
            </a:pPr>
            <a:r>
              <a:rPr lang="en-US" sz="2800" b="1" dirty="0" smtClean="0"/>
              <a:t>From </a:t>
            </a:r>
            <a:r>
              <a:rPr lang="en-US" sz="2800" b="1" dirty="0" err="1" smtClean="0"/>
              <a:t>TPS_Product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(!!! </a:t>
            </a:r>
            <a:r>
              <a:rPr lang="th-TH" sz="2800" dirty="0" smtClean="0">
                <a:solidFill>
                  <a:srgbClr val="C00000"/>
                </a:solidFill>
              </a:rPr>
              <a:t>คำสั่งนี้ จะลบ </a:t>
            </a:r>
            <a:r>
              <a:rPr lang="en-US" sz="2800" dirty="0" smtClean="0">
                <a:solidFill>
                  <a:srgbClr val="C00000"/>
                </a:solidFill>
              </a:rPr>
              <a:t>Table) </a:t>
            </a:r>
            <a:r>
              <a:rPr lang="th-TH" sz="2800" dirty="0" smtClean="0">
                <a:solidFill>
                  <a:srgbClr val="C00000"/>
                </a:solidFill>
              </a:rPr>
              <a:t>พึงระวังเสมอ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Delete </a:t>
            </a:r>
          </a:p>
          <a:p>
            <a:pPr>
              <a:buNone/>
            </a:pPr>
            <a:r>
              <a:rPr lang="en-US" sz="2800" b="1" dirty="0"/>
              <a:t>From </a:t>
            </a:r>
            <a:r>
              <a:rPr lang="en-US" sz="2800" b="1" dirty="0" err="1"/>
              <a:t>TPS_Product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Where </a:t>
            </a:r>
            <a:r>
              <a:rPr lang="en-US" sz="2800" b="1" dirty="0" err="1"/>
              <a:t>Product_id</a:t>
            </a:r>
            <a:r>
              <a:rPr lang="en-US" sz="2800" b="1" dirty="0"/>
              <a:t>='G001'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75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FieldName</a:t>
            </a:r>
            <a:r>
              <a:rPr lang="en-US" sz="2800" b="1" dirty="0">
                <a:solidFill>
                  <a:srgbClr val="0000CC"/>
                </a:solidFill>
              </a:rPr>
              <a:t>=Value</a:t>
            </a: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Product</a:t>
            </a:r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smtClean="0"/>
              <a:t>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https://www.w3schools.in/mysql/ddl-dml-dcl/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SQL CATEGORIES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SQL 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Language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เป็นภาษาที่ใช้จัดการโครงสร้าง และจัดการ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การข้อมูล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ที่จัดเก็บในโปรแกรมที่เป็นตระกูล ระบบจัดการฐานข้อมูล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(Database Management System: DBMS)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MS SQL Server, My SQL, MS Access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    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จะใช้ภาษา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ใน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DBMS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ใช้เขียนแทรกเพื่อจัดการข้อมูล ใน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การเขียนโปรแกรมด้วยภาษาต่างๆ เช่น 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PHP,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Visual basic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แบ่งเป็นหลายกลุ่ม เช่น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1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DDL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Definition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Manipulation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DCL 	- Data Control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TCL 	- Transaction Control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Language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34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42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14600" y="304800"/>
            <a:ext cx="4267200" cy="1371600"/>
          </a:xfrm>
          <a:prstGeom prst="ellipse">
            <a:avLst/>
          </a:prstGeom>
          <a:solidFill>
            <a:srgbClr val="B9CD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SQL Command Categories</a:t>
            </a:r>
            <a:r>
              <a:rPr lang="en-US" sz="2400" b="1" dirty="0">
                <a:solidFill>
                  <a:srgbClr val="006600"/>
                </a:solidFill>
              </a:rPr>
              <a:t> </a:t>
            </a:r>
            <a:endParaRPr lang="th-TH" sz="2400" b="1" dirty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05000"/>
            <a:ext cx="655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648200" y="1676400"/>
            <a:ext cx="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DDL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2209800"/>
            <a:ext cx="2209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DML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6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2209800"/>
            <a:ext cx="2590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52400" y="2667000"/>
            <a:ext cx="1752600" cy="309632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CREATE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ALTER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DROP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TRUNCATE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COMMENT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RENAME</a:t>
            </a:r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057400" y="2667000"/>
            <a:ext cx="2209800" cy="35052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SELECT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INSERT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UPDATE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DELETE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MERGE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CALL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EXPLAIN PLAN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LOCK TABLE</a:t>
            </a: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4419600" y="2667000"/>
            <a:ext cx="1752600" cy="127495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GRANT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REVOKE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324600" y="2667000"/>
            <a:ext cx="2590800" cy="2286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COMMIT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ROLLBACK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SAVEPOINT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SET TRANSACTION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Definition Language (DDL)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Definition Language (DDL) 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เป็นคำสั่งในการจัดการโครงสร้างของฐานข้อมูล เช่น เพิ่มตาราง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(CREATE Table) 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ลบตาราง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(DROP Table)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CREATE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create database and its objects like (table, index, views, store procedure, function and triggers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สร้าง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ALTER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alters the structure of the existing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DROP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objects from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ลบ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TRUNCATE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remove all records from a table, including all spaces allocated for the records are removed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COMMENT 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add comments to the data dictionary</a:t>
            </a: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RENAME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rename an object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Manipulation Language  (DML)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จัดการข้อมูลในฐานข้อมูล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(Database)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SELECT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retrieve data from the a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INSERT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insert data into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UPDATE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updates existing data within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DELETE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all records from a database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MERGE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UPSERT operation (insert or update)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CALL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call a PL/SQL or Java subprogram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EXPLAIN PLAN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interpretation of the data access path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LOCK TABLE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concurrency Control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Data Manipulation Language  (DML)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(DCL)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เป็นการควบคุมการเข้าถึงข้อมูล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GRANT –</a:t>
            </a:r>
            <a:r>
              <a:rPr lang="en-US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allow users access privileges to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REVOKE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withdraw users access privileges given by using the GRANT command</a:t>
            </a: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Control Language (DCL)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Transaction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(TCL)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จัดการการประมวลผลข้อมูลในฐานข้อมูล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COMMIT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commits a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การยืนยัน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การเปลี่ยนแปลงข้อมูล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ROLLBACK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a transaction in case of any error occurs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ดึงข้อมูลเก่าก่อนหน้ากลับมา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SAVEPOINT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rollback the transaction making points within groups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กำหนดจุดของข้อมูล ที่ให้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ข้อมูลกลับมา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SET TRANSACTION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specify characteristics for the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การกำหนด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คุณสมบัติของ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transaction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Transaction Control Language (TCL)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</a:t>
            </a:r>
            <a:r>
              <a:rPr lang="en-US" sz="2400" b="1" dirty="0" smtClean="0">
                <a:solidFill>
                  <a:srgbClr val="0000CC"/>
                </a:solidFill>
              </a:rPr>
              <a:t>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 like '%001'</a:t>
            </a:r>
          </a:p>
          <a:p>
            <a:r>
              <a:rPr lang="en-US" sz="2400" dirty="0"/>
              <a:t>Order</a:t>
            </a:r>
            <a:r>
              <a:rPr lang="en-US" sz="2400" b="1" dirty="0"/>
              <a:t> by </a:t>
            </a:r>
            <a:r>
              <a:rPr lang="en-US" sz="2400" b="1" dirty="0" err="1"/>
              <a:t>Product_Id</a:t>
            </a:r>
            <a:r>
              <a:rPr lang="en-US" sz="2400" b="1" dirty="0"/>
              <a:t>  </a:t>
            </a:r>
            <a:r>
              <a:rPr lang="en-US" sz="2400" b="1" dirty="0" err="1"/>
              <a:t>asc</a:t>
            </a:r>
            <a:endParaRPr lang="th-TH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431</Words>
  <Application>Microsoft Office PowerPoint</Application>
  <PresentationFormat>On-screen Show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Structured Query Language(SQL) Part 1</vt:lpstr>
      <vt:lpstr>SQL CATEGORIES</vt:lpstr>
      <vt:lpstr>Slide 3</vt:lpstr>
      <vt:lpstr>Data Definition Language (DDL)</vt:lpstr>
      <vt:lpstr>Data Manipulation Language  (DML)</vt:lpstr>
      <vt:lpstr>Data Control Language (DCL)</vt:lpstr>
      <vt:lpstr>Transaction Control Language (TCL)</vt:lpstr>
      <vt:lpstr>คำสั่ง Select </vt:lpstr>
      <vt:lpstr>คำสั่ง Select</vt:lpstr>
      <vt:lpstr>คำสั่ง Select</vt:lpstr>
      <vt:lpstr>คำสั่ง Select Built-in Function</vt:lpstr>
      <vt:lpstr>คำสั่ง Delete</vt:lpstr>
      <vt:lpstr>คำสั่ง Delete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4</cp:revision>
  <dcterms:created xsi:type="dcterms:W3CDTF">2019-12-11T04:13:44Z</dcterms:created>
  <dcterms:modified xsi:type="dcterms:W3CDTF">2019-12-11T15:22:17Z</dcterms:modified>
</cp:coreProperties>
</file>