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295" r:id="rId16"/>
    <p:sldId id="272" r:id="rId17"/>
    <p:sldId id="312" r:id="rId18"/>
    <p:sldId id="313" r:id="rId19"/>
    <p:sldId id="288" r:id="rId20"/>
    <p:sldId id="286" r:id="rId21"/>
    <p:sldId id="314" r:id="rId22"/>
    <p:sldId id="291" r:id="rId23"/>
    <p:sldId id="279" r:id="rId24"/>
    <p:sldId id="282" r:id="rId25"/>
    <p:sldId id="277" r:id="rId26"/>
    <p:sldId id="271" r:id="rId27"/>
    <p:sldId id="280" r:id="rId28"/>
    <p:sldId id="315" r:id="rId2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D20C0C"/>
    <a:srgbClr val="000099"/>
    <a:srgbClr val="D4BC9C"/>
    <a:srgbClr val="EEDEA4"/>
    <a:srgbClr val="DCEA86"/>
    <a:srgbClr val="E6EE82"/>
    <a:srgbClr val="ECEC98"/>
    <a:srgbClr val="ECDA98"/>
    <a:srgbClr val="EEBA6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9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e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6.e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10.wmf"/><Relationship Id="rId2" Type="http://schemas.openxmlformats.org/officeDocument/2006/relationships/image" Target="../media/image3.wmf"/><Relationship Id="rId1" Type="http://schemas.openxmlformats.org/officeDocument/2006/relationships/image" Target="../media/image7.e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F6E-109C-4610-88F0-E61154F3EE67}" type="datetimeFigureOut">
              <a:rPr lang="th-TH" smtClean="0"/>
              <a:pPr/>
              <a:t>22/02/64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B6E19-FEE0-441E-98D7-B85E5B0BB57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F6E-109C-4610-88F0-E61154F3EE67}" type="datetimeFigureOut">
              <a:rPr lang="th-TH" smtClean="0"/>
              <a:pPr/>
              <a:t>22/02/64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B6E19-FEE0-441E-98D7-B85E5B0BB57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F6E-109C-4610-88F0-E61154F3EE67}" type="datetimeFigureOut">
              <a:rPr lang="th-TH" smtClean="0"/>
              <a:pPr/>
              <a:t>22/02/64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B6E19-FEE0-441E-98D7-B85E5B0BB57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F6E-109C-4610-88F0-E61154F3EE67}" type="datetimeFigureOut">
              <a:rPr lang="th-TH" smtClean="0"/>
              <a:pPr/>
              <a:t>22/02/64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B6E19-FEE0-441E-98D7-B85E5B0BB57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F6E-109C-4610-88F0-E61154F3EE67}" type="datetimeFigureOut">
              <a:rPr lang="th-TH" smtClean="0"/>
              <a:pPr/>
              <a:t>22/02/64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B6E19-FEE0-441E-98D7-B85E5B0BB57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F6E-109C-4610-88F0-E61154F3EE67}" type="datetimeFigureOut">
              <a:rPr lang="th-TH" smtClean="0"/>
              <a:pPr/>
              <a:t>22/02/64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B6E19-FEE0-441E-98D7-B85E5B0BB57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F6E-109C-4610-88F0-E61154F3EE67}" type="datetimeFigureOut">
              <a:rPr lang="th-TH" smtClean="0"/>
              <a:pPr/>
              <a:t>22/02/64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B6E19-FEE0-441E-98D7-B85E5B0BB57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F6E-109C-4610-88F0-E61154F3EE67}" type="datetimeFigureOut">
              <a:rPr lang="th-TH" smtClean="0"/>
              <a:pPr/>
              <a:t>22/02/64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B6E19-FEE0-441E-98D7-B85E5B0BB57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F6E-109C-4610-88F0-E61154F3EE67}" type="datetimeFigureOut">
              <a:rPr lang="th-TH" smtClean="0"/>
              <a:pPr/>
              <a:t>22/02/64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B6E19-FEE0-441E-98D7-B85E5B0BB57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F6E-109C-4610-88F0-E61154F3EE67}" type="datetimeFigureOut">
              <a:rPr lang="th-TH" smtClean="0"/>
              <a:pPr/>
              <a:t>22/02/64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B6E19-FEE0-441E-98D7-B85E5B0BB57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F6E-109C-4610-88F0-E61154F3EE67}" type="datetimeFigureOut">
              <a:rPr lang="th-TH" smtClean="0"/>
              <a:pPr/>
              <a:t>22/02/64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B6E19-FEE0-441E-98D7-B85E5B0BB57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92F6E-109C-4610-88F0-E61154F3EE67}" type="datetimeFigureOut">
              <a:rPr lang="th-TH" smtClean="0"/>
              <a:pPr/>
              <a:t>22/02/64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B6E19-FEE0-441E-98D7-B85E5B0BB57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Microsoft_Office_Word_97_-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_______Microsoft_Office_Word_97_-_20033.doc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-SZT7jYzF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__Microsoft_Office_Word_97_-_20031.doc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  <a:solidFill>
            <a:srgbClr val="DCEA86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99"/>
                </a:solidFill>
              </a:rPr>
              <a:t>Data Mining </a:t>
            </a:r>
            <a:br>
              <a:rPr lang="en-US" b="1" dirty="0" smtClean="0">
                <a:solidFill>
                  <a:srgbClr val="000099"/>
                </a:solidFill>
              </a:rPr>
            </a:br>
            <a:r>
              <a:rPr lang="en-US" b="1" dirty="0" smtClean="0">
                <a:solidFill>
                  <a:srgbClr val="000099"/>
                </a:solidFill>
              </a:rPr>
              <a:t>Association Analysis  </a:t>
            </a:r>
            <a:endParaRPr lang="th-TH" b="1" dirty="0">
              <a:solidFill>
                <a:srgbClr val="00009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pPr algn="r"/>
            <a:r>
              <a:rPr lang="th-TH" b="1" dirty="0" smtClean="0">
                <a:solidFill>
                  <a:srgbClr val="00B050"/>
                </a:solidFill>
              </a:rPr>
              <a:t>สุรินทร์ทิพ ศักดิ์ภูวดล</a:t>
            </a:r>
            <a:endParaRPr lang="th-TH" b="1" dirty="0">
              <a:solidFill>
                <a:srgbClr val="00B05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2819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4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1371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Mining Association Rules </a:t>
            </a:r>
            <a:endParaRPr lang="th-TH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11188" y="1989138"/>
          <a:ext cx="3733800" cy="2241550"/>
        </p:xfrm>
        <a:graphic>
          <a:graphicData uri="http://schemas.openxmlformats.org/presentationml/2006/ole">
            <p:oleObj spid="_x0000_s62466" name="Document" r:id="rId3" imgW="3359338" imgH="2015504" progId="Word.Document.8">
              <p:embed/>
            </p:oleObj>
          </a:graphicData>
        </a:graphic>
      </p:graphicFrame>
      <p:sp>
        <p:nvSpPr>
          <p:cNvPr id="2055" name="Text Box 4"/>
          <p:cNvSpPr txBox="1">
            <a:spLocks noChangeArrowheads="1"/>
          </p:cNvSpPr>
          <p:nvPr/>
        </p:nvSpPr>
        <p:spPr bwMode="auto">
          <a:xfrm>
            <a:off x="4356100" y="1700213"/>
            <a:ext cx="4545013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dirty="0" smtClean="0">
                <a:solidFill>
                  <a:srgbClr val="CC3300"/>
                </a:solidFill>
                <a:sym typeface="Symbol" pitchFamily="18" charset="2"/>
              </a:rPr>
              <a:t>Examples </a:t>
            </a:r>
            <a:r>
              <a:rPr lang="en-US" sz="2400" b="0" dirty="0">
                <a:solidFill>
                  <a:srgbClr val="CC3300"/>
                </a:solidFill>
                <a:sym typeface="Symbol" pitchFamily="18" charset="2"/>
              </a:rPr>
              <a:t>of Rules:</a:t>
            </a:r>
            <a:br>
              <a:rPr lang="en-US" sz="2400" b="0" dirty="0">
                <a:solidFill>
                  <a:srgbClr val="CC3300"/>
                </a:solidFill>
                <a:sym typeface="Symbol" pitchFamily="18" charset="2"/>
              </a:rPr>
            </a:br>
            <a:endParaRPr lang="en-US" sz="1000" b="0" dirty="0">
              <a:solidFill>
                <a:srgbClr val="CC3300"/>
              </a:solidFill>
              <a:sym typeface="Symbol" pitchFamily="18" charset="2"/>
            </a:endParaRPr>
          </a:p>
          <a:p>
            <a:r>
              <a:rPr lang="en-US" sz="2000" b="0" dirty="0"/>
              <a:t>{</a:t>
            </a:r>
            <a:r>
              <a:rPr lang="en-US" sz="2000" b="0" dirty="0" err="1"/>
              <a:t>Milk,Diaper</a:t>
            </a:r>
            <a:r>
              <a:rPr lang="en-US" sz="2000" b="0" dirty="0"/>
              <a:t>} </a:t>
            </a:r>
            <a:r>
              <a:rPr lang="en-US" sz="2000" b="0" dirty="0">
                <a:sym typeface="Symbol" pitchFamily="18" charset="2"/>
              </a:rPr>
              <a:t> {Beer} (s=0.4, c=0.67)</a:t>
            </a:r>
            <a:br>
              <a:rPr lang="en-US" sz="2000" b="0" dirty="0">
                <a:sym typeface="Symbol" pitchFamily="18" charset="2"/>
              </a:rPr>
            </a:br>
            <a:r>
              <a:rPr lang="en-US" sz="2000" b="0" dirty="0"/>
              <a:t>{</a:t>
            </a:r>
            <a:r>
              <a:rPr lang="en-US" sz="2000" b="0" dirty="0" err="1"/>
              <a:t>Milk,Beer</a:t>
            </a:r>
            <a:r>
              <a:rPr lang="en-US" sz="2000" b="0" dirty="0"/>
              <a:t>} </a:t>
            </a:r>
            <a:r>
              <a:rPr lang="en-US" sz="2000" b="0" dirty="0">
                <a:sym typeface="Symbol" pitchFamily="18" charset="2"/>
              </a:rPr>
              <a:t> {Diaper} (s=0.4, c=1.0)</a:t>
            </a:r>
          </a:p>
          <a:p>
            <a:r>
              <a:rPr lang="en-US" sz="2000" b="0" dirty="0"/>
              <a:t>{</a:t>
            </a:r>
            <a:r>
              <a:rPr lang="en-US" sz="2000" b="0" dirty="0" err="1"/>
              <a:t>Diaper,Beer</a:t>
            </a:r>
            <a:r>
              <a:rPr lang="en-US" sz="2000" b="0" dirty="0"/>
              <a:t>} </a:t>
            </a:r>
            <a:r>
              <a:rPr lang="en-US" sz="2000" b="0" dirty="0">
                <a:sym typeface="Symbol" pitchFamily="18" charset="2"/>
              </a:rPr>
              <a:t> {Milk} (s=0.4, c=0.67)</a:t>
            </a:r>
          </a:p>
          <a:p>
            <a:r>
              <a:rPr lang="en-US" sz="2000" b="0" dirty="0">
                <a:sym typeface="Symbol" pitchFamily="18" charset="2"/>
              </a:rPr>
              <a:t>{Beer}  {</a:t>
            </a:r>
            <a:r>
              <a:rPr lang="en-US" sz="2000" b="0" dirty="0" err="1">
                <a:sym typeface="Symbol" pitchFamily="18" charset="2"/>
              </a:rPr>
              <a:t>Milk,Diaper</a:t>
            </a:r>
            <a:r>
              <a:rPr lang="en-US" sz="2000" b="0" dirty="0">
                <a:sym typeface="Symbol" pitchFamily="18" charset="2"/>
              </a:rPr>
              <a:t>} (s=0.4, c=0.67) </a:t>
            </a:r>
            <a:br>
              <a:rPr lang="en-US" sz="2000" b="0" dirty="0">
                <a:sym typeface="Symbol" pitchFamily="18" charset="2"/>
              </a:rPr>
            </a:br>
            <a:r>
              <a:rPr lang="en-US" sz="2000" b="0" dirty="0">
                <a:sym typeface="Symbol" pitchFamily="18" charset="2"/>
              </a:rPr>
              <a:t>{Diaper}  {</a:t>
            </a:r>
            <a:r>
              <a:rPr lang="en-US" sz="2000" b="0" dirty="0" err="1">
                <a:sym typeface="Symbol" pitchFamily="18" charset="2"/>
              </a:rPr>
              <a:t>Milk,Beer</a:t>
            </a:r>
            <a:r>
              <a:rPr lang="en-US" sz="2000" b="0" dirty="0">
                <a:sym typeface="Symbol" pitchFamily="18" charset="2"/>
              </a:rPr>
              <a:t>} (s=0.4, c=0.5) </a:t>
            </a:r>
          </a:p>
          <a:p>
            <a:r>
              <a:rPr lang="en-US" sz="2000" b="0" dirty="0">
                <a:sym typeface="Symbol" pitchFamily="18" charset="2"/>
              </a:rPr>
              <a:t>{Milk}  {</a:t>
            </a:r>
            <a:r>
              <a:rPr lang="en-US" sz="2000" b="0" dirty="0" err="1">
                <a:sym typeface="Symbol" pitchFamily="18" charset="2"/>
              </a:rPr>
              <a:t>Diaper,Beer</a:t>
            </a:r>
            <a:r>
              <a:rPr lang="en-US" sz="2000" b="0" dirty="0">
                <a:sym typeface="Symbol" pitchFamily="18" charset="2"/>
              </a:rPr>
              <a:t>} (s=0.4, c=0.5)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787900" y="4437063"/>
            <a:ext cx="3384550" cy="2133600"/>
            <a:chOff x="3014" y="2304"/>
            <a:chExt cx="2506" cy="1592"/>
          </a:xfrm>
        </p:grpSpPr>
        <p:sp>
          <p:nvSpPr>
            <p:cNvPr id="2058" name="Text Box 11"/>
            <p:cNvSpPr txBox="1">
              <a:spLocks noChangeArrowheads="1"/>
            </p:cNvSpPr>
            <p:nvPr/>
          </p:nvSpPr>
          <p:spPr bwMode="auto">
            <a:xfrm>
              <a:off x="3264" y="2304"/>
              <a:ext cx="7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solidFill>
                    <a:srgbClr val="FF0000"/>
                  </a:solidFill>
                  <a:latin typeface="Times New Roman" pitchFamily="18" charset="0"/>
                </a:rPr>
                <a:t>Example:</a:t>
              </a:r>
              <a:endParaRPr lang="en-US" sz="2800" b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051" name="Object 3"/>
            <p:cNvGraphicFramePr>
              <a:graphicFrameLocks noChangeAspect="1"/>
            </p:cNvGraphicFramePr>
            <p:nvPr/>
          </p:nvGraphicFramePr>
          <p:xfrm>
            <a:off x="3779" y="2545"/>
            <a:ext cx="1741" cy="239"/>
          </p:xfrm>
          <a:graphic>
            <a:graphicData uri="http://schemas.openxmlformats.org/presentationml/2006/ole">
              <p:oleObj spid="_x0000_s62467" name="Equation" r:id="rId4" imgW="1460160" imgH="203040" progId="Equation.3">
                <p:embed/>
              </p:oleObj>
            </a:graphicData>
          </a:graphic>
        </p:graphicFrame>
        <p:graphicFrame>
          <p:nvGraphicFramePr>
            <p:cNvPr id="2052" name="Object 4"/>
            <p:cNvGraphicFramePr>
              <a:graphicFrameLocks noChangeAspect="1"/>
            </p:cNvGraphicFramePr>
            <p:nvPr/>
          </p:nvGraphicFramePr>
          <p:xfrm>
            <a:off x="3060" y="2928"/>
            <a:ext cx="2460" cy="445"/>
          </p:xfrm>
          <a:graphic>
            <a:graphicData uri="http://schemas.openxmlformats.org/presentationml/2006/ole">
              <p:oleObj spid="_x0000_s62468" name="Equation" r:id="rId5" imgW="4317840" imgH="787320" progId="Equation.3">
                <p:embed/>
              </p:oleObj>
            </a:graphicData>
          </a:graphic>
        </p:graphicFrame>
        <p:graphicFrame>
          <p:nvGraphicFramePr>
            <p:cNvPr id="2053" name="Object 5"/>
            <p:cNvGraphicFramePr>
              <a:graphicFrameLocks noChangeAspect="1"/>
            </p:cNvGraphicFramePr>
            <p:nvPr/>
          </p:nvGraphicFramePr>
          <p:xfrm>
            <a:off x="3014" y="3456"/>
            <a:ext cx="2475" cy="440"/>
          </p:xfrm>
          <a:graphic>
            <a:graphicData uri="http://schemas.openxmlformats.org/presentationml/2006/ole">
              <p:oleObj spid="_x0000_s62469" name="Equation" r:id="rId6" imgW="4470120" imgH="787320" progId="Equation.3">
                <p:embed/>
              </p:oleObj>
            </a:graphicData>
          </a:graphic>
        </p:graphicFrame>
      </p:grp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0" y="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th-TH" sz="4000" kern="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เทคนิคในการทำเหมืองข้อมูล</a:t>
            </a:r>
            <a:r>
              <a:rPr lang="en-US" sz="4000" kern="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: Association (2/2)</a:t>
            </a:r>
            <a:endParaRPr lang="th-TH" sz="4000" kern="0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838200" y="4648200"/>
            <a:ext cx="1752600" cy="1295400"/>
          </a:xfrm>
          <a:prstGeom prst="wedgeEllipseCallout">
            <a:avLst>
              <a:gd name="adj1" fmla="val 197133"/>
              <a:gd name="adj2" fmla="val 8201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2060"/>
                </a:solidFill>
              </a:rPr>
              <a:t>ซิกมา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th-TH" b="1" dirty="0" smtClean="0">
                <a:solidFill>
                  <a:srgbClr val="002060"/>
                </a:solidFill>
              </a:rPr>
              <a:t>เป็นผลรวม</a:t>
            </a:r>
            <a:endParaRPr lang="th-TH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Mining Association Rules</a:t>
            </a:r>
          </a:p>
        </p:txBody>
      </p:sp>
      <p:sp>
        <p:nvSpPr>
          <p:cNvPr id="1211396" name="Text Box 4"/>
          <p:cNvSpPr txBox="1">
            <a:spLocks noChangeArrowheads="1"/>
          </p:cNvSpPr>
          <p:nvPr/>
        </p:nvSpPr>
        <p:spPr bwMode="auto">
          <a:xfrm>
            <a:off x="4267200" y="1219200"/>
            <a:ext cx="47244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0" dirty="0">
                <a:solidFill>
                  <a:srgbClr val="CC3300"/>
                </a:solidFill>
                <a:sym typeface="Symbol" pitchFamily="18" charset="2"/>
              </a:rPr>
              <a:t>Example of Rules:</a:t>
            </a:r>
            <a:br>
              <a:rPr lang="en-US" sz="2400" b="0" dirty="0">
                <a:solidFill>
                  <a:srgbClr val="CC3300"/>
                </a:solidFill>
                <a:sym typeface="Symbol" pitchFamily="18" charset="2"/>
              </a:rPr>
            </a:br>
            <a:endParaRPr lang="en-US" sz="1000" b="0" dirty="0">
              <a:solidFill>
                <a:srgbClr val="CC3300"/>
              </a:solidFill>
              <a:sym typeface="Symbol" pitchFamily="18" charset="2"/>
            </a:endParaRPr>
          </a:p>
          <a:p>
            <a:r>
              <a:rPr lang="en-US" sz="2000" b="0" dirty="0">
                <a:solidFill>
                  <a:srgbClr val="000099"/>
                </a:solidFill>
              </a:rPr>
              <a:t>{</a:t>
            </a:r>
            <a:r>
              <a:rPr lang="en-US" sz="2000" b="0" dirty="0" err="1">
                <a:solidFill>
                  <a:srgbClr val="000099"/>
                </a:solidFill>
              </a:rPr>
              <a:t>Milk,Diaper</a:t>
            </a:r>
            <a:r>
              <a:rPr lang="en-US" sz="2000" b="0" dirty="0">
                <a:solidFill>
                  <a:srgbClr val="000099"/>
                </a:solidFill>
              </a:rPr>
              <a:t>} </a:t>
            </a:r>
            <a:r>
              <a:rPr lang="en-US" sz="2000" b="0" dirty="0">
                <a:sym typeface="Symbol" pitchFamily="18" charset="2"/>
              </a:rPr>
              <a:t> {Beer} (s=0.4, c=0.67)</a:t>
            </a:r>
            <a:br>
              <a:rPr lang="en-US" sz="2000" b="0" dirty="0">
                <a:sym typeface="Symbol" pitchFamily="18" charset="2"/>
              </a:rPr>
            </a:br>
            <a:r>
              <a:rPr lang="en-US" sz="2000" b="0" dirty="0">
                <a:solidFill>
                  <a:srgbClr val="000099"/>
                </a:solidFill>
              </a:rPr>
              <a:t>{</a:t>
            </a:r>
            <a:r>
              <a:rPr lang="en-US" sz="2000" b="0" dirty="0" err="1">
                <a:solidFill>
                  <a:srgbClr val="000099"/>
                </a:solidFill>
              </a:rPr>
              <a:t>Milk,Beer</a:t>
            </a:r>
            <a:r>
              <a:rPr lang="en-US" sz="2000" b="0" dirty="0">
                <a:solidFill>
                  <a:srgbClr val="000099"/>
                </a:solidFill>
              </a:rPr>
              <a:t>} </a:t>
            </a:r>
            <a:r>
              <a:rPr lang="en-US" sz="2000" b="0" dirty="0">
                <a:sym typeface="Symbol" pitchFamily="18" charset="2"/>
              </a:rPr>
              <a:t> {Diaper} (s=0.4, c=1.0)</a:t>
            </a:r>
          </a:p>
          <a:p>
            <a:r>
              <a:rPr lang="en-US" sz="2000" b="0" dirty="0">
                <a:solidFill>
                  <a:srgbClr val="000099"/>
                </a:solidFill>
              </a:rPr>
              <a:t>{</a:t>
            </a:r>
            <a:r>
              <a:rPr lang="en-US" sz="2000" b="0" dirty="0" err="1">
                <a:solidFill>
                  <a:srgbClr val="000099"/>
                </a:solidFill>
              </a:rPr>
              <a:t>Diaper,Beer</a:t>
            </a:r>
            <a:r>
              <a:rPr lang="en-US" sz="2000" b="0" dirty="0">
                <a:solidFill>
                  <a:srgbClr val="000099"/>
                </a:solidFill>
              </a:rPr>
              <a:t>} </a:t>
            </a:r>
            <a:r>
              <a:rPr lang="en-US" sz="2000" b="0" dirty="0">
                <a:sym typeface="Symbol" pitchFamily="18" charset="2"/>
              </a:rPr>
              <a:t> {Milk} (s=0.4, c=0.67)</a:t>
            </a:r>
          </a:p>
          <a:p>
            <a:r>
              <a:rPr lang="en-US" sz="2000" b="0" dirty="0">
                <a:solidFill>
                  <a:srgbClr val="000099"/>
                </a:solidFill>
                <a:sym typeface="Symbol" pitchFamily="18" charset="2"/>
              </a:rPr>
              <a:t>{Beer} </a:t>
            </a:r>
            <a:r>
              <a:rPr lang="en-US" sz="2000" b="0" dirty="0">
                <a:sym typeface="Symbol" pitchFamily="18" charset="2"/>
              </a:rPr>
              <a:t> {</a:t>
            </a:r>
            <a:r>
              <a:rPr lang="en-US" sz="2000" b="0" dirty="0" err="1">
                <a:sym typeface="Symbol" pitchFamily="18" charset="2"/>
              </a:rPr>
              <a:t>Milk,Diaper</a:t>
            </a:r>
            <a:r>
              <a:rPr lang="en-US" sz="2000" b="0" dirty="0">
                <a:sym typeface="Symbol" pitchFamily="18" charset="2"/>
              </a:rPr>
              <a:t>} (s=0.4, c=0.67) </a:t>
            </a:r>
            <a:br>
              <a:rPr lang="en-US" sz="2000" b="0" dirty="0">
                <a:sym typeface="Symbol" pitchFamily="18" charset="2"/>
              </a:rPr>
            </a:br>
            <a:r>
              <a:rPr lang="en-US" sz="2000" b="0" dirty="0">
                <a:solidFill>
                  <a:srgbClr val="000099"/>
                </a:solidFill>
                <a:sym typeface="Symbol" pitchFamily="18" charset="2"/>
              </a:rPr>
              <a:t>{Diaper} </a:t>
            </a:r>
            <a:r>
              <a:rPr lang="en-US" sz="2000" b="0" dirty="0">
                <a:sym typeface="Symbol" pitchFamily="18" charset="2"/>
              </a:rPr>
              <a:t> {</a:t>
            </a:r>
            <a:r>
              <a:rPr lang="en-US" sz="2000" b="0" dirty="0" err="1">
                <a:sym typeface="Symbol" pitchFamily="18" charset="2"/>
              </a:rPr>
              <a:t>Milk,Beer</a:t>
            </a:r>
            <a:r>
              <a:rPr lang="en-US" sz="2000" b="0" dirty="0">
                <a:sym typeface="Symbol" pitchFamily="18" charset="2"/>
              </a:rPr>
              <a:t>} (s=0.4, c=0.5) </a:t>
            </a:r>
          </a:p>
          <a:p>
            <a:r>
              <a:rPr lang="en-US" sz="2000" b="0" dirty="0">
                <a:solidFill>
                  <a:srgbClr val="000099"/>
                </a:solidFill>
                <a:sym typeface="Symbol" pitchFamily="18" charset="2"/>
              </a:rPr>
              <a:t>{Milk} </a:t>
            </a:r>
            <a:r>
              <a:rPr lang="en-US" sz="2000" b="0" dirty="0">
                <a:sym typeface="Symbol" pitchFamily="18" charset="2"/>
              </a:rPr>
              <a:t> {</a:t>
            </a:r>
            <a:r>
              <a:rPr lang="en-US" sz="2000" b="0" dirty="0" err="1">
                <a:sym typeface="Symbol" pitchFamily="18" charset="2"/>
              </a:rPr>
              <a:t>Diaper,Beer</a:t>
            </a:r>
            <a:r>
              <a:rPr lang="en-US" sz="2000" b="0" dirty="0">
                <a:sym typeface="Symbol" pitchFamily="18" charset="2"/>
              </a:rPr>
              <a:t>} (s=0.4, c=0.5)</a:t>
            </a:r>
          </a:p>
        </p:txBody>
      </p:sp>
      <p:graphicFrame>
        <p:nvGraphicFramePr>
          <p:cNvPr id="1211397" name="Object 5"/>
          <p:cNvGraphicFramePr>
            <a:graphicFrameLocks noChangeAspect="1"/>
          </p:cNvGraphicFramePr>
          <p:nvPr>
            <p:ph idx="1"/>
          </p:nvPr>
        </p:nvGraphicFramePr>
        <p:xfrm>
          <a:off x="312738" y="1524000"/>
          <a:ext cx="3692525" cy="2222500"/>
        </p:xfrm>
        <a:graphic>
          <a:graphicData uri="http://schemas.openxmlformats.org/presentationml/2006/ole">
            <p:oleObj spid="_x0000_s63490" name="Document" r:id="rId3" imgW="3356894" imgH="2021570" progId="Word.Document.8">
              <p:embed/>
            </p:oleObj>
          </a:graphicData>
        </a:graphic>
      </p:graphicFrame>
      <p:sp>
        <p:nvSpPr>
          <p:cNvPr id="1211399" name="Text Box 7"/>
          <p:cNvSpPr txBox="1">
            <a:spLocks noChangeArrowheads="1"/>
          </p:cNvSpPr>
          <p:nvPr/>
        </p:nvSpPr>
        <p:spPr bwMode="auto">
          <a:xfrm>
            <a:off x="228600" y="3733800"/>
            <a:ext cx="8915400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h-TH" sz="2400" b="1" dirty="0" smtClean="0">
                <a:solidFill>
                  <a:srgbClr val="CC3300"/>
                </a:solidFill>
                <a:latin typeface="AngsanaUPC" pitchFamily="18" charset="-34"/>
                <a:cs typeface="AngsanaUPC" pitchFamily="18" charset="-34"/>
                <a:sym typeface="Symbol" pitchFamily="18" charset="2"/>
              </a:rPr>
              <a:t>จาก </a:t>
            </a:r>
            <a:r>
              <a:rPr lang="en-US" sz="2400" b="1" dirty="0" err="1" smtClean="0">
                <a:solidFill>
                  <a:srgbClr val="CC3300"/>
                </a:solidFill>
                <a:latin typeface="AngsanaUPC" pitchFamily="18" charset="-34"/>
                <a:cs typeface="AngsanaUPC" pitchFamily="18" charset="-34"/>
                <a:sym typeface="Symbol" pitchFamily="18" charset="2"/>
              </a:rPr>
              <a:t>itemset</a:t>
            </a:r>
            <a:r>
              <a:rPr lang="en-US" sz="2400" b="1" dirty="0" smtClean="0">
                <a:solidFill>
                  <a:srgbClr val="CC3300"/>
                </a:solidFill>
                <a:latin typeface="AngsanaUPC" pitchFamily="18" charset="-34"/>
                <a:cs typeface="AngsanaUPC" pitchFamily="18" charset="-34"/>
                <a:sym typeface="Symbol" pitchFamily="18" charset="2"/>
              </a:rPr>
              <a:t> </a:t>
            </a:r>
            <a:r>
              <a:rPr lang="en-US" sz="2400" dirty="0" smtClean="0">
                <a:latin typeface="AngsanaUPC" pitchFamily="18" charset="-34"/>
                <a:cs typeface="AngsanaUPC" pitchFamily="18" charset="-34"/>
                <a:sym typeface="Symbol" pitchFamily="18" charset="2"/>
              </a:rPr>
              <a:t>{Milk, Diaper, Beer}  k=3 </a:t>
            </a:r>
            <a:r>
              <a:rPr lang="th-TH" sz="2400" dirty="0" smtClean="0">
                <a:latin typeface="AngsanaUPC" pitchFamily="18" charset="-34"/>
                <a:cs typeface="AngsanaUPC" pitchFamily="18" charset="-34"/>
                <a:sym typeface="Symbol" pitchFamily="18" charset="2"/>
              </a:rPr>
              <a:t>เราจะมีกฏที่เป็นไปได้  </a:t>
            </a:r>
            <a:r>
              <a:rPr lang="en-US" sz="2400" dirty="0" smtClean="0">
                <a:latin typeface="AngsanaUPC" pitchFamily="18" charset="-34"/>
                <a:cs typeface="AngsanaUPC" pitchFamily="18" charset="-34"/>
                <a:sym typeface="Symbol" pitchFamily="18" charset="2"/>
              </a:rPr>
              <a:t>6 </a:t>
            </a:r>
            <a:r>
              <a:rPr lang="th-TH" sz="2400" dirty="0" smtClean="0">
                <a:latin typeface="AngsanaUPC" pitchFamily="18" charset="-34"/>
                <a:cs typeface="AngsanaUPC" pitchFamily="18" charset="-34"/>
                <a:sym typeface="Symbol" pitchFamily="18" charset="2"/>
              </a:rPr>
              <a:t>กรณี ค่า </a:t>
            </a:r>
            <a:r>
              <a:rPr lang="en-US" sz="2400" dirty="0" smtClean="0">
                <a:latin typeface="AngsanaUPC" pitchFamily="18" charset="-34"/>
                <a:cs typeface="AngsanaUPC" pitchFamily="18" charset="-34"/>
                <a:sym typeface="Symbol" pitchFamily="18" charset="2"/>
              </a:rPr>
              <a:t>Support Count </a:t>
            </a:r>
            <a:r>
              <a:rPr lang="th-TH" sz="2400" dirty="0" smtClean="0">
                <a:latin typeface="AngsanaUPC" pitchFamily="18" charset="-34"/>
                <a:cs typeface="AngsanaUPC" pitchFamily="18" charset="-34"/>
                <a:sym typeface="Symbol" pitchFamily="18" charset="2"/>
              </a:rPr>
              <a:t>ทั้ง </a:t>
            </a:r>
            <a:r>
              <a:rPr lang="en-US" sz="2400" dirty="0" smtClean="0">
                <a:latin typeface="AngsanaUPC" pitchFamily="18" charset="-34"/>
                <a:cs typeface="AngsanaUPC" pitchFamily="18" charset="-34"/>
                <a:sym typeface="Symbol" pitchFamily="18" charset="2"/>
              </a:rPr>
              <a:t>6  Case </a:t>
            </a:r>
            <a:r>
              <a:rPr lang="th-TH" sz="2400" dirty="0" smtClean="0">
                <a:latin typeface="AngsanaUPC" pitchFamily="18" charset="-34"/>
                <a:cs typeface="AngsanaUPC" pitchFamily="18" charset="-34"/>
                <a:sym typeface="Symbol" pitchFamily="18" charset="2"/>
              </a:rPr>
              <a:t>เท่ากัน</a:t>
            </a:r>
            <a:endParaRPr lang="en-US" sz="2400" b="0" dirty="0">
              <a:solidFill>
                <a:srgbClr val="CC3300"/>
              </a:solidFill>
              <a:latin typeface="AngsanaUPC" pitchFamily="18" charset="-34"/>
              <a:cs typeface="AngsanaUPC" pitchFamily="18" charset="-34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endParaRPr lang="en-US" sz="2000" b="0" dirty="0">
              <a:sym typeface="Symbol" pitchFamily="18" charset="2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457321" y="4191526"/>
            <a:ext cx="3673355" cy="2437873"/>
            <a:chOff x="2961" y="2253"/>
            <a:chExt cx="2559" cy="1643"/>
          </a:xfrm>
        </p:grpSpPr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2961" y="2253"/>
              <a:ext cx="659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0" dirty="0" smtClean="0">
                  <a:solidFill>
                    <a:srgbClr val="FF0000"/>
                  </a:solidFill>
                  <a:latin typeface="Times New Roman" pitchFamily="18" charset="0"/>
                </a:rPr>
                <a:t>Case: 1</a:t>
              </a:r>
              <a:endParaRPr lang="en-US" sz="2800" b="0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8" name="Object 12"/>
            <p:cNvGraphicFramePr>
              <a:graphicFrameLocks noChangeAspect="1"/>
            </p:cNvGraphicFramePr>
            <p:nvPr/>
          </p:nvGraphicFramePr>
          <p:xfrm>
            <a:off x="3779" y="2545"/>
            <a:ext cx="1741" cy="239"/>
          </p:xfrm>
          <a:graphic>
            <a:graphicData uri="http://schemas.openxmlformats.org/presentationml/2006/ole">
              <p:oleObj spid="_x0000_s63491" name="Equation" r:id="rId4" imgW="1460160" imgH="203040" progId="Equation.3">
                <p:embed/>
              </p:oleObj>
            </a:graphicData>
          </a:graphic>
        </p:graphicFrame>
        <p:graphicFrame>
          <p:nvGraphicFramePr>
            <p:cNvPr id="9" name="Object 13"/>
            <p:cNvGraphicFramePr>
              <a:graphicFrameLocks noChangeAspect="1"/>
            </p:cNvGraphicFramePr>
            <p:nvPr/>
          </p:nvGraphicFramePr>
          <p:xfrm>
            <a:off x="3060" y="2928"/>
            <a:ext cx="2460" cy="445"/>
          </p:xfrm>
          <a:graphic>
            <a:graphicData uri="http://schemas.openxmlformats.org/presentationml/2006/ole">
              <p:oleObj spid="_x0000_s63492" name="Equation" r:id="rId5" imgW="4317840" imgH="787320" progId="Equation.3">
                <p:embed/>
              </p:oleObj>
            </a:graphicData>
          </a:graphic>
        </p:graphicFrame>
        <p:graphicFrame>
          <p:nvGraphicFramePr>
            <p:cNvPr id="10" name="Object 14"/>
            <p:cNvGraphicFramePr>
              <a:graphicFrameLocks noChangeAspect="1"/>
            </p:cNvGraphicFramePr>
            <p:nvPr/>
          </p:nvGraphicFramePr>
          <p:xfrm>
            <a:off x="3014" y="3456"/>
            <a:ext cx="2475" cy="440"/>
          </p:xfrm>
          <a:graphic>
            <a:graphicData uri="http://schemas.openxmlformats.org/presentationml/2006/ole">
              <p:oleObj spid="_x0000_s63493" name="Equation" r:id="rId6" imgW="4470120" imgH="787320" progId="Equation.3">
                <p:embed/>
              </p:oleObj>
            </a:graphicData>
          </a:graphic>
        </p:graphicFrame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876800" y="4191000"/>
            <a:ext cx="3809724" cy="2514600"/>
            <a:chOff x="2961" y="2253"/>
            <a:chExt cx="2654" cy="1540"/>
          </a:xfrm>
        </p:grpSpPr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2961" y="2253"/>
              <a:ext cx="659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0" dirty="0" smtClean="0">
                  <a:solidFill>
                    <a:srgbClr val="FF0000"/>
                  </a:solidFill>
                  <a:latin typeface="Times New Roman" pitchFamily="18" charset="0"/>
                </a:rPr>
                <a:t>Case: 2</a:t>
              </a:r>
              <a:endParaRPr lang="en-US" sz="2800" b="0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/>
          </p:nvGraphicFramePr>
          <p:xfrm>
            <a:off x="3795" y="2545"/>
            <a:ext cx="1710" cy="239"/>
          </p:xfrm>
          <a:graphic>
            <a:graphicData uri="http://schemas.openxmlformats.org/presentationml/2006/ole">
              <p:oleObj spid="_x0000_s63494" name="Equation" r:id="rId7" imgW="1434960" imgH="203040" progId="Equation.3">
                <p:embed/>
              </p:oleObj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/>
          </p:nvGraphicFramePr>
          <p:xfrm>
            <a:off x="3074" y="2813"/>
            <a:ext cx="2488" cy="467"/>
          </p:xfrm>
          <a:graphic>
            <a:graphicData uri="http://schemas.openxmlformats.org/presentationml/2006/ole">
              <p:oleObj spid="_x0000_s63495" name="Equation" r:id="rId8" imgW="2209680" imgH="431640" progId="Equation.3">
                <p:embed/>
              </p:oleObj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/>
          </p:nvGraphicFramePr>
          <p:xfrm>
            <a:off x="2961" y="3326"/>
            <a:ext cx="2654" cy="467"/>
          </p:xfrm>
          <a:graphic>
            <a:graphicData uri="http://schemas.openxmlformats.org/presentationml/2006/ole">
              <p:oleObj spid="_x0000_s63496" name="Equation" r:id="rId9" imgW="2197080" imgH="419040" progId="Equation.3">
                <p:embed/>
              </p:oleObj>
            </a:graphicData>
          </a:graphic>
        </p:graphicFrame>
      </p:grpSp>
      <p:cxnSp>
        <p:nvCxnSpPr>
          <p:cNvPr id="16" name="Straight Connector 15"/>
          <p:cNvCxnSpPr/>
          <p:nvPr/>
        </p:nvCxnSpPr>
        <p:spPr>
          <a:xfrm>
            <a:off x="4572000" y="4343400"/>
            <a:ext cx="0" cy="2438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28600" y="1066800"/>
            <a:ext cx="3886200" cy="2590800"/>
            <a:chOff x="2961" y="2253"/>
            <a:chExt cx="2544" cy="1540"/>
          </a:xfrm>
        </p:grpSpPr>
        <p:sp>
          <p:nvSpPr>
            <p:cNvPr id="5" name="Text Box 11"/>
            <p:cNvSpPr txBox="1">
              <a:spLocks noChangeArrowheads="1"/>
            </p:cNvSpPr>
            <p:nvPr/>
          </p:nvSpPr>
          <p:spPr bwMode="auto">
            <a:xfrm>
              <a:off x="2961" y="2253"/>
              <a:ext cx="619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0" dirty="0" smtClean="0">
                  <a:solidFill>
                    <a:srgbClr val="FF0000"/>
                  </a:solidFill>
                  <a:latin typeface="Times New Roman" pitchFamily="18" charset="0"/>
                </a:rPr>
                <a:t>Case: 3</a:t>
              </a:r>
              <a:endParaRPr lang="en-US" sz="2800" b="0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6" name="Object 12"/>
            <p:cNvGraphicFramePr>
              <a:graphicFrameLocks noChangeAspect="1"/>
            </p:cNvGraphicFramePr>
            <p:nvPr/>
          </p:nvGraphicFramePr>
          <p:xfrm>
            <a:off x="3479" y="2545"/>
            <a:ext cx="2026" cy="239"/>
          </p:xfrm>
          <a:graphic>
            <a:graphicData uri="http://schemas.openxmlformats.org/presentationml/2006/ole">
              <p:oleObj spid="_x0000_s64514" name="Equation" r:id="rId3" imgW="1434960" imgH="203040" progId="Equation.3">
                <p:embed/>
              </p:oleObj>
            </a:graphicData>
          </a:graphic>
        </p:graphicFrame>
        <p:graphicFrame>
          <p:nvGraphicFramePr>
            <p:cNvPr id="7" name="Object 13"/>
            <p:cNvGraphicFramePr>
              <a:graphicFrameLocks noChangeAspect="1"/>
            </p:cNvGraphicFramePr>
            <p:nvPr/>
          </p:nvGraphicFramePr>
          <p:xfrm>
            <a:off x="3055" y="3029"/>
            <a:ext cx="2403" cy="405"/>
          </p:xfrm>
          <a:graphic>
            <a:graphicData uri="http://schemas.openxmlformats.org/presentationml/2006/ole">
              <p:oleObj spid="_x0000_s64515" name="Equation" r:id="rId4" imgW="2209680" imgH="431640" progId="Equation.3">
                <p:embed/>
              </p:oleObj>
            </a:graphicData>
          </a:graphic>
        </p:graphicFrame>
        <p:graphicFrame>
          <p:nvGraphicFramePr>
            <p:cNvPr id="8" name="Object 14"/>
            <p:cNvGraphicFramePr>
              <a:graphicFrameLocks noChangeAspect="1"/>
            </p:cNvGraphicFramePr>
            <p:nvPr/>
          </p:nvGraphicFramePr>
          <p:xfrm>
            <a:off x="3055" y="3408"/>
            <a:ext cx="2450" cy="385"/>
          </p:xfrm>
          <a:graphic>
            <a:graphicData uri="http://schemas.openxmlformats.org/presentationml/2006/ole">
              <p:oleObj spid="_x0000_s64516" name="Equation" r:id="rId5" imgW="2286000" imgH="419040" progId="Equation.3">
                <p:embed/>
              </p:oleObj>
            </a:graphicData>
          </a:graphic>
        </p:graphicFrame>
      </p:grp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Mining Association Rules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876800" y="1143000"/>
            <a:ext cx="3886200" cy="2590800"/>
            <a:chOff x="2961" y="2253"/>
            <a:chExt cx="2544" cy="1540"/>
          </a:xfrm>
        </p:grpSpPr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961" y="2253"/>
              <a:ext cx="619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0" dirty="0" smtClean="0">
                  <a:solidFill>
                    <a:srgbClr val="FF0000"/>
                  </a:solidFill>
                  <a:latin typeface="Times New Roman" pitchFamily="18" charset="0"/>
                </a:rPr>
                <a:t>Case: 4</a:t>
              </a:r>
              <a:endParaRPr lang="en-US" sz="2800" b="0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3" name="Object 13"/>
            <p:cNvGraphicFramePr>
              <a:graphicFrameLocks noChangeAspect="1"/>
            </p:cNvGraphicFramePr>
            <p:nvPr/>
          </p:nvGraphicFramePr>
          <p:xfrm>
            <a:off x="3055" y="3029"/>
            <a:ext cx="2403" cy="405"/>
          </p:xfrm>
          <a:graphic>
            <a:graphicData uri="http://schemas.openxmlformats.org/presentationml/2006/ole">
              <p:oleObj spid="_x0000_s64517" name="Equation" r:id="rId6" imgW="2209680" imgH="431640" progId="Equation.3">
                <p:embed/>
              </p:oleObj>
            </a:graphicData>
          </a:graphic>
        </p:graphicFrame>
        <p:graphicFrame>
          <p:nvGraphicFramePr>
            <p:cNvPr id="14" name="Object 14"/>
            <p:cNvGraphicFramePr>
              <a:graphicFrameLocks noChangeAspect="1"/>
            </p:cNvGraphicFramePr>
            <p:nvPr/>
          </p:nvGraphicFramePr>
          <p:xfrm>
            <a:off x="3055" y="3408"/>
            <a:ext cx="2450" cy="385"/>
          </p:xfrm>
          <a:graphic>
            <a:graphicData uri="http://schemas.openxmlformats.org/presentationml/2006/ole">
              <p:oleObj spid="_x0000_s64518" name="Equation" r:id="rId7" imgW="2286000" imgH="419040" progId="Equation.3">
                <p:embed/>
              </p:oleObj>
            </a:graphicData>
          </a:graphic>
        </p:graphicFrame>
      </p:grpSp>
      <p:sp>
        <p:nvSpPr>
          <p:cNvPr id="15" name="Rectangle 14"/>
          <p:cNvSpPr/>
          <p:nvPr/>
        </p:nvSpPr>
        <p:spPr>
          <a:xfrm>
            <a:off x="5181600" y="1524000"/>
            <a:ext cx="342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{Beer}  Milk, Diaper}</a:t>
            </a:r>
            <a:endParaRPr lang="th-TH" sz="2400" dirty="0">
              <a:latin typeface="Times New Roman" pitchFamily="18" charset="0"/>
            </a:endParaRP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304800" y="4038798"/>
            <a:ext cx="4122977" cy="2552106"/>
            <a:chOff x="2961" y="2389"/>
            <a:chExt cx="2699" cy="1517"/>
          </a:xfrm>
        </p:grpSpPr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2961" y="2389"/>
              <a:ext cx="619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0" dirty="0" smtClean="0">
                  <a:solidFill>
                    <a:srgbClr val="FF0000"/>
                  </a:solidFill>
                  <a:latin typeface="Times New Roman" pitchFamily="18" charset="0"/>
                </a:rPr>
                <a:t>Case: 5</a:t>
              </a:r>
              <a:endParaRPr lang="en-US" sz="2800" b="0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8" name="Object 13"/>
            <p:cNvGraphicFramePr>
              <a:graphicFrameLocks noChangeAspect="1"/>
            </p:cNvGraphicFramePr>
            <p:nvPr/>
          </p:nvGraphicFramePr>
          <p:xfrm>
            <a:off x="3055" y="3029"/>
            <a:ext cx="2403" cy="405"/>
          </p:xfrm>
          <a:graphic>
            <a:graphicData uri="http://schemas.openxmlformats.org/presentationml/2006/ole">
              <p:oleObj spid="_x0000_s64519" name="Equation" r:id="rId8" imgW="2209680" imgH="431640" progId="Equation.3">
                <p:embed/>
              </p:oleObj>
            </a:graphicData>
          </a:graphic>
        </p:graphicFrame>
        <p:graphicFrame>
          <p:nvGraphicFramePr>
            <p:cNvPr id="19" name="Object 14"/>
            <p:cNvGraphicFramePr>
              <a:graphicFrameLocks noChangeAspect="1"/>
            </p:cNvGraphicFramePr>
            <p:nvPr/>
          </p:nvGraphicFramePr>
          <p:xfrm>
            <a:off x="3210" y="3521"/>
            <a:ext cx="2450" cy="385"/>
          </p:xfrm>
          <a:graphic>
            <a:graphicData uri="http://schemas.openxmlformats.org/presentationml/2006/ole">
              <p:oleObj spid="_x0000_s64520" name="Equation" r:id="rId9" imgW="2286000" imgH="419040" progId="Equation.3">
                <p:embed/>
              </p:oleObj>
            </a:graphicData>
          </a:graphic>
        </p:graphicFrame>
      </p:grpSp>
      <p:sp>
        <p:nvSpPr>
          <p:cNvPr id="20" name="Rectangle 19"/>
          <p:cNvSpPr/>
          <p:nvPr/>
        </p:nvSpPr>
        <p:spPr>
          <a:xfrm>
            <a:off x="381000" y="4572000"/>
            <a:ext cx="342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{Diaper}  {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Milk,Beer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}</a:t>
            </a:r>
            <a:endParaRPr lang="th-TH" sz="2400" dirty="0">
              <a:latin typeface="Times New Roman" pitchFamily="18" charset="0"/>
            </a:endParaRPr>
          </a:p>
        </p:txBody>
      </p:sp>
      <p:grpSp>
        <p:nvGrpSpPr>
          <p:cNvPr id="10" name="Group 22"/>
          <p:cNvGrpSpPr>
            <a:grpSpLocks/>
          </p:cNvGrpSpPr>
          <p:nvPr/>
        </p:nvGrpSpPr>
        <p:grpSpPr bwMode="auto">
          <a:xfrm>
            <a:off x="4953000" y="4038600"/>
            <a:ext cx="3886200" cy="2590800"/>
            <a:chOff x="2961" y="2253"/>
            <a:chExt cx="2544" cy="1540"/>
          </a:xfrm>
        </p:grpSpPr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2961" y="2253"/>
              <a:ext cx="619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0" dirty="0" smtClean="0">
                  <a:solidFill>
                    <a:srgbClr val="FF0000"/>
                  </a:solidFill>
                  <a:latin typeface="Times New Roman" pitchFamily="18" charset="0"/>
                </a:rPr>
                <a:t>Case: 6</a:t>
              </a:r>
              <a:endParaRPr lang="en-US" sz="2800" b="0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4" name="Object 13"/>
            <p:cNvGraphicFramePr>
              <a:graphicFrameLocks noChangeAspect="1"/>
            </p:cNvGraphicFramePr>
            <p:nvPr/>
          </p:nvGraphicFramePr>
          <p:xfrm>
            <a:off x="3055" y="3029"/>
            <a:ext cx="2403" cy="405"/>
          </p:xfrm>
          <a:graphic>
            <a:graphicData uri="http://schemas.openxmlformats.org/presentationml/2006/ole">
              <p:oleObj spid="_x0000_s64521" name="Equation" r:id="rId10" imgW="2209680" imgH="431640" progId="Equation.3">
                <p:embed/>
              </p:oleObj>
            </a:graphicData>
          </a:graphic>
        </p:graphicFrame>
        <p:graphicFrame>
          <p:nvGraphicFramePr>
            <p:cNvPr id="25" name="Object 14"/>
            <p:cNvGraphicFramePr>
              <a:graphicFrameLocks noChangeAspect="1"/>
            </p:cNvGraphicFramePr>
            <p:nvPr/>
          </p:nvGraphicFramePr>
          <p:xfrm>
            <a:off x="3055" y="3408"/>
            <a:ext cx="2450" cy="385"/>
          </p:xfrm>
          <a:graphic>
            <a:graphicData uri="http://schemas.openxmlformats.org/presentationml/2006/ole">
              <p:oleObj spid="_x0000_s64522" name="Equation" r:id="rId11" imgW="2286000" imgH="419040" progId="Equation.3">
                <p:embed/>
              </p:oleObj>
            </a:graphicData>
          </a:graphic>
        </p:graphicFrame>
      </p:grpSp>
      <p:sp>
        <p:nvSpPr>
          <p:cNvPr id="26" name="Rectangle 25"/>
          <p:cNvSpPr/>
          <p:nvPr/>
        </p:nvSpPr>
        <p:spPr>
          <a:xfrm>
            <a:off x="5105400" y="4572000"/>
            <a:ext cx="342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{Milk}  {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Diaper,Beer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}</a:t>
            </a:r>
            <a:endParaRPr lang="th-TH" sz="2400" dirty="0">
              <a:latin typeface="Times New Roman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0" y="381000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572000" y="1066800"/>
            <a:ext cx="0" cy="5791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err="1" smtClean="0"/>
              <a:t>กฏ</a:t>
            </a:r>
            <a:r>
              <a:rPr lang="th-TH" dirty="0" smtClean="0"/>
              <a:t>ที่ดี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  <a:solidFill>
            <a:srgbClr val="D4BC9C"/>
          </a:solidFill>
        </p:spPr>
        <p:txBody>
          <a:bodyPr>
            <a:normAutofit/>
          </a:bodyPr>
          <a:lstStyle/>
          <a:p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จะต้องมี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Support (S) 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สูง</a:t>
            </a:r>
          </a:p>
          <a:p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จะต้องมี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Confident (C)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 สูง</a:t>
            </a:r>
            <a:endParaRPr lang="th-TH" sz="4000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Data for WEKA 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676400"/>
          <a:ext cx="6477003" cy="2819400"/>
        </p:xfrm>
        <a:graphic>
          <a:graphicData uri="http://schemas.openxmlformats.org/drawingml/2006/table">
            <a:tbl>
              <a:tblPr/>
              <a:tblGrid>
                <a:gridCol w="971550"/>
                <a:gridCol w="971550"/>
                <a:gridCol w="842010"/>
                <a:gridCol w="842010"/>
                <a:gridCol w="906780"/>
                <a:gridCol w="906780"/>
                <a:gridCol w="1036323"/>
              </a:tblGrid>
              <a:tr h="469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Bread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Coke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Diaper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Egg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Milk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Y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Y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Y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Y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71600" y="48768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จากนั้นนำไปประมวลผลใน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Weka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09800"/>
            <a:ext cx="8229600" cy="11430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	ตัวอย่าง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LAB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install program WEKA 3.8.2</a:t>
            </a:r>
            <a:endParaRPr lang="th-TH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0200"/>
            <a:ext cx="6896100" cy="4875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Output Data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ในระบบขายหน้าร้าน</a:t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แสดงใบเสร็จ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0200"/>
            <a:ext cx="7086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66800" y="9144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3124200"/>
            <a:ext cx="160020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fontAlgn="b"/>
            <a:r>
              <a:rPr lang="en-US" sz="2000" b="1" dirty="0" smtClean="0">
                <a:solidFill>
                  <a:srgbClr val="CC3300"/>
                </a:solidFill>
                <a:latin typeface="AngsanaUPC" pitchFamily="18" charset="-34"/>
                <a:cs typeface="AngsanaUPC" pitchFamily="18" charset="-34"/>
              </a:rPr>
              <a:t>F15012020G40001</a:t>
            </a:r>
            <a:endParaRPr lang="en-US" sz="2000" b="1" dirty="0">
              <a:solidFill>
                <a:srgbClr val="CC330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th-TH" dirty="0" smtClean="0"/>
              <a:t>ตัวอย่างใน </a:t>
            </a:r>
            <a:r>
              <a:rPr lang="en-US" dirty="0" smtClean="0"/>
              <a:t>Data base</a:t>
            </a:r>
            <a:endParaRPr lang="th-TH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3962400"/>
          <a:ext cx="7391401" cy="1561355"/>
        </p:xfrm>
        <a:graphic>
          <a:graphicData uri="http://schemas.openxmlformats.org/drawingml/2006/table">
            <a:tbl>
              <a:tblPr/>
              <a:tblGrid>
                <a:gridCol w="1570069"/>
                <a:gridCol w="1280210"/>
                <a:gridCol w="1473449"/>
                <a:gridCol w="857872"/>
                <a:gridCol w="929591"/>
                <a:gridCol w="1280210"/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Receipt_No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Product_name_Eng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Qty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Unit_Price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Total_Amt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CC33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F15012020G40001</a:t>
                      </a:r>
                      <a:endParaRPr lang="en-US" sz="2000" b="1" i="0" u="none" strike="noStrike" dirty="0">
                        <a:solidFill>
                          <a:srgbClr val="CC33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Blanket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120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CC33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F15012020G40001</a:t>
                      </a:r>
                      <a:endParaRPr lang="en-US" sz="2000" b="1" i="0" u="none" strike="noStrike" dirty="0">
                        <a:solidFill>
                          <a:srgbClr val="CC33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Egg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5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CC33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F15012020G40001</a:t>
                      </a:r>
                      <a:endParaRPr lang="en-US" sz="2000" b="1" i="0" u="none" strike="noStrike" dirty="0">
                        <a:solidFill>
                          <a:srgbClr val="CC33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GreenTea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CC33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F15012020G40001</a:t>
                      </a:r>
                      <a:endParaRPr lang="en-US" sz="2000" b="1" i="0" u="none" strike="noStrike" dirty="0">
                        <a:solidFill>
                          <a:srgbClr val="CC33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Milk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120.00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1981200"/>
          <a:ext cx="7924799" cy="914400"/>
        </p:xfrm>
        <a:graphic>
          <a:graphicData uri="http://schemas.openxmlformats.org/drawingml/2006/table">
            <a:tbl>
              <a:tblPr/>
              <a:tblGrid>
                <a:gridCol w="1819865"/>
                <a:gridCol w="696969"/>
                <a:gridCol w="696969"/>
                <a:gridCol w="696969"/>
                <a:gridCol w="696969"/>
                <a:gridCol w="993826"/>
                <a:gridCol w="864759"/>
                <a:gridCol w="1458473"/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Receipt_No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Cust_Id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Shop_No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SDate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STime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Exvat_Amt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Vat_Amt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GrandTotal_Amt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smtClean="0">
                          <a:solidFill>
                            <a:srgbClr val="CC33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F15012020G40001</a:t>
                      </a:r>
                      <a:endParaRPr lang="en-US" sz="2000" b="1" i="0" u="none" strike="noStrike" dirty="0">
                        <a:solidFill>
                          <a:srgbClr val="CC33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C001</a:t>
                      </a: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S001</a:t>
                      </a: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16012019</a:t>
                      </a: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8:00</a:t>
                      </a: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504.67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35.33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540.00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600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Sales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34290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Sales__Detail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3"/>
          <p:cNvSpPr>
            <a:spLocks noChangeArrowheads="1"/>
          </p:cNvSpPr>
          <p:nvPr/>
        </p:nvSpPr>
        <p:spPr bwMode="auto">
          <a:xfrm>
            <a:off x="5795963" y="1700213"/>
            <a:ext cx="3348037" cy="4249737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171" name="Rectangle 102"/>
          <p:cNvSpPr>
            <a:spLocks noChangeArrowheads="1"/>
          </p:cNvSpPr>
          <p:nvPr/>
        </p:nvSpPr>
        <p:spPr bwMode="auto">
          <a:xfrm>
            <a:off x="2843213" y="1700213"/>
            <a:ext cx="2952750" cy="42497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172" name="Rectangle 101"/>
          <p:cNvSpPr>
            <a:spLocks noChangeArrowheads="1"/>
          </p:cNvSpPr>
          <p:nvPr/>
        </p:nvSpPr>
        <p:spPr bwMode="auto">
          <a:xfrm>
            <a:off x="0" y="1700213"/>
            <a:ext cx="2843213" cy="424973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765175"/>
            <a:ext cx="9036050" cy="5953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h-TH" sz="3600" b="1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คลังข้อมูล</a:t>
            </a:r>
            <a:r>
              <a:rPr lang="en-US" sz="3600" b="1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(Data Warehouse)</a:t>
            </a:r>
            <a:r>
              <a:rPr lang="th-TH" sz="3600" b="1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3600" b="1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th-TH" sz="3600" b="1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การวิเคราะห์ข้อมูลในคลังข้อมูล </a:t>
            </a:r>
            <a:r>
              <a:rPr lang="en-US" sz="3600" b="1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3600" b="1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2</a:t>
            </a:r>
            <a:r>
              <a:rPr lang="en-US" sz="3600" b="1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/2)</a:t>
            </a:r>
            <a:endParaRPr lang="th-TH" sz="3600" b="1" smtClean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203575" y="4752975"/>
            <a:ext cx="1150938" cy="730250"/>
          </a:xfrm>
          <a:prstGeom prst="rect">
            <a:avLst/>
          </a:prstGeom>
          <a:solidFill>
            <a:srgbClr val="FFFF66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OLAP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Generator</a:t>
            </a:r>
            <a:endParaRPr lang="th-TH" sz="2000"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</a:endParaRPr>
          </a:p>
        </p:txBody>
      </p:sp>
      <p:sp>
        <p:nvSpPr>
          <p:cNvPr id="57356" name="AutoShape 12"/>
          <p:cNvSpPr>
            <a:spLocks noChangeArrowheads="1"/>
          </p:cNvSpPr>
          <p:nvPr/>
        </p:nvSpPr>
        <p:spPr bwMode="auto">
          <a:xfrm>
            <a:off x="107950" y="3429000"/>
            <a:ext cx="1223963" cy="1008063"/>
          </a:xfrm>
          <a:prstGeom prst="can">
            <a:avLst>
              <a:gd name="adj" fmla="val 25000"/>
            </a:avLst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FFFFFF"/>
                  </a:outerShdw>
                </a:effectLst>
              </a:rPr>
              <a:t>Data 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FFFFFF"/>
                  </a:outerShdw>
                </a:effectLst>
              </a:rPr>
              <a:t>Warehouse</a:t>
            </a:r>
            <a:endParaRPr lang="th-TH" sz="1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7357" name="AutoShape 13"/>
          <p:cNvSpPr>
            <a:spLocks noChangeArrowheads="1"/>
          </p:cNvSpPr>
          <p:nvPr/>
        </p:nvSpPr>
        <p:spPr bwMode="auto">
          <a:xfrm>
            <a:off x="1476375" y="1989138"/>
            <a:ext cx="1223963" cy="1008062"/>
          </a:xfrm>
          <a:prstGeom prst="can">
            <a:avLst>
              <a:gd name="adj" fmla="val 25000"/>
            </a:avLst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2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แหล่งข้อมูลเพื่อ</a:t>
            </a:r>
          </a:p>
          <a:p>
            <a:pPr algn="ctr">
              <a:defRPr/>
            </a:pPr>
            <a:r>
              <a:rPr lang="th-TH" sz="2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การปฏิบัติงาน</a:t>
            </a:r>
          </a:p>
        </p:txBody>
      </p:sp>
      <p:sp>
        <p:nvSpPr>
          <p:cNvPr id="57358" name="AutoShape 14"/>
          <p:cNvSpPr>
            <a:spLocks noChangeArrowheads="1"/>
          </p:cNvSpPr>
          <p:nvPr/>
        </p:nvSpPr>
        <p:spPr bwMode="auto">
          <a:xfrm>
            <a:off x="1476375" y="4581525"/>
            <a:ext cx="1223963" cy="1008063"/>
          </a:xfrm>
          <a:prstGeom prst="can">
            <a:avLst>
              <a:gd name="adj" fmla="val 25000"/>
            </a:avLst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2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แหล่งข้อมูลเพื่อ</a:t>
            </a:r>
          </a:p>
          <a:p>
            <a:pPr algn="ctr">
              <a:defRPr/>
            </a:pPr>
            <a:r>
              <a:rPr lang="th-TH" sz="2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การวิเคราะห์</a:t>
            </a:r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4787900" y="4724400"/>
            <a:ext cx="1008063" cy="758825"/>
            <a:chOff x="3651" y="3008"/>
            <a:chExt cx="862" cy="649"/>
          </a:xfrm>
        </p:grpSpPr>
        <p:grpSp>
          <p:nvGrpSpPr>
            <p:cNvPr id="3" name="Group 61"/>
            <p:cNvGrpSpPr>
              <a:grpSpLocks/>
            </p:cNvGrpSpPr>
            <p:nvPr/>
          </p:nvGrpSpPr>
          <p:grpSpPr bwMode="auto">
            <a:xfrm>
              <a:off x="3651" y="3113"/>
              <a:ext cx="681" cy="543"/>
              <a:chOff x="3651" y="3113"/>
              <a:chExt cx="681" cy="543"/>
            </a:xfrm>
          </p:grpSpPr>
          <p:sp>
            <p:nvSpPr>
              <p:cNvPr id="7220" name="Rectangle 52"/>
              <p:cNvSpPr>
                <a:spLocks noChangeArrowheads="1"/>
              </p:cNvSpPr>
              <p:nvPr/>
            </p:nvSpPr>
            <p:spPr bwMode="auto">
              <a:xfrm>
                <a:off x="3651" y="3113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7221" name="Rectangle 53"/>
              <p:cNvSpPr>
                <a:spLocks noChangeArrowheads="1"/>
              </p:cNvSpPr>
              <p:nvPr/>
            </p:nvSpPr>
            <p:spPr bwMode="auto">
              <a:xfrm>
                <a:off x="3878" y="3113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7222" name="Rectangle 54"/>
              <p:cNvSpPr>
                <a:spLocks noChangeArrowheads="1"/>
              </p:cNvSpPr>
              <p:nvPr/>
            </p:nvSpPr>
            <p:spPr bwMode="auto">
              <a:xfrm>
                <a:off x="4105" y="3113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7223" name="Rectangle 55"/>
              <p:cNvSpPr>
                <a:spLocks noChangeArrowheads="1"/>
              </p:cNvSpPr>
              <p:nvPr/>
            </p:nvSpPr>
            <p:spPr bwMode="auto">
              <a:xfrm>
                <a:off x="3651" y="3294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7224" name="Rectangle 56"/>
              <p:cNvSpPr>
                <a:spLocks noChangeArrowheads="1"/>
              </p:cNvSpPr>
              <p:nvPr/>
            </p:nvSpPr>
            <p:spPr bwMode="auto">
              <a:xfrm>
                <a:off x="3878" y="3294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7225" name="Rectangle 57"/>
              <p:cNvSpPr>
                <a:spLocks noChangeArrowheads="1"/>
              </p:cNvSpPr>
              <p:nvPr/>
            </p:nvSpPr>
            <p:spPr bwMode="auto">
              <a:xfrm>
                <a:off x="4105" y="3294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7226" name="Rectangle 58"/>
              <p:cNvSpPr>
                <a:spLocks noChangeArrowheads="1"/>
              </p:cNvSpPr>
              <p:nvPr/>
            </p:nvSpPr>
            <p:spPr bwMode="auto">
              <a:xfrm>
                <a:off x="3651" y="3475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7227" name="Rectangle 59"/>
              <p:cNvSpPr>
                <a:spLocks noChangeArrowheads="1"/>
              </p:cNvSpPr>
              <p:nvPr/>
            </p:nvSpPr>
            <p:spPr bwMode="auto">
              <a:xfrm>
                <a:off x="3878" y="3475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7228" name="Rectangle 60"/>
              <p:cNvSpPr>
                <a:spLocks noChangeArrowheads="1"/>
              </p:cNvSpPr>
              <p:nvPr/>
            </p:nvSpPr>
            <p:spPr bwMode="auto">
              <a:xfrm>
                <a:off x="4105" y="3475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7209" name="Line 62"/>
            <p:cNvSpPr>
              <a:spLocks noChangeShapeType="1"/>
            </p:cNvSpPr>
            <p:nvPr/>
          </p:nvSpPr>
          <p:spPr bwMode="auto">
            <a:xfrm flipV="1">
              <a:off x="4332" y="3008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7210" name="Line 63"/>
            <p:cNvSpPr>
              <a:spLocks noChangeShapeType="1"/>
            </p:cNvSpPr>
            <p:nvPr/>
          </p:nvSpPr>
          <p:spPr bwMode="auto">
            <a:xfrm flipV="1">
              <a:off x="4332" y="3553"/>
              <a:ext cx="181" cy="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7211" name="Line 64"/>
            <p:cNvSpPr>
              <a:spLocks noChangeShapeType="1"/>
            </p:cNvSpPr>
            <p:nvPr/>
          </p:nvSpPr>
          <p:spPr bwMode="auto">
            <a:xfrm>
              <a:off x="4513" y="3022"/>
              <a:ext cx="0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7212" name="Line 65"/>
            <p:cNvSpPr>
              <a:spLocks noChangeShapeType="1"/>
            </p:cNvSpPr>
            <p:nvPr/>
          </p:nvSpPr>
          <p:spPr bwMode="auto">
            <a:xfrm flipV="1">
              <a:off x="3651" y="3022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7213" name="Line 66"/>
            <p:cNvSpPr>
              <a:spLocks noChangeShapeType="1"/>
            </p:cNvSpPr>
            <p:nvPr/>
          </p:nvSpPr>
          <p:spPr bwMode="auto">
            <a:xfrm>
              <a:off x="3833" y="3022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7214" name="Line 67"/>
            <p:cNvSpPr>
              <a:spLocks noChangeShapeType="1"/>
            </p:cNvSpPr>
            <p:nvPr/>
          </p:nvSpPr>
          <p:spPr bwMode="auto">
            <a:xfrm flipV="1">
              <a:off x="3878" y="3022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7215" name="Line 68"/>
            <p:cNvSpPr>
              <a:spLocks noChangeShapeType="1"/>
            </p:cNvSpPr>
            <p:nvPr/>
          </p:nvSpPr>
          <p:spPr bwMode="auto">
            <a:xfrm flipV="1">
              <a:off x="4105" y="3022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7216" name="Line 69"/>
            <p:cNvSpPr>
              <a:spLocks noChangeShapeType="1"/>
            </p:cNvSpPr>
            <p:nvPr/>
          </p:nvSpPr>
          <p:spPr bwMode="auto">
            <a:xfrm flipV="1">
              <a:off x="4332" y="3203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7217" name="Line 70"/>
            <p:cNvSpPr>
              <a:spLocks noChangeShapeType="1"/>
            </p:cNvSpPr>
            <p:nvPr/>
          </p:nvSpPr>
          <p:spPr bwMode="auto">
            <a:xfrm flipV="1">
              <a:off x="4332" y="3385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7218" name="Line 71"/>
            <p:cNvSpPr>
              <a:spLocks noChangeShapeType="1"/>
            </p:cNvSpPr>
            <p:nvPr/>
          </p:nvSpPr>
          <p:spPr bwMode="auto">
            <a:xfrm>
              <a:off x="4422" y="3067"/>
              <a:ext cx="0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7219" name="Line 72"/>
            <p:cNvSpPr>
              <a:spLocks noChangeShapeType="1"/>
            </p:cNvSpPr>
            <p:nvPr/>
          </p:nvSpPr>
          <p:spPr bwMode="auto">
            <a:xfrm flipH="1">
              <a:off x="3787" y="3067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</p:grpSp>
      <p:pic>
        <p:nvPicPr>
          <p:cNvPr id="7179" name="Picture 74" descr="j01953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7988" y="3357563"/>
            <a:ext cx="860425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419" name="Text Box 75"/>
          <p:cNvSpPr txBox="1">
            <a:spLocks noChangeArrowheads="1"/>
          </p:cNvSpPr>
          <p:nvPr/>
        </p:nvSpPr>
        <p:spPr bwMode="auto">
          <a:xfrm>
            <a:off x="5867400" y="1989138"/>
            <a:ext cx="1150938" cy="730250"/>
          </a:xfrm>
          <a:prstGeom prst="rect">
            <a:avLst/>
          </a:prstGeom>
          <a:solidFill>
            <a:schemeClr val="bg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Report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Generator</a:t>
            </a:r>
            <a:endParaRPr lang="th-TH" sz="2000">
              <a:effectLst>
                <a:outerShdw blurRad="38100" dist="38100" dir="2700000" algn="tl">
                  <a:srgbClr val="C0C0C0"/>
                </a:outerShdw>
              </a:effectLst>
              <a:latin typeface="Angsana New" pitchFamily="18" charset="-34"/>
            </a:endParaRPr>
          </a:p>
        </p:txBody>
      </p:sp>
      <p:sp>
        <p:nvSpPr>
          <p:cNvPr id="57420" name="Text Box 76"/>
          <p:cNvSpPr txBox="1">
            <a:spLocks noChangeArrowheads="1"/>
          </p:cNvSpPr>
          <p:nvPr/>
        </p:nvSpPr>
        <p:spPr bwMode="auto">
          <a:xfrm>
            <a:off x="5867400" y="3130550"/>
            <a:ext cx="1150938" cy="730250"/>
          </a:xfrm>
          <a:prstGeom prst="rect">
            <a:avLst/>
          </a:prstGeom>
          <a:solidFill>
            <a:schemeClr val="bg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Data Mining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Tools</a:t>
            </a:r>
            <a:endParaRPr lang="th-TH" sz="2000">
              <a:effectLst>
                <a:outerShdw blurRad="38100" dist="38100" dir="2700000" algn="tl">
                  <a:srgbClr val="C0C0C0"/>
                </a:outerShdw>
              </a:effectLst>
              <a:latin typeface="Angsana New" pitchFamily="18" charset="-34"/>
            </a:endParaRPr>
          </a:p>
        </p:txBody>
      </p:sp>
      <p:sp>
        <p:nvSpPr>
          <p:cNvPr id="7182" name="AutoShape 77"/>
          <p:cNvSpPr>
            <a:spLocks noChangeArrowheads="1"/>
          </p:cNvSpPr>
          <p:nvPr/>
        </p:nvSpPr>
        <p:spPr bwMode="auto">
          <a:xfrm>
            <a:off x="7596188" y="1989138"/>
            <a:ext cx="1079500" cy="576262"/>
          </a:xfrm>
          <a:prstGeom prst="flowChartDocument">
            <a:avLst/>
          </a:prstGeom>
          <a:solidFill>
            <a:schemeClr val="bg1"/>
          </a:solidFill>
          <a:ln w="28575" algn="ctr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/>
              <a:t>รายงาน</a:t>
            </a:r>
          </a:p>
        </p:txBody>
      </p:sp>
      <p:sp>
        <p:nvSpPr>
          <p:cNvPr id="57422" name="Text Box 78"/>
          <p:cNvSpPr txBox="1">
            <a:spLocks noChangeArrowheads="1"/>
          </p:cNvSpPr>
          <p:nvPr/>
        </p:nvSpPr>
        <p:spPr bwMode="auto">
          <a:xfrm rot="-1520771">
            <a:off x="3924300" y="3824288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ข้อมูล</a:t>
            </a:r>
          </a:p>
        </p:txBody>
      </p:sp>
      <p:sp>
        <p:nvSpPr>
          <p:cNvPr id="7184" name="Line 80"/>
          <p:cNvSpPr>
            <a:spLocks noChangeShapeType="1"/>
          </p:cNvSpPr>
          <p:nvPr/>
        </p:nvSpPr>
        <p:spPr bwMode="auto">
          <a:xfrm flipV="1">
            <a:off x="1331913" y="2997200"/>
            <a:ext cx="792162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7185" name="Line 81"/>
          <p:cNvSpPr>
            <a:spLocks noChangeShapeType="1"/>
          </p:cNvSpPr>
          <p:nvPr/>
        </p:nvSpPr>
        <p:spPr bwMode="auto">
          <a:xfrm>
            <a:off x="1331913" y="4005263"/>
            <a:ext cx="792162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7186" name="Line 82"/>
          <p:cNvSpPr>
            <a:spLocks noChangeShapeType="1"/>
          </p:cNvSpPr>
          <p:nvPr/>
        </p:nvSpPr>
        <p:spPr bwMode="auto">
          <a:xfrm flipV="1">
            <a:off x="2700338" y="2349500"/>
            <a:ext cx="31670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7187" name="Line 83"/>
          <p:cNvSpPr>
            <a:spLocks noChangeShapeType="1"/>
          </p:cNvSpPr>
          <p:nvPr/>
        </p:nvSpPr>
        <p:spPr bwMode="auto">
          <a:xfrm>
            <a:off x="2700338" y="2565400"/>
            <a:ext cx="3167062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7188" name="Line 84"/>
          <p:cNvSpPr>
            <a:spLocks noChangeShapeType="1"/>
          </p:cNvSpPr>
          <p:nvPr/>
        </p:nvSpPr>
        <p:spPr bwMode="auto">
          <a:xfrm flipV="1">
            <a:off x="2700338" y="3573463"/>
            <a:ext cx="3167062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7189" name="Line 85"/>
          <p:cNvSpPr>
            <a:spLocks noChangeShapeType="1"/>
          </p:cNvSpPr>
          <p:nvPr/>
        </p:nvSpPr>
        <p:spPr bwMode="auto">
          <a:xfrm>
            <a:off x="2700338" y="5300663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7190" name="Line 86"/>
          <p:cNvSpPr>
            <a:spLocks noChangeShapeType="1"/>
          </p:cNvSpPr>
          <p:nvPr/>
        </p:nvSpPr>
        <p:spPr bwMode="auto">
          <a:xfrm>
            <a:off x="4356100" y="5300663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7191" name="Line 87"/>
          <p:cNvSpPr>
            <a:spLocks noChangeShapeType="1"/>
          </p:cNvSpPr>
          <p:nvPr/>
        </p:nvSpPr>
        <p:spPr bwMode="auto">
          <a:xfrm flipV="1">
            <a:off x="5795963" y="4076700"/>
            <a:ext cx="2305050" cy="1081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7192" name="Line 88"/>
          <p:cNvSpPr>
            <a:spLocks noChangeShapeType="1"/>
          </p:cNvSpPr>
          <p:nvPr/>
        </p:nvSpPr>
        <p:spPr bwMode="auto">
          <a:xfrm>
            <a:off x="7019925" y="3573463"/>
            <a:ext cx="1008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7193" name="Line 89"/>
          <p:cNvSpPr>
            <a:spLocks noChangeShapeType="1"/>
          </p:cNvSpPr>
          <p:nvPr/>
        </p:nvSpPr>
        <p:spPr bwMode="auto">
          <a:xfrm flipV="1">
            <a:off x="7019925" y="2276475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7194" name="Line 90"/>
          <p:cNvSpPr>
            <a:spLocks noChangeShapeType="1"/>
          </p:cNvSpPr>
          <p:nvPr/>
        </p:nvSpPr>
        <p:spPr bwMode="auto">
          <a:xfrm>
            <a:off x="8243888" y="2565400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57436" name="Text Box 92"/>
          <p:cNvSpPr txBox="1">
            <a:spLocks noChangeArrowheads="1"/>
          </p:cNvSpPr>
          <p:nvPr/>
        </p:nvSpPr>
        <p:spPr bwMode="auto">
          <a:xfrm>
            <a:off x="2641600" y="4903788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ข้อมูล</a:t>
            </a:r>
          </a:p>
        </p:txBody>
      </p:sp>
      <p:sp>
        <p:nvSpPr>
          <p:cNvPr id="57437" name="Text Box 93"/>
          <p:cNvSpPr txBox="1">
            <a:spLocks noChangeArrowheads="1"/>
          </p:cNvSpPr>
          <p:nvPr/>
        </p:nvSpPr>
        <p:spPr bwMode="auto">
          <a:xfrm rot="-328431">
            <a:off x="3779838" y="2060575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ข้อมูล</a:t>
            </a:r>
          </a:p>
        </p:txBody>
      </p:sp>
      <p:sp>
        <p:nvSpPr>
          <p:cNvPr id="57438" name="Text Box 94"/>
          <p:cNvSpPr txBox="1">
            <a:spLocks noChangeArrowheads="1"/>
          </p:cNvSpPr>
          <p:nvPr/>
        </p:nvSpPr>
        <p:spPr bwMode="auto">
          <a:xfrm rot="863291">
            <a:off x="4211638" y="2708275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ข้อมูล</a:t>
            </a:r>
          </a:p>
        </p:txBody>
      </p:sp>
      <p:sp>
        <p:nvSpPr>
          <p:cNvPr id="57439" name="Text Box 95"/>
          <p:cNvSpPr txBox="1">
            <a:spLocks noChangeArrowheads="1"/>
          </p:cNvSpPr>
          <p:nvPr/>
        </p:nvSpPr>
        <p:spPr bwMode="auto">
          <a:xfrm>
            <a:off x="7308850" y="3213100"/>
            <a:ext cx="38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ผล</a:t>
            </a:r>
          </a:p>
        </p:txBody>
      </p:sp>
      <p:sp>
        <p:nvSpPr>
          <p:cNvPr id="57440" name="Text Box 96"/>
          <p:cNvSpPr txBox="1">
            <a:spLocks noChangeArrowheads="1"/>
          </p:cNvSpPr>
          <p:nvPr/>
        </p:nvSpPr>
        <p:spPr bwMode="auto">
          <a:xfrm>
            <a:off x="7065963" y="1844675"/>
            <a:ext cx="385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ผล</a:t>
            </a:r>
          </a:p>
        </p:txBody>
      </p:sp>
      <p:sp>
        <p:nvSpPr>
          <p:cNvPr id="57441" name="Text Box 97"/>
          <p:cNvSpPr txBox="1">
            <a:spLocks noChangeArrowheads="1"/>
          </p:cNvSpPr>
          <p:nvPr/>
        </p:nvSpPr>
        <p:spPr bwMode="auto">
          <a:xfrm>
            <a:off x="4356100" y="4854575"/>
            <a:ext cx="38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ผล</a:t>
            </a:r>
          </a:p>
        </p:txBody>
      </p:sp>
      <p:sp>
        <p:nvSpPr>
          <p:cNvPr id="57443" name="Text Box 99"/>
          <p:cNvSpPr txBox="1">
            <a:spLocks noChangeArrowheads="1"/>
          </p:cNvSpPr>
          <p:nvPr/>
        </p:nvSpPr>
        <p:spPr bwMode="auto">
          <a:xfrm>
            <a:off x="7370763" y="2671763"/>
            <a:ext cx="87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การใช้งาน</a:t>
            </a:r>
          </a:p>
        </p:txBody>
      </p:sp>
      <p:sp>
        <p:nvSpPr>
          <p:cNvPr id="57444" name="Text Box 100"/>
          <p:cNvSpPr txBox="1">
            <a:spLocks noChangeArrowheads="1"/>
          </p:cNvSpPr>
          <p:nvPr/>
        </p:nvSpPr>
        <p:spPr bwMode="auto">
          <a:xfrm rot="-1496058">
            <a:off x="6300788" y="4292600"/>
            <a:ext cx="87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การใช้งาน</a:t>
            </a:r>
          </a:p>
        </p:txBody>
      </p:sp>
      <p:sp>
        <p:nvSpPr>
          <p:cNvPr id="57448" name="Rectangle 104"/>
          <p:cNvSpPr>
            <a:spLocks noChangeArrowheads="1"/>
          </p:cNvSpPr>
          <p:nvPr/>
        </p:nvSpPr>
        <p:spPr bwMode="auto">
          <a:xfrm>
            <a:off x="0" y="5949950"/>
            <a:ext cx="2843213" cy="576263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คลังข้อมูล</a:t>
            </a:r>
          </a:p>
        </p:txBody>
      </p:sp>
      <p:sp>
        <p:nvSpPr>
          <p:cNvPr id="57449" name="Rectangle 105"/>
          <p:cNvSpPr>
            <a:spLocks noChangeArrowheads="1"/>
          </p:cNvSpPr>
          <p:nvPr/>
        </p:nvSpPr>
        <p:spPr bwMode="auto">
          <a:xfrm>
            <a:off x="2843213" y="5949950"/>
            <a:ext cx="2952750" cy="576263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ช่วงเวลาที่องค์กรไม่ได้ปฏิบัติงาน</a:t>
            </a:r>
          </a:p>
        </p:txBody>
      </p:sp>
      <p:sp>
        <p:nvSpPr>
          <p:cNvPr id="57450" name="Rectangle 106"/>
          <p:cNvSpPr>
            <a:spLocks noChangeArrowheads="1"/>
          </p:cNvSpPr>
          <p:nvPr/>
        </p:nvSpPr>
        <p:spPr bwMode="auto">
          <a:xfrm>
            <a:off x="5795963" y="5949950"/>
            <a:ext cx="3348037" cy="576263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ช่วงเวลาที่องค์กรปฏิบัติงาน</a:t>
            </a:r>
          </a:p>
        </p:txBody>
      </p:sp>
      <p:sp>
        <p:nvSpPr>
          <p:cNvPr id="57451" name="Text Box 107"/>
          <p:cNvSpPr txBox="1">
            <a:spLocks noChangeArrowheads="1"/>
          </p:cNvSpPr>
          <p:nvPr/>
        </p:nvSpPr>
        <p:spPr bwMode="auto">
          <a:xfrm>
            <a:off x="8172450" y="4365625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ผู้ใช้งาน</a:t>
            </a:r>
          </a:p>
        </p:txBody>
      </p:sp>
      <p:sp>
        <p:nvSpPr>
          <p:cNvPr id="57452" name="Text Box 108"/>
          <p:cNvSpPr txBox="1">
            <a:spLocks noChangeArrowheads="1"/>
          </p:cNvSpPr>
          <p:nvPr/>
        </p:nvSpPr>
        <p:spPr bwMode="auto">
          <a:xfrm>
            <a:off x="4932363" y="5445125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OLAP</a:t>
            </a:r>
            <a:endParaRPr lang="th-TH" sz="2000">
              <a:effectLst>
                <a:outerShdw blurRad="38100" dist="38100" dir="2700000" algn="tl">
                  <a:srgbClr val="C0C0C0"/>
                </a:outerShdw>
              </a:effectLst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3"/>
          <p:cNvSpPr>
            <a:spLocks noChangeArrowheads="1"/>
          </p:cNvSpPr>
          <p:nvPr/>
        </p:nvSpPr>
        <p:spPr bwMode="auto">
          <a:xfrm>
            <a:off x="1763713" y="1341438"/>
            <a:ext cx="5545137" cy="352742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2916238" y="1844675"/>
            <a:ext cx="3455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Artificial Intelligence</a:t>
            </a:r>
            <a:endParaRPr lang="th-TH" b="1"/>
          </a:p>
        </p:txBody>
      </p:sp>
      <p:sp>
        <p:nvSpPr>
          <p:cNvPr id="4100" name="Oval 5"/>
          <p:cNvSpPr>
            <a:spLocks noChangeArrowheads="1"/>
          </p:cNvSpPr>
          <p:nvPr/>
        </p:nvSpPr>
        <p:spPr bwMode="auto">
          <a:xfrm>
            <a:off x="2843213" y="2420938"/>
            <a:ext cx="3529012" cy="244792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4101" name="TextBox 6"/>
          <p:cNvSpPr txBox="1">
            <a:spLocks noChangeArrowheads="1"/>
          </p:cNvSpPr>
          <p:nvPr/>
        </p:nvSpPr>
        <p:spPr bwMode="auto">
          <a:xfrm>
            <a:off x="3203575" y="3141663"/>
            <a:ext cx="3097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Machine Learning</a:t>
            </a:r>
            <a:endParaRPr lang="th-TH" b="1"/>
          </a:p>
        </p:txBody>
      </p:sp>
      <p:sp>
        <p:nvSpPr>
          <p:cNvPr id="4102" name="Oval 8"/>
          <p:cNvSpPr>
            <a:spLocks noChangeArrowheads="1"/>
          </p:cNvSpPr>
          <p:nvPr/>
        </p:nvSpPr>
        <p:spPr bwMode="auto">
          <a:xfrm>
            <a:off x="4211638" y="2708275"/>
            <a:ext cx="3960812" cy="3241675"/>
          </a:xfrm>
          <a:prstGeom prst="ellipse">
            <a:avLst/>
          </a:prstGeom>
          <a:solidFill>
            <a:srgbClr val="D367BE">
              <a:alpha val="29019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4103" name="TextBox 9"/>
          <p:cNvSpPr txBox="1">
            <a:spLocks noChangeArrowheads="1"/>
          </p:cNvSpPr>
          <p:nvPr/>
        </p:nvSpPr>
        <p:spPr bwMode="auto">
          <a:xfrm>
            <a:off x="5435600" y="4868863"/>
            <a:ext cx="2592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Data Science</a:t>
            </a:r>
            <a:endParaRPr lang="th-TH" b="1">
              <a:solidFill>
                <a:srgbClr val="00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33400" y="381000"/>
            <a:ext cx="8351837" cy="719138"/>
          </a:xfrm>
          <a:prstGeom prst="rect">
            <a:avLst/>
          </a:prstGeom>
          <a:solidFill>
            <a:srgbClr val="E6F599"/>
          </a:soli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kumimoji="0" lang="th-TH" sz="4400" b="1" kern="0" dirty="0">
                <a:solidFill>
                  <a:srgbClr val="0000B0"/>
                </a:solidFill>
                <a:latin typeface="AngsanaUPC" pitchFamily="18" charset="-34"/>
                <a:ea typeface="+mj-ea"/>
                <a:cs typeface="AngsanaUPC" pitchFamily="18" charset="-34"/>
              </a:rPr>
              <a:t>ความสัมพันธ์ของ </a:t>
            </a:r>
            <a:r>
              <a:rPr kumimoji="0" lang="en-US" sz="4400" b="1" kern="0" dirty="0">
                <a:solidFill>
                  <a:srgbClr val="0000B0"/>
                </a:solidFill>
                <a:latin typeface="AngsanaUPC" pitchFamily="18" charset="-34"/>
                <a:ea typeface="+mj-ea"/>
                <a:cs typeface="AngsanaUPC" pitchFamily="18" charset="-34"/>
              </a:rPr>
              <a:t>Techniques </a:t>
            </a:r>
            <a:r>
              <a:rPr kumimoji="0" lang="th-TH" sz="4400" b="1" kern="0" dirty="0">
                <a:solidFill>
                  <a:srgbClr val="0000B0"/>
                </a:solidFill>
                <a:latin typeface="AngsanaUPC" pitchFamily="18" charset="-34"/>
                <a:ea typeface="+mj-ea"/>
                <a:cs typeface="AngsanaUPC" pitchFamily="18" charset="-34"/>
              </a:rPr>
              <a:t>ทางด้าน </a:t>
            </a:r>
            <a:r>
              <a:rPr kumimoji="0" lang="en-US" sz="4400" b="1" kern="0" dirty="0">
                <a:solidFill>
                  <a:srgbClr val="0000B0"/>
                </a:solidFill>
                <a:latin typeface="AngsanaUPC" pitchFamily="18" charset="-34"/>
                <a:ea typeface="+mj-ea"/>
                <a:cs typeface="AngsanaUPC" pitchFamily="18" charset="-34"/>
              </a:rPr>
              <a:t>IT</a:t>
            </a:r>
            <a:endParaRPr kumimoji="0" lang="th-TH" sz="4400" b="1" kern="0" dirty="0">
              <a:solidFill>
                <a:srgbClr val="0000B0"/>
              </a:solidFill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457200" y="2286000"/>
          <a:ext cx="8153400" cy="2286000"/>
        </p:xfrm>
        <a:graphic>
          <a:graphicData uri="http://schemas.openxmlformats.org/presentationml/2006/ole">
            <p:oleObj spid="_x0000_s31746" name="Visio" r:id="rId3" imgW="8202423" imgH="2406458" progId="Visio.Drawing.11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5181600" y="2286000"/>
            <a:ext cx="1295400" cy="2286000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1066800" y="685800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ในระบบนี้ เราจะประยุกต์โดยเราจะไม่ทำ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ข้อมูลจาก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จะถูกนำไปวิเคราะห์เลย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Curved Right Arrow 7"/>
          <p:cNvSpPr/>
          <p:nvPr/>
        </p:nvSpPr>
        <p:spPr>
          <a:xfrm rot="17246664">
            <a:off x="5292906" y="3479337"/>
            <a:ext cx="971918" cy="2703928"/>
          </a:xfrm>
          <a:prstGeom prst="curvedRightArrow">
            <a:avLst>
              <a:gd name="adj1" fmla="val 25000"/>
              <a:gd name="adj2" fmla="val 48371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86600" y="4648200"/>
            <a:ext cx="12192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</a:t>
            </a:r>
            <a:r>
              <a:rPr lang="en-US" sz="1800" dirty="0" smtClean="0">
                <a:solidFill>
                  <a:schemeClr val="tx1"/>
                </a:solidFill>
              </a:rPr>
              <a:t>Mining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10" name="Curved Right Arrow 9"/>
          <p:cNvSpPr/>
          <p:nvPr/>
        </p:nvSpPr>
        <p:spPr>
          <a:xfrm rot="10800000">
            <a:off x="8006754" y="3491192"/>
            <a:ext cx="464518" cy="1165983"/>
          </a:xfrm>
          <a:prstGeom prst="curvedRightArrow">
            <a:avLst>
              <a:gd name="adj1" fmla="val 25000"/>
              <a:gd name="adj2" fmla="val 48371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th-TH" dirty="0" smtClean="0"/>
              <a:t>นำข้อมูล ของนิสิตมาทำการประมวลผล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ตัวอย่างข้อมูลใน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Data Warehouse</a:t>
            </a:r>
            <a:br>
              <a:rPr lang="en-US" b="1" dirty="0" smtClean="0">
                <a:latin typeface="AngsanaUPC" pitchFamily="18" charset="-34"/>
                <a:cs typeface="AngsanaUPC" pitchFamily="18" charset="-34"/>
              </a:rPr>
            </a:br>
            <a:r>
              <a:rPr lang="en-US" b="1" dirty="0" err="1" smtClean="0">
                <a:latin typeface="AngsanaUPC" pitchFamily="18" charset="-34"/>
                <a:cs typeface="AngsanaUPC" pitchFamily="18" charset="-34"/>
              </a:rPr>
              <a:t>DW_SalesDetail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ที่ต้องการนำมาใช้ใน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Association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1600200"/>
          <a:ext cx="6477000" cy="4210050"/>
        </p:xfrm>
        <a:graphic>
          <a:graphicData uri="http://schemas.openxmlformats.org/drawingml/2006/table">
            <a:tbl>
              <a:tblPr/>
              <a:tblGrid>
                <a:gridCol w="4060209"/>
                <a:gridCol w="2416791"/>
              </a:tblGrid>
              <a:tr h="273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Receive 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Product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36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CC33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F15012020G40001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CC33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Blanket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CC33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F15012020G40001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CC33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Egg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CC33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F15012020G40001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CC33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Green Tea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CC33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F15012020G40001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CC33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milk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B05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B05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Bread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B05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B05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Candy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99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99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Candy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99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99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Coke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0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99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99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Computer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wn Arrow 5"/>
          <p:cNvSpPr/>
          <p:nvPr/>
        </p:nvSpPr>
        <p:spPr>
          <a:xfrm>
            <a:off x="4114800" y="32766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038600" y="152400"/>
            <a:ext cx="5105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4400" b="1" dirty="0" smtClean="0">
                <a:solidFill>
                  <a:srgbClr val="0070C0"/>
                </a:solidFill>
                <a:latin typeface="AngsanaUPC" pitchFamily="18" charset="-34"/>
                <a:ea typeface="+mj-ea"/>
                <a:cs typeface="AngsanaUPC" pitchFamily="18" charset="-34"/>
              </a:rPr>
              <a:t>ข้อมูลจาก </a:t>
            </a:r>
            <a:r>
              <a:rPr lang="en-US" sz="4400" b="1" dirty="0" smtClean="0">
                <a:solidFill>
                  <a:srgbClr val="0070C0"/>
                </a:solidFill>
                <a:latin typeface="AngsanaUPC" pitchFamily="18" charset="-34"/>
                <a:ea typeface="+mj-ea"/>
                <a:cs typeface="AngsanaUPC" pitchFamily="18" charset="-34"/>
              </a:rPr>
              <a:t>Data warehouse </a:t>
            </a:r>
            <a:r>
              <a:rPr lang="th-TH" sz="4400" b="1" dirty="0" smtClean="0">
                <a:solidFill>
                  <a:srgbClr val="0070C0"/>
                </a:solidFill>
                <a:latin typeface="AngsanaUPC" pitchFamily="18" charset="-34"/>
                <a:ea typeface="+mj-ea"/>
                <a:cs typeface="AngsanaUPC" pitchFamily="18" charset="-34"/>
              </a:rPr>
              <a:t>นั้นจะถูกจัดการอีกครั้งเพราะ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4400" b="1" dirty="0" smtClean="0">
                <a:solidFill>
                  <a:srgbClr val="0070C0"/>
                </a:solidFill>
                <a:latin typeface="AngsanaUPC" pitchFamily="18" charset="-34"/>
                <a:ea typeface="+mj-ea"/>
                <a:cs typeface="AngsanaUPC" pitchFamily="18" charset="-34"/>
              </a:rPr>
              <a:t>ในการประมวลผลในแต่ละ </a:t>
            </a:r>
            <a:r>
              <a:rPr lang="en-US" sz="4400" b="1" dirty="0" smtClean="0">
                <a:solidFill>
                  <a:srgbClr val="0070C0"/>
                </a:solidFill>
                <a:latin typeface="AngsanaUPC" pitchFamily="18" charset="-34"/>
                <a:ea typeface="+mj-ea"/>
                <a:cs typeface="AngsanaUPC" pitchFamily="18" charset="-34"/>
              </a:rPr>
              <a:t>Technique </a:t>
            </a:r>
            <a:r>
              <a:rPr lang="th-TH" sz="4400" b="1" dirty="0" smtClean="0">
                <a:solidFill>
                  <a:srgbClr val="0070C0"/>
                </a:solidFill>
                <a:latin typeface="AngsanaUPC" pitchFamily="18" charset="-34"/>
                <a:ea typeface="+mj-ea"/>
                <a:cs typeface="AngsanaUPC" pitchFamily="18" charset="-34"/>
              </a:rPr>
              <a:t> ข้อมูลจะถูกจัดรูปแบบให้เหมาะกับแต่ละ </a:t>
            </a:r>
            <a:r>
              <a:rPr lang="en-US" sz="4400" b="1" dirty="0" smtClean="0">
                <a:solidFill>
                  <a:srgbClr val="0070C0"/>
                </a:solidFill>
                <a:latin typeface="AngsanaUPC" pitchFamily="18" charset="-34"/>
                <a:ea typeface="+mj-ea"/>
                <a:cs typeface="AngsanaUPC" pitchFamily="18" charset="-34"/>
              </a:rPr>
              <a:t>Technique  Association</a:t>
            </a:r>
            <a:r>
              <a:rPr lang="th-TH" sz="4400" b="1" dirty="0" smtClean="0">
                <a:solidFill>
                  <a:srgbClr val="0070C0"/>
                </a:solidFill>
                <a:latin typeface="AngsanaUPC" pitchFamily="18" charset="-34"/>
                <a:ea typeface="+mj-ea"/>
                <a:cs typeface="AngsanaUPC" pitchFamily="18" charset="-34"/>
              </a:rPr>
              <a:t> ใน </a:t>
            </a:r>
            <a:r>
              <a:rPr lang="en-US" sz="4400" b="1" dirty="0" smtClean="0">
                <a:solidFill>
                  <a:srgbClr val="0070C0"/>
                </a:solidFill>
                <a:latin typeface="AngsanaUPC" pitchFamily="18" charset="-34"/>
                <a:ea typeface="+mj-ea"/>
                <a:cs typeface="AngsanaUPC" pitchFamily="18" charset="-34"/>
              </a:rPr>
              <a:t>WEKA</a:t>
            </a:r>
            <a:endParaRPr kumimoji="0" lang="th-TH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676400" y="5943600"/>
            <a:ext cx="2514600" cy="3048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657600" y="5943600"/>
            <a:ext cx="2057400" cy="4572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400800" y="5943600"/>
            <a:ext cx="76200" cy="4572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Magnetic Disk 18"/>
          <p:cNvSpPr/>
          <p:nvPr/>
        </p:nvSpPr>
        <p:spPr>
          <a:xfrm>
            <a:off x="0" y="0"/>
            <a:ext cx="2895600" cy="1143000"/>
          </a:xfrm>
          <a:prstGeom prst="flowChartMagneticDisk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Warehouse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0" name="Curved Down Arrow 19"/>
          <p:cNvSpPr/>
          <p:nvPr/>
        </p:nvSpPr>
        <p:spPr>
          <a:xfrm rot="1932778">
            <a:off x="2926154" y="676736"/>
            <a:ext cx="1433857" cy="52867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600200" y="6096000"/>
            <a:ext cx="5943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4400" b="1" noProof="0" dirty="0" smtClean="0">
                <a:solidFill>
                  <a:srgbClr val="0070C0"/>
                </a:solidFill>
                <a:latin typeface="AngsanaUPC" pitchFamily="18" charset="-34"/>
                <a:ea typeface="+mj-ea"/>
                <a:cs typeface="AngsanaUPC" pitchFamily="18" charset="-34"/>
              </a:rPr>
              <a:t>ข้อมูลเหล่านี้จะถูกทำการปรับปรุง หรือลบทิ้ง</a:t>
            </a:r>
            <a:endParaRPr kumimoji="0" lang="th-TH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752600" y="1600200"/>
          <a:ext cx="5562600" cy="1676400"/>
        </p:xfrm>
        <a:graphic>
          <a:graphicData uri="http://schemas.openxmlformats.org/drawingml/2006/table">
            <a:tbl>
              <a:tblPr/>
              <a:tblGrid>
                <a:gridCol w="1578775"/>
                <a:gridCol w="796765"/>
                <a:gridCol w="796765"/>
                <a:gridCol w="796765"/>
                <a:gridCol w="796765"/>
                <a:gridCol w="796765"/>
              </a:tblGrid>
              <a:tr h="3352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F15012020G40001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Blanket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Egg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Green Tea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milk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Bread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Candy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Coke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Computer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F20012020G40002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Coke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milk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Shampoo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flipV="1">
            <a:off x="7162800" y="5943600"/>
            <a:ext cx="1143000" cy="3810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7239000" y="5867400"/>
            <a:ext cx="685800" cy="3048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0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0"/>
            <a:ext cx="8763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1143000"/>
          </a:xfrm>
        </p:spPr>
        <p:txBody>
          <a:bodyPr/>
          <a:lstStyle/>
          <a:p>
            <a:r>
              <a:rPr lang="th-TH" b="1" dirty="0" smtClean="0">
                <a:solidFill>
                  <a:srgbClr val="0033CC"/>
                </a:solidFill>
                <a:latin typeface="AngsanaUPC" pitchFamily="18" charset="-34"/>
                <a:cs typeface="AngsanaUPC" pitchFamily="18" charset="-34"/>
              </a:rPr>
              <a:t>ข้อมูลที่พร้อมประมวลผล</a:t>
            </a:r>
            <a:endParaRPr lang="th-TH" b="1" dirty="0">
              <a:solidFill>
                <a:srgbClr val="0033CC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6553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676400"/>
            <a:ext cx="861060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8363" y="1143000"/>
            <a:ext cx="540543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828800" y="3048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SET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ค่าใน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WEKA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นำข้อมูลของ นิสิต</a:t>
            </a:r>
            <a:r>
              <a:rPr lang="en-US" dirty="0" smtClean="0"/>
              <a:t>Result from WEKA</a:t>
            </a:r>
            <a:endParaRPr lang="th-TH" dirty="0"/>
          </a:p>
        </p:txBody>
      </p:sp>
      <p:pic>
        <p:nvPicPr>
          <p:cNvPr id="665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8713" y="1320379"/>
            <a:ext cx="6415087" cy="455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th-TH" dirty="0" smtClean="0">
                <a:solidFill>
                  <a:srgbClr val="0033CC"/>
                </a:solidFill>
              </a:rPr>
              <a:t>ข้อสังเกตุ </a:t>
            </a:r>
            <a:r>
              <a:rPr lang="en-US" dirty="0" smtClean="0">
                <a:solidFill>
                  <a:srgbClr val="0033CC"/>
                </a:solidFill>
              </a:rPr>
              <a:t>: </a:t>
            </a:r>
            <a:r>
              <a:rPr lang="th-TH" dirty="0" smtClean="0">
                <a:solidFill>
                  <a:srgbClr val="0033CC"/>
                </a:solidFill>
              </a:rPr>
              <a:t>การทดลอง</a:t>
            </a:r>
            <a:endParaRPr lang="th-TH" dirty="0">
              <a:solidFill>
                <a:srgbClr val="0033CC"/>
              </a:solidFill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676400"/>
            <a:ext cx="861060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https://www.youtube.com/watch?v=O-SZT7jYzFw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413"/>
          </a:xfrm>
          <a:solidFill>
            <a:srgbClr val="E6F599"/>
          </a:solidFill>
        </p:spPr>
        <p:txBody>
          <a:bodyPr/>
          <a:lstStyle/>
          <a:p>
            <a:pPr eaLnBrk="1" hangingPunct="1"/>
            <a:r>
              <a:rPr lang="th-TH" sz="3600" b="1" smtClean="0">
                <a:solidFill>
                  <a:srgbClr val="0000B0"/>
                </a:solidFill>
                <a:latin typeface="AngsanaUPC" pitchFamily="18" charset="-34"/>
                <a:cs typeface="AngsanaUPC" pitchFamily="18" charset="-34"/>
              </a:rPr>
              <a:t>ความสัมพันธ์ของ</a:t>
            </a:r>
            <a:r>
              <a:rPr lang="en-US" sz="3600" b="1" smtClean="0">
                <a:solidFill>
                  <a:srgbClr val="0000B0"/>
                </a:solidFill>
                <a:latin typeface="AngsanaUPC" pitchFamily="18" charset="-34"/>
                <a:cs typeface="AngsanaUPC" pitchFamily="18" charset="-34"/>
              </a:rPr>
              <a:t> Techniques  </a:t>
            </a:r>
            <a:r>
              <a:rPr lang="th-TH" sz="3600" b="1" smtClean="0">
                <a:solidFill>
                  <a:srgbClr val="0000B0"/>
                </a:solidFill>
                <a:latin typeface="AngsanaUPC" pitchFamily="18" charset="-34"/>
                <a:cs typeface="AngsanaUPC" pitchFamily="18" charset="-34"/>
              </a:rPr>
              <a:t>ทางด้าน </a:t>
            </a:r>
            <a:r>
              <a:rPr lang="en-US" sz="3600" b="1" smtClean="0">
                <a:solidFill>
                  <a:srgbClr val="0000B0"/>
                </a:solidFill>
                <a:latin typeface="AngsanaUPC" pitchFamily="18" charset="-34"/>
                <a:cs typeface="AngsanaUPC" pitchFamily="18" charset="-34"/>
              </a:rPr>
              <a:t>IT</a:t>
            </a:r>
            <a:br>
              <a:rPr lang="en-US" sz="3600" b="1" smtClean="0">
                <a:solidFill>
                  <a:srgbClr val="0000B0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th-TH" sz="3600" b="1" smtClean="0">
                <a:solidFill>
                  <a:srgbClr val="0000B0"/>
                </a:solidFill>
                <a:latin typeface="AngsanaUPC" pitchFamily="18" charset="-34"/>
                <a:cs typeface="AngsanaUPC" pitchFamily="18" charset="-34"/>
              </a:rPr>
              <a:t>ระหว่าง</a:t>
            </a:r>
            <a:r>
              <a:rPr lang="en-US" sz="3600" b="1" smtClean="0">
                <a:solidFill>
                  <a:srgbClr val="0000B0"/>
                </a:solidFill>
                <a:latin typeface="AngsanaUPC" pitchFamily="18" charset="-34"/>
                <a:cs typeface="AngsanaUPC" pitchFamily="18" charset="-34"/>
              </a:rPr>
              <a:t> Artificial intelligence, machine learning, and data science.</a:t>
            </a:r>
            <a:endParaRPr lang="th-TH" sz="3600" b="1" smtClean="0">
              <a:solidFill>
                <a:srgbClr val="0000B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684213" y="5589588"/>
            <a:ext cx="8064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0000B0"/>
                </a:solidFill>
              </a:rPr>
              <a:t>K.B. Laskey, T.S. Levitt, in International Encyclopedia of the Social &amp; Behavioral Sciences, 2001 </a:t>
            </a:r>
            <a:endParaRPr lang="th-TH" sz="1400" b="1">
              <a:solidFill>
                <a:srgbClr val="0000B0"/>
              </a:solidFill>
            </a:endParaRP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268413"/>
            <a:ext cx="678180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1042988" y="6237288"/>
            <a:ext cx="73453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https://www.sciencedirect.com/topics/computer-science/artificial-intelligence</a:t>
            </a:r>
            <a:endParaRPr lang="th-TH" sz="1800">
              <a:solidFill>
                <a:srgbClr val="0000FF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5867400" y="1524000"/>
            <a:ext cx="2438400" cy="1295400"/>
          </a:xfrm>
          <a:prstGeom prst="wedgeEllipseCallout">
            <a:avLst>
              <a:gd name="adj1" fmla="val -61889"/>
              <a:gd name="adj2" fmla="val 111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Time Series Forecasting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 Learning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Machine  Learning </a:t>
            </a:r>
            <a:r>
              <a:rPr lang="th-TH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ประกอบด้วย</a:t>
            </a:r>
            <a:endParaRPr lang="en-US" b="1" dirty="0" smtClean="0">
              <a:solidFill>
                <a:srgbClr val="00206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1. </a:t>
            </a:r>
            <a:r>
              <a:rPr lang="en-US" b="1" dirty="0" smtClean="0">
                <a:solidFill>
                  <a:srgbClr val="CC3300"/>
                </a:solidFill>
                <a:latin typeface="AngsanaUPC" pitchFamily="18" charset="-34"/>
                <a:cs typeface="AngsanaUPC" pitchFamily="18" charset="-34"/>
              </a:rPr>
              <a:t>Supervised Learning : </a:t>
            </a:r>
            <a:r>
              <a:rPr lang="th-TH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การเรียนรู้แบบมีผู้สอน</a:t>
            </a:r>
          </a:p>
          <a:p>
            <a:pPr>
              <a:buNone/>
            </a:pPr>
            <a:r>
              <a:rPr lang="en-US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	2. </a:t>
            </a:r>
            <a:r>
              <a:rPr lang="en-US" b="1" dirty="0" smtClean="0">
                <a:solidFill>
                  <a:srgbClr val="CC3300"/>
                </a:solidFill>
                <a:latin typeface="AngsanaUPC" pitchFamily="18" charset="-34"/>
                <a:cs typeface="AngsanaUPC" pitchFamily="18" charset="-34"/>
              </a:rPr>
              <a:t>Unsupervised Learning </a:t>
            </a:r>
            <a:r>
              <a:rPr lang="en-US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th-TH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การเรียนรู้แบบไม่มีผู้สอน</a:t>
            </a:r>
            <a:endParaRPr lang="en-US" dirty="0" smtClean="0">
              <a:solidFill>
                <a:srgbClr val="000099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en-US" dirty="0" smtClean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6EE82"/>
          </a:solidFill>
        </p:spPr>
        <p:txBody>
          <a:bodyPr/>
          <a:lstStyle/>
          <a:p>
            <a:r>
              <a:rPr lang="en-US" dirty="0" smtClean="0"/>
              <a:t>Machine  Learning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CC3300"/>
                </a:solidFill>
                <a:latin typeface="AngsanaUPC" pitchFamily="18" charset="-34"/>
                <a:cs typeface="AngsanaUPC" pitchFamily="18" charset="-34"/>
              </a:rPr>
              <a:t>1. Supervised Learning : </a:t>
            </a:r>
            <a:r>
              <a:rPr lang="th-TH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การเรียนรู้แบบมีผู้สอน</a:t>
            </a:r>
            <a:endParaRPr lang="en-US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มีการสอน มีการให้ความรู้คอมพิวเตอร์ก่อน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ตัวอย่าง เช่น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กรณี ลูกค้าที่มีรายได้ เกิน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20000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และเป็นนิสิต จะซื้อ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Computer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ดังนั้นข้อมูลสอนจะ </a:t>
            </a:r>
            <a:r>
              <a:rPr lang="th-TH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กำหนดคำตอบว่า </a:t>
            </a:r>
            <a:r>
              <a:rPr lang="en-US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= </a:t>
            </a:r>
            <a:r>
              <a:rPr lang="th-TH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ซื้อ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กรณี ลูกค้าที่มีรายได้ เกิน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20000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และไม่เป็นนิสิต จะไม่ซื้อ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Computer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	ดังนั้นข้อมูลสอนจะ </a:t>
            </a:r>
            <a:r>
              <a:rPr lang="th-TH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กำหนดคำตอบว่า </a:t>
            </a:r>
            <a:r>
              <a:rPr lang="en-US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= </a:t>
            </a:r>
            <a:r>
              <a:rPr lang="th-TH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ไม่ซื้อ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เช่น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กลุ่ม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Classification </a:t>
            </a:r>
            <a:r>
              <a:rPr lang="en-US" b="1" dirty="0" smtClean="0">
                <a:solidFill>
                  <a:srgbClr val="CC3300"/>
                </a:solidFill>
                <a:latin typeface="AngsanaUPC" pitchFamily="18" charset="-34"/>
                <a:cs typeface="AngsanaUPC" pitchFamily="18" charset="-34"/>
              </a:rPr>
              <a:t>: Decision  Tree</a:t>
            </a:r>
          </a:p>
          <a:p>
            <a:pPr>
              <a:buNone/>
            </a:pPr>
            <a:endParaRPr lang="en-US" dirty="0" smtClean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6EE82"/>
          </a:solidFill>
        </p:spPr>
        <p:txBody>
          <a:bodyPr/>
          <a:lstStyle/>
          <a:p>
            <a:r>
              <a:rPr lang="en-US" dirty="0" smtClean="0"/>
              <a:t>Machine  Learning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2. </a:t>
            </a:r>
            <a:r>
              <a:rPr lang="en-US" b="1" dirty="0" smtClean="0">
                <a:solidFill>
                  <a:srgbClr val="CC3300"/>
                </a:solidFill>
                <a:latin typeface="AngsanaUPC" pitchFamily="18" charset="-34"/>
                <a:cs typeface="AngsanaUPC" pitchFamily="18" charset="-34"/>
              </a:rPr>
              <a:t>Unsupervised Learning </a:t>
            </a:r>
            <a:r>
              <a:rPr lang="en-US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th-TH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การเรียนรู้แบบไม่มีผู้สอน</a:t>
            </a:r>
            <a:endParaRPr lang="en-US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	เป็นการเรียนรู้แบบไม่มีผู้สอน ไม่มีการกำหนดชุดข้อมูล และคำตอบเพื่อให้ </a:t>
            </a:r>
            <a:r>
              <a:rPr lang="en-US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Model </a:t>
            </a:r>
            <a:r>
              <a:rPr lang="th-TH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เรียนรู้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เช่น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กลุ่ม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Clustering : K-mean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                Association : 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Apriori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en-US" dirty="0" smtClean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23875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effectLst/>
                <a:latin typeface="AngsanaUPC" pitchFamily="18" charset="-34"/>
                <a:cs typeface="AngsanaUPC" pitchFamily="18" charset="-34"/>
              </a:rPr>
              <a:t>Taxonomy for Data Mining Tasks, Methods, and Algorithms</a:t>
            </a:r>
            <a:endParaRPr lang="th-TH" sz="3200" dirty="0">
              <a:solidFill>
                <a:schemeClr val="accent5">
                  <a:lumMod val="50000"/>
                </a:schemeClr>
              </a:solidFill>
              <a:effectLst/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5288" y="1322388"/>
          <a:ext cx="8136904" cy="4803823"/>
        </p:xfrm>
        <a:graphic>
          <a:graphicData uri="http://schemas.openxmlformats.org/drawingml/2006/table">
            <a:tbl>
              <a:tblPr/>
              <a:tblGrid>
                <a:gridCol w="1296144"/>
                <a:gridCol w="1648640"/>
                <a:gridCol w="3600359"/>
                <a:gridCol w="1591761"/>
              </a:tblGrid>
              <a:tr h="70537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Data mining task &amp; method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Data mining algorithms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Learning type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3630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Prediction 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8FA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A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A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AB4"/>
                    </a:solidFill>
                  </a:tcPr>
                </a:tc>
              </a:tr>
              <a:tr h="726123"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FA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Classification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A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Artificial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AngsanaUPC"/>
                        </a:rPr>
                        <a:t>Neaural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 Network, </a:t>
                      </a:r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latin typeface="AngsanaUPC"/>
                        </a:rPr>
                        <a:t>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ngsanaUPC"/>
                        </a:rPr>
                        <a:t>   Support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Vector Machines (SVM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ngsanaUPC"/>
                        </a:rPr>
                        <a:t>),       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Naive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AngsanaUPC"/>
                        </a:rPr>
                        <a:t>Bayes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, Decision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ngsanaUPC"/>
                        </a:rPr>
                        <a:t>trees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ngsanaUPC"/>
                      </a:endParaRP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A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Supervised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AB4"/>
                    </a:solidFill>
                  </a:tcPr>
                </a:tc>
              </a:tr>
              <a:tr h="363061"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FA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Regression 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A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Linear/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AngsanaUPC"/>
                        </a:rPr>
                        <a:t>NonLinear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 Regression 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A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Supervised 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AB4"/>
                    </a:solidFill>
                  </a:tcPr>
                </a:tc>
              </a:tr>
              <a:tr h="363061"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A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Time series 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A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ARIMA (</a:t>
                      </a:r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การพยากรณ์ราคาหุ้น)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A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Supervised 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AB4"/>
                    </a:solidFill>
                  </a:tcPr>
                </a:tc>
              </a:tr>
              <a:tr h="3630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Association 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BB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B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B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BFB"/>
                    </a:solidFill>
                  </a:tcPr>
                </a:tc>
              </a:tr>
              <a:tr h="363061"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BB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Market-basket 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B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Apriori 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B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Unsupervised 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BFB"/>
                    </a:solidFill>
                  </a:tcPr>
                </a:tc>
              </a:tr>
              <a:tr h="363061"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B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Sequence analysis 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B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AngsanaUPC"/>
                        </a:rPr>
                        <a:t>Apriori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, FP-Growth 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B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Unsupervised 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BFB"/>
                    </a:solidFill>
                  </a:tcPr>
                </a:tc>
              </a:tr>
              <a:tr h="3630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Segmentation 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EA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EA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E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EA2"/>
                    </a:solidFill>
                  </a:tcPr>
                </a:tc>
              </a:tr>
              <a:tr h="363061"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EA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Clustering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EA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K-Means, DBSCAN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E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Unsupervised 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EA2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05200" y="633478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Ref: Book, Business Intelligence P 227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dirty="0" smtClean="0"/>
              <a:t>เทคนิคในการทำเหมืองข้อมูล</a:t>
            </a:r>
            <a:r>
              <a:rPr lang="en-US" sz="4000" dirty="0" smtClean="0"/>
              <a:t> : Association (1/2)</a:t>
            </a:r>
            <a:endParaRPr lang="th-TH" sz="4000" dirty="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535487"/>
          </a:xfrm>
          <a:ln cap="flat" algn="ctr"/>
        </p:spPr>
        <p:txBody>
          <a:bodyPr>
            <a:normAutofit lnSpcReduction="10000"/>
          </a:bodyPr>
          <a:lstStyle/>
          <a:p>
            <a:pPr algn="thaiDi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b="1" smtClean="0">
                <a:latin typeface="Angsana New" pitchFamily="18" charset="-34"/>
              </a:rPr>
              <a:t>		เป็นเทคนิคที่ใช้ค้นพบองค์ความรู้หรือสารสนเทศใหม่ ด้วยการเชื่อมโยงข้อมูลหรือกลุ่มข้อมูลที่เกิดขึ้นในเหตุการณ์เดียวกันเข้าด้วยกัน</a:t>
            </a:r>
          </a:p>
          <a:p>
            <a:pPr algn="thaiDi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b="1" smtClean="0">
                <a:latin typeface="Angsana New" pitchFamily="18" charset="-34"/>
              </a:rPr>
              <a:t>		ตัวอย่างเช่น การสำรวจพฤติกรรมการซื้อของลูกค้าว่า ซื้อสินค้าอะไรบ้างพร้อมกัน ในใบเสร็จเดียวกัน เช่น ลูกค้าทุกคนเมื่อซื้อนมเปรี้ยว ขนมปัง มักซื้อน้ำเปล่า เสมอ ในใบเสร็จเดียวกัน </a:t>
            </a:r>
          </a:p>
          <a:p>
            <a:pPr algn="thaiDi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b="1" smtClean="0">
                <a:latin typeface="Angsana New" pitchFamily="18" charset="-34"/>
              </a:rPr>
              <a:t>		จากตัวอย่างบริษัทสามารถนำข้อมูลความสัมพันธ์ในการซื้อ ไปจัดการส่งเสริมการขาย หรือจัดรูปแบบของการวางสินค้าในร้านได้ เพื่อเป็นการเพิ่มยอดขายให้กับบริษัท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 Association Rule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4800600" y="3657600"/>
            <a:ext cx="3978275" cy="2527300"/>
            <a:chOff x="3014" y="2304"/>
            <a:chExt cx="2506" cy="1592"/>
          </a:xfrm>
        </p:grpSpPr>
        <p:sp>
          <p:nvSpPr>
            <p:cNvPr id="3081" name="Text Box 11"/>
            <p:cNvSpPr txBox="1">
              <a:spLocks noChangeArrowheads="1"/>
            </p:cNvSpPr>
            <p:nvPr/>
          </p:nvSpPr>
          <p:spPr bwMode="auto">
            <a:xfrm>
              <a:off x="3264" y="2304"/>
              <a:ext cx="7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solidFill>
                    <a:srgbClr val="FF0000"/>
                  </a:solidFill>
                  <a:latin typeface="Times New Roman" pitchFamily="18" charset="0"/>
                </a:rPr>
                <a:t>Example:</a:t>
              </a:r>
              <a:endParaRPr lang="en-US" sz="2800" b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3075" name="Object 12"/>
            <p:cNvGraphicFramePr>
              <a:graphicFrameLocks noChangeAspect="1"/>
            </p:cNvGraphicFramePr>
            <p:nvPr/>
          </p:nvGraphicFramePr>
          <p:xfrm>
            <a:off x="3779" y="2545"/>
            <a:ext cx="1741" cy="239"/>
          </p:xfrm>
          <a:graphic>
            <a:graphicData uri="http://schemas.openxmlformats.org/presentationml/2006/ole">
              <p:oleObj spid="_x0000_s61443" name="Equation" r:id="rId3" imgW="1460160" imgH="203040" progId="Equation.3">
                <p:embed/>
              </p:oleObj>
            </a:graphicData>
          </a:graphic>
        </p:graphicFrame>
        <p:graphicFrame>
          <p:nvGraphicFramePr>
            <p:cNvPr id="3076" name="Object 13"/>
            <p:cNvGraphicFramePr>
              <a:graphicFrameLocks noChangeAspect="1"/>
            </p:cNvGraphicFramePr>
            <p:nvPr/>
          </p:nvGraphicFramePr>
          <p:xfrm>
            <a:off x="3060" y="2928"/>
            <a:ext cx="2460" cy="445"/>
          </p:xfrm>
          <a:graphic>
            <a:graphicData uri="http://schemas.openxmlformats.org/presentationml/2006/ole">
              <p:oleObj spid="_x0000_s61444" name="Equation" r:id="rId4" imgW="4317840" imgH="787320" progId="Equation.3">
                <p:embed/>
              </p:oleObj>
            </a:graphicData>
          </a:graphic>
        </p:graphicFrame>
        <p:graphicFrame>
          <p:nvGraphicFramePr>
            <p:cNvPr id="3077" name="Object 14"/>
            <p:cNvGraphicFramePr>
              <a:graphicFrameLocks noChangeAspect="1"/>
            </p:cNvGraphicFramePr>
            <p:nvPr/>
          </p:nvGraphicFramePr>
          <p:xfrm>
            <a:off x="3014" y="3456"/>
            <a:ext cx="2475" cy="440"/>
          </p:xfrm>
          <a:graphic>
            <a:graphicData uri="http://schemas.openxmlformats.org/presentationml/2006/ole">
              <p:oleObj spid="_x0000_s61445" name="Equation" r:id="rId5" imgW="4470120" imgH="787320" progId="Equation.3">
                <p:embed/>
              </p:oleObj>
            </a:graphicData>
          </a:graphic>
        </p:graphicFrame>
      </p:grpSp>
      <p:sp>
        <p:nvSpPr>
          <p:cNvPr id="1210387" name="Rectangle 19"/>
          <p:cNvSpPr>
            <a:spLocks noChangeArrowheads="1"/>
          </p:cNvSpPr>
          <p:nvPr/>
        </p:nvSpPr>
        <p:spPr bwMode="auto">
          <a:xfrm>
            <a:off x="0" y="1295400"/>
            <a:ext cx="4876800" cy="533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/>
              <a:buChar char="l"/>
            </a:pPr>
            <a:r>
              <a:rPr lang="en-US" sz="2000" dirty="0"/>
              <a:t>Association Rule</a:t>
            </a:r>
          </a:p>
          <a:p>
            <a:pPr marL="742950" lvl="1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itchFamily="34" charset="0"/>
              <a:buChar char="–"/>
            </a:pPr>
            <a:r>
              <a:rPr lang="en-US" sz="2000" b="0" dirty="0"/>
              <a:t>An implication expression of the </a:t>
            </a:r>
            <a:r>
              <a:rPr lang="en-US" sz="2000" b="0" dirty="0" smtClean="0"/>
              <a:t>form X </a:t>
            </a:r>
            <a:r>
              <a:rPr lang="en-US" sz="2000" b="0" dirty="0" smtClean="0">
                <a:sym typeface="Symbol" pitchFamily="18" charset="2"/>
              </a:rPr>
              <a:t> Y, </a:t>
            </a:r>
            <a:r>
              <a:rPr lang="en-US" sz="2000" b="0" dirty="0">
                <a:sym typeface="Symbol" pitchFamily="18" charset="2"/>
              </a:rPr>
              <a:t>where X and Y are </a:t>
            </a:r>
            <a:r>
              <a:rPr lang="en-US" sz="2000" b="0" dirty="0" err="1">
                <a:sym typeface="Symbol" pitchFamily="18" charset="2"/>
              </a:rPr>
              <a:t>itemsets</a:t>
            </a:r>
            <a:endParaRPr lang="en-US" sz="2000" b="0" dirty="0">
              <a:sym typeface="Symbol" pitchFamily="18" charset="2"/>
            </a:endParaRPr>
          </a:p>
          <a:p>
            <a:pPr marL="742950" lvl="1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itchFamily="34" charset="0"/>
              <a:buChar char="–"/>
            </a:pPr>
            <a:r>
              <a:rPr lang="en-US" sz="2000" b="0" dirty="0"/>
              <a:t>Example:</a:t>
            </a:r>
            <a:br>
              <a:rPr lang="en-US" sz="2000" b="0" dirty="0"/>
            </a:br>
            <a:r>
              <a:rPr lang="en-US" sz="2000" b="0" dirty="0"/>
              <a:t>   {Milk, Diaper} </a:t>
            </a:r>
            <a:r>
              <a:rPr lang="en-US" sz="2000" b="0" dirty="0">
                <a:sym typeface="Symbol" pitchFamily="18" charset="2"/>
              </a:rPr>
              <a:t> {Beer}</a:t>
            </a:r>
            <a:r>
              <a:rPr lang="en-US" sz="2000" b="0" dirty="0"/>
              <a:t> </a:t>
            </a:r>
          </a:p>
          <a:p>
            <a:pPr marL="742950" lvl="1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itchFamily="34" charset="0"/>
              <a:buNone/>
            </a:pPr>
            <a:endParaRPr lang="en-US" sz="2000" dirty="0"/>
          </a:p>
          <a:p>
            <a:pPr marL="342900" indent="-3429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/>
              <a:buChar char="l"/>
            </a:pPr>
            <a:r>
              <a:rPr lang="en-US" sz="2000" dirty="0"/>
              <a:t>Rule Evaluation Metrics</a:t>
            </a:r>
            <a:endParaRPr lang="en-US" sz="2000" dirty="0">
              <a:sym typeface="Symbol" pitchFamily="18" charset="2"/>
            </a:endParaRPr>
          </a:p>
          <a:p>
            <a:pPr marL="742950" lvl="1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itchFamily="34" charset="0"/>
              <a:buChar char="–"/>
            </a:pPr>
            <a:r>
              <a:rPr lang="en-US" sz="2000" b="0" dirty="0"/>
              <a:t>Support (s)</a:t>
            </a:r>
          </a:p>
          <a:p>
            <a:pPr marL="1143000" lvl="2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itchFamily="2" charset="2"/>
              <a:buChar char="u"/>
            </a:pPr>
            <a:r>
              <a:rPr lang="en-US" sz="2000" b="0" dirty="0"/>
              <a:t>Fraction of transactions that contain both X and Y</a:t>
            </a:r>
          </a:p>
          <a:p>
            <a:pPr marL="742950" lvl="1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itchFamily="34" charset="0"/>
              <a:buChar char="–"/>
            </a:pPr>
            <a:r>
              <a:rPr lang="en-US" sz="2000" b="0" dirty="0"/>
              <a:t>Confidence (c)</a:t>
            </a:r>
          </a:p>
          <a:p>
            <a:pPr marL="1143000" lvl="2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itchFamily="2" charset="2"/>
              <a:buChar char="u"/>
            </a:pPr>
            <a:r>
              <a:rPr lang="en-US" sz="2000" b="0" dirty="0"/>
              <a:t>Measures how often items in Y </a:t>
            </a:r>
            <a:br>
              <a:rPr lang="en-US" sz="2000" b="0" dirty="0"/>
            </a:br>
            <a:r>
              <a:rPr lang="en-US" sz="2000" b="0" dirty="0"/>
              <a:t>appear in transactions that</a:t>
            </a:r>
            <a:br>
              <a:rPr lang="en-US" sz="2000" b="0" dirty="0"/>
            </a:br>
            <a:r>
              <a:rPr lang="en-US" sz="2000" b="0" dirty="0"/>
              <a:t>contain X</a:t>
            </a:r>
          </a:p>
        </p:txBody>
      </p:sp>
      <p:graphicFrame>
        <p:nvGraphicFramePr>
          <p:cNvPr id="3074" name="Object 21"/>
          <p:cNvGraphicFramePr>
            <a:graphicFrameLocks noGrp="1" noChangeAspect="1"/>
          </p:cNvGraphicFramePr>
          <p:nvPr>
            <p:ph idx="1"/>
          </p:nvPr>
        </p:nvGraphicFramePr>
        <p:xfrm>
          <a:off x="5410200" y="1338263"/>
          <a:ext cx="3535363" cy="2030412"/>
        </p:xfrm>
        <a:graphic>
          <a:graphicData uri="http://schemas.openxmlformats.org/presentationml/2006/ole">
            <p:oleObj spid="_x0000_s61442" name="Document" r:id="rId6" imgW="3514375" imgH="2018968" progId="Word.Document.8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05600" y="36576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th-TH" dirty="0"/>
          </a:p>
        </p:txBody>
      </p:sp>
      <p:sp>
        <p:nvSpPr>
          <p:cNvPr id="11" name="Rectangle 10"/>
          <p:cNvSpPr/>
          <p:nvPr/>
        </p:nvSpPr>
        <p:spPr>
          <a:xfrm>
            <a:off x="8229600" y="3591580"/>
            <a:ext cx="359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ym typeface="Symbol" pitchFamily="18" charset="2"/>
              </a:rPr>
              <a:t>Y</a:t>
            </a:r>
            <a:endParaRPr lang="th-TH" dirty="0"/>
          </a:p>
        </p:txBody>
      </p:sp>
      <p:sp>
        <p:nvSpPr>
          <p:cNvPr id="12" name="Oval Callout 11"/>
          <p:cNvSpPr/>
          <p:nvPr/>
        </p:nvSpPr>
        <p:spPr>
          <a:xfrm>
            <a:off x="2514600" y="0"/>
            <a:ext cx="2057400" cy="685800"/>
          </a:xfrm>
          <a:prstGeom prst="wedgeEllipseCallout">
            <a:avLst>
              <a:gd name="adj1" fmla="val -124186"/>
              <a:gd name="adj2" fmla="val 2512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X </a:t>
            </a:r>
            <a:r>
              <a:rPr lang="en-US" sz="1800" dirty="0" smtClean="0">
                <a:sym typeface="Symbol" pitchFamily="18" charset="2"/>
              </a:rPr>
              <a:t> Y</a:t>
            </a:r>
          </a:p>
          <a:p>
            <a:pPr algn="ctr"/>
            <a:r>
              <a:rPr lang="en-US" sz="1800" dirty="0" smtClean="0"/>
              <a:t>(If X then Y)</a:t>
            </a:r>
            <a:endParaRPr lang="th-TH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" y="6324600"/>
            <a:ext cx="502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C  </a:t>
            </a:r>
            <a:r>
              <a:rPr lang="th-TH" sz="1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เป็นการวัดจำนวนครั้งที่ซื้อสินค้าใน </a:t>
            </a:r>
            <a:r>
              <a:rPr lang="en-US" sz="1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set Y </a:t>
            </a:r>
            <a:r>
              <a:rPr lang="th-TH" sz="1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ที่เกิดขั้นใน </a:t>
            </a:r>
            <a:r>
              <a:rPr lang="en-US" sz="1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TX </a:t>
            </a:r>
            <a:r>
              <a:rPr lang="th-TH" sz="1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ที่มีการซื้อสินค้า </a:t>
            </a:r>
            <a:r>
              <a:rPr lang="en-US" sz="1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Set  X</a:t>
            </a:r>
            <a:r>
              <a:rPr lang="th-TH" sz="1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sz="1600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1887</TotalTime>
  <Words>649</Words>
  <Application>Microsoft Office PowerPoint</Application>
  <PresentationFormat>On-screen Show (4:3)</PresentationFormat>
  <Paragraphs>297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Office Theme</vt:lpstr>
      <vt:lpstr>Equation</vt:lpstr>
      <vt:lpstr>Document</vt:lpstr>
      <vt:lpstr>Visio</vt:lpstr>
      <vt:lpstr>Data Mining  Association Analysis  </vt:lpstr>
      <vt:lpstr>Slide 2</vt:lpstr>
      <vt:lpstr>ความสัมพันธ์ของ Techniques  ทางด้าน IT ระหว่าง Artificial intelligence, machine learning, and data science.</vt:lpstr>
      <vt:lpstr>Machine  Learning</vt:lpstr>
      <vt:lpstr>Machine  Learning</vt:lpstr>
      <vt:lpstr>Machine  Learning</vt:lpstr>
      <vt:lpstr>Taxonomy for Data Mining Tasks, Methods, and Algorithms</vt:lpstr>
      <vt:lpstr>เทคนิคในการทำเหมืองข้อมูล : Association (1/2)</vt:lpstr>
      <vt:lpstr>Definition: Association Rule</vt:lpstr>
      <vt:lpstr>Mining Association Rules </vt:lpstr>
      <vt:lpstr>Mining Association Rules</vt:lpstr>
      <vt:lpstr>Mining Association Rules</vt:lpstr>
      <vt:lpstr>กฏที่ดี</vt:lpstr>
      <vt:lpstr>Input Data for WEKA </vt:lpstr>
      <vt:lpstr> ตัวอย่าง LAB</vt:lpstr>
      <vt:lpstr>คำสั่ง install program WEKA 3.8.2</vt:lpstr>
      <vt:lpstr>Output Data ในระบบขายหน้าร้าน  แสดงใบเสร็จ</vt:lpstr>
      <vt:lpstr>ตัวอย่างใน Data base</vt:lpstr>
      <vt:lpstr>คลังข้อมูล (Data Warehouse) : การวิเคราะห์ข้อมูลในคลังข้อมูล (2/2)</vt:lpstr>
      <vt:lpstr>Slide 20</vt:lpstr>
      <vt:lpstr>นำข้อมูล ของนิสิตมาทำการประมวลผล</vt:lpstr>
      <vt:lpstr>ตัวอย่างข้อมูลใน Data Warehouse DW_SalesDetail ที่ต้องการนำมาใช้ใน Association</vt:lpstr>
      <vt:lpstr>Slide 23</vt:lpstr>
      <vt:lpstr>ข้อมูลที่พร้อมประมวลผล</vt:lpstr>
      <vt:lpstr>Slide 25</vt:lpstr>
      <vt:lpstr>นำข้อมูลของ นิสิตResult from WEKA</vt:lpstr>
      <vt:lpstr>ข้อสังเกตุ : การทดลอง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  Association Analysis ## Weka</dc:title>
  <dc:creator>Thip</dc:creator>
  <cp:lastModifiedBy>Thip</cp:lastModifiedBy>
  <cp:revision>142</cp:revision>
  <dcterms:created xsi:type="dcterms:W3CDTF">2019-01-15T14:40:26Z</dcterms:created>
  <dcterms:modified xsi:type="dcterms:W3CDTF">2021-02-22T05:59:32Z</dcterms:modified>
</cp:coreProperties>
</file>