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9" r:id="rId3"/>
    <p:sldId id="307" r:id="rId4"/>
    <p:sldId id="304" r:id="rId5"/>
    <p:sldId id="305" r:id="rId6"/>
    <p:sldId id="308" r:id="rId7"/>
    <p:sldId id="306" r:id="rId8"/>
    <p:sldId id="266" r:id="rId9"/>
    <p:sldId id="257" r:id="rId10"/>
    <p:sldId id="313" r:id="rId11"/>
    <p:sldId id="314" r:id="rId12"/>
    <p:sldId id="285" r:id="rId13"/>
    <p:sldId id="269" r:id="rId14"/>
    <p:sldId id="284" r:id="rId15"/>
    <p:sldId id="271" r:id="rId16"/>
    <p:sldId id="301" r:id="rId17"/>
    <p:sldId id="318" r:id="rId18"/>
    <p:sldId id="315" r:id="rId19"/>
    <p:sldId id="316" r:id="rId20"/>
    <p:sldId id="267" r:id="rId21"/>
    <p:sldId id="320" r:id="rId22"/>
    <p:sldId id="321" r:id="rId23"/>
    <p:sldId id="322" r:id="rId24"/>
    <p:sldId id="261" r:id="rId25"/>
    <p:sldId id="323" r:id="rId26"/>
    <p:sldId id="272" r:id="rId27"/>
    <p:sldId id="273" r:id="rId28"/>
    <p:sldId id="274" r:id="rId29"/>
    <p:sldId id="275" r:id="rId30"/>
    <p:sldId id="293" r:id="rId31"/>
    <p:sldId id="309" r:id="rId32"/>
    <p:sldId id="311" r:id="rId33"/>
    <p:sldId id="286" r:id="rId34"/>
    <p:sldId id="292" r:id="rId35"/>
    <p:sldId id="294" r:id="rId3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2BE"/>
    <a:srgbClr val="30A31D"/>
    <a:srgbClr val="67B9CF"/>
    <a:srgbClr val="EDF6F9"/>
    <a:srgbClr val="DBC8E2"/>
    <a:srgbClr val="C5FFC5"/>
    <a:srgbClr val="FFFFCC"/>
    <a:srgbClr val="F6F89A"/>
    <a:srgbClr val="D7CF3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803" autoAdjust="0"/>
  </p:normalViewPr>
  <p:slideViewPr>
    <p:cSldViewPr>
      <p:cViewPr>
        <p:scale>
          <a:sx n="100" d="100"/>
          <a:sy n="100" d="100"/>
        </p:scale>
        <p:origin x="-5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07/03/64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07/03/64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07/03/64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07/03/64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07/03/64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07/03/64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07/03/64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07/03/64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07/03/64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07/03/64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7EEF0-4BE2-48F9-9A75-F4E5B0252BFB}" type="datetimeFigureOut">
              <a:rPr lang="th-TH" smtClean="0"/>
              <a:pPr/>
              <a:t>07/03/64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7EEF0-4BE2-48F9-9A75-F4E5B0252BFB}" type="datetimeFigureOut">
              <a:rPr lang="th-TH" smtClean="0"/>
              <a:pPr/>
              <a:t>07/03/64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966C8-468E-47E0-887A-683C78B00624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mgronline.com/daily/detail/963000001641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LAB _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ขั้นตอนทั้งหมด</a:t>
            </a:r>
            <a:endParaRPr lang="th-TH" b="1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6019800"/>
            <a:ext cx="4724400" cy="533400"/>
          </a:xfrm>
        </p:spPr>
        <p:txBody>
          <a:bodyPr>
            <a:normAutofit lnSpcReduction="10000"/>
          </a:bodyPr>
          <a:lstStyle/>
          <a:p>
            <a:r>
              <a:rPr lang="th-TH" dirty="0" smtClean="0">
                <a:solidFill>
                  <a:srgbClr val="2A02BE"/>
                </a:solidFill>
              </a:rPr>
              <a:t>สุรินทร์ทิพ ศักดิ์ภูวดล</a:t>
            </a:r>
            <a:endParaRPr lang="th-TH" dirty="0">
              <a:solidFill>
                <a:srgbClr val="2A02B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</a:t>
            </a:r>
            <a:r>
              <a:rPr lang="en-US" dirty="0" smtClean="0"/>
              <a:t>System (TPS)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943724" cy="5150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Payroll </a:t>
            </a:r>
            <a:r>
              <a:rPr lang="en-US" dirty="0" smtClean="0"/>
              <a:t>System (TPS)</a:t>
            </a:r>
            <a:endParaRPr lang="th-TH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8483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362200"/>
            <a:ext cx="8229600" cy="792162"/>
          </a:xfrm>
          <a:prstGeom prst="rect">
            <a:avLst/>
          </a:prstGeom>
          <a:solidFill>
            <a:srgbClr val="EDF6F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Acquisition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37338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เราข้ามไป ทำ </a:t>
            </a:r>
            <a:r>
              <a:rPr lang="en-US" dirty="0" smtClean="0"/>
              <a:t>Data Staging Area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  <a:solidFill>
            <a:srgbClr val="EDF6F9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4800" dirty="0" smtClean="0">
                <a:latin typeface="AngsanaUPC" pitchFamily="18" charset="-34"/>
                <a:cs typeface="AngsanaUPC" pitchFamily="18" charset="-34"/>
              </a:rPr>
              <a:t>Data Staging Area </a:t>
            </a: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1. Import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ข้อมูลทั้งหมด จาก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TPS </a:t>
            </a: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มายัง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Data Staging Area 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		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TPS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           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		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		 </a:t>
            </a:r>
            <a:r>
              <a:rPr lang="en-US" sz="2400" b="1" dirty="0" smtClean="0">
                <a:latin typeface="AngsanaUPC" pitchFamily="18" charset="-34"/>
                <a:cs typeface="AngsanaUPC" pitchFamily="18" charset="-34"/>
              </a:rPr>
              <a:t>Data Staging Area </a:t>
            </a:r>
            <a:endParaRPr lang="en-US" sz="2400" b="1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	</a:t>
            </a:r>
          </a:p>
          <a:p>
            <a:pPr>
              <a:buNone/>
            </a:pPr>
            <a:endParaRPr lang="en-US" sz="24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sz="24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en-US" sz="2400" dirty="0" smtClean="0">
              <a:latin typeface="AngsanaUPC" pitchFamily="18" charset="-34"/>
              <a:cs typeface="AngsanaUPC" pitchFamily="18" charset="-34"/>
            </a:endParaRPr>
          </a:p>
          <a:p>
            <a:pPr>
              <a:buNone/>
            </a:pPr>
            <a:endParaRPr lang="th-TH" sz="24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438400" y="3657600"/>
            <a:ext cx="2895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381000" y="2209800"/>
            <a:ext cx="198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30A31D"/>
                </a:solidFill>
                <a:cs typeface="AngsanaUPC" pitchFamily="18" charset="-34"/>
              </a:rPr>
              <a:t>Customer</a:t>
            </a:r>
            <a:endParaRPr lang="en-US" sz="2400" dirty="0" smtClean="0">
              <a:solidFill>
                <a:srgbClr val="30A31D"/>
              </a:solidFill>
              <a:cs typeface="AngsanaUPC" pitchFamily="18" charset="-34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30A31D"/>
                </a:solidFill>
                <a:cs typeface="AngsanaUPC" pitchFamily="18" charset="-34"/>
              </a:rPr>
              <a:t>Product</a:t>
            </a:r>
            <a:endParaRPr lang="en-US" sz="2400" dirty="0" smtClean="0">
              <a:solidFill>
                <a:srgbClr val="30A31D"/>
              </a:solidFill>
              <a:cs typeface="AngsanaUPC" pitchFamily="18" charset="-34"/>
            </a:endParaRPr>
          </a:p>
          <a:p>
            <a:pPr>
              <a:buNone/>
            </a:pPr>
            <a:r>
              <a:rPr lang="en-US" sz="2400" dirty="0" err="1" smtClean="0">
                <a:solidFill>
                  <a:srgbClr val="30A31D"/>
                </a:solidFill>
                <a:cs typeface="AngsanaUPC" pitchFamily="18" charset="-34"/>
              </a:rPr>
              <a:t>Product_Type</a:t>
            </a:r>
            <a:endParaRPr lang="en-US" sz="2400" dirty="0" smtClean="0">
              <a:solidFill>
                <a:srgbClr val="30A31D"/>
              </a:solidFill>
              <a:cs typeface="AngsanaUPC" pitchFamily="18" charset="-34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30A31D"/>
                </a:solidFill>
                <a:cs typeface="AngsanaUPC" pitchFamily="18" charset="-34"/>
              </a:rPr>
              <a:t>Shop</a:t>
            </a:r>
            <a:endParaRPr lang="en-US" sz="2400" dirty="0" smtClean="0">
              <a:solidFill>
                <a:srgbClr val="30A31D"/>
              </a:solidFill>
              <a:cs typeface="AngsanaUPC" pitchFamily="18" charset="-34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30A31D"/>
                </a:solidFill>
                <a:cs typeface="AngsanaUPC" pitchFamily="18" charset="-34"/>
              </a:rPr>
              <a:t>Sales</a:t>
            </a:r>
            <a:endParaRPr lang="en-US" sz="2400" dirty="0" smtClean="0">
              <a:solidFill>
                <a:srgbClr val="30A31D"/>
              </a:solidFill>
              <a:cs typeface="AngsanaUPC" pitchFamily="18" charset="-34"/>
            </a:endParaRPr>
          </a:p>
          <a:p>
            <a:pPr>
              <a:buNone/>
            </a:pPr>
            <a:r>
              <a:rPr lang="en-US" sz="2400" dirty="0" err="1" smtClean="0">
                <a:solidFill>
                  <a:srgbClr val="30A31D"/>
                </a:solidFill>
                <a:cs typeface="AngsanaUPC" pitchFamily="18" charset="-34"/>
              </a:rPr>
              <a:t>Sales_Detail</a:t>
            </a:r>
            <a:endParaRPr lang="th-TH" sz="2400" dirty="0">
              <a:solidFill>
                <a:srgbClr val="30A31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2819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Rename</a:t>
            </a:r>
            <a:endParaRPr lang="th-TH" sz="18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3200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Export</a:t>
            </a:r>
            <a:endParaRPr lang="th-TH" sz="1800" dirty="0"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1000" y="5334000"/>
            <a:ext cx="1416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2A02BE"/>
                </a:solidFill>
              </a:rPr>
              <a:t>Employee</a:t>
            </a:r>
            <a:endParaRPr lang="th-TH" sz="2400" dirty="0">
              <a:solidFill>
                <a:srgbClr val="2A02B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000" y="4495800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2A02BE"/>
                </a:solidFill>
              </a:rPr>
              <a:t>Job</a:t>
            </a:r>
            <a:endParaRPr lang="th-TH" sz="2400" dirty="0">
              <a:solidFill>
                <a:srgbClr val="2A02B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1000" y="4876800"/>
            <a:ext cx="10234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2A02BE"/>
                </a:solidFill>
              </a:rPr>
              <a:t>Payroll</a:t>
            </a:r>
            <a:endParaRPr lang="th-TH" sz="2400" dirty="0">
              <a:solidFill>
                <a:srgbClr val="2A02B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0" y="3733800"/>
            <a:ext cx="1936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Stg_Customer</a:t>
            </a:r>
            <a:endParaRPr lang="th-TH" sz="2400" dirty="0"/>
          </a:p>
        </p:txBody>
      </p:sp>
      <p:sp>
        <p:nvSpPr>
          <p:cNvPr id="25" name="Rectangle 24"/>
          <p:cNvSpPr/>
          <p:nvPr/>
        </p:nvSpPr>
        <p:spPr>
          <a:xfrm>
            <a:off x="6096000" y="2514600"/>
            <a:ext cx="1958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Stg_Employee</a:t>
            </a:r>
            <a:endParaRPr lang="th-TH" sz="2400" dirty="0"/>
          </a:p>
        </p:txBody>
      </p:sp>
      <p:sp>
        <p:nvSpPr>
          <p:cNvPr id="26" name="Rectangle 25"/>
          <p:cNvSpPr/>
          <p:nvPr/>
        </p:nvSpPr>
        <p:spPr>
          <a:xfrm>
            <a:off x="6096000" y="2895600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Stg_Job</a:t>
            </a:r>
            <a:endParaRPr lang="th-TH" sz="2400" dirty="0"/>
          </a:p>
        </p:txBody>
      </p:sp>
      <p:sp>
        <p:nvSpPr>
          <p:cNvPr id="27" name="Rectangle 26"/>
          <p:cNvSpPr/>
          <p:nvPr/>
        </p:nvSpPr>
        <p:spPr>
          <a:xfrm>
            <a:off x="6096000" y="4191000"/>
            <a:ext cx="1705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Stg_Product</a:t>
            </a:r>
            <a:endParaRPr lang="th-TH" sz="2400" dirty="0"/>
          </a:p>
        </p:txBody>
      </p:sp>
      <p:sp>
        <p:nvSpPr>
          <p:cNvPr id="28" name="Rectangle 27"/>
          <p:cNvSpPr/>
          <p:nvPr/>
        </p:nvSpPr>
        <p:spPr>
          <a:xfrm>
            <a:off x="6096000" y="4648200"/>
            <a:ext cx="2417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Stg_Product_type</a:t>
            </a:r>
            <a:endParaRPr lang="th-TH" sz="2400" dirty="0"/>
          </a:p>
        </p:txBody>
      </p:sp>
      <p:sp>
        <p:nvSpPr>
          <p:cNvPr id="29" name="Rectangle 28"/>
          <p:cNvSpPr/>
          <p:nvPr/>
        </p:nvSpPr>
        <p:spPr>
          <a:xfrm>
            <a:off x="6096000" y="5105400"/>
            <a:ext cx="1359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Stg_Sales</a:t>
            </a:r>
            <a:endParaRPr lang="th-TH" sz="2400" dirty="0"/>
          </a:p>
        </p:txBody>
      </p:sp>
      <p:sp>
        <p:nvSpPr>
          <p:cNvPr id="30" name="Rectangle 29"/>
          <p:cNvSpPr/>
          <p:nvPr/>
        </p:nvSpPr>
        <p:spPr>
          <a:xfrm>
            <a:off x="6096000" y="5486400"/>
            <a:ext cx="2242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Stg_Sales_Detail</a:t>
            </a:r>
            <a:endParaRPr lang="th-TH" sz="2400" dirty="0"/>
          </a:p>
        </p:txBody>
      </p:sp>
      <p:sp>
        <p:nvSpPr>
          <p:cNvPr id="31" name="Rectangle 30"/>
          <p:cNvSpPr/>
          <p:nvPr/>
        </p:nvSpPr>
        <p:spPr>
          <a:xfrm>
            <a:off x="6096000" y="5943600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Stg_Shop</a:t>
            </a:r>
            <a:endParaRPr lang="th-TH" sz="2400" dirty="0"/>
          </a:p>
        </p:txBody>
      </p:sp>
      <p:sp>
        <p:nvSpPr>
          <p:cNvPr id="32" name="Rectangle 31"/>
          <p:cNvSpPr/>
          <p:nvPr/>
        </p:nvSpPr>
        <p:spPr>
          <a:xfrm>
            <a:off x="6096000" y="3276600"/>
            <a:ext cx="1565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Stg_Payroll</a:t>
            </a: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57400"/>
            <a:ext cx="8229600" cy="1447800"/>
          </a:xfrm>
          <a:solidFill>
            <a:srgbClr val="EDF6F9"/>
          </a:solidFill>
        </p:spPr>
        <p:txBody>
          <a:bodyPr>
            <a:normAutofit/>
          </a:bodyPr>
          <a:lstStyle/>
          <a:p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Data Staging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Area</a:t>
            </a:r>
            <a:br>
              <a:rPr lang="en-US" b="1" dirty="0" smtClean="0">
                <a:latin typeface="AngsanaUPC" pitchFamily="18" charset="-34"/>
                <a:cs typeface="AngsanaUPC" pitchFamily="18" charset="-34"/>
              </a:rPr>
            </a:br>
            <a:endParaRPr lang="th-TH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latin typeface="AngsanaUPC" pitchFamily="18" charset="-34"/>
                <a:cs typeface="AngsanaUPC" pitchFamily="18" charset="-34"/>
              </a:rPr>
              <a:t>Data Staging Area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28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ที่พักข้อมูล ทำการ 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Cleansing (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ลบข้อมูลที่เสีย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), filtering (</a:t>
            </a:r>
            <a:r>
              <a:rPr lang="th-TH" sz="2800" dirty="0" smtClean="0">
                <a:latin typeface="AngsanaUPC" pitchFamily="18" charset="-34"/>
                <a:cs typeface="AngsanaUPC" pitchFamily="18" charset="-34"/>
              </a:rPr>
              <a:t>เลือกเฉพาะที่ต้องการ</a:t>
            </a:r>
            <a:r>
              <a:rPr lang="en-US" sz="2800" dirty="0" smtClean="0">
                <a:latin typeface="AngsanaUPC" pitchFamily="18" charset="-34"/>
                <a:cs typeface="AngsanaUPC" pitchFamily="18" charset="-34"/>
              </a:rPr>
              <a:t>)</a:t>
            </a:r>
            <a:br>
              <a:rPr lang="en-US" sz="2800" dirty="0" smtClean="0">
                <a:latin typeface="AngsanaUPC" pitchFamily="18" charset="-34"/>
                <a:cs typeface="AngsanaUPC" pitchFamily="18" charset="-34"/>
              </a:rPr>
            </a:br>
            <a:r>
              <a:rPr lang="th-TH" sz="2800" b="1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	นั่นคือข้อมูลบางส่วนจะถูกทำการลบทิ้ง หรือแก้ไขให้ถูกต้อง เรียกว่าการทำความสะอาดข้อมูล</a:t>
            </a:r>
            <a:r>
              <a:rPr lang="en-US" sz="2800" b="1" dirty="0" smtClean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 (Cleansing</a:t>
            </a:r>
            <a:r>
              <a:rPr lang="en-US" sz="2800" b="1" dirty="0" smtClean="0">
                <a:solidFill>
                  <a:srgbClr val="000000"/>
                </a:solidFill>
                <a:latin typeface="Angsana New" pitchFamily="18" charset="-34"/>
              </a:rPr>
              <a:t>) </a:t>
            </a:r>
            <a:r>
              <a:rPr lang="th-TH" sz="2800" b="1" dirty="0" smtClean="0">
                <a:solidFill>
                  <a:srgbClr val="000000"/>
                </a:solidFill>
                <a:latin typeface="Angsana New" pitchFamily="18" charset="-34"/>
              </a:rPr>
              <a:t>หลังจากนั้นข้อมูลจะถูกเลือกเฉพาะข้อมูลที่เป็นประโยชน์ </a:t>
            </a:r>
            <a:r>
              <a:rPr lang="en-US" sz="2800" b="1" dirty="0" smtClean="0">
                <a:solidFill>
                  <a:srgbClr val="000000"/>
                </a:solidFill>
                <a:latin typeface="Angsana New" pitchFamily="18" charset="-34"/>
              </a:rPr>
              <a:t>(Filtering) </a:t>
            </a:r>
            <a:endParaRPr lang="th-TH" sz="28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8229600" cy="12954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th-TH" sz="2400" dirty="0" smtClean="0">
                <a:latin typeface="AngsanaUPC" pitchFamily="18" charset="-34"/>
                <a:cs typeface="AngsanaUPC" pitchFamily="18" charset="-34"/>
              </a:rPr>
              <a:t>เตรียมข้อมูล สำหรับ </a:t>
            </a:r>
            <a:r>
              <a:rPr lang="en-US" sz="2400" dirty="0" smtClean="0">
                <a:latin typeface="AngsanaUPC" pitchFamily="18" charset="-34"/>
                <a:cs typeface="AngsanaUPC" pitchFamily="18" charset="-34"/>
              </a:rPr>
              <a:t>Data Warehouse, </a:t>
            </a:r>
            <a:r>
              <a:rPr lang="en-US" sz="2400" dirty="0" err="1" smtClean="0">
                <a:latin typeface="AngsanaUPC" pitchFamily="18" charset="-34"/>
                <a:cs typeface="AngsanaUPC" pitchFamily="18" charset="-34"/>
              </a:rPr>
              <a:t>Datamart</a:t>
            </a:r>
            <a:endParaRPr lang="en-US" sz="2400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09800" y="3810000"/>
            <a:ext cx="19366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Stg_Customer</a:t>
            </a:r>
            <a:endParaRPr lang="th-TH" sz="2400" dirty="0"/>
          </a:p>
        </p:txBody>
      </p:sp>
      <p:sp>
        <p:nvSpPr>
          <p:cNvPr id="6" name="Rectangle 5"/>
          <p:cNvSpPr/>
          <p:nvPr/>
        </p:nvSpPr>
        <p:spPr>
          <a:xfrm>
            <a:off x="2209800" y="2590800"/>
            <a:ext cx="1958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Stg_Employee</a:t>
            </a:r>
            <a:endParaRPr lang="th-TH" sz="2400" dirty="0"/>
          </a:p>
        </p:txBody>
      </p:sp>
      <p:sp>
        <p:nvSpPr>
          <p:cNvPr id="7" name="Rectangle 6"/>
          <p:cNvSpPr/>
          <p:nvPr/>
        </p:nvSpPr>
        <p:spPr>
          <a:xfrm>
            <a:off x="2209800" y="2971800"/>
            <a:ext cx="1148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Stg_Job</a:t>
            </a:r>
            <a:endParaRPr lang="th-TH" sz="2400" dirty="0"/>
          </a:p>
        </p:txBody>
      </p:sp>
      <p:sp>
        <p:nvSpPr>
          <p:cNvPr id="9" name="Rectangle 8"/>
          <p:cNvSpPr/>
          <p:nvPr/>
        </p:nvSpPr>
        <p:spPr>
          <a:xfrm>
            <a:off x="2209800" y="4267200"/>
            <a:ext cx="1705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Stg_Product</a:t>
            </a:r>
            <a:endParaRPr lang="th-TH" sz="2400" dirty="0"/>
          </a:p>
        </p:txBody>
      </p:sp>
      <p:sp>
        <p:nvSpPr>
          <p:cNvPr id="10" name="Rectangle 9"/>
          <p:cNvSpPr/>
          <p:nvPr/>
        </p:nvSpPr>
        <p:spPr>
          <a:xfrm>
            <a:off x="2209800" y="4724400"/>
            <a:ext cx="2417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Stg_Product_type</a:t>
            </a:r>
            <a:endParaRPr lang="th-TH" sz="2400" dirty="0"/>
          </a:p>
        </p:txBody>
      </p:sp>
      <p:sp>
        <p:nvSpPr>
          <p:cNvPr id="11" name="Rectangle 10"/>
          <p:cNvSpPr/>
          <p:nvPr/>
        </p:nvSpPr>
        <p:spPr>
          <a:xfrm>
            <a:off x="2209800" y="5181600"/>
            <a:ext cx="1359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Stg_Sales</a:t>
            </a:r>
            <a:endParaRPr lang="th-TH" sz="2400" dirty="0"/>
          </a:p>
        </p:txBody>
      </p:sp>
      <p:sp>
        <p:nvSpPr>
          <p:cNvPr id="12" name="Rectangle 11"/>
          <p:cNvSpPr/>
          <p:nvPr/>
        </p:nvSpPr>
        <p:spPr>
          <a:xfrm>
            <a:off x="2209800" y="5562600"/>
            <a:ext cx="2242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Stg_Sales_Detail</a:t>
            </a:r>
            <a:endParaRPr lang="th-TH" sz="2400" dirty="0"/>
          </a:p>
        </p:txBody>
      </p:sp>
      <p:sp>
        <p:nvSpPr>
          <p:cNvPr id="13" name="Rectangle 12"/>
          <p:cNvSpPr/>
          <p:nvPr/>
        </p:nvSpPr>
        <p:spPr>
          <a:xfrm>
            <a:off x="2209800" y="6019800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Stg_Shop</a:t>
            </a:r>
            <a:endParaRPr lang="th-TH" sz="2400" dirty="0"/>
          </a:p>
        </p:txBody>
      </p:sp>
      <p:sp>
        <p:nvSpPr>
          <p:cNvPr id="14" name="Rectangle 13"/>
          <p:cNvSpPr/>
          <p:nvPr/>
        </p:nvSpPr>
        <p:spPr>
          <a:xfrm>
            <a:off x="2209800" y="3352800"/>
            <a:ext cx="1565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Stg_Payroll</a:t>
            </a:r>
            <a:endParaRPr lang="th-TH" sz="2400" dirty="0"/>
          </a:p>
        </p:txBody>
      </p:sp>
      <p:sp>
        <p:nvSpPr>
          <p:cNvPr id="16" name="Right Brace 15"/>
          <p:cNvSpPr/>
          <p:nvPr/>
        </p:nvSpPr>
        <p:spPr>
          <a:xfrm>
            <a:off x="5029200" y="2743200"/>
            <a:ext cx="838200" cy="1066800"/>
          </a:xfrm>
          <a:prstGeom prst="rightBrace">
            <a:avLst>
              <a:gd name="adj1" fmla="val 8333"/>
              <a:gd name="adj2" fmla="val 513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Right Brace 17"/>
          <p:cNvSpPr/>
          <p:nvPr/>
        </p:nvSpPr>
        <p:spPr>
          <a:xfrm>
            <a:off x="5029200" y="3810000"/>
            <a:ext cx="838200" cy="2667000"/>
          </a:xfrm>
          <a:prstGeom prst="rightBrace">
            <a:avLst>
              <a:gd name="adj1" fmla="val 8333"/>
              <a:gd name="adj2" fmla="val 5136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6096000" y="30480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Payroll System</a:t>
            </a:r>
            <a:endParaRPr lang="th-TH" dirty="0"/>
          </a:p>
        </p:txBody>
      </p:sp>
      <p:sp>
        <p:nvSpPr>
          <p:cNvPr id="21" name="TextBox 20"/>
          <p:cNvSpPr txBox="1"/>
          <p:nvPr/>
        </p:nvSpPr>
        <p:spPr>
          <a:xfrm>
            <a:off x="6096000" y="5029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Sales System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</a:t>
            </a:r>
            <a:r>
              <a:rPr lang="en-US" dirty="0" smtClean="0"/>
              <a:t>Design: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Staging Area</a:t>
            </a:r>
            <a:endParaRPr lang="th-TH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872649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th-TH" dirty="0" smtClean="0"/>
              <a:t>สร้าง  </a:t>
            </a:r>
            <a:r>
              <a:rPr lang="en-US" dirty="0" smtClean="0"/>
              <a:t>Data Warehouse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Data Warehouse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914400"/>
          </a:xfrm>
        </p:spPr>
        <p:txBody>
          <a:bodyPr/>
          <a:lstStyle/>
          <a:p>
            <a:r>
              <a:rPr lang="th-TH" dirty="0" smtClean="0"/>
              <a:t>เตรียม </a:t>
            </a:r>
            <a:r>
              <a:rPr lang="en-US" dirty="0" smtClean="0"/>
              <a:t>Data </a:t>
            </a:r>
            <a:r>
              <a:rPr lang="th-TH" dirty="0" smtClean="0"/>
              <a:t>เพื่อสร้าง  </a:t>
            </a:r>
            <a:r>
              <a:rPr lang="en-US" dirty="0" smtClean="0"/>
              <a:t>OLAP</a:t>
            </a:r>
            <a:endParaRPr lang="th-TH" dirty="0"/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7258472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371600"/>
            <a:ext cx="184785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</a:t>
            </a:r>
            <a:r>
              <a:rPr lang="en-US" dirty="0" err="1" smtClean="0"/>
              <a:t>DW_AllSales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insert</a:t>
            </a:r>
            <a:r>
              <a:rPr lang="en-US" b="1" dirty="0" smtClean="0"/>
              <a:t> into </a:t>
            </a:r>
            <a:r>
              <a:rPr lang="en-US" b="1" dirty="0" err="1" smtClean="0"/>
              <a:t>Dw_AllSales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select</a:t>
            </a:r>
            <a:r>
              <a:rPr lang="en-US" b="1" dirty="0" smtClean="0"/>
              <a:t> </a:t>
            </a:r>
            <a:r>
              <a:rPr lang="en-US" b="1" dirty="0" err="1" smtClean="0"/>
              <a:t>A.Receipt_No</a:t>
            </a:r>
            <a:r>
              <a:rPr lang="en-US" b="1" dirty="0" smtClean="0"/>
              <a:t>, </a:t>
            </a:r>
            <a:r>
              <a:rPr lang="en-US" b="1" dirty="0" err="1" smtClean="0"/>
              <a:t>A.SDate</a:t>
            </a:r>
            <a:r>
              <a:rPr lang="en-US" b="1" dirty="0" smtClean="0"/>
              <a:t>, </a:t>
            </a:r>
          </a:p>
          <a:p>
            <a:pPr>
              <a:buNone/>
            </a:pPr>
            <a:r>
              <a:rPr lang="en-US" b="1" dirty="0" smtClean="0"/>
              <a:t>       </a:t>
            </a:r>
            <a:r>
              <a:rPr lang="en-US" b="1" dirty="0" err="1" smtClean="0"/>
              <a:t>A.STime</a:t>
            </a:r>
            <a:r>
              <a:rPr lang="en-US" b="1" dirty="0" smtClean="0"/>
              <a:t>, </a:t>
            </a:r>
            <a:r>
              <a:rPr lang="en-US" b="1" dirty="0" err="1" smtClean="0"/>
              <a:t>A.Customer_Id</a:t>
            </a:r>
            <a:r>
              <a:rPr lang="en-US" b="1" dirty="0" smtClean="0"/>
              <a:t>, </a:t>
            </a:r>
            <a:r>
              <a:rPr lang="en-US" b="1" dirty="0" err="1" smtClean="0"/>
              <a:t>A.Emp_No</a:t>
            </a:r>
            <a:r>
              <a:rPr lang="en-US" b="1" dirty="0" smtClean="0"/>
              <a:t>, </a:t>
            </a:r>
          </a:p>
          <a:p>
            <a:pPr>
              <a:buNone/>
            </a:pPr>
            <a:r>
              <a:rPr lang="en-US" b="1" dirty="0" smtClean="0"/>
              <a:t>       </a:t>
            </a:r>
            <a:r>
              <a:rPr lang="en-US" b="1" dirty="0" err="1" smtClean="0"/>
              <a:t>A.Commission,A.Shop_No</a:t>
            </a:r>
            <a:r>
              <a:rPr lang="en-US" b="1" dirty="0" smtClean="0"/>
              <a:t>, </a:t>
            </a:r>
            <a:r>
              <a:rPr lang="en-US" b="1" dirty="0" err="1" smtClean="0"/>
              <a:t>B.Product_Id</a:t>
            </a:r>
            <a:r>
              <a:rPr lang="en-US" b="1" dirty="0" smtClean="0"/>
              <a:t>,</a:t>
            </a:r>
          </a:p>
          <a:p>
            <a:pPr>
              <a:buNone/>
            </a:pPr>
            <a:r>
              <a:rPr lang="en-US" b="1" dirty="0" smtClean="0"/>
              <a:t>       </a:t>
            </a:r>
            <a:r>
              <a:rPr lang="en-US" b="1" dirty="0" err="1" smtClean="0"/>
              <a:t>B.Qty,B.Unit_Price</a:t>
            </a:r>
            <a:r>
              <a:rPr lang="en-US" b="1" dirty="0" smtClean="0"/>
              <a:t>, </a:t>
            </a:r>
            <a:r>
              <a:rPr lang="en-US" b="1" dirty="0" err="1" smtClean="0"/>
              <a:t>B.Total_Amount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from </a:t>
            </a:r>
            <a:r>
              <a:rPr lang="en-US" b="1" dirty="0" err="1" smtClean="0"/>
              <a:t>Dw_Sales</a:t>
            </a:r>
            <a:r>
              <a:rPr lang="en-US" b="1" dirty="0" smtClean="0"/>
              <a:t> as A, </a:t>
            </a:r>
            <a:r>
              <a:rPr lang="en-US" b="1" dirty="0" err="1" smtClean="0"/>
              <a:t>Dw_Sales_Detail</a:t>
            </a:r>
            <a:r>
              <a:rPr lang="en-US" b="1" dirty="0" smtClean="0"/>
              <a:t> as B</a:t>
            </a:r>
          </a:p>
          <a:p>
            <a:pPr>
              <a:buNone/>
            </a:pPr>
            <a:r>
              <a:rPr lang="en-US" b="1" dirty="0" smtClean="0"/>
              <a:t>       where </a:t>
            </a:r>
            <a:r>
              <a:rPr lang="en-US" b="1" dirty="0" err="1" smtClean="0"/>
              <a:t>A.Receipt_No</a:t>
            </a:r>
            <a:r>
              <a:rPr lang="en-US" b="1" dirty="0" smtClean="0"/>
              <a:t>=</a:t>
            </a:r>
            <a:r>
              <a:rPr lang="en-US" b="1" dirty="0" err="1" smtClean="0"/>
              <a:t>B.Receipt_No</a:t>
            </a:r>
            <a:endParaRPr lang="en-US" b="1" dirty="0" smtClean="0"/>
          </a:p>
          <a:p>
            <a:pPr>
              <a:buNone/>
            </a:pPr>
            <a:r>
              <a:rPr lang="th-TH" b="1" dirty="0" smtClean="0"/>
              <a:t> 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คะแนน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คะแนน   </a:t>
            </a:r>
            <a:r>
              <a:rPr lang="en-US" dirty="0" smtClean="0"/>
              <a:t>  LAB  5+10</a:t>
            </a:r>
          </a:p>
          <a:p>
            <a:pPr>
              <a:buNone/>
            </a:pPr>
            <a:r>
              <a:rPr lang="th-TH" dirty="0" smtClean="0"/>
              <a:t>จิตพิสัย </a:t>
            </a:r>
            <a:r>
              <a:rPr lang="en-US" dirty="0" smtClean="0"/>
              <a:t>            5</a:t>
            </a:r>
          </a:p>
          <a:p>
            <a:pPr>
              <a:buNone/>
            </a:pPr>
            <a:r>
              <a:rPr lang="th-TH" dirty="0" smtClean="0"/>
              <a:t>สอบย่อย             </a:t>
            </a:r>
            <a:r>
              <a:rPr lang="en-US" dirty="0" smtClean="0"/>
              <a:t>5+10</a:t>
            </a:r>
          </a:p>
          <a:p>
            <a:pPr>
              <a:buNone/>
            </a:pPr>
            <a:r>
              <a:rPr lang="th-TH" dirty="0" smtClean="0"/>
              <a:t>รายงาน               </a:t>
            </a:r>
            <a:r>
              <a:rPr lang="en-US" dirty="0" smtClean="0"/>
              <a:t>25</a:t>
            </a:r>
          </a:p>
          <a:p>
            <a:pPr>
              <a:buNone/>
            </a:pPr>
            <a:r>
              <a:rPr lang="en-US" dirty="0" smtClean="0"/>
              <a:t>Final             40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Denormalization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20574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		   </a:t>
            </a:r>
            <a:r>
              <a:rPr lang="en-US" sz="3200" dirty="0" err="1" smtClean="0">
                <a:latin typeface="AngsanaUPC" pitchFamily="18" charset="-34"/>
                <a:cs typeface="AngsanaUPC" pitchFamily="18" charset="-34"/>
              </a:rPr>
              <a:t>Denormalization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is  the process of reducing the normalized form of a model. Given a model in 3NF, </a:t>
            </a:r>
            <a:r>
              <a:rPr lang="en-US" sz="3200" dirty="0" err="1" smtClean="0">
                <a:latin typeface="AngsanaUPC" pitchFamily="18" charset="-34"/>
                <a:cs typeface="AngsanaUPC" pitchFamily="18" charset="-34"/>
              </a:rPr>
              <a:t>denormalizing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the model produces a model in 2NF or 1NF. </a:t>
            </a:r>
            <a:r>
              <a:rPr lang="en-US" sz="3200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sz="3200" i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(Claudia </a:t>
            </a:r>
            <a:r>
              <a:rPr lang="en-US" sz="3200" i="1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Imhoff</a:t>
            </a:r>
            <a:r>
              <a:rPr lang="en-US" sz="3200" i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, 2003)</a:t>
            </a:r>
          </a:p>
          <a:p>
            <a:pPr lvl="1">
              <a:buNone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/>
            </a:r>
            <a:br>
              <a:rPr lang="en-US" sz="3200" dirty="0" smtClean="0">
                <a:latin typeface="AngsanaUPC" pitchFamily="18" charset="-34"/>
                <a:cs typeface="AngsanaUPC" pitchFamily="18" charset="-34"/>
              </a:rPr>
            </a:br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3657600"/>
            <a:ext cx="8077200" cy="1828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  <a:p>
            <a:pPr lvl="1">
              <a:buNone/>
            </a:pP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นั่นคือ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Normalization : 1NF&gt;&gt;2NF&gt;&gt;3NF</a:t>
            </a:r>
            <a:endParaRPr lang="th-TH" sz="3200" dirty="0" smtClean="0">
              <a:latin typeface="AngsanaUPC" pitchFamily="18" charset="-34"/>
              <a:cs typeface="AngsanaUPC" pitchFamily="18" charset="-34"/>
            </a:endParaRPr>
          </a:p>
          <a:p>
            <a:pPr lvl="1">
              <a:buNone/>
            </a:pP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          </a:t>
            </a:r>
            <a:r>
              <a:rPr lang="en-US" sz="3200" dirty="0" err="1" smtClean="0">
                <a:latin typeface="AngsanaUPC" pitchFamily="18" charset="-34"/>
                <a:cs typeface="AngsanaUPC" pitchFamily="18" charset="-34"/>
              </a:rPr>
              <a:t>Denormalization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 :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 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3NF&gt;&gt;2NF&gt;&gt;1NF</a:t>
            </a:r>
            <a:endParaRPr lang="th-TH" sz="3200" dirty="0" smtClean="0">
              <a:latin typeface="AngsanaUPC" pitchFamily="18" charset="-34"/>
              <a:cs typeface="AngsanaUPC" pitchFamily="18" charset="-34"/>
            </a:endParaRPr>
          </a:p>
          <a:p>
            <a:pPr lvl="1">
              <a:buNone/>
            </a:pPr>
            <a:endParaRPr lang="en-US" sz="3200" dirty="0" smtClean="0">
              <a:latin typeface="AngsanaUPC" pitchFamily="18" charset="-34"/>
              <a:cs typeface="AngsanaUPC" pitchFamily="18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>		</a:t>
            </a:r>
            <a:endParaRPr kumimoji="0" lang="th-TH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UPC" pitchFamily="18" charset="-34"/>
                <a:ea typeface="+mn-ea"/>
                <a:cs typeface="AngsanaUPC" pitchFamily="18" charset="-34"/>
              </a:rPr>
            </a:b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UPC" pitchFamily="18" charset="-34"/>
              <a:ea typeface="+mn-ea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Data Warehouse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		ถ้าระบบมีข้อมูลที่มีความซับซ้อน และปริมาณมาก จำเป็นต้องตรวจสอบความถูกต้องที่อยู่ใน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Warehouse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ในกรณีนี้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Staging Area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 ควรออกแบบให้เหมือนโครงสร้างข้อมูลของ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Warehouse</a:t>
            </a:r>
          </a:p>
          <a:p>
            <a:pPr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          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LAB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เลือกแบบนี้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Warehouse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229600" cy="1523999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การย้าย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ข้าม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Database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โดย ใช้คำสั่ง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SQL Command</a:t>
            </a:r>
          </a:p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ZZZ_DataWarehouse.dbo.DW_Customer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</a:t>
            </a:r>
            <a:r>
              <a:rPr lang="en-US" sz="2000" b="1" dirty="0" err="1" smtClean="0"/>
              <a:t>ZZZ_StagingArea.dbo.Stg_Customer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8194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ZZZ_DataWarehouse.dbo.DW_Product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</a:t>
            </a:r>
            <a:r>
              <a:rPr lang="en-US" sz="2000" b="1" dirty="0" err="1" smtClean="0"/>
              <a:t>ZZZ_StagingArea.dbo.Stg_Product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36576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ZZZ_DataWarehouse.dbo.DW_Sales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</a:t>
            </a:r>
            <a:r>
              <a:rPr lang="en-US" sz="2000" b="1" dirty="0" err="1" smtClean="0"/>
              <a:t>ZZZ_StagingArea.dbo.Stg_Sales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51816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ZZZ_DataWarehouse.dbo.DW_Shop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</a:t>
            </a:r>
            <a:r>
              <a:rPr lang="en-US" sz="2000" b="1" dirty="0" err="1" smtClean="0"/>
              <a:t>ZZZ_StagingArea.dbo.Stg_Shop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44196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ZZZ_DataWarehouse.dbo.DW_Sales_detail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</a:t>
            </a:r>
            <a:r>
              <a:rPr lang="en-US" sz="2000" b="1" dirty="0" err="1" smtClean="0"/>
              <a:t>ZZZ_StagingArea.dbo.Stg_Sales_detail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5943600"/>
            <a:ext cx="5029200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</a:t>
            </a:r>
            <a:r>
              <a:rPr lang="th-TH" dirty="0" smtClean="0"/>
              <a:t>และ </a:t>
            </a:r>
            <a:r>
              <a:rPr lang="en-US" dirty="0" smtClean="0"/>
              <a:t>Table </a:t>
            </a:r>
            <a:r>
              <a:rPr lang="th-TH" dirty="0" smtClean="0"/>
              <a:t>อื่นๆ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590800"/>
            <a:ext cx="8229600" cy="1143000"/>
          </a:xfrm>
          <a:prstGeom prst="rect">
            <a:avLst/>
          </a:prstGeom>
          <a:solidFill>
            <a:srgbClr val="EDF6F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Mart</a:t>
            </a:r>
            <a:endParaRPr kumimoji="0" lang="th-TH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40386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ต้องมีข้อมูลเท่าที่จำเป็นเพื่อ ประสิทธิภาพในการประมวลผล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47800"/>
          </a:xfrm>
        </p:spPr>
        <p:txBody>
          <a:bodyPr>
            <a:noAutofit/>
          </a:bodyPr>
          <a:lstStyle/>
          <a:p>
            <a:pPr algn="l"/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	ในการออกแบบ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Data Staging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area, Data Warehouse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จะต้องพิจารณา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Requirement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ในการสร้าง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OLAP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ซึ่งเป็น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 Star Schema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ใน </a:t>
            </a:r>
            <a:r>
              <a:rPr lang="en-US" sz="3600" dirty="0" smtClean="0">
                <a:latin typeface="AngsanaUPC" pitchFamily="18" charset="-34"/>
                <a:cs typeface="AngsanaUPC" pitchFamily="18" charset="-34"/>
              </a:rPr>
              <a:t>Data Mart (Dimensional Data model) </a:t>
            </a:r>
            <a:r>
              <a:rPr lang="th-TH" sz="3600" dirty="0" smtClean="0">
                <a:latin typeface="AngsanaUPC" pitchFamily="18" charset="-34"/>
                <a:cs typeface="AngsanaUPC" pitchFamily="18" charset="-34"/>
              </a:rPr>
              <a:t>ดังภาพต่อไปนี้</a:t>
            </a:r>
            <a:endParaRPr lang="th-TH" sz="3600" dirty="0">
              <a:latin typeface="AngsanaUPC" pitchFamily="18" charset="-34"/>
              <a:cs typeface="AngsanaUPC" pitchFamily="18" charset="-34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85800" y="1752600"/>
          <a:ext cx="8132763" cy="3768725"/>
        </p:xfrm>
        <a:graphic>
          <a:graphicData uri="http://schemas.openxmlformats.org/presentationml/2006/ole">
            <p:oleObj spid="_x0000_s16386" name="Visio" r:id="rId3" imgW="5553494" imgH="2572737" progId="Visio.Drawing.11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10200" y="648866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C00000"/>
                </a:solidFill>
              </a:rPr>
              <a:t>Ref: Ch4 Dimensional Data Model</a:t>
            </a:r>
            <a:endParaRPr lang="th-TH" sz="1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คำสั่ง </a:t>
            </a:r>
            <a:r>
              <a:rPr lang="en-US" dirty="0" smtClean="0"/>
              <a:t>Create Table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000" dirty="0" smtClean="0"/>
              <a:t>      CREATE TABLE [</a:t>
            </a:r>
            <a:r>
              <a:rPr lang="en-US" sz="2000" dirty="0" err="1" smtClean="0"/>
              <a:t>dbo</a:t>
            </a:r>
            <a:r>
              <a:rPr lang="en-US" sz="2000" dirty="0" smtClean="0"/>
              <a:t>].[</a:t>
            </a:r>
            <a:r>
              <a:rPr lang="en-US" sz="2000" dirty="0" err="1" smtClean="0">
                <a:solidFill>
                  <a:srgbClr val="C00000"/>
                </a:solidFill>
              </a:rPr>
              <a:t>F_Sales</a:t>
            </a:r>
            <a:r>
              <a:rPr lang="en-US" sz="2000" dirty="0" smtClean="0"/>
              <a:t>]( [</a:t>
            </a:r>
            <a:r>
              <a:rPr lang="en-US" sz="2000" dirty="0" err="1" smtClean="0"/>
              <a:t>Shop_Id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NULL, [</a:t>
            </a:r>
            <a:r>
              <a:rPr lang="en-US" sz="2000" dirty="0" err="1" smtClean="0"/>
              <a:t>Product_Id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NULL, [</a:t>
            </a:r>
            <a:r>
              <a:rPr lang="en-US" sz="2000" dirty="0" err="1" smtClean="0"/>
              <a:t>Date_Id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NULL, [</a:t>
            </a:r>
            <a:r>
              <a:rPr lang="en-US" sz="2000" dirty="0" err="1" smtClean="0"/>
              <a:t>Sale_Amount</a:t>
            </a:r>
            <a:r>
              <a:rPr lang="en-US" sz="2000" dirty="0" smtClean="0"/>
              <a:t>] [float] NULL ) ON [PRIMARY] </a:t>
            </a:r>
          </a:p>
          <a:p>
            <a:pPr>
              <a:buNone/>
            </a:pPr>
            <a:r>
              <a:rPr lang="en-US" sz="2000" dirty="0" smtClean="0"/>
              <a:t>       GO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CREATE TABLE [</a:t>
            </a:r>
            <a:r>
              <a:rPr lang="en-US" sz="2000" dirty="0" err="1" smtClean="0"/>
              <a:t>dbo</a:t>
            </a:r>
            <a:r>
              <a:rPr lang="en-US" sz="2000" dirty="0" smtClean="0"/>
              <a:t>].</a:t>
            </a:r>
            <a:r>
              <a:rPr lang="en-US" sz="2000" dirty="0" smtClean="0">
                <a:solidFill>
                  <a:srgbClr val="C00000"/>
                </a:solidFill>
              </a:rPr>
              <a:t>[</a:t>
            </a:r>
            <a:r>
              <a:rPr lang="en-US" sz="2000" dirty="0" err="1" smtClean="0">
                <a:solidFill>
                  <a:srgbClr val="C00000"/>
                </a:solidFill>
              </a:rPr>
              <a:t>D_Product</a:t>
            </a:r>
            <a:r>
              <a:rPr lang="en-US" sz="2000" dirty="0" smtClean="0">
                <a:solidFill>
                  <a:srgbClr val="C00000"/>
                </a:solidFill>
              </a:rPr>
              <a:t>]</a:t>
            </a:r>
            <a:r>
              <a:rPr lang="en-US" sz="2000" dirty="0" smtClean="0"/>
              <a:t>( [</a:t>
            </a:r>
            <a:r>
              <a:rPr lang="en-US" sz="2000" dirty="0" err="1" smtClean="0"/>
              <a:t>Product_id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NULL, [</a:t>
            </a:r>
            <a:r>
              <a:rPr lang="en-US" sz="2000" dirty="0" err="1" smtClean="0"/>
              <a:t>Product_Name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 ) ON [PRIMARY] </a:t>
            </a:r>
          </a:p>
          <a:p>
            <a:pPr>
              <a:buNone/>
            </a:pPr>
            <a:r>
              <a:rPr lang="en-US" sz="2000" dirty="0" smtClean="0"/>
              <a:t>      GO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	CREATE TABLE [</a:t>
            </a:r>
            <a:r>
              <a:rPr lang="en-US" sz="2000" dirty="0" err="1" smtClean="0"/>
              <a:t>dbo</a:t>
            </a:r>
            <a:r>
              <a:rPr lang="en-US" sz="2000" dirty="0" smtClean="0"/>
              <a:t>].[</a:t>
            </a:r>
            <a:r>
              <a:rPr lang="en-US" sz="2000" dirty="0" err="1" smtClean="0">
                <a:solidFill>
                  <a:srgbClr val="C00000"/>
                </a:solidFill>
              </a:rPr>
              <a:t>D_Shop</a:t>
            </a:r>
            <a:r>
              <a:rPr lang="en-US" sz="2000" dirty="0" smtClean="0"/>
              <a:t>]( [</a:t>
            </a:r>
            <a:r>
              <a:rPr lang="en-US" sz="2000" dirty="0" err="1" smtClean="0"/>
              <a:t>Shop_Id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NULL, [</a:t>
            </a:r>
            <a:r>
              <a:rPr lang="en-US" sz="2000" dirty="0" err="1" smtClean="0"/>
              <a:t>Shop_Name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 ) ON [PRIMARY]</a:t>
            </a:r>
          </a:p>
          <a:p>
            <a:pPr>
              <a:buNone/>
            </a:pPr>
            <a:r>
              <a:rPr lang="en-US" sz="2000" dirty="0" smtClean="0"/>
              <a:t>      GO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CREATE TABLE [</a:t>
            </a:r>
            <a:r>
              <a:rPr lang="en-US" sz="2000" dirty="0" err="1" smtClean="0"/>
              <a:t>dbo</a:t>
            </a:r>
            <a:r>
              <a:rPr lang="en-US" sz="2000" dirty="0" smtClean="0"/>
              <a:t>].[</a:t>
            </a:r>
            <a:r>
              <a:rPr lang="en-US" sz="2000" dirty="0" err="1" smtClean="0">
                <a:solidFill>
                  <a:srgbClr val="C00000"/>
                </a:solidFill>
              </a:rPr>
              <a:t>D_Sale_Date</a:t>
            </a:r>
            <a:r>
              <a:rPr lang="en-US" sz="2000" dirty="0" smtClean="0"/>
              <a:t>]( [</a:t>
            </a:r>
            <a:r>
              <a:rPr lang="en-US" sz="2000" dirty="0" err="1" smtClean="0"/>
              <a:t>Date_id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NULL, [</a:t>
            </a:r>
            <a:r>
              <a:rPr lang="en-US" sz="2000" dirty="0" err="1" smtClean="0"/>
              <a:t>Sale_Date</a:t>
            </a:r>
            <a:r>
              <a:rPr lang="en-US" sz="2000" dirty="0" smtClean="0"/>
              <a:t>] [</a:t>
            </a:r>
            <a:r>
              <a:rPr lang="en-US" sz="2000" dirty="0" err="1" smtClean="0"/>
              <a:t>nvarchar</a:t>
            </a:r>
            <a:r>
              <a:rPr lang="en-US" sz="2000" dirty="0" smtClean="0"/>
              <a:t>](50) NULL ) ON [PRIMARY] </a:t>
            </a:r>
          </a:p>
          <a:p>
            <a:pPr>
              <a:buNone/>
            </a:pPr>
            <a:r>
              <a:rPr lang="en-US" sz="2000" dirty="0" smtClean="0"/>
              <a:t>       GO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th-TH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219200"/>
          </a:xfrm>
          <a:solidFill>
            <a:srgbClr val="DBC8E2"/>
          </a:solidFill>
        </p:spPr>
        <p:txBody>
          <a:bodyPr/>
          <a:lstStyle/>
          <a:p>
            <a:r>
              <a:rPr lang="en-US" dirty="0" err="1" smtClean="0"/>
              <a:t>F_Sales</a:t>
            </a:r>
            <a:endParaRPr lang="th-TH" dirty="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86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57200" y="1447800"/>
            <a:ext cx="6400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A02BE"/>
                </a:solidFill>
              </a:rPr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F_Sales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       select </a:t>
            </a:r>
            <a:r>
              <a:rPr lang="en-US" sz="2000" b="1" dirty="0" err="1" smtClean="0"/>
              <a:t>Shop_No,Product_Id,SDate</a:t>
            </a:r>
            <a:r>
              <a:rPr lang="en-US" sz="2000" b="1" dirty="0" smtClean="0"/>
              <a:t>, </a:t>
            </a:r>
          </a:p>
          <a:p>
            <a:r>
              <a:rPr lang="en-US" sz="2000" b="1" dirty="0" smtClean="0"/>
              <a:t>       SUM(</a:t>
            </a:r>
            <a:r>
              <a:rPr lang="en-US" sz="2000" b="1" dirty="0" err="1" smtClean="0"/>
              <a:t>Total_amount</a:t>
            </a:r>
            <a:r>
              <a:rPr lang="en-US" sz="2000" b="1" dirty="0" smtClean="0"/>
              <a:t>)</a:t>
            </a:r>
          </a:p>
          <a:p>
            <a:r>
              <a:rPr lang="en-US" sz="2000" b="1" dirty="0" smtClean="0"/>
              <a:t>       from </a:t>
            </a:r>
            <a:r>
              <a:rPr lang="en-US" sz="2000" b="1" dirty="0" err="1" smtClean="0"/>
              <a:t>Dw_AllSales</a:t>
            </a:r>
            <a:r>
              <a:rPr lang="en-US" sz="2000" b="1" dirty="0" smtClean="0"/>
              <a:t> </a:t>
            </a:r>
          </a:p>
          <a:p>
            <a:r>
              <a:rPr lang="en-US" sz="2000" b="1" dirty="0" smtClean="0"/>
              <a:t>       group by </a:t>
            </a:r>
            <a:r>
              <a:rPr lang="en-US" sz="2000" b="1" dirty="0" err="1" smtClean="0"/>
              <a:t>SDATE,Product_Id,Shop_No</a:t>
            </a:r>
            <a:endParaRPr lang="th-TH" sz="2000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352800"/>
            <a:ext cx="3581400" cy="221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81000" y="3276600"/>
            <a:ext cx="64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2A02BE"/>
                </a:solidFill>
              </a:rPr>
              <a:t> Update </a:t>
            </a:r>
            <a:r>
              <a:rPr lang="en-US" sz="2000" b="1" dirty="0" err="1" smtClean="0"/>
              <a:t>F_sales</a:t>
            </a:r>
            <a:r>
              <a:rPr lang="en-US" sz="2000" b="1" dirty="0" smtClean="0"/>
              <a:t> set </a:t>
            </a:r>
            <a:r>
              <a:rPr lang="en-US" sz="2000" b="1" dirty="0" err="1" smtClean="0"/>
              <a:t>Date_Id</a:t>
            </a:r>
            <a:r>
              <a:rPr lang="en-US" sz="2000" b="1" dirty="0" smtClean="0"/>
              <a:t>='D01'</a:t>
            </a:r>
          </a:p>
          <a:p>
            <a:r>
              <a:rPr lang="en-US" sz="2000" b="1" dirty="0" smtClean="0"/>
              <a:t>             where </a:t>
            </a:r>
            <a:r>
              <a:rPr lang="en-US" sz="2000" b="1" dirty="0" err="1" smtClean="0"/>
              <a:t>Date_Id</a:t>
            </a:r>
            <a:r>
              <a:rPr lang="en-US" sz="2000" b="1" dirty="0" smtClean="0"/>
              <a:t>='05/01/2563'</a:t>
            </a:r>
          </a:p>
          <a:p>
            <a:r>
              <a:rPr lang="th-TH" sz="2000" b="1" dirty="0" smtClean="0"/>
              <a:t>             </a:t>
            </a:r>
          </a:p>
          <a:p>
            <a:r>
              <a:rPr lang="en-US" sz="2000" b="1" dirty="0" smtClean="0">
                <a:solidFill>
                  <a:srgbClr val="2A02BE"/>
                </a:solidFill>
              </a:rPr>
              <a:t> Update </a:t>
            </a:r>
            <a:r>
              <a:rPr lang="en-US" sz="2000" b="1" dirty="0" err="1" smtClean="0"/>
              <a:t>F_sales</a:t>
            </a:r>
            <a:r>
              <a:rPr lang="en-US" sz="2000" b="1" dirty="0" smtClean="0"/>
              <a:t> set </a:t>
            </a:r>
            <a:r>
              <a:rPr lang="en-US" sz="2000" b="1" dirty="0" err="1" smtClean="0"/>
              <a:t>Date_Id</a:t>
            </a:r>
            <a:r>
              <a:rPr lang="en-US" sz="2000" b="1" dirty="0" smtClean="0"/>
              <a:t>='D02'</a:t>
            </a:r>
          </a:p>
          <a:p>
            <a:r>
              <a:rPr lang="en-US" sz="2000" b="1" dirty="0" smtClean="0"/>
              <a:t>             where </a:t>
            </a:r>
            <a:r>
              <a:rPr lang="en-US" sz="2000" b="1" dirty="0" err="1" smtClean="0"/>
              <a:t>Date_Id</a:t>
            </a:r>
            <a:r>
              <a:rPr lang="en-US" sz="2000" b="1" dirty="0" smtClean="0"/>
              <a:t>='06/01/2563'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96200" cy="1295400"/>
          </a:xfrm>
          <a:solidFill>
            <a:srgbClr val="DBC8E2"/>
          </a:solidFill>
        </p:spPr>
        <p:txBody>
          <a:bodyPr/>
          <a:lstStyle/>
          <a:p>
            <a:r>
              <a:rPr lang="en-US" b="1" dirty="0" err="1" smtClean="0"/>
              <a:t>D_Product</a:t>
            </a:r>
            <a:endParaRPr lang="th-TH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304800"/>
            <a:ext cx="191573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81000" y="1676400"/>
            <a:ext cx="8534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Insert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into 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D_Product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product_id,Product_name</a:t>
            </a: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select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Product_id</a:t>
            </a:r>
            <a:r>
              <a:rPr lang="en-US" sz="2400" b="1" dirty="0" smtClean="0"/>
              <a:t>,  </a:t>
            </a:r>
            <a:r>
              <a:rPr lang="en-US" sz="2400" b="1" dirty="0" err="1" smtClean="0"/>
              <a:t>product_name</a:t>
            </a:r>
            <a:r>
              <a:rPr lang="en-US" sz="2400" b="1" dirty="0" smtClean="0"/>
              <a:t> 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from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Dw_Product</a:t>
            </a:r>
            <a:endParaRPr lang="en-US" sz="2400" b="1" dirty="0" smtClean="0"/>
          </a:p>
          <a:p>
            <a:endParaRPr lang="en-US" sz="2400" b="1" dirty="0" smtClean="0"/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200400"/>
            <a:ext cx="34956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DBC8E2"/>
          </a:solidFill>
        </p:spPr>
        <p:txBody>
          <a:bodyPr/>
          <a:lstStyle/>
          <a:p>
            <a:r>
              <a:rPr lang="en-US" dirty="0" err="1" smtClean="0"/>
              <a:t>D_Shop</a:t>
            </a:r>
            <a:endParaRPr lang="th-TH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304800"/>
            <a:ext cx="164205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752600"/>
            <a:ext cx="7772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insert</a:t>
            </a:r>
            <a:r>
              <a:rPr lang="en-US" b="1" dirty="0" smtClean="0"/>
              <a:t> into </a:t>
            </a:r>
            <a:r>
              <a:rPr lang="en-US" b="1" dirty="0" err="1" smtClean="0"/>
              <a:t>D_Shop</a:t>
            </a:r>
            <a:r>
              <a:rPr lang="en-US" b="1" dirty="0" smtClean="0"/>
              <a:t>(</a:t>
            </a:r>
            <a:r>
              <a:rPr lang="en-US" b="1" dirty="0" err="1" smtClean="0"/>
              <a:t>Shop_Id,Shop_name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select</a:t>
            </a:r>
            <a:r>
              <a:rPr lang="en-US" b="1" dirty="0" smtClean="0"/>
              <a:t> </a:t>
            </a:r>
            <a:r>
              <a:rPr lang="en-US" b="1" dirty="0" err="1" smtClean="0"/>
              <a:t>Shop_no,Shop_name</a:t>
            </a:r>
            <a:r>
              <a:rPr lang="en-US" b="1" dirty="0" smtClean="0"/>
              <a:t> from </a:t>
            </a:r>
            <a:r>
              <a:rPr lang="en-US" b="1" dirty="0" err="1" smtClean="0"/>
              <a:t>DW_Shop</a:t>
            </a:r>
            <a:endParaRPr lang="th-TH" dirty="0"/>
          </a:p>
        </p:txBody>
      </p:sp>
      <p:pic>
        <p:nvPicPr>
          <p:cNvPr id="931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819400"/>
            <a:ext cx="2647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rgbClr val="DBC8E2"/>
          </a:solidFill>
        </p:spPr>
        <p:txBody>
          <a:bodyPr/>
          <a:lstStyle/>
          <a:p>
            <a:r>
              <a:rPr lang="en-US" dirty="0" err="1" smtClean="0"/>
              <a:t>D_Sales_Date</a:t>
            </a:r>
            <a:endParaRPr lang="th-TH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52400"/>
            <a:ext cx="1600200" cy="111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33400" y="1371600"/>
            <a:ext cx="7086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1800" dirty="0" smtClean="0">
              <a:solidFill>
                <a:srgbClr val="2A02BE"/>
              </a:solidFill>
            </a:endParaRPr>
          </a:p>
          <a:p>
            <a:r>
              <a:rPr lang="en-US" sz="1800" dirty="0" smtClean="0">
                <a:solidFill>
                  <a:srgbClr val="2A02BE"/>
                </a:solidFill>
              </a:rPr>
              <a:t>select</a:t>
            </a:r>
            <a:r>
              <a:rPr lang="en-US" sz="1800" b="1" dirty="0" smtClean="0">
                <a:solidFill>
                  <a:srgbClr val="2A02BE"/>
                </a:solidFill>
              </a:rPr>
              <a:t> </a:t>
            </a:r>
            <a:r>
              <a:rPr lang="en-US" sz="1800" b="1" dirty="0" smtClean="0"/>
              <a:t>distinct(</a:t>
            </a:r>
            <a:r>
              <a:rPr lang="en-US" sz="1800" b="1" dirty="0" err="1" smtClean="0"/>
              <a:t>Sdate</a:t>
            </a:r>
            <a:r>
              <a:rPr lang="en-US" sz="1800" b="1" dirty="0" smtClean="0"/>
              <a:t>) from </a:t>
            </a:r>
            <a:r>
              <a:rPr lang="en-US" sz="1800" b="1" dirty="0" err="1" smtClean="0"/>
              <a:t>Dw_AllSales</a:t>
            </a:r>
            <a:endParaRPr lang="th-TH" sz="1800" dirty="0"/>
          </a:p>
        </p:txBody>
      </p:sp>
      <p:pic>
        <p:nvPicPr>
          <p:cNvPr id="921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169545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ight Arrow 9"/>
          <p:cNvSpPr/>
          <p:nvPr/>
        </p:nvSpPr>
        <p:spPr>
          <a:xfrm>
            <a:off x="3200400" y="2438400"/>
            <a:ext cx="1447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133600"/>
            <a:ext cx="23050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1628775"/>
          <a:ext cx="9348788" cy="3095625"/>
        </p:xfrm>
        <a:graphic>
          <a:graphicData uri="http://schemas.openxmlformats.org/presentationml/2006/ole">
            <p:oleObj spid="_x0000_s54274" name="Visio" r:id="rId3" imgW="9406899" imgH="3106935" progId="Visio.Drawing.11">
              <p:embed/>
            </p:oleObj>
          </a:graphicData>
        </a:graphic>
      </p:graphicFrame>
      <p:sp>
        <p:nvSpPr>
          <p:cNvPr id="13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49B7B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Data warehouse (</a:t>
            </a:r>
            <a:r>
              <a:rPr lang="th-TH" sz="4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ภาพรวม</a:t>
            </a:r>
            <a:r>
              <a:rPr lang="en-US" sz="4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4400" kern="0" dirty="0">
              <a:solidFill>
                <a:srgbClr val="000000"/>
              </a:solidFill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63246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Ref : Ch5 Data Acquisition System</a:t>
            </a:r>
            <a:endParaRPr lang="th-TH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เสริม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Surrogate Key</a:t>
            </a:r>
            <a:endParaRPr lang="th-TH" b="1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752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อาจสร้างใน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Table  </a:t>
            </a:r>
            <a:r>
              <a:rPr lang="en-US" dirty="0" err="1" smtClean="0">
                <a:latin typeface="AngsanaUPC" pitchFamily="18" charset="-34"/>
                <a:cs typeface="AngsanaUPC" pitchFamily="18" charset="-34"/>
              </a:rPr>
              <a:t>DW_Product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ในกรณีที่หลายแผนกมีรหัสของตนเอง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1628775"/>
          <a:ext cx="9348788" cy="3095625"/>
        </p:xfrm>
        <a:graphic>
          <a:graphicData uri="http://schemas.openxmlformats.org/presentationml/2006/ole">
            <p:oleObj spid="_x0000_s55298" name="Visio" r:id="rId3" imgW="9406899" imgH="3106935" progId="Visio.Drawing.11">
              <p:embed/>
            </p:oleObj>
          </a:graphicData>
        </a:graphic>
      </p:graphicFrame>
      <p:sp>
        <p:nvSpPr>
          <p:cNvPr id="139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rgbClr val="49B7B4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Data warehouse (</a:t>
            </a:r>
            <a:r>
              <a:rPr lang="th-TH" sz="4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ภาพรวม</a:t>
            </a:r>
            <a:r>
              <a:rPr lang="en-US" sz="4400" dirty="0">
                <a:solidFill>
                  <a:srgbClr val="000000"/>
                </a:solidFill>
                <a:latin typeface="AngsanaUPC" pitchFamily="18" charset="-34"/>
                <a:cs typeface="AngsanaUPC" pitchFamily="18" charset="-34"/>
              </a:rPr>
              <a:t>)</a:t>
            </a:r>
            <a:endParaRPr lang="th-TH" sz="4400" kern="0" dirty="0">
              <a:solidFill>
                <a:srgbClr val="000000"/>
              </a:solidFill>
              <a:latin typeface="AngsanaUPC" pitchFamily="18" charset="-34"/>
              <a:ea typeface="+mj-ea"/>
              <a:cs typeface="AngsanaUPC" pitchFamily="18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57800" y="63246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Ref : Ch5 Data Acquisition System</a:t>
            </a:r>
            <a:endParaRPr lang="th-TH" sz="1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51054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	จากภาพ ข้อมูลใน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Warehouse 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จะถูกนำไปสร้าง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Mart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หลายๆ ก้อนเพื่อประสิทธิภาพในการประมวลผล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>
                <a:latin typeface="AngsanaUPC" pitchFamily="18" charset="-34"/>
                <a:cs typeface="AngsanaUPC" pitchFamily="18" charset="-34"/>
              </a:rPr>
              <a:t>ย้าย </a:t>
            </a:r>
            <a:r>
              <a:rPr lang="en-US" b="1" dirty="0" smtClean="0">
                <a:latin typeface="AngsanaUPC" pitchFamily="18" charset="-34"/>
                <a:cs typeface="AngsanaUPC" pitchFamily="18" charset="-34"/>
              </a:rPr>
              <a:t>Data Warehouse &gt;&gt;&gt;&gt;Data Mart</a:t>
            </a:r>
            <a:endParaRPr lang="th-TH" b="1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1523999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การย้าย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ข้าม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Database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โดย ใช้คำสั่ง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SQL Command</a:t>
            </a:r>
          </a:p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ZZZ_DataMart.dbo.F_sales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</a:t>
            </a:r>
            <a:r>
              <a:rPr lang="en-US" sz="2000" b="1" dirty="0" smtClean="0"/>
              <a:t>ZZZ_Datawarehouse.dbo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F_sales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8194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ZZZ_DataMart.dbo.D_Product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</a:t>
            </a:r>
            <a:r>
              <a:rPr lang="en-US" sz="2000" b="1" dirty="0" err="1" smtClean="0"/>
              <a:t>ZZZ_Datawarehouse.dbo.D_Product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5814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ZZZ_DataMart.dbo.D_Sale_Date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</a:t>
            </a:r>
            <a:r>
              <a:rPr lang="en-US" sz="2000" b="1" dirty="0" smtClean="0"/>
              <a:t>ZZZ_Datawarehouse.dbo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D_Sale_Date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44196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/>
              <a:t>Insert</a:t>
            </a:r>
            <a:r>
              <a:rPr lang="en-US" sz="2000" b="1" dirty="0" smtClean="0"/>
              <a:t> into </a:t>
            </a:r>
            <a:r>
              <a:rPr lang="en-US" sz="2000" b="1" dirty="0" err="1" smtClean="0"/>
              <a:t>ZZZ_DataMart.dbo.D_Shop</a:t>
            </a:r>
            <a:endParaRPr lang="en-US" sz="2000" b="1" dirty="0" smtClean="0"/>
          </a:p>
          <a:p>
            <a:pPr>
              <a:buNone/>
            </a:pPr>
            <a:r>
              <a:rPr lang="en-US" sz="2000" dirty="0" smtClean="0"/>
              <a:t>select</a:t>
            </a:r>
            <a:r>
              <a:rPr lang="en-US" sz="2000" b="1" dirty="0" smtClean="0"/>
              <a:t> * from </a:t>
            </a:r>
            <a:r>
              <a:rPr lang="en-US" sz="2000" b="1" dirty="0" smtClean="0"/>
              <a:t>ZZZ_Datawarehouse.dbo</a:t>
            </a:r>
            <a:r>
              <a:rPr lang="en-US" sz="2000" b="1" dirty="0" smtClean="0"/>
              <a:t>. </a:t>
            </a:r>
            <a:r>
              <a:rPr lang="en-US" sz="2000" b="1" dirty="0" err="1" smtClean="0"/>
              <a:t>D_Shop</a:t>
            </a:r>
            <a:endParaRPr lang="th-TH" sz="2000" dirty="0">
              <a:latin typeface="AngsanaUPC" pitchFamily="18" charset="-34"/>
              <a:cs typeface="AngsanaUPC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05400" y="885825"/>
          <a:ext cx="3200399" cy="1752600"/>
        </p:xfrm>
        <a:graphic>
          <a:graphicData uri="http://schemas.openxmlformats.org/drawingml/2006/table">
            <a:tbl>
              <a:tblPr/>
              <a:tblGrid>
                <a:gridCol w="1355947"/>
                <a:gridCol w="1844452"/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Product_Id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/>
                        </a:rPr>
                        <a:t>Product_name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Porsche 911 Carrera  4S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BMW Z4 M40i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NEW Honda NSX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Honda Accord Hybrid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Toyota Camry 2020 2.0G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NEW MAZDA 2 </a:t>
                      </a:r>
                      <a:r>
                        <a:rPr lang="th-TH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รุ่น 1.3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Tahoma"/>
                        </a:rPr>
                        <a:t>…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3400425"/>
          <a:ext cx="2667001" cy="927735"/>
        </p:xfrm>
        <a:graphic>
          <a:graphicData uri="http://schemas.openxmlformats.org/drawingml/2006/table">
            <a:tbl>
              <a:tblPr/>
              <a:tblGrid>
                <a:gridCol w="762000"/>
                <a:gridCol w="1905001"/>
              </a:tblGrid>
              <a:tr h="17299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Shop_Id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Shop_name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24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SH001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แม่กา รถยนต์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95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Sh002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ลาว รถยนต์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086600" y="3381375"/>
          <a:ext cx="1663700" cy="626745"/>
        </p:xfrm>
        <a:graphic>
          <a:graphicData uri="http://schemas.openxmlformats.org/drawingml/2006/table">
            <a:tbl>
              <a:tblPr/>
              <a:tblGrid>
                <a:gridCol w="684494"/>
                <a:gridCol w="979206"/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Date_Id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Sale_Date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D01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05</a:t>
                      </a:r>
                      <a:r>
                        <a:rPr lang="th-TH" sz="1400" b="0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01</a:t>
                      </a:r>
                      <a:r>
                        <a:rPr lang="th-TH" sz="1400" b="0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2563</a:t>
                      </a:r>
                      <a:endParaRPr lang="th-TH" sz="1400" b="0" i="0" u="none" strike="noStrik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D02</a:t>
                      </a:r>
                      <a:endParaRPr lang="en-US" sz="1400" b="0" i="0" u="none" strike="noStrik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06</a:t>
                      </a:r>
                      <a:r>
                        <a:rPr lang="th-TH" sz="1400" b="0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01</a:t>
                      </a:r>
                      <a:r>
                        <a:rPr lang="th-TH" sz="1400" b="0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b="0" i="0" u="none" strike="noStrike" kern="1200" dirty="0" smtClean="0">
                          <a:solidFill>
                            <a:srgbClr val="000000"/>
                          </a:solidFill>
                          <a:latin typeface="Tahoma"/>
                          <a:ea typeface="+mn-ea"/>
                          <a:cs typeface="+mn-cs"/>
                        </a:rPr>
                        <a:t>2563</a:t>
                      </a:r>
                      <a:endParaRPr lang="th-TH" sz="1400" b="0" i="0" u="none" strike="noStrike" kern="1200" dirty="0">
                        <a:solidFill>
                          <a:srgbClr val="000000"/>
                        </a:solidFill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352800" y="3400425"/>
          <a:ext cx="3479801" cy="2632710"/>
        </p:xfrm>
        <a:graphic>
          <a:graphicData uri="http://schemas.openxmlformats.org/drawingml/2006/table">
            <a:tbl>
              <a:tblPr/>
              <a:tblGrid>
                <a:gridCol w="685175"/>
                <a:gridCol w="980181"/>
                <a:gridCol w="685175"/>
                <a:gridCol w="1129270"/>
              </a:tblGrid>
              <a:tr h="18097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Shop_Id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Product_Id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err="1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Date_Id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Sale_Amount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SH001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27020000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SH001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4999000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SH001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20250000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SH001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1589000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SH001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546000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SH001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1092000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SH001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494000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SH001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2410000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SH001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27020000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SH001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4999000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SH001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BC003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ahoma"/>
                        </a:rPr>
                        <a:t>D02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latin typeface="Tahoma"/>
                        </a:rPr>
                        <a:t>20250000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" name="Line 158"/>
          <p:cNvSpPr>
            <a:spLocks noChangeShapeType="1"/>
          </p:cNvSpPr>
          <p:nvPr/>
        </p:nvSpPr>
        <p:spPr bwMode="auto">
          <a:xfrm rot="16200000" flipV="1">
            <a:off x="3619501" y="2219325"/>
            <a:ext cx="2362199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 type="triangle"/>
            <a:tailEnd type="none"/>
          </a:ln>
        </p:spPr>
        <p:txBody>
          <a:bodyPr/>
          <a:lstStyle/>
          <a:p>
            <a:endParaRPr lang="th-TH"/>
          </a:p>
        </p:txBody>
      </p:sp>
      <p:sp>
        <p:nvSpPr>
          <p:cNvPr id="35" name="Line 159"/>
          <p:cNvSpPr>
            <a:spLocks noChangeShapeType="1"/>
          </p:cNvSpPr>
          <p:nvPr/>
        </p:nvSpPr>
        <p:spPr bwMode="auto">
          <a:xfrm rot="16200000">
            <a:off x="4952776" y="886049"/>
            <a:ext cx="0" cy="304352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grpSp>
        <p:nvGrpSpPr>
          <p:cNvPr id="37" name="Group 36"/>
          <p:cNvGrpSpPr/>
          <p:nvPr/>
        </p:nvGrpSpPr>
        <p:grpSpPr>
          <a:xfrm rot="5400000">
            <a:off x="6184106" y="2169319"/>
            <a:ext cx="357188" cy="2057400"/>
            <a:chOff x="250825" y="1268413"/>
            <a:chExt cx="433388" cy="2520950"/>
          </a:xfrm>
        </p:grpSpPr>
        <p:sp>
          <p:nvSpPr>
            <p:cNvPr id="38" name="Line 149"/>
            <p:cNvSpPr>
              <a:spLocks noChangeShapeType="1"/>
            </p:cNvSpPr>
            <p:nvPr/>
          </p:nvSpPr>
          <p:spPr bwMode="auto">
            <a:xfrm flipH="1">
              <a:off x="250825" y="1268413"/>
              <a:ext cx="1588" cy="252095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39" name="Line 150"/>
            <p:cNvSpPr>
              <a:spLocks noChangeShapeType="1"/>
            </p:cNvSpPr>
            <p:nvPr/>
          </p:nvSpPr>
          <p:spPr bwMode="auto">
            <a:xfrm>
              <a:off x="250825" y="3789363"/>
              <a:ext cx="431800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0" name="Line 151"/>
            <p:cNvSpPr>
              <a:spLocks noChangeShapeType="1"/>
            </p:cNvSpPr>
            <p:nvPr/>
          </p:nvSpPr>
          <p:spPr bwMode="auto">
            <a:xfrm>
              <a:off x="252413" y="1268413"/>
              <a:ext cx="431800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1" name="Group 40"/>
          <p:cNvGrpSpPr/>
          <p:nvPr/>
        </p:nvGrpSpPr>
        <p:grpSpPr>
          <a:xfrm rot="5400000">
            <a:off x="2031206" y="1826419"/>
            <a:ext cx="433388" cy="2819400"/>
            <a:chOff x="250825" y="1268413"/>
            <a:chExt cx="433388" cy="2520950"/>
          </a:xfrm>
        </p:grpSpPr>
        <p:sp>
          <p:nvSpPr>
            <p:cNvPr id="42" name="Line 149"/>
            <p:cNvSpPr>
              <a:spLocks noChangeShapeType="1"/>
            </p:cNvSpPr>
            <p:nvPr/>
          </p:nvSpPr>
          <p:spPr bwMode="auto">
            <a:xfrm flipH="1">
              <a:off x="250825" y="1268413"/>
              <a:ext cx="1588" cy="252095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3" name="Line 150"/>
            <p:cNvSpPr>
              <a:spLocks noChangeShapeType="1"/>
            </p:cNvSpPr>
            <p:nvPr/>
          </p:nvSpPr>
          <p:spPr bwMode="auto">
            <a:xfrm>
              <a:off x="250825" y="3789363"/>
              <a:ext cx="431800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4" name="Line 151"/>
            <p:cNvSpPr>
              <a:spLocks noChangeShapeType="1"/>
            </p:cNvSpPr>
            <p:nvPr/>
          </p:nvSpPr>
          <p:spPr bwMode="auto">
            <a:xfrm>
              <a:off x="252413" y="1268413"/>
              <a:ext cx="431800" cy="0"/>
            </a:xfrm>
            <a:prstGeom prst="line">
              <a:avLst/>
            </a:prstGeom>
            <a:noFill/>
            <a:ln w="19050">
              <a:solidFill>
                <a:srgbClr val="C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5" name="Text Box 39"/>
          <p:cNvSpPr txBox="1">
            <a:spLocks noChangeArrowheads="1"/>
          </p:cNvSpPr>
          <p:nvPr/>
        </p:nvSpPr>
        <p:spPr bwMode="auto">
          <a:xfrm>
            <a:off x="3657600" y="3019425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latin typeface="Angsana New" pitchFamily="18" charset="-34"/>
              </a:rPr>
              <a:t>Fact: Sales </a:t>
            </a:r>
            <a:endParaRPr lang="th-TH" b="0" dirty="0">
              <a:latin typeface="Angsana New" pitchFamily="18" charset="-34"/>
            </a:endParaRPr>
          </a:p>
        </p:txBody>
      </p:sp>
      <p:sp>
        <p:nvSpPr>
          <p:cNvPr id="46" name="Text Box 140"/>
          <p:cNvSpPr txBox="1">
            <a:spLocks noChangeArrowheads="1"/>
          </p:cNvSpPr>
          <p:nvPr/>
        </p:nvSpPr>
        <p:spPr bwMode="auto">
          <a:xfrm>
            <a:off x="838200" y="3033712"/>
            <a:ext cx="23764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latin typeface="Angsana New" pitchFamily="18" charset="-34"/>
              </a:rPr>
              <a:t>Dimension: Shop</a:t>
            </a:r>
            <a:endParaRPr lang="th-TH" b="0" dirty="0">
              <a:latin typeface="Angsana New" pitchFamily="18" charset="-34"/>
            </a:endParaRPr>
          </a:p>
        </p:txBody>
      </p:sp>
      <p:sp>
        <p:nvSpPr>
          <p:cNvPr id="47" name="Text Box 141"/>
          <p:cNvSpPr txBox="1">
            <a:spLocks noChangeArrowheads="1"/>
          </p:cNvSpPr>
          <p:nvPr/>
        </p:nvSpPr>
        <p:spPr bwMode="auto">
          <a:xfrm>
            <a:off x="5014912" y="504825"/>
            <a:ext cx="23764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latin typeface="Angsana New" pitchFamily="18" charset="-34"/>
              </a:rPr>
              <a:t>Dimension: Product</a:t>
            </a:r>
            <a:endParaRPr lang="th-TH" b="0" dirty="0">
              <a:latin typeface="Angsana New" pitchFamily="18" charset="-34"/>
            </a:endParaRPr>
          </a:p>
        </p:txBody>
      </p:sp>
      <p:sp>
        <p:nvSpPr>
          <p:cNvPr id="48" name="Text Box 142"/>
          <p:cNvSpPr txBox="1">
            <a:spLocks noChangeArrowheads="1"/>
          </p:cNvSpPr>
          <p:nvPr/>
        </p:nvSpPr>
        <p:spPr bwMode="auto">
          <a:xfrm>
            <a:off x="6934200" y="2943225"/>
            <a:ext cx="23764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>
                <a:latin typeface="Angsana New" pitchFamily="18" charset="-34"/>
              </a:rPr>
              <a:t>Dimension: Date</a:t>
            </a:r>
            <a:endParaRPr lang="th-TH" b="0" dirty="0">
              <a:latin typeface="Angsana New" pitchFamily="18" charset="-34"/>
            </a:endParaRPr>
          </a:p>
        </p:txBody>
      </p:sp>
      <p:sp>
        <p:nvSpPr>
          <p:cNvPr id="20" name="Text Box 165"/>
          <p:cNvSpPr txBox="1">
            <a:spLocks noChangeArrowheads="1"/>
          </p:cNvSpPr>
          <p:nvPr/>
        </p:nvSpPr>
        <p:spPr bwMode="auto">
          <a:xfrm>
            <a:off x="457200" y="685800"/>
            <a:ext cx="32400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>
                <a:latin typeface="Angsana New" pitchFamily="18" charset="-34"/>
              </a:rPr>
              <a:t>ตัวอย่างข้อมูลใน </a:t>
            </a:r>
            <a:r>
              <a:rPr lang="en-US" dirty="0">
                <a:latin typeface="Angsana New" pitchFamily="18" charset="-34"/>
              </a:rPr>
              <a:t>Star Schema</a:t>
            </a:r>
            <a:endParaRPr lang="th-TH" dirty="0">
              <a:latin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การสร้าง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Cube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จาก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Data Mart </a:t>
            </a:r>
            <a:b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</a:b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การ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Roll Up, Drill </a:t>
            </a:r>
            <a:r>
              <a:rPr lang="en-US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Down </a:t>
            </a:r>
            <a:r>
              <a:rPr lang="th-TH" b="1" dirty="0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โดย </a:t>
            </a:r>
            <a:r>
              <a:rPr lang="en-US" b="1" dirty="0" err="1" smtClean="0">
                <a:solidFill>
                  <a:srgbClr val="0070C0"/>
                </a:solidFill>
                <a:latin typeface="AngsanaUPC" pitchFamily="18" charset="-34"/>
                <a:cs typeface="AngsanaUPC" pitchFamily="18" charset="-34"/>
              </a:rPr>
              <a:t>OlapCube</a:t>
            </a:r>
            <a:endParaRPr lang="th-TH" b="1" dirty="0">
              <a:solidFill>
                <a:srgbClr val="0070C0"/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5819775" cy="363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บทความที่น่าสนใจ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438400"/>
          </a:xfrm>
        </p:spPr>
        <p:txBody>
          <a:bodyPr/>
          <a:lstStyle/>
          <a:p>
            <a:pPr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		โลกในปัจจุบันต้องการคนที่เป็นผู้เชี่ยวชาญ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+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ที่รู้กว้าง (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Specialist, but also generalist) </a:t>
            </a:r>
            <a:r>
              <a:rPr lang="th-TH" dirty="0" err="1" smtClean="0">
                <a:latin typeface="AngsanaUPC" pitchFamily="18" charset="-34"/>
                <a:cs typeface="AngsanaUPC" pitchFamily="18" charset="-34"/>
              </a:rPr>
              <a:t>สำหรับทรัพยา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การบุคคล หมายถึงต้องการคนที่มีความรู้เฉพาะทางที่สร้างความได้เปรียบในการแข่งขัน (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Competitive advantage)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แต่ต้องรู้กว้างและทำงานเข้ากับคนอื่นได้ด้วย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257800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2"/>
              </a:rPr>
              <a:t>https://mgronline.com/daily/detail/9630000016414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otched Right Arrow 4"/>
          <p:cNvSpPr/>
          <p:nvPr/>
        </p:nvSpPr>
        <p:spPr>
          <a:xfrm rot="5209403">
            <a:off x="3792679" y="2177244"/>
            <a:ext cx="519952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Can 5"/>
          <p:cNvSpPr/>
          <p:nvPr/>
        </p:nvSpPr>
        <p:spPr>
          <a:xfrm>
            <a:off x="3352800" y="2667000"/>
            <a:ext cx="1371600" cy="9906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Data Warehouse</a:t>
            </a:r>
            <a:endParaRPr lang="th-TH" sz="1800" b="1" dirty="0">
              <a:solidFill>
                <a:schemeClr val="tx2"/>
              </a:solidFill>
            </a:endParaRPr>
          </a:p>
        </p:txBody>
      </p:sp>
      <p:sp>
        <p:nvSpPr>
          <p:cNvPr id="7" name="Notched Right Arrow 6"/>
          <p:cNvSpPr/>
          <p:nvPr/>
        </p:nvSpPr>
        <p:spPr>
          <a:xfrm rot="5240475">
            <a:off x="3853490" y="3772331"/>
            <a:ext cx="533400" cy="3181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Can 7"/>
          <p:cNvSpPr/>
          <p:nvPr/>
        </p:nvSpPr>
        <p:spPr>
          <a:xfrm>
            <a:off x="2057400" y="4191000"/>
            <a:ext cx="838200" cy="7620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Data Mart</a:t>
            </a:r>
            <a:endParaRPr lang="th-TH" sz="1800" b="1" dirty="0">
              <a:solidFill>
                <a:schemeClr val="tx2"/>
              </a:solidFill>
            </a:endParaRPr>
          </a:p>
        </p:txBody>
      </p:sp>
      <p:sp>
        <p:nvSpPr>
          <p:cNvPr id="9" name="Notched Right Arrow 8"/>
          <p:cNvSpPr/>
          <p:nvPr/>
        </p:nvSpPr>
        <p:spPr>
          <a:xfrm rot="7939814">
            <a:off x="2630657" y="3570076"/>
            <a:ext cx="533400" cy="343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Notched Right Arrow 9"/>
          <p:cNvSpPr/>
          <p:nvPr/>
        </p:nvSpPr>
        <p:spPr>
          <a:xfrm rot="3702564">
            <a:off x="4883455" y="3652251"/>
            <a:ext cx="533400" cy="3337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Can 10"/>
          <p:cNvSpPr/>
          <p:nvPr/>
        </p:nvSpPr>
        <p:spPr>
          <a:xfrm>
            <a:off x="5105400" y="4191000"/>
            <a:ext cx="838200" cy="6096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Data Mart</a:t>
            </a:r>
            <a:endParaRPr lang="th-TH" sz="1800" b="1" dirty="0">
              <a:solidFill>
                <a:schemeClr val="tx2"/>
              </a:solidFill>
            </a:endParaRPr>
          </a:p>
        </p:txBody>
      </p:sp>
      <p:sp>
        <p:nvSpPr>
          <p:cNvPr id="12" name="Can 11"/>
          <p:cNvSpPr/>
          <p:nvPr/>
        </p:nvSpPr>
        <p:spPr>
          <a:xfrm>
            <a:off x="3657600" y="4343400"/>
            <a:ext cx="838200" cy="6858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2"/>
                </a:solidFill>
              </a:rPr>
              <a:t>Data Mart</a:t>
            </a:r>
            <a:endParaRPr lang="th-TH" sz="1800" b="1" dirty="0">
              <a:solidFill>
                <a:schemeClr val="tx2"/>
              </a:solidFill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5257800" y="5486400"/>
          <a:ext cx="762000" cy="457755"/>
        </p:xfrm>
        <a:graphic>
          <a:graphicData uri="http://schemas.openxmlformats.org/presentationml/2006/ole">
            <p:oleObj spid="_x0000_s53250" name="Visio" r:id="rId3" imgW="5709523" imgH="3430905" progId="Visio.Drawing.11">
              <p:embed/>
            </p:oleObj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752601" y="5791201"/>
          <a:ext cx="990600" cy="558318"/>
        </p:xfrm>
        <a:graphic>
          <a:graphicData uri="http://schemas.openxmlformats.org/presentationml/2006/ole">
            <p:oleObj spid="_x0000_s53251" name="Visio" r:id="rId4" imgW="5709523" imgH="3430905" progId="Visio.Drawing.11">
              <p:embed/>
            </p:oleObj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/>
        </p:nvGraphicFramePr>
        <p:xfrm>
          <a:off x="3657600" y="5791200"/>
          <a:ext cx="914400" cy="549729"/>
        </p:xfrm>
        <a:graphic>
          <a:graphicData uri="http://schemas.openxmlformats.org/presentationml/2006/ole">
            <p:oleObj spid="_x0000_s53252" name="Visio" r:id="rId5" imgW="5709523" imgH="3430905" progId="Visio.Drawing.11">
              <p:embed/>
            </p:oleObj>
          </a:graphicData>
        </a:graphic>
      </p:graphicFrame>
      <p:sp>
        <p:nvSpPr>
          <p:cNvPr id="16" name="Notched Right Arrow 15"/>
          <p:cNvSpPr/>
          <p:nvPr/>
        </p:nvSpPr>
        <p:spPr>
          <a:xfrm rot="16200000">
            <a:off x="2134834" y="5104166"/>
            <a:ext cx="607132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Notched Right Arrow 16"/>
          <p:cNvSpPr/>
          <p:nvPr/>
        </p:nvSpPr>
        <p:spPr>
          <a:xfrm rot="16037498">
            <a:off x="3749122" y="5190829"/>
            <a:ext cx="607132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Notched Right Arrow 17"/>
          <p:cNvSpPr/>
          <p:nvPr/>
        </p:nvSpPr>
        <p:spPr>
          <a:xfrm rot="16200000">
            <a:off x="5259034" y="4875566"/>
            <a:ext cx="607132" cy="4572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TextBox 18"/>
          <p:cNvSpPr txBox="1"/>
          <p:nvPr/>
        </p:nvSpPr>
        <p:spPr>
          <a:xfrm>
            <a:off x="2590800" y="63246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Data Mart  Data Models</a:t>
            </a:r>
            <a:endParaRPr lang="th-TH" sz="1800" dirty="0"/>
          </a:p>
        </p:txBody>
      </p:sp>
      <p:sp>
        <p:nvSpPr>
          <p:cNvPr id="32" name="TextBox 31"/>
          <p:cNvSpPr txBox="1"/>
          <p:nvPr/>
        </p:nvSpPr>
        <p:spPr>
          <a:xfrm>
            <a:off x="4724400" y="1219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Partial Organization –wide </a:t>
            </a:r>
          </a:p>
          <a:p>
            <a:pPr algn="ctr"/>
            <a:r>
              <a:rPr lang="en-US" sz="1600" dirty="0" smtClean="0"/>
              <a:t>Data Models</a:t>
            </a:r>
            <a:endParaRPr lang="th-TH" sz="1600" dirty="0"/>
          </a:p>
        </p:txBody>
      </p:sp>
      <p:sp>
        <p:nvSpPr>
          <p:cNvPr id="33" name="Notched Right Arrow 32"/>
          <p:cNvSpPr/>
          <p:nvPr/>
        </p:nvSpPr>
        <p:spPr>
          <a:xfrm rot="14305886">
            <a:off x="5120515" y="3500512"/>
            <a:ext cx="533400" cy="33377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Notched Right Arrow 33"/>
          <p:cNvSpPr/>
          <p:nvPr/>
        </p:nvSpPr>
        <p:spPr>
          <a:xfrm rot="16200000">
            <a:off x="3549960" y="3765240"/>
            <a:ext cx="533400" cy="31811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Notched Right Arrow 34"/>
          <p:cNvSpPr/>
          <p:nvPr/>
        </p:nvSpPr>
        <p:spPr>
          <a:xfrm rot="18978894">
            <a:off x="2406979" y="3337062"/>
            <a:ext cx="533400" cy="34347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71596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3. </a:t>
            </a:r>
            <a:r>
              <a:rPr lang="th-TH" sz="3200" dirty="0" smtClean="0">
                <a:latin typeface="AngsanaUPC" pitchFamily="18" charset="-34"/>
                <a:cs typeface="AngsanaUPC" pitchFamily="18" charset="-34"/>
              </a:rPr>
              <a:t>วิธีการผสม </a:t>
            </a:r>
            <a:r>
              <a:rPr lang="en-US" sz="3200" dirty="0" smtClean="0">
                <a:latin typeface="AngsanaUPC" pitchFamily="18" charset="-34"/>
                <a:cs typeface="AngsanaUPC" pitchFamily="18" charset="-34"/>
              </a:rPr>
              <a:t>(Mixed Data Warehouse Development)</a:t>
            </a:r>
            <a:endParaRPr lang="th-TH" sz="3200" dirty="0"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844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0400" y="990600"/>
            <a:ext cx="1546858" cy="106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22"/>
          <p:cNvSpPr/>
          <p:nvPr/>
        </p:nvSpPr>
        <p:spPr>
          <a:xfrm>
            <a:off x="6274688" y="6519446"/>
            <a:ext cx="2970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Ref: Ch3 Data Warehouse Design</a:t>
            </a:r>
            <a:endParaRPr lang="th-TH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381000" y="4648200"/>
            <a:ext cx="2057400" cy="990600"/>
          </a:xfrm>
          <a:prstGeom prst="rect">
            <a:avLst/>
          </a:prstGeom>
          <a:solidFill>
            <a:srgbClr val="CEEC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  <a:solidFill>
            <a:srgbClr val="CEECC2"/>
          </a:solidFill>
        </p:spPr>
        <p:txBody>
          <a:bodyPr>
            <a:normAutofit/>
          </a:bodyPr>
          <a:lstStyle/>
          <a:p>
            <a:r>
              <a:rPr lang="th-TH" sz="3200" b="1" dirty="0" smtClean="0">
                <a:solidFill>
                  <a:srgbClr val="0040C0"/>
                </a:solidFill>
                <a:latin typeface="AngsanaUPC" pitchFamily="18" charset="-34"/>
                <a:cs typeface="AngsanaUPC" pitchFamily="18" charset="-34"/>
              </a:rPr>
              <a:t>แบบจำลองข้อมูล </a:t>
            </a:r>
            <a:r>
              <a:rPr lang="en-US" sz="3200" b="1" dirty="0" smtClean="0">
                <a:solidFill>
                  <a:srgbClr val="0040C0"/>
                </a:solidFill>
                <a:latin typeface="AngsanaUPC" pitchFamily="18" charset="-34"/>
                <a:cs typeface="AngsanaUPC" pitchFamily="18" charset="-34"/>
              </a:rPr>
              <a:t>(Data Model) </a:t>
            </a:r>
            <a:r>
              <a:rPr lang="th-TH" sz="3200" b="1" dirty="0" smtClean="0">
                <a:solidFill>
                  <a:srgbClr val="0040C0"/>
                </a:solidFill>
                <a:latin typeface="AngsanaUPC" pitchFamily="18" charset="-34"/>
                <a:cs typeface="AngsanaUPC" pitchFamily="18" charset="-34"/>
              </a:rPr>
              <a:t>ในส่วนต่างๆ ของระบบการจัดการข้อมูล</a:t>
            </a:r>
            <a:r>
              <a:rPr lang="en-US" sz="3200" b="1" dirty="0" smtClean="0">
                <a:solidFill>
                  <a:srgbClr val="0040C0"/>
                </a:solidFill>
                <a:latin typeface="AngsanaUPC" pitchFamily="18" charset="-34"/>
                <a:cs typeface="AngsanaUPC" pitchFamily="18" charset="-34"/>
              </a:rPr>
              <a:t>  (1/2)</a:t>
            </a:r>
            <a:endParaRPr lang="th-TH" sz="3200" b="1" dirty="0">
              <a:solidFill>
                <a:srgbClr val="0040C0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09600" y="2557462"/>
            <a:ext cx="928687" cy="719138"/>
          </a:xfrm>
          <a:prstGeom prst="flowChartMagneticDisk">
            <a:avLst/>
          </a:prstGeom>
          <a:solidFill>
            <a:srgbClr val="8BC2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Data Staging </a:t>
            </a:r>
          </a:p>
          <a:p>
            <a:pPr algn="ctr"/>
            <a:r>
              <a:rPr lang="en-US" sz="1200" dirty="0"/>
              <a:t>Area</a:t>
            </a:r>
            <a:endParaRPr lang="th-TH" sz="1200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3352800" y="2514600"/>
            <a:ext cx="1292225" cy="914400"/>
          </a:xfrm>
          <a:prstGeom prst="flowChartMagneticDisk">
            <a:avLst/>
          </a:prstGeom>
          <a:solidFill>
            <a:srgbClr val="8BC2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/>
              <a:t>Data Warehouse </a:t>
            </a:r>
          </a:p>
          <a:p>
            <a:pPr algn="ctr"/>
            <a:r>
              <a:rPr lang="en-US" sz="1200" dirty="0"/>
              <a:t>Database</a:t>
            </a:r>
            <a:endParaRPr lang="th-TH" sz="1200" dirty="0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6477000" y="1828800"/>
            <a:ext cx="914400" cy="639762"/>
          </a:xfrm>
          <a:prstGeom prst="flowChartMagneticDisk">
            <a:avLst/>
          </a:prstGeom>
          <a:solidFill>
            <a:srgbClr val="8BC2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/>
              <a:t>Data Mart</a:t>
            </a:r>
            <a:endParaRPr lang="th-TH" sz="1200" dirty="0"/>
          </a:p>
        </p:txBody>
      </p:sp>
      <p:sp>
        <p:nvSpPr>
          <p:cNvPr id="12" name="Rectangle 11"/>
          <p:cNvSpPr/>
          <p:nvPr/>
        </p:nvSpPr>
        <p:spPr>
          <a:xfrm>
            <a:off x="5341938" y="3810000"/>
            <a:ext cx="457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ETL</a:t>
            </a:r>
            <a:endParaRPr lang="th-TH" sz="1400" b="1" dirty="0">
              <a:solidFill>
                <a:srgbClr val="0070C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41938" y="1828800"/>
            <a:ext cx="457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ETL</a:t>
            </a:r>
            <a:endParaRPr lang="th-TH" sz="1400" b="1" dirty="0">
              <a:solidFill>
                <a:srgbClr val="0070C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2667000"/>
            <a:ext cx="457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ETL</a:t>
            </a:r>
            <a:endParaRPr lang="th-TH" sz="1400" b="1" dirty="0">
              <a:solidFill>
                <a:srgbClr val="0070C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41938" y="2819400"/>
            <a:ext cx="4572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ETL</a:t>
            </a:r>
            <a:endParaRPr lang="th-TH" sz="1400" b="1" dirty="0">
              <a:solidFill>
                <a:srgbClr val="0070C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600200" y="2786062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732338" y="1981200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875338" y="1905000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875338" y="2895600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5875338" y="3886200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2743200" y="2743200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>
            <a:off x="4732338" y="3886200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732338" y="2895600"/>
            <a:ext cx="609600" cy="381000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th-TH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2438400" y="1143000"/>
            <a:ext cx="0" cy="441960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562600" y="1143000"/>
            <a:ext cx="0" cy="4495800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438400" y="4648200"/>
            <a:ext cx="3124200" cy="990600"/>
          </a:xfrm>
          <a:prstGeom prst="rect">
            <a:avLst/>
          </a:prstGeom>
          <a:solidFill>
            <a:srgbClr val="CEEC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Rectangle 47"/>
          <p:cNvSpPr/>
          <p:nvPr/>
        </p:nvSpPr>
        <p:spPr>
          <a:xfrm>
            <a:off x="5562600" y="4648200"/>
            <a:ext cx="3124200" cy="990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TextBox 48"/>
          <p:cNvSpPr txBox="1"/>
          <p:nvPr/>
        </p:nvSpPr>
        <p:spPr>
          <a:xfrm>
            <a:off x="609600" y="4778514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Relational Data Model</a:t>
            </a:r>
            <a:endParaRPr lang="th-TH" sz="20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200400" y="4800600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Relational Data Model</a:t>
            </a:r>
            <a:endParaRPr lang="th-TH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6172200" y="48006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Dimentional</a:t>
            </a:r>
            <a:r>
              <a:rPr lang="en-US" sz="2000" b="1" dirty="0" smtClean="0"/>
              <a:t> Data Model</a:t>
            </a:r>
            <a:endParaRPr lang="th-TH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53200" y="5715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OLAP</a:t>
            </a:r>
            <a:endParaRPr lang="th-TH" dirty="0"/>
          </a:p>
        </p:txBody>
      </p:sp>
      <p:sp>
        <p:nvSpPr>
          <p:cNvPr id="36" name="TextBox 35"/>
          <p:cNvSpPr txBox="1"/>
          <p:nvPr/>
        </p:nvSpPr>
        <p:spPr>
          <a:xfrm>
            <a:off x="2590800" y="5638800"/>
            <a:ext cx="2971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Query and Report,  Data Mining</a:t>
            </a:r>
            <a:endParaRPr lang="th-TH" dirty="0"/>
          </a:p>
        </p:txBody>
      </p:sp>
      <p:sp>
        <p:nvSpPr>
          <p:cNvPr id="37" name="AutoShape 10"/>
          <p:cNvSpPr>
            <a:spLocks noChangeArrowheads="1"/>
          </p:cNvSpPr>
          <p:nvPr/>
        </p:nvSpPr>
        <p:spPr bwMode="auto">
          <a:xfrm>
            <a:off x="6477000" y="2743200"/>
            <a:ext cx="914400" cy="639762"/>
          </a:xfrm>
          <a:prstGeom prst="flowChartMagneticDisk">
            <a:avLst/>
          </a:prstGeom>
          <a:solidFill>
            <a:srgbClr val="8BC2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/>
              <a:t>Data Mart</a:t>
            </a:r>
            <a:endParaRPr lang="th-TH" sz="1200" dirty="0"/>
          </a:p>
        </p:txBody>
      </p:sp>
      <p:sp>
        <p:nvSpPr>
          <p:cNvPr id="38" name="AutoShape 10"/>
          <p:cNvSpPr>
            <a:spLocks noChangeArrowheads="1"/>
          </p:cNvSpPr>
          <p:nvPr/>
        </p:nvSpPr>
        <p:spPr bwMode="auto">
          <a:xfrm>
            <a:off x="6477000" y="3733800"/>
            <a:ext cx="914400" cy="639762"/>
          </a:xfrm>
          <a:prstGeom prst="flowChartMagneticDisk">
            <a:avLst/>
          </a:prstGeom>
          <a:solidFill>
            <a:srgbClr val="8BC2C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/>
              <a:t>Data Mart</a:t>
            </a:r>
            <a:endParaRPr lang="th-TH" sz="1200" dirty="0"/>
          </a:p>
        </p:txBody>
      </p:sp>
      <p:sp>
        <p:nvSpPr>
          <p:cNvPr id="39" name="Rectangle 38"/>
          <p:cNvSpPr/>
          <p:nvPr/>
        </p:nvSpPr>
        <p:spPr>
          <a:xfrm>
            <a:off x="6274688" y="6519446"/>
            <a:ext cx="2970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Ref: Ch3 Data Warehouse Design</a:t>
            </a:r>
            <a:endParaRPr lang="th-TH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Magnetic Disk 5"/>
          <p:cNvSpPr/>
          <p:nvPr/>
        </p:nvSpPr>
        <p:spPr>
          <a:xfrm>
            <a:off x="3352800" y="1828800"/>
            <a:ext cx="1600200" cy="11430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Data Staging Area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7086600" y="1676400"/>
            <a:ext cx="1371600" cy="11430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Data Warehouse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 rot="18839695">
            <a:off x="1600976" y="2290557"/>
            <a:ext cx="533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ight Arrow 9"/>
          <p:cNvSpPr/>
          <p:nvPr/>
        </p:nvSpPr>
        <p:spPr>
          <a:xfrm rot="3016479">
            <a:off x="2856537" y="2206854"/>
            <a:ext cx="518647" cy="3399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Right Arrow 10"/>
          <p:cNvSpPr/>
          <p:nvPr/>
        </p:nvSpPr>
        <p:spPr>
          <a:xfrm rot="18458786">
            <a:off x="5029200" y="2209800"/>
            <a:ext cx="533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228600" y="1676400"/>
            <a:ext cx="1371600" cy="1219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Data Acquisition System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3016479">
            <a:off x="6590337" y="2119311"/>
            <a:ext cx="518647" cy="3399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905000" y="1219200"/>
          <a:ext cx="1066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</a:tblGrid>
              <a:tr h="31496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953000" y="1295400"/>
          <a:ext cx="20574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  <a:gridCol w="685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Flowchart: Magnetic Disk 16"/>
          <p:cNvSpPr/>
          <p:nvPr/>
        </p:nvSpPr>
        <p:spPr>
          <a:xfrm>
            <a:off x="3657600" y="4648200"/>
            <a:ext cx="1600200" cy="11430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Data Staging Area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8" name="Flowchart: Magnetic Disk 17"/>
          <p:cNvSpPr/>
          <p:nvPr/>
        </p:nvSpPr>
        <p:spPr>
          <a:xfrm>
            <a:off x="7239000" y="4495800"/>
            <a:ext cx="1371600" cy="1143000"/>
          </a:xfrm>
          <a:prstGeom prst="flowChartMagneticDisk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Data Warehouse 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18839695">
            <a:off x="1753376" y="5109957"/>
            <a:ext cx="533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Right Arrow 19"/>
          <p:cNvSpPr/>
          <p:nvPr/>
        </p:nvSpPr>
        <p:spPr>
          <a:xfrm rot="3016479">
            <a:off x="3085137" y="5014911"/>
            <a:ext cx="518647" cy="3399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Right Arrow 20"/>
          <p:cNvSpPr/>
          <p:nvPr/>
        </p:nvSpPr>
        <p:spPr>
          <a:xfrm rot="18458786">
            <a:off x="5181600" y="5029200"/>
            <a:ext cx="533400" cy="2286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381000" y="4648200"/>
            <a:ext cx="1371600" cy="1295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Data Acquisition System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 rot="3016479">
            <a:off x="6742737" y="4938711"/>
            <a:ext cx="518647" cy="3399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5638800" y="4343400"/>
          <a:ext cx="10668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</a:tblGrid>
              <a:tr h="31496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1905000" y="4267200"/>
          <a:ext cx="175260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4200"/>
                <a:gridCol w="584200"/>
                <a:gridCol w="584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</a:t>
                      </a:r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609600" y="312420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แบบที่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1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กระบวนการ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ETL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ที่การออกแบบโครงสร้างข้อมูลของ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Staging Area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ให้เหมือนกับ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Acquisition System 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590389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แบบที่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2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กระบวนการ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ETL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ที่การออกแบบโครงสร้างข้อมูลของ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Staging Area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ให้เหมือนกับ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Warehouse Database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68362"/>
          </a:xfrm>
          <a:solidFill>
            <a:srgbClr val="67B9CF"/>
          </a:solidFill>
        </p:spPr>
        <p:txBody>
          <a:bodyPr>
            <a:normAutofit/>
          </a:bodyPr>
          <a:lstStyle/>
          <a:p>
            <a:r>
              <a:rPr lang="th-TH" dirty="0" smtClean="0">
                <a:latin typeface="AngsanaUPC" pitchFamily="18" charset="-34"/>
                <a:cs typeface="AngsanaUPC" pitchFamily="18" charset="-34"/>
              </a:rPr>
              <a:t>แนวทางการออกแบบ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 Staging Area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กับการ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ETL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62600" y="6380946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Ref:  Ch6 Data Staging Area</a:t>
            </a:r>
            <a:endParaRPr lang="th-TH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3"/>
          <p:cNvSpPr>
            <a:spLocks noChangeArrowheads="1"/>
          </p:cNvSpPr>
          <p:nvPr/>
        </p:nvSpPr>
        <p:spPr bwMode="auto">
          <a:xfrm>
            <a:off x="5795963" y="1700213"/>
            <a:ext cx="3348037" cy="4249737"/>
          </a:xfrm>
          <a:prstGeom prst="rect">
            <a:avLst/>
          </a:prstGeom>
          <a:solidFill>
            <a:srgbClr val="CC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987" name="Rectangle 102"/>
          <p:cNvSpPr>
            <a:spLocks noChangeArrowheads="1"/>
          </p:cNvSpPr>
          <p:nvPr/>
        </p:nvSpPr>
        <p:spPr bwMode="auto">
          <a:xfrm>
            <a:off x="2843213" y="1700213"/>
            <a:ext cx="2952750" cy="4249737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988" name="Rectangle 101"/>
          <p:cNvSpPr>
            <a:spLocks noChangeArrowheads="1"/>
          </p:cNvSpPr>
          <p:nvPr/>
        </p:nvSpPr>
        <p:spPr bwMode="auto">
          <a:xfrm>
            <a:off x="0" y="1700213"/>
            <a:ext cx="2843213" cy="42497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457200"/>
            <a:ext cx="9036050" cy="1027113"/>
          </a:xfrm>
        </p:spPr>
        <p:txBody>
          <a:bodyPr>
            <a:normAutofit/>
          </a:bodyPr>
          <a:lstStyle/>
          <a:p>
            <a:pPr eaLnBrk="1" hangingPunct="1"/>
            <a:r>
              <a:rPr lang="th-TH" dirty="0" smtClean="0">
                <a:solidFill>
                  <a:srgbClr val="C00000"/>
                </a:solidFill>
                <a:effectLst/>
                <a:latin typeface="AngsanaUPC" pitchFamily="18" charset="-34"/>
                <a:cs typeface="AngsanaUPC" pitchFamily="18" charset="-34"/>
              </a:rPr>
              <a:t>คลังข้อมูล</a:t>
            </a:r>
            <a:r>
              <a:rPr lang="en-US" dirty="0" smtClean="0">
                <a:solidFill>
                  <a:srgbClr val="C00000"/>
                </a:solidFill>
                <a:effectLst/>
                <a:latin typeface="AngsanaUPC" pitchFamily="18" charset="-34"/>
                <a:cs typeface="AngsanaUPC" pitchFamily="18" charset="-34"/>
              </a:rPr>
              <a:t> (Data Warehouse)</a:t>
            </a:r>
            <a:r>
              <a:rPr lang="th-TH" dirty="0" smtClean="0">
                <a:solidFill>
                  <a:srgbClr val="C00000"/>
                </a:solidFill>
                <a:effectLst/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/>
                <a:latin typeface="AngsanaUPC" pitchFamily="18" charset="-34"/>
                <a:cs typeface="AngsanaUPC" pitchFamily="18" charset="-34"/>
              </a:rPr>
              <a:t>: </a:t>
            </a:r>
            <a:r>
              <a:rPr lang="th-TH" sz="3200" dirty="0" smtClean="0">
                <a:solidFill>
                  <a:srgbClr val="C00000"/>
                </a:solidFill>
                <a:effectLst/>
                <a:latin typeface="AngsanaUPC" pitchFamily="18" charset="-34"/>
                <a:cs typeface="AngsanaUPC" pitchFamily="18" charset="-34"/>
              </a:rPr>
              <a:t>การวิเคราะห์ข้อมูลในคลังข้อมูล 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3203575" y="4752975"/>
            <a:ext cx="1150938" cy="730250"/>
          </a:xfrm>
          <a:prstGeom prst="rect">
            <a:avLst/>
          </a:prstGeom>
          <a:solidFill>
            <a:srgbClr val="FFFF66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OLAP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Generator</a:t>
            </a:r>
            <a:endParaRPr lang="th-TH" sz="2000" dirty="0"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</a:endParaRPr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107950" y="3429000"/>
            <a:ext cx="1223963" cy="1008063"/>
          </a:xfrm>
          <a:prstGeom prst="can">
            <a:avLst>
              <a:gd name="adj" fmla="val 250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Data </a:t>
            </a:r>
          </a:p>
          <a:p>
            <a:pPr algn="ctr">
              <a:defRPr/>
            </a:pPr>
            <a:r>
              <a:rPr lang="en-US" sz="1400">
                <a:effectLst>
                  <a:outerShdw blurRad="38100" dist="38100" dir="2700000" algn="tl">
                    <a:srgbClr val="FFFFFF"/>
                  </a:outerShdw>
                </a:effectLst>
              </a:rPr>
              <a:t>Warehouse</a:t>
            </a:r>
            <a:endParaRPr lang="th-TH" sz="1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1476375" y="1989138"/>
            <a:ext cx="1223963" cy="1008062"/>
          </a:xfrm>
          <a:prstGeom prst="can">
            <a:avLst>
              <a:gd name="adj" fmla="val 250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แหล่งข้อมูลเพื่อ</a:t>
            </a:r>
          </a:p>
          <a:p>
            <a:pPr algn="ctr">
              <a:defRPr/>
            </a:pPr>
            <a:r>
              <a:rPr lang="th-TH" sz="200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การปฏิบัติงาน</a:t>
            </a:r>
          </a:p>
        </p:txBody>
      </p:sp>
      <p:sp>
        <p:nvSpPr>
          <p:cNvPr id="57358" name="AutoShape 14"/>
          <p:cNvSpPr>
            <a:spLocks noChangeArrowheads="1"/>
          </p:cNvSpPr>
          <p:nvPr/>
        </p:nvSpPr>
        <p:spPr bwMode="auto">
          <a:xfrm>
            <a:off x="1476375" y="4581525"/>
            <a:ext cx="1223963" cy="1008063"/>
          </a:xfrm>
          <a:prstGeom prst="can">
            <a:avLst>
              <a:gd name="adj" fmla="val 25000"/>
            </a:avLst>
          </a:prstGeom>
          <a:solidFill>
            <a:srgbClr val="CCFF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แหล่งข้อมูลเพื่อ</a:t>
            </a:r>
          </a:p>
          <a:p>
            <a:pPr algn="ctr">
              <a:defRPr/>
            </a:pPr>
            <a:r>
              <a:rPr lang="th-TH" sz="2000" dirty="0">
                <a:effectLst>
                  <a:outerShdw blurRad="38100" dist="38100" dir="2700000" algn="tl">
                    <a:srgbClr val="FFFFFF"/>
                  </a:outerShdw>
                </a:effectLst>
                <a:latin typeface="Angsana New" pitchFamily="18" charset="-34"/>
              </a:rPr>
              <a:t>การวิเคราะห์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4787900" y="4724400"/>
            <a:ext cx="1008063" cy="758825"/>
            <a:chOff x="3651" y="3008"/>
            <a:chExt cx="862" cy="649"/>
          </a:xfrm>
        </p:grpSpPr>
        <p:grpSp>
          <p:nvGrpSpPr>
            <p:cNvPr id="3" name="Group 61"/>
            <p:cNvGrpSpPr>
              <a:grpSpLocks/>
            </p:cNvGrpSpPr>
            <p:nvPr/>
          </p:nvGrpSpPr>
          <p:grpSpPr bwMode="auto">
            <a:xfrm>
              <a:off x="3651" y="3113"/>
              <a:ext cx="681" cy="543"/>
              <a:chOff x="3651" y="3113"/>
              <a:chExt cx="681" cy="543"/>
            </a:xfrm>
          </p:grpSpPr>
          <p:sp>
            <p:nvSpPr>
              <p:cNvPr id="42036" name="Rectangle 52"/>
              <p:cNvSpPr>
                <a:spLocks noChangeArrowheads="1"/>
              </p:cNvSpPr>
              <p:nvPr/>
            </p:nvSpPr>
            <p:spPr bwMode="auto">
              <a:xfrm>
                <a:off x="3651" y="3113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37" name="Rectangle 53"/>
              <p:cNvSpPr>
                <a:spLocks noChangeArrowheads="1"/>
              </p:cNvSpPr>
              <p:nvPr/>
            </p:nvSpPr>
            <p:spPr bwMode="auto">
              <a:xfrm>
                <a:off x="3878" y="3113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38" name="Rectangle 54"/>
              <p:cNvSpPr>
                <a:spLocks noChangeArrowheads="1"/>
              </p:cNvSpPr>
              <p:nvPr/>
            </p:nvSpPr>
            <p:spPr bwMode="auto">
              <a:xfrm>
                <a:off x="4105" y="3113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39" name="Rectangle 55"/>
              <p:cNvSpPr>
                <a:spLocks noChangeArrowheads="1"/>
              </p:cNvSpPr>
              <p:nvPr/>
            </p:nvSpPr>
            <p:spPr bwMode="auto">
              <a:xfrm>
                <a:off x="3651" y="3294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40" name="Rectangle 56"/>
              <p:cNvSpPr>
                <a:spLocks noChangeArrowheads="1"/>
              </p:cNvSpPr>
              <p:nvPr/>
            </p:nvSpPr>
            <p:spPr bwMode="auto">
              <a:xfrm>
                <a:off x="3878" y="3294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41" name="Rectangle 57"/>
              <p:cNvSpPr>
                <a:spLocks noChangeArrowheads="1"/>
              </p:cNvSpPr>
              <p:nvPr/>
            </p:nvSpPr>
            <p:spPr bwMode="auto">
              <a:xfrm>
                <a:off x="4105" y="3294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42" name="Rectangle 58"/>
              <p:cNvSpPr>
                <a:spLocks noChangeArrowheads="1"/>
              </p:cNvSpPr>
              <p:nvPr/>
            </p:nvSpPr>
            <p:spPr bwMode="auto">
              <a:xfrm>
                <a:off x="3651" y="3475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43" name="Rectangle 59"/>
              <p:cNvSpPr>
                <a:spLocks noChangeArrowheads="1"/>
              </p:cNvSpPr>
              <p:nvPr/>
            </p:nvSpPr>
            <p:spPr bwMode="auto">
              <a:xfrm>
                <a:off x="3878" y="3475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  <p:sp>
            <p:nvSpPr>
              <p:cNvPr id="42044" name="Rectangle 60"/>
              <p:cNvSpPr>
                <a:spLocks noChangeArrowheads="1"/>
              </p:cNvSpPr>
              <p:nvPr/>
            </p:nvSpPr>
            <p:spPr bwMode="auto">
              <a:xfrm>
                <a:off x="4105" y="3475"/>
                <a:ext cx="227" cy="181"/>
              </a:xfrm>
              <a:prstGeom prst="rect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th-TH"/>
              </a:p>
            </p:txBody>
          </p:sp>
        </p:grpSp>
        <p:sp>
          <p:nvSpPr>
            <p:cNvPr id="42025" name="Line 62"/>
            <p:cNvSpPr>
              <a:spLocks noChangeShapeType="1"/>
            </p:cNvSpPr>
            <p:nvPr/>
          </p:nvSpPr>
          <p:spPr bwMode="auto">
            <a:xfrm flipV="1">
              <a:off x="4332" y="3008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26" name="Line 63"/>
            <p:cNvSpPr>
              <a:spLocks noChangeShapeType="1"/>
            </p:cNvSpPr>
            <p:nvPr/>
          </p:nvSpPr>
          <p:spPr bwMode="auto">
            <a:xfrm flipV="1">
              <a:off x="4332" y="3553"/>
              <a:ext cx="181" cy="1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27" name="Line 64"/>
            <p:cNvSpPr>
              <a:spLocks noChangeShapeType="1"/>
            </p:cNvSpPr>
            <p:nvPr/>
          </p:nvSpPr>
          <p:spPr bwMode="auto">
            <a:xfrm>
              <a:off x="4513" y="3022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28" name="Line 65"/>
            <p:cNvSpPr>
              <a:spLocks noChangeShapeType="1"/>
            </p:cNvSpPr>
            <p:nvPr/>
          </p:nvSpPr>
          <p:spPr bwMode="auto">
            <a:xfrm flipV="1">
              <a:off x="3651" y="3022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29" name="Line 66"/>
            <p:cNvSpPr>
              <a:spLocks noChangeShapeType="1"/>
            </p:cNvSpPr>
            <p:nvPr/>
          </p:nvSpPr>
          <p:spPr bwMode="auto">
            <a:xfrm>
              <a:off x="3833" y="3022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30" name="Line 67"/>
            <p:cNvSpPr>
              <a:spLocks noChangeShapeType="1"/>
            </p:cNvSpPr>
            <p:nvPr/>
          </p:nvSpPr>
          <p:spPr bwMode="auto">
            <a:xfrm flipV="1">
              <a:off x="3878" y="3022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31" name="Line 68"/>
            <p:cNvSpPr>
              <a:spLocks noChangeShapeType="1"/>
            </p:cNvSpPr>
            <p:nvPr/>
          </p:nvSpPr>
          <p:spPr bwMode="auto">
            <a:xfrm flipV="1">
              <a:off x="4105" y="3022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32" name="Line 69"/>
            <p:cNvSpPr>
              <a:spLocks noChangeShapeType="1"/>
            </p:cNvSpPr>
            <p:nvPr/>
          </p:nvSpPr>
          <p:spPr bwMode="auto">
            <a:xfrm flipV="1">
              <a:off x="4332" y="3203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33" name="Line 70"/>
            <p:cNvSpPr>
              <a:spLocks noChangeShapeType="1"/>
            </p:cNvSpPr>
            <p:nvPr/>
          </p:nvSpPr>
          <p:spPr bwMode="auto">
            <a:xfrm flipV="1">
              <a:off x="4332" y="3385"/>
              <a:ext cx="181" cy="1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34" name="Line 71"/>
            <p:cNvSpPr>
              <a:spLocks noChangeShapeType="1"/>
            </p:cNvSpPr>
            <p:nvPr/>
          </p:nvSpPr>
          <p:spPr bwMode="auto">
            <a:xfrm>
              <a:off x="4422" y="3067"/>
              <a:ext cx="0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42035" name="Line 72"/>
            <p:cNvSpPr>
              <a:spLocks noChangeShapeType="1"/>
            </p:cNvSpPr>
            <p:nvPr/>
          </p:nvSpPr>
          <p:spPr bwMode="auto">
            <a:xfrm flipH="1">
              <a:off x="3787" y="3067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</p:grpSp>
      <p:pic>
        <p:nvPicPr>
          <p:cNvPr id="41995" name="Picture 74" descr="j01953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988" y="3357563"/>
            <a:ext cx="86042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419" name="Text Box 75"/>
          <p:cNvSpPr txBox="1">
            <a:spLocks noChangeArrowheads="1"/>
          </p:cNvSpPr>
          <p:nvPr/>
        </p:nvSpPr>
        <p:spPr bwMode="auto">
          <a:xfrm>
            <a:off x="5867400" y="1989138"/>
            <a:ext cx="1150938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Report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Generator</a:t>
            </a:r>
            <a:endParaRPr lang="th-TH" sz="200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57420" name="Text Box 76"/>
          <p:cNvSpPr txBox="1">
            <a:spLocks noChangeArrowheads="1"/>
          </p:cNvSpPr>
          <p:nvPr/>
        </p:nvSpPr>
        <p:spPr bwMode="auto">
          <a:xfrm>
            <a:off x="5867400" y="3130550"/>
            <a:ext cx="1150938" cy="730250"/>
          </a:xfrm>
          <a:prstGeom prst="rect">
            <a:avLst/>
          </a:prstGeom>
          <a:solidFill>
            <a:schemeClr val="bg1"/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Data Mining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Tools</a:t>
            </a:r>
            <a:endParaRPr lang="th-TH" sz="200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41998" name="AutoShape 77"/>
          <p:cNvSpPr>
            <a:spLocks noChangeArrowheads="1"/>
          </p:cNvSpPr>
          <p:nvPr/>
        </p:nvSpPr>
        <p:spPr bwMode="auto">
          <a:xfrm>
            <a:off x="7596188" y="1989138"/>
            <a:ext cx="1079500" cy="576262"/>
          </a:xfrm>
          <a:prstGeom prst="flowChartDocument">
            <a:avLst/>
          </a:prstGeom>
          <a:solidFill>
            <a:schemeClr val="bg1"/>
          </a:solidFill>
          <a:ln w="28575" algn="ctr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h-TH" sz="2400"/>
              <a:t>รายงาน</a:t>
            </a:r>
          </a:p>
        </p:txBody>
      </p:sp>
      <p:sp>
        <p:nvSpPr>
          <p:cNvPr id="57422" name="Text Box 78"/>
          <p:cNvSpPr txBox="1">
            <a:spLocks noChangeArrowheads="1"/>
          </p:cNvSpPr>
          <p:nvPr/>
        </p:nvSpPr>
        <p:spPr bwMode="auto">
          <a:xfrm rot="-1520771">
            <a:off x="3924300" y="3824288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42000" name="Line 80"/>
          <p:cNvSpPr>
            <a:spLocks noChangeShapeType="1"/>
          </p:cNvSpPr>
          <p:nvPr/>
        </p:nvSpPr>
        <p:spPr bwMode="auto">
          <a:xfrm flipV="1">
            <a:off x="1331913" y="2997200"/>
            <a:ext cx="792162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1" name="Line 81"/>
          <p:cNvSpPr>
            <a:spLocks noChangeShapeType="1"/>
          </p:cNvSpPr>
          <p:nvPr/>
        </p:nvSpPr>
        <p:spPr bwMode="auto">
          <a:xfrm>
            <a:off x="1331913" y="4005263"/>
            <a:ext cx="792162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2" name="Line 82"/>
          <p:cNvSpPr>
            <a:spLocks noChangeShapeType="1"/>
          </p:cNvSpPr>
          <p:nvPr/>
        </p:nvSpPr>
        <p:spPr bwMode="auto">
          <a:xfrm flipV="1">
            <a:off x="2700338" y="2349500"/>
            <a:ext cx="3167062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3" name="Line 83"/>
          <p:cNvSpPr>
            <a:spLocks noChangeShapeType="1"/>
          </p:cNvSpPr>
          <p:nvPr/>
        </p:nvSpPr>
        <p:spPr bwMode="auto">
          <a:xfrm>
            <a:off x="2700338" y="2565400"/>
            <a:ext cx="3167062" cy="935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4" name="Line 84"/>
          <p:cNvSpPr>
            <a:spLocks noChangeShapeType="1"/>
          </p:cNvSpPr>
          <p:nvPr/>
        </p:nvSpPr>
        <p:spPr bwMode="auto">
          <a:xfrm flipV="1">
            <a:off x="2700338" y="3573463"/>
            <a:ext cx="3167062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5" name="Line 85"/>
          <p:cNvSpPr>
            <a:spLocks noChangeShapeType="1"/>
          </p:cNvSpPr>
          <p:nvPr/>
        </p:nvSpPr>
        <p:spPr bwMode="auto">
          <a:xfrm>
            <a:off x="2700338" y="53006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6" name="Line 86"/>
          <p:cNvSpPr>
            <a:spLocks noChangeShapeType="1"/>
          </p:cNvSpPr>
          <p:nvPr/>
        </p:nvSpPr>
        <p:spPr bwMode="auto">
          <a:xfrm>
            <a:off x="4356100" y="5300663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7" name="Line 87"/>
          <p:cNvSpPr>
            <a:spLocks noChangeShapeType="1"/>
          </p:cNvSpPr>
          <p:nvPr/>
        </p:nvSpPr>
        <p:spPr bwMode="auto">
          <a:xfrm flipV="1">
            <a:off x="5795963" y="4076700"/>
            <a:ext cx="230505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8" name="Line 88"/>
          <p:cNvSpPr>
            <a:spLocks noChangeShapeType="1"/>
          </p:cNvSpPr>
          <p:nvPr/>
        </p:nvSpPr>
        <p:spPr bwMode="auto">
          <a:xfrm>
            <a:off x="7019925" y="3573463"/>
            <a:ext cx="10080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09" name="Line 89"/>
          <p:cNvSpPr>
            <a:spLocks noChangeShapeType="1"/>
          </p:cNvSpPr>
          <p:nvPr/>
        </p:nvSpPr>
        <p:spPr bwMode="auto">
          <a:xfrm flipV="1">
            <a:off x="7019925" y="2276475"/>
            <a:ext cx="5762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42010" name="Line 90"/>
          <p:cNvSpPr>
            <a:spLocks noChangeShapeType="1"/>
          </p:cNvSpPr>
          <p:nvPr/>
        </p:nvSpPr>
        <p:spPr bwMode="auto">
          <a:xfrm>
            <a:off x="8243888" y="2565400"/>
            <a:ext cx="0" cy="719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th-TH"/>
          </a:p>
        </p:txBody>
      </p:sp>
      <p:sp>
        <p:nvSpPr>
          <p:cNvPr id="57436" name="Text Box 92"/>
          <p:cNvSpPr txBox="1">
            <a:spLocks noChangeArrowheads="1"/>
          </p:cNvSpPr>
          <p:nvPr/>
        </p:nvSpPr>
        <p:spPr bwMode="auto">
          <a:xfrm>
            <a:off x="2641600" y="4903788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57437" name="Text Box 93"/>
          <p:cNvSpPr txBox="1">
            <a:spLocks noChangeArrowheads="1"/>
          </p:cNvSpPr>
          <p:nvPr/>
        </p:nvSpPr>
        <p:spPr bwMode="auto">
          <a:xfrm rot="-328431">
            <a:off x="3779838" y="20605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57438" name="Text Box 94"/>
          <p:cNvSpPr txBox="1">
            <a:spLocks noChangeArrowheads="1"/>
          </p:cNvSpPr>
          <p:nvPr/>
        </p:nvSpPr>
        <p:spPr bwMode="auto">
          <a:xfrm rot="863291">
            <a:off x="4211638" y="2708275"/>
            <a:ext cx="59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ข้อมูล</a:t>
            </a:r>
          </a:p>
        </p:txBody>
      </p:sp>
      <p:sp>
        <p:nvSpPr>
          <p:cNvPr id="57439" name="Text Box 95"/>
          <p:cNvSpPr txBox="1">
            <a:spLocks noChangeArrowheads="1"/>
          </p:cNvSpPr>
          <p:nvPr/>
        </p:nvSpPr>
        <p:spPr bwMode="auto">
          <a:xfrm>
            <a:off x="7308850" y="3213100"/>
            <a:ext cx="38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</a:t>
            </a:r>
          </a:p>
        </p:txBody>
      </p:sp>
      <p:sp>
        <p:nvSpPr>
          <p:cNvPr id="57440" name="Text Box 96"/>
          <p:cNvSpPr txBox="1">
            <a:spLocks noChangeArrowheads="1"/>
          </p:cNvSpPr>
          <p:nvPr/>
        </p:nvSpPr>
        <p:spPr bwMode="auto">
          <a:xfrm>
            <a:off x="7065963" y="1844675"/>
            <a:ext cx="3857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</a:t>
            </a:r>
          </a:p>
        </p:txBody>
      </p:sp>
      <p:sp>
        <p:nvSpPr>
          <p:cNvPr id="57441" name="Text Box 97"/>
          <p:cNvSpPr txBox="1">
            <a:spLocks noChangeArrowheads="1"/>
          </p:cNvSpPr>
          <p:nvPr/>
        </p:nvSpPr>
        <p:spPr bwMode="auto">
          <a:xfrm>
            <a:off x="4356100" y="4854575"/>
            <a:ext cx="385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ผล</a:t>
            </a:r>
          </a:p>
        </p:txBody>
      </p:sp>
      <p:sp>
        <p:nvSpPr>
          <p:cNvPr id="57443" name="Text Box 99"/>
          <p:cNvSpPr txBox="1">
            <a:spLocks noChangeArrowheads="1"/>
          </p:cNvSpPr>
          <p:nvPr/>
        </p:nvSpPr>
        <p:spPr bwMode="auto">
          <a:xfrm>
            <a:off x="7370763" y="2671763"/>
            <a:ext cx="87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การใช้งาน</a:t>
            </a:r>
          </a:p>
        </p:txBody>
      </p:sp>
      <p:sp>
        <p:nvSpPr>
          <p:cNvPr id="57444" name="Text Box 100"/>
          <p:cNvSpPr txBox="1">
            <a:spLocks noChangeArrowheads="1"/>
          </p:cNvSpPr>
          <p:nvPr/>
        </p:nvSpPr>
        <p:spPr bwMode="auto">
          <a:xfrm rot="-1496058">
            <a:off x="6300788" y="4292600"/>
            <a:ext cx="873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การใช้งาน</a:t>
            </a:r>
          </a:p>
        </p:txBody>
      </p:sp>
      <p:sp>
        <p:nvSpPr>
          <p:cNvPr id="57448" name="Rectangle 104"/>
          <p:cNvSpPr>
            <a:spLocks noChangeArrowheads="1"/>
          </p:cNvSpPr>
          <p:nvPr/>
        </p:nvSpPr>
        <p:spPr bwMode="auto">
          <a:xfrm>
            <a:off x="0" y="5949950"/>
            <a:ext cx="2843213" cy="57626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คลังข้อมูล</a:t>
            </a:r>
          </a:p>
        </p:txBody>
      </p:sp>
      <p:sp>
        <p:nvSpPr>
          <p:cNvPr id="57449" name="Rectangle 105"/>
          <p:cNvSpPr>
            <a:spLocks noChangeArrowheads="1"/>
          </p:cNvSpPr>
          <p:nvPr/>
        </p:nvSpPr>
        <p:spPr bwMode="auto">
          <a:xfrm>
            <a:off x="2843213" y="5949950"/>
            <a:ext cx="2952750" cy="576263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ช่วงเวลาที่องค์กรไม่ได้ปฏิบัติงาน</a:t>
            </a:r>
          </a:p>
        </p:txBody>
      </p:sp>
      <p:sp>
        <p:nvSpPr>
          <p:cNvPr id="57450" name="Rectangle 106"/>
          <p:cNvSpPr>
            <a:spLocks noChangeArrowheads="1"/>
          </p:cNvSpPr>
          <p:nvPr/>
        </p:nvSpPr>
        <p:spPr bwMode="auto">
          <a:xfrm>
            <a:off x="5795963" y="5949950"/>
            <a:ext cx="3348037" cy="576263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th-TH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ช่วงเวลาที่องค์กรปฏิบัติงาน</a:t>
            </a:r>
          </a:p>
        </p:txBody>
      </p:sp>
      <p:sp>
        <p:nvSpPr>
          <p:cNvPr id="57451" name="Text Box 107"/>
          <p:cNvSpPr txBox="1">
            <a:spLocks noChangeArrowheads="1"/>
          </p:cNvSpPr>
          <p:nvPr/>
        </p:nvSpPr>
        <p:spPr bwMode="auto">
          <a:xfrm>
            <a:off x="8172450" y="4365625"/>
            <a:ext cx="720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200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ผู้ใช้งาน</a:t>
            </a:r>
          </a:p>
        </p:txBody>
      </p:sp>
      <p:sp>
        <p:nvSpPr>
          <p:cNvPr id="57452" name="Text Box 108"/>
          <p:cNvSpPr txBox="1">
            <a:spLocks noChangeArrowheads="1"/>
          </p:cNvSpPr>
          <p:nvPr/>
        </p:nvSpPr>
        <p:spPr bwMode="auto">
          <a:xfrm>
            <a:off x="4932363" y="5445125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OLAP</a:t>
            </a:r>
            <a:endParaRPr lang="th-TH" sz="2000" dirty="0"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274688" y="6519446"/>
            <a:ext cx="29701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Ref: Ch3 Data Warehouse Design</a:t>
            </a:r>
            <a:endParaRPr lang="th-TH" sz="1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EDF6F9"/>
          </a:solidFill>
        </p:spPr>
        <p:txBody>
          <a:bodyPr/>
          <a:lstStyle/>
          <a:p>
            <a:r>
              <a:rPr lang="en-US" dirty="0" smtClean="0">
                <a:latin typeface="AngsanaUPC" pitchFamily="18" charset="-34"/>
                <a:cs typeface="AngsanaUPC" pitchFamily="18" charset="-34"/>
              </a:rPr>
              <a:t>Database </a:t>
            </a:r>
            <a:r>
              <a:rPr lang="th-TH" dirty="0" smtClean="0">
                <a:latin typeface="AngsanaUPC" pitchFamily="18" charset="-34"/>
                <a:cs typeface="AngsanaUPC" pitchFamily="18" charset="-34"/>
              </a:rPr>
              <a:t>ในระบบ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TPS : </a:t>
            </a:r>
            <a:r>
              <a:rPr lang="th-TH" b="1" dirty="0" smtClean="0">
                <a:solidFill>
                  <a:srgbClr val="0070C0"/>
                </a:solidFill>
              </a:rPr>
              <a:t>ระบบขายหน้า</a:t>
            </a:r>
            <a:r>
              <a:rPr lang="th-TH" b="1" dirty="0" smtClean="0">
                <a:solidFill>
                  <a:srgbClr val="0070C0"/>
                </a:solidFill>
              </a:rPr>
              <a:t>ร้าน</a:t>
            </a:r>
            <a:r>
              <a:rPr lang="en-US" b="1" dirty="0" smtClean="0">
                <a:solidFill>
                  <a:srgbClr val="0070C0"/>
                </a:solidFill>
              </a:rPr>
              <a:t> Sales System, </a:t>
            </a:r>
            <a:endParaRPr lang="th-TH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th-TH" b="1" dirty="0" smtClean="0">
                <a:solidFill>
                  <a:srgbClr val="0070C0"/>
                </a:solidFill>
              </a:rPr>
              <a:t> </a:t>
            </a:r>
            <a:r>
              <a:rPr lang="th-TH" b="1" dirty="0" smtClean="0">
                <a:solidFill>
                  <a:srgbClr val="0070C0"/>
                </a:solidFill>
              </a:rPr>
              <a:t>         </a:t>
            </a:r>
            <a:r>
              <a:rPr lang="th-TH" b="1" dirty="0" smtClean="0">
                <a:solidFill>
                  <a:srgbClr val="0070C0"/>
                </a:solidFill>
              </a:rPr>
              <a:t>ระบบเงินเดือน </a:t>
            </a:r>
            <a:r>
              <a:rPr lang="en-US" b="1" dirty="0" smtClean="0">
                <a:solidFill>
                  <a:srgbClr val="0070C0"/>
                </a:solidFill>
              </a:rPr>
              <a:t>    Payroll System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ZZZ_63_Carmarketing, </a:t>
            </a:r>
            <a:r>
              <a:rPr lang="en-US" dirty="0" smtClean="0">
                <a:latin typeface="AngsanaUPC" pitchFamily="18" charset="-34"/>
                <a:cs typeface="AngsanaUPC" pitchFamily="18" charset="-34"/>
              </a:rPr>
              <a:t>ZZZ_63_Payroll</a:t>
            </a:r>
          </a:p>
          <a:p>
            <a:pPr marL="514350" indent="-514350">
              <a:buNone/>
            </a:pPr>
            <a:endParaRPr lang="en-US" dirty="0" smtClean="0">
              <a:latin typeface="AngsanaUPC" pitchFamily="18" charset="-34"/>
              <a:cs typeface="AngsanaUPC" pitchFamily="18" charset="-34"/>
            </a:endParaRPr>
          </a:p>
          <a:p>
            <a:pPr marL="514350" indent="-514350">
              <a:buNone/>
            </a:pPr>
            <a:r>
              <a:rPr lang="th-TH" dirty="0" smtClean="0">
                <a:latin typeface="AngsanaUPC" pitchFamily="18" charset="-34"/>
                <a:cs typeface="AngsanaUPC" pitchFamily="18" charset="-34"/>
              </a:rPr>
              <a:t>การสร้าง </a:t>
            </a:r>
            <a:r>
              <a:rPr lang="en-US" b="1" dirty="0" smtClean="0">
                <a:solidFill>
                  <a:srgbClr val="0070C0"/>
                </a:solidFill>
              </a:rPr>
              <a:t>Data </a:t>
            </a:r>
            <a:r>
              <a:rPr lang="en-US" b="1" dirty="0" smtClean="0">
                <a:solidFill>
                  <a:srgbClr val="0070C0"/>
                </a:solidFill>
              </a:rPr>
              <a:t>Ware </a:t>
            </a:r>
            <a:r>
              <a:rPr lang="en-US" b="1" dirty="0" smtClean="0">
                <a:solidFill>
                  <a:srgbClr val="0070C0"/>
                </a:solidFill>
              </a:rPr>
              <a:t>house </a:t>
            </a:r>
            <a:r>
              <a:rPr lang="th-TH" b="1" dirty="0" smtClean="0">
                <a:solidFill>
                  <a:srgbClr val="0070C0"/>
                </a:solidFill>
              </a:rPr>
              <a:t>ประกอบด้วย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AutoNum type="arabicPeriod"/>
            </a:pPr>
            <a:r>
              <a:rPr lang="en-US" dirty="0" err="1" smtClean="0"/>
              <a:t>ZZZ_Acquisition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(LAB </a:t>
            </a:r>
            <a:r>
              <a:rPr lang="th-TH" dirty="0" smtClean="0">
                <a:solidFill>
                  <a:srgbClr val="C00000"/>
                </a:solidFill>
              </a:rPr>
              <a:t>ในห้องเรียนไม่ได้ทำ</a:t>
            </a:r>
            <a:r>
              <a:rPr lang="en-US" dirty="0" smtClean="0">
                <a:solidFill>
                  <a:srgbClr val="C00000"/>
                </a:solidFill>
              </a:rPr>
              <a:t>)</a:t>
            </a:r>
            <a:endParaRPr lang="en-US" dirty="0" smtClean="0">
              <a:solidFill>
                <a:srgbClr val="C00000"/>
              </a:solidFill>
            </a:endParaRPr>
          </a:p>
          <a:p>
            <a:pPr marL="514350" indent="-514350">
              <a:buAutoNum type="arabicPeriod"/>
            </a:pPr>
            <a:r>
              <a:rPr lang="en-US" dirty="0" err="1" smtClean="0"/>
              <a:t>ZZZ_StagingArea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ZZZ_Datawarehouse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ZZZ_DataMart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ระบบการขายรายวัน และระบบเงินเดือน</a:t>
            </a:r>
            <a:endParaRPr lang="th-TH" dirty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3124200" cy="838200"/>
          </a:xfrm>
        </p:spPr>
        <p:txBody>
          <a:bodyPr>
            <a:normAutofit fontScale="92500"/>
          </a:bodyPr>
          <a:lstStyle/>
          <a:p>
            <a:pPr marL="457200" indent="-457200">
              <a:buNone/>
            </a:pPr>
            <a:r>
              <a:rPr lang="en-US" dirty="0" smtClean="0">
                <a:latin typeface="AngsanaUPC" pitchFamily="18" charset="-34"/>
                <a:cs typeface="AngsanaUPC" pitchFamily="18" charset="-34"/>
              </a:rPr>
              <a:t>DB: ZZZ_63_Carmarketing</a:t>
            </a:r>
          </a:p>
          <a:p>
            <a:pPr marL="457200" indent="-457200">
              <a:buNone/>
            </a:pPr>
            <a:endParaRPr lang="en-US" dirty="0" smtClean="0"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95800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DB: ZZZ_63_Payroll</a:t>
            </a:r>
          </a:p>
          <a:p>
            <a:r>
              <a:rPr lang="en-US" dirty="0" smtClean="0"/>
              <a:t>	</a:t>
            </a:r>
            <a:r>
              <a:rPr lang="en-US" dirty="0" smtClean="0"/>
              <a:t>Employee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Job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Payroll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1905000"/>
            <a:ext cx="238597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Customer</a:t>
            </a:r>
          </a:p>
          <a:p>
            <a:r>
              <a:rPr lang="en-US" dirty="0" smtClean="0"/>
              <a:t>Product</a:t>
            </a:r>
          </a:p>
          <a:p>
            <a:r>
              <a:rPr lang="en-US" dirty="0" err="1" smtClean="0"/>
              <a:t>Prodduct_Type</a:t>
            </a:r>
            <a:endParaRPr lang="en-US" dirty="0" smtClean="0"/>
          </a:p>
          <a:p>
            <a:r>
              <a:rPr lang="en-US" dirty="0" smtClean="0"/>
              <a:t>Sales</a:t>
            </a:r>
          </a:p>
          <a:p>
            <a:r>
              <a:rPr lang="en-US" dirty="0" err="1" smtClean="0"/>
              <a:t>Sales_Detail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926</Words>
  <Application>Microsoft Office PowerPoint</Application>
  <PresentationFormat>On-screen Show (4:3)</PresentationFormat>
  <Paragraphs>337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Office Theme</vt:lpstr>
      <vt:lpstr>Visio</vt:lpstr>
      <vt:lpstr>Microsoft Office Visio Drawing</vt:lpstr>
      <vt:lpstr>LAB _ขั้นตอนทั้งหมด</vt:lpstr>
      <vt:lpstr>คะแนน</vt:lpstr>
      <vt:lpstr>Slide 3</vt:lpstr>
      <vt:lpstr>3. วิธีการผสม (Mixed Data Warehouse Development)</vt:lpstr>
      <vt:lpstr>แบบจำลองข้อมูล (Data Model) ในส่วนต่างๆ ของระบบการจัดการข้อมูล  (1/2)</vt:lpstr>
      <vt:lpstr>แนวทางการออกแบบ Data Staging Area กับการ ETL</vt:lpstr>
      <vt:lpstr>คลังข้อมูล (Data Warehouse) : การวิเคราะห์ข้อมูลในคลังข้อมูล </vt:lpstr>
      <vt:lpstr>Database ในระบบ</vt:lpstr>
      <vt:lpstr>ระบบการขายรายวัน และระบบเงินเดือน</vt:lpstr>
      <vt:lpstr>Sales System (TPS)</vt:lpstr>
      <vt:lpstr>Payroll System (TPS)</vt:lpstr>
      <vt:lpstr>Slide 12</vt:lpstr>
      <vt:lpstr> Data Staging Area </vt:lpstr>
      <vt:lpstr>Data Staging Area </vt:lpstr>
      <vt:lpstr>Data Staging Area ที่พักข้อมูล ทำการ Cleansing (ลบข้อมูลที่เสีย), filtering (เลือกเฉพาะที่ต้องการ)   นั่นคือข้อมูลบางส่วนจะถูกทำการลบทิ้ง หรือแก้ไขให้ถูกต้อง เรียกว่าการทำความสะอาดข้อมูล (Cleansing) หลังจากนั้นข้อมูลจะถูกเลือกเฉพาะข้อมูลที่เป็นประโยชน์ (Filtering) </vt:lpstr>
      <vt:lpstr>Database Design: Data Staging Area</vt:lpstr>
      <vt:lpstr>สร้าง  Data Warehouse</vt:lpstr>
      <vt:lpstr>Data Warehouse</vt:lpstr>
      <vt:lpstr>Table DW_AllSales</vt:lpstr>
      <vt:lpstr>Denormalization</vt:lpstr>
      <vt:lpstr>Data Warehouse </vt:lpstr>
      <vt:lpstr>Data Warehouse</vt:lpstr>
      <vt:lpstr>Slide 23</vt:lpstr>
      <vt:lpstr> ในการออกแบบ Data Staging area, Data Warehouse จะต้องพิจารณาRequirement ในการสร้าง OLAP ซึ่งเป็น Star Schema ใน Data Mart (Dimensional Data model) ดังภาพต่อไปนี้</vt:lpstr>
      <vt:lpstr>คำสั่ง Create Table</vt:lpstr>
      <vt:lpstr>F_Sales</vt:lpstr>
      <vt:lpstr>D_Product</vt:lpstr>
      <vt:lpstr>D_Shop</vt:lpstr>
      <vt:lpstr>D_Sales_Date</vt:lpstr>
      <vt:lpstr>เสริม Surrogate Key</vt:lpstr>
      <vt:lpstr>Slide 31</vt:lpstr>
      <vt:lpstr>ย้าย Data Warehouse &gt;&gt;&gt;&gt;Data Mart</vt:lpstr>
      <vt:lpstr>Slide 33</vt:lpstr>
      <vt:lpstr>การสร้าง Cube จาก Data Mart  การ Roll Up, Drill Down โดย OlapCube</vt:lpstr>
      <vt:lpstr>บทความที่น่าสนใจ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</dc:title>
  <dc:creator>Thip</dc:creator>
  <cp:lastModifiedBy>Thip</cp:lastModifiedBy>
  <cp:revision>74</cp:revision>
  <dcterms:created xsi:type="dcterms:W3CDTF">2020-02-12T07:56:39Z</dcterms:created>
  <dcterms:modified xsi:type="dcterms:W3CDTF">2021-03-07T18:42:17Z</dcterms:modified>
</cp:coreProperties>
</file>