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8" r:id="rId4"/>
    <p:sldId id="265" r:id="rId5"/>
    <p:sldId id="261" r:id="rId6"/>
    <p:sldId id="263" r:id="rId7"/>
    <p:sldId id="262" r:id="rId8"/>
    <p:sldId id="259" r:id="rId9"/>
    <p:sldId id="264" r:id="rId10"/>
    <p:sldId id="266" r:id="rId11"/>
    <p:sldId id="267" r:id="rId12"/>
    <p:sldId id="268" r:id="rId13"/>
    <p:sldId id="270" r:id="rId14"/>
    <p:sldId id="269" r:id="rId15"/>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E6A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h-T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h-TH"/>
          </a:p>
        </p:txBody>
      </p:sp>
      <p:sp>
        <p:nvSpPr>
          <p:cNvPr id="4" name="Date Placeholder 3"/>
          <p:cNvSpPr>
            <a:spLocks noGrp="1"/>
          </p:cNvSpPr>
          <p:nvPr>
            <p:ph type="dt" sz="half" idx="10"/>
          </p:nvPr>
        </p:nvSpPr>
        <p:spPr/>
        <p:txBody>
          <a:bodyPr/>
          <a:lstStyle/>
          <a:p>
            <a:fld id="{980CBBD1-165D-4BB2-914F-24853494CD9B}" type="datetimeFigureOut">
              <a:rPr lang="th-TH" smtClean="0"/>
              <a:pPr/>
              <a:t>14/12/63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980CBBD1-165D-4BB2-914F-24853494CD9B}" type="datetimeFigureOut">
              <a:rPr lang="th-TH" smtClean="0"/>
              <a:pPr/>
              <a:t>14/12/63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980CBBD1-165D-4BB2-914F-24853494CD9B}" type="datetimeFigureOut">
              <a:rPr lang="th-TH" smtClean="0"/>
              <a:pPr/>
              <a:t>14/12/63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980CBBD1-165D-4BB2-914F-24853494CD9B}" type="datetimeFigureOut">
              <a:rPr lang="th-TH" smtClean="0"/>
              <a:pPr/>
              <a:t>14/12/63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h-T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0CBBD1-165D-4BB2-914F-24853494CD9B}" type="datetimeFigureOut">
              <a:rPr lang="th-TH" smtClean="0"/>
              <a:pPr/>
              <a:t>14/12/63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Date Placeholder 4"/>
          <p:cNvSpPr>
            <a:spLocks noGrp="1"/>
          </p:cNvSpPr>
          <p:nvPr>
            <p:ph type="dt" sz="half" idx="10"/>
          </p:nvPr>
        </p:nvSpPr>
        <p:spPr/>
        <p:txBody>
          <a:bodyPr/>
          <a:lstStyle/>
          <a:p>
            <a:fld id="{980CBBD1-165D-4BB2-914F-24853494CD9B}" type="datetimeFigureOut">
              <a:rPr lang="th-TH" smtClean="0"/>
              <a:pPr/>
              <a:t>14/12/63</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h-T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Date Placeholder 6"/>
          <p:cNvSpPr>
            <a:spLocks noGrp="1"/>
          </p:cNvSpPr>
          <p:nvPr>
            <p:ph type="dt" sz="half" idx="10"/>
          </p:nvPr>
        </p:nvSpPr>
        <p:spPr/>
        <p:txBody>
          <a:bodyPr/>
          <a:lstStyle/>
          <a:p>
            <a:fld id="{980CBBD1-165D-4BB2-914F-24853494CD9B}" type="datetimeFigureOut">
              <a:rPr lang="th-TH" smtClean="0"/>
              <a:pPr/>
              <a:t>14/12/63</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Date Placeholder 2"/>
          <p:cNvSpPr>
            <a:spLocks noGrp="1"/>
          </p:cNvSpPr>
          <p:nvPr>
            <p:ph type="dt" sz="half" idx="10"/>
          </p:nvPr>
        </p:nvSpPr>
        <p:spPr/>
        <p:txBody>
          <a:bodyPr/>
          <a:lstStyle/>
          <a:p>
            <a:fld id="{980CBBD1-165D-4BB2-914F-24853494CD9B}" type="datetimeFigureOut">
              <a:rPr lang="th-TH" smtClean="0"/>
              <a:pPr/>
              <a:t>14/12/63</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0CBBD1-165D-4BB2-914F-24853494CD9B}" type="datetimeFigureOut">
              <a:rPr lang="th-TH" smtClean="0"/>
              <a:pPr/>
              <a:t>14/12/63</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h-T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0CBBD1-165D-4BB2-914F-24853494CD9B}" type="datetimeFigureOut">
              <a:rPr lang="th-TH" smtClean="0"/>
              <a:pPr/>
              <a:t>14/12/63</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h-T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h-T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0CBBD1-165D-4BB2-914F-24853494CD9B}" type="datetimeFigureOut">
              <a:rPr lang="th-TH" smtClean="0"/>
              <a:pPr/>
              <a:t>14/12/63</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h-TH"/>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0CBBD1-165D-4BB2-914F-24853494CD9B}" type="datetimeFigureOut">
              <a:rPr lang="th-TH" smtClean="0"/>
              <a:pPr/>
              <a:t>14/12/63</a:t>
            </a:fld>
            <a:endParaRPr lang="th-T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h-T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223C67-E70A-4C16-920D-2C540B7477CF}" type="slidenum">
              <a:rPr lang="th-TH" smtClean="0"/>
              <a:pPr/>
              <a:t>‹#›</a:t>
            </a:fld>
            <a:endParaRPr lang="th-T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2.xml"/><Relationship Id="rId5" Type="http://schemas.openxmlformats.org/officeDocument/2006/relationships/image" Target="../media/image4.gif"/><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1">
              <a:lumMod val="40000"/>
              <a:lumOff val="60000"/>
            </a:schemeClr>
          </a:solidFill>
        </p:spPr>
        <p:txBody>
          <a:bodyPr/>
          <a:lstStyle/>
          <a:p>
            <a:r>
              <a:rPr lang="en-US" smtClean="0"/>
              <a:t>SQL </a:t>
            </a:r>
            <a:r>
              <a:rPr lang="en-US" dirty="0" smtClean="0"/>
              <a:t>Command</a:t>
            </a:r>
            <a:r>
              <a:rPr lang="en-US" smtClean="0"/>
              <a:t/>
            </a:r>
            <a:br>
              <a:rPr lang="en-US" smtClean="0"/>
            </a:br>
            <a:r>
              <a:rPr lang="en-US" smtClean="0"/>
              <a:t>#03</a:t>
            </a:r>
            <a:endParaRPr lang="th-TH" dirty="0"/>
          </a:p>
        </p:txBody>
      </p:sp>
      <p:sp>
        <p:nvSpPr>
          <p:cNvPr id="3" name="TextBox 2"/>
          <p:cNvSpPr txBox="1"/>
          <p:nvPr/>
        </p:nvSpPr>
        <p:spPr>
          <a:xfrm>
            <a:off x="3962400" y="5105400"/>
            <a:ext cx="4648200" cy="1384995"/>
          </a:xfrm>
          <a:prstGeom prst="rect">
            <a:avLst/>
          </a:prstGeom>
          <a:noFill/>
        </p:spPr>
        <p:txBody>
          <a:bodyPr wrap="square" rtlCol="0">
            <a:spAutoFit/>
          </a:bodyPr>
          <a:lstStyle/>
          <a:p>
            <a:r>
              <a:rPr lang="th-TH" b="1" dirty="0" smtClean="0">
                <a:latin typeface="AngsanaUPC" pitchFamily="18" charset="-34"/>
                <a:cs typeface="AngsanaUPC" pitchFamily="18" charset="-34"/>
              </a:rPr>
              <a:t>จัดทำโดย </a:t>
            </a:r>
          </a:p>
          <a:p>
            <a:r>
              <a:rPr lang="th-TH" b="1" dirty="0" smtClean="0">
                <a:latin typeface="AngsanaUPC" pitchFamily="18" charset="-34"/>
                <a:cs typeface="AngsanaUPC" pitchFamily="18" charset="-34"/>
              </a:rPr>
              <a:t>สุรินทร์ทิพ  ศักดิ์ภูวดล</a:t>
            </a:r>
          </a:p>
          <a:p>
            <a:r>
              <a:rPr lang="th-TH" b="1" dirty="0" smtClean="0">
                <a:latin typeface="AngsanaUPC" pitchFamily="18" charset="-34"/>
                <a:cs typeface="AngsanaUPC" pitchFamily="18" charset="-34"/>
              </a:rPr>
              <a:t>คณะ </a:t>
            </a:r>
            <a:r>
              <a:rPr lang="en-US" b="1" dirty="0" smtClean="0">
                <a:latin typeface="AngsanaUPC" pitchFamily="18" charset="-34"/>
                <a:cs typeface="AngsanaUPC" pitchFamily="18" charset="-34"/>
              </a:rPr>
              <a:t>ICT </a:t>
            </a:r>
            <a:r>
              <a:rPr lang="th-TH" b="1" dirty="0" smtClean="0">
                <a:latin typeface="AngsanaUPC" pitchFamily="18" charset="-34"/>
                <a:cs typeface="AngsanaUPC" pitchFamily="18" charset="-34"/>
              </a:rPr>
              <a:t>มหาวิททยาลัยพะเยา</a:t>
            </a:r>
            <a:endParaRPr lang="th-TH" b="1" dirty="0">
              <a:latin typeface="AngsanaUPC" pitchFamily="18" charset="-34"/>
              <a:cs typeface="AngsanaUPC" pitchFamily="18" charset="-34"/>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914400"/>
            <a:ext cx="8001000" cy="2031325"/>
          </a:xfrm>
          <a:prstGeom prst="rect">
            <a:avLst/>
          </a:prstGeom>
        </p:spPr>
        <p:txBody>
          <a:bodyPr wrap="square">
            <a:spAutoFit/>
          </a:bodyPr>
          <a:lstStyle/>
          <a:p>
            <a:r>
              <a:rPr lang="en-US" sz="1800" dirty="0" smtClean="0"/>
              <a:t>select</a:t>
            </a:r>
            <a:r>
              <a:rPr lang="en-US" sz="1800" b="1" dirty="0" smtClean="0"/>
              <a:t> * from Color</a:t>
            </a:r>
          </a:p>
          <a:p>
            <a:r>
              <a:rPr lang="en-US" sz="1800" dirty="0" smtClean="0"/>
              <a:t>select</a:t>
            </a:r>
            <a:r>
              <a:rPr lang="en-US" sz="1800" b="1" dirty="0" smtClean="0"/>
              <a:t> * from </a:t>
            </a:r>
            <a:r>
              <a:rPr lang="en-US" sz="1800" b="1" dirty="0" err="1" smtClean="0"/>
              <a:t>sales_car</a:t>
            </a:r>
            <a:endParaRPr lang="en-US" sz="1800" b="1" dirty="0" smtClean="0"/>
          </a:p>
          <a:p>
            <a:endParaRPr lang="th-TH" sz="1800" dirty="0" smtClean="0"/>
          </a:p>
          <a:p>
            <a:r>
              <a:rPr lang="en-US" sz="1800" dirty="0" smtClean="0"/>
              <a:t>SELECT</a:t>
            </a:r>
            <a:r>
              <a:rPr lang="en-US" sz="1800" b="1" dirty="0" smtClean="0"/>
              <a:t> *</a:t>
            </a:r>
          </a:p>
          <a:p>
            <a:r>
              <a:rPr lang="en-US" sz="1800" dirty="0" smtClean="0"/>
              <a:t>FROM</a:t>
            </a:r>
            <a:r>
              <a:rPr lang="en-US" sz="1800" b="1" dirty="0" smtClean="0"/>
              <a:t> color </a:t>
            </a:r>
          </a:p>
          <a:p>
            <a:r>
              <a:rPr lang="en-US" sz="1800" dirty="0" smtClean="0"/>
              <a:t>RIGHT</a:t>
            </a:r>
            <a:r>
              <a:rPr lang="en-US" sz="1800" b="1" dirty="0" smtClean="0"/>
              <a:t> JOIN </a:t>
            </a:r>
            <a:r>
              <a:rPr lang="en-US" sz="1800" b="1" dirty="0" err="1" smtClean="0"/>
              <a:t>sales_car</a:t>
            </a:r>
            <a:endParaRPr lang="en-US" sz="1800" b="1" dirty="0" smtClean="0"/>
          </a:p>
          <a:p>
            <a:r>
              <a:rPr lang="en-US" sz="1800" dirty="0" smtClean="0"/>
              <a:t>ON</a:t>
            </a:r>
            <a:r>
              <a:rPr lang="en-US" sz="1800" b="1" dirty="0" smtClean="0"/>
              <a:t> </a:t>
            </a:r>
            <a:r>
              <a:rPr lang="en-US" sz="1800" b="1" dirty="0" err="1" smtClean="0"/>
              <a:t>color.color_id</a:t>
            </a:r>
            <a:r>
              <a:rPr lang="en-US" sz="1800" b="1" dirty="0" smtClean="0"/>
              <a:t> = </a:t>
            </a:r>
            <a:r>
              <a:rPr lang="en-US" sz="1800" b="1" dirty="0" err="1" smtClean="0"/>
              <a:t>sales_car.color_id</a:t>
            </a:r>
            <a:r>
              <a:rPr lang="en-US" sz="1800" b="1" dirty="0" smtClean="0"/>
              <a:t> </a:t>
            </a:r>
            <a:endParaRPr lang="th-TH" sz="1800" dirty="0"/>
          </a:p>
        </p:txBody>
      </p:sp>
      <p:sp>
        <p:nvSpPr>
          <p:cNvPr id="5" name="Title 1"/>
          <p:cNvSpPr>
            <a:spLocks noGrp="1"/>
          </p:cNvSpPr>
          <p:nvPr>
            <p:ph type="title"/>
          </p:nvPr>
        </p:nvSpPr>
        <p:spPr>
          <a:xfrm>
            <a:off x="457200" y="0"/>
            <a:ext cx="8229600" cy="715962"/>
          </a:xfrm>
          <a:solidFill>
            <a:srgbClr val="C6E6A2"/>
          </a:solidFill>
        </p:spPr>
        <p:txBody>
          <a:bodyPr>
            <a:normAutofit fontScale="90000"/>
          </a:bodyPr>
          <a:lstStyle/>
          <a:p>
            <a:r>
              <a:rPr lang="en-US" b="1" dirty="0" smtClean="0">
                <a:solidFill>
                  <a:srgbClr val="0070C0"/>
                </a:solidFill>
              </a:rPr>
              <a:t>RIGHT JOIN</a:t>
            </a:r>
            <a:endParaRPr lang="th-TH" dirty="0"/>
          </a:p>
        </p:txBody>
      </p:sp>
      <p:pic>
        <p:nvPicPr>
          <p:cNvPr id="4098" name="Picture 2"/>
          <p:cNvPicPr>
            <a:picLocks noChangeAspect="1" noChangeArrowheads="1"/>
          </p:cNvPicPr>
          <p:nvPr/>
        </p:nvPicPr>
        <p:blipFill>
          <a:blip r:embed="rId2" cstate="print"/>
          <a:srcRect/>
          <a:stretch>
            <a:fillRect/>
          </a:stretch>
        </p:blipFill>
        <p:spPr bwMode="auto">
          <a:xfrm>
            <a:off x="685800" y="3200400"/>
            <a:ext cx="5943600" cy="33528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7200" y="990600"/>
            <a:ext cx="8229600" cy="707886"/>
          </a:xfrm>
          <a:prstGeom prst="rect">
            <a:avLst/>
          </a:prstGeom>
        </p:spPr>
        <p:txBody>
          <a:bodyPr wrap="square">
            <a:spAutoFit/>
          </a:bodyPr>
          <a:lstStyle/>
          <a:p>
            <a:r>
              <a:rPr lang="en-US" sz="2000" b="1" dirty="0" smtClean="0">
                <a:solidFill>
                  <a:srgbClr val="0070C0"/>
                </a:solidFill>
              </a:rPr>
              <a:t>The FULL OUTER JOIN </a:t>
            </a:r>
            <a:r>
              <a:rPr lang="en-US" sz="2000" dirty="0" smtClean="0"/>
              <a:t>keyword returns all records when there is a match in left (table1) or right (table2) table records. </a:t>
            </a:r>
            <a:r>
              <a:rPr lang="en-US" sz="2000" b="1" dirty="0" smtClean="0">
                <a:solidFill>
                  <a:srgbClr val="0070C0"/>
                </a:solidFill>
              </a:rPr>
              <a:t>(</a:t>
            </a:r>
            <a:r>
              <a:rPr lang="th-TH" sz="2000" b="1" dirty="0" smtClean="0">
                <a:solidFill>
                  <a:srgbClr val="0070C0"/>
                </a:solidFill>
              </a:rPr>
              <a:t>นำข้อมูลมาหมด</a:t>
            </a:r>
            <a:r>
              <a:rPr lang="en-US" sz="2000" b="1" dirty="0" smtClean="0">
                <a:solidFill>
                  <a:srgbClr val="0070C0"/>
                </a:solidFill>
              </a:rPr>
              <a:t>)</a:t>
            </a:r>
            <a:endParaRPr lang="th-TH" sz="2000" b="1" dirty="0">
              <a:solidFill>
                <a:srgbClr val="0070C0"/>
              </a:solidFill>
            </a:endParaRPr>
          </a:p>
        </p:txBody>
      </p:sp>
      <p:sp>
        <p:nvSpPr>
          <p:cNvPr id="7" name="Title 1"/>
          <p:cNvSpPr>
            <a:spLocks noGrp="1"/>
          </p:cNvSpPr>
          <p:nvPr>
            <p:ph type="title"/>
          </p:nvPr>
        </p:nvSpPr>
        <p:spPr>
          <a:xfrm>
            <a:off x="457200" y="0"/>
            <a:ext cx="8229600" cy="715962"/>
          </a:xfrm>
          <a:solidFill>
            <a:srgbClr val="C6E6A2"/>
          </a:solidFill>
        </p:spPr>
        <p:txBody>
          <a:bodyPr>
            <a:normAutofit fontScale="90000"/>
          </a:bodyPr>
          <a:lstStyle/>
          <a:p>
            <a:r>
              <a:rPr lang="en-US" b="1" dirty="0" smtClean="0">
                <a:solidFill>
                  <a:srgbClr val="0070C0"/>
                </a:solidFill>
              </a:rPr>
              <a:t>FULL OUTER JOIN</a:t>
            </a:r>
            <a:endParaRPr lang="th-TH" dirty="0"/>
          </a:p>
        </p:txBody>
      </p:sp>
      <p:sp>
        <p:nvSpPr>
          <p:cNvPr id="8" name="Rectangle 7"/>
          <p:cNvSpPr/>
          <p:nvPr/>
        </p:nvSpPr>
        <p:spPr>
          <a:xfrm>
            <a:off x="533400" y="1752600"/>
            <a:ext cx="7696200" cy="1631216"/>
          </a:xfrm>
          <a:prstGeom prst="rect">
            <a:avLst/>
          </a:prstGeom>
          <a:ln w="44450">
            <a:solidFill>
              <a:schemeClr val="accent1"/>
            </a:solidFill>
          </a:ln>
        </p:spPr>
        <p:txBody>
          <a:bodyPr wrap="square">
            <a:spAutoFit/>
          </a:bodyPr>
          <a:lstStyle/>
          <a:p>
            <a:r>
              <a:rPr lang="en-US" sz="2000" dirty="0" smtClean="0"/>
              <a:t>SELECT </a:t>
            </a:r>
            <a:r>
              <a:rPr lang="en-US" sz="2000" i="1" dirty="0" err="1" smtClean="0"/>
              <a:t>column_name</a:t>
            </a:r>
            <a:r>
              <a:rPr lang="en-US" sz="2000" i="1" dirty="0" smtClean="0"/>
              <a:t>(s)</a:t>
            </a:r>
            <a:r>
              <a:rPr lang="en-US" sz="2000" dirty="0" smtClean="0"/>
              <a:t/>
            </a:r>
            <a:br>
              <a:rPr lang="en-US" sz="2000" dirty="0" smtClean="0"/>
            </a:br>
            <a:r>
              <a:rPr lang="en-US" sz="2000" dirty="0" smtClean="0"/>
              <a:t>FROM </a:t>
            </a:r>
            <a:r>
              <a:rPr lang="en-US" sz="2000" i="1" dirty="0" smtClean="0"/>
              <a:t>table1</a:t>
            </a:r>
            <a:r>
              <a:rPr lang="en-US" sz="2000" dirty="0" smtClean="0"/>
              <a:t/>
            </a:r>
            <a:br>
              <a:rPr lang="en-US" sz="2000" dirty="0" smtClean="0"/>
            </a:br>
            <a:r>
              <a:rPr lang="en-US" sz="2000" b="1" dirty="0" smtClean="0">
                <a:solidFill>
                  <a:srgbClr val="0070C0"/>
                </a:solidFill>
              </a:rPr>
              <a:t>FULL OUTER JOIN</a:t>
            </a:r>
            <a:r>
              <a:rPr lang="en-US" sz="2000" dirty="0" smtClean="0"/>
              <a:t> </a:t>
            </a:r>
            <a:r>
              <a:rPr lang="en-US" sz="2000" i="1" dirty="0" smtClean="0"/>
              <a:t>table2</a:t>
            </a:r>
            <a:br>
              <a:rPr lang="en-US" sz="2000" i="1" dirty="0" smtClean="0"/>
            </a:br>
            <a:r>
              <a:rPr lang="en-US" sz="2000" dirty="0" smtClean="0"/>
              <a:t>ON </a:t>
            </a:r>
            <a:r>
              <a:rPr lang="en-US" sz="2000" i="1" dirty="0" smtClean="0"/>
              <a:t>table1.column_name </a:t>
            </a:r>
            <a:r>
              <a:rPr lang="en-US" sz="2000" dirty="0" smtClean="0"/>
              <a:t>=</a:t>
            </a:r>
            <a:r>
              <a:rPr lang="en-US" sz="2000" i="1" dirty="0" smtClean="0"/>
              <a:t> table2.column_name</a:t>
            </a:r>
            <a:br>
              <a:rPr lang="en-US" sz="2000" i="1" dirty="0" smtClean="0"/>
            </a:br>
            <a:r>
              <a:rPr lang="en-US" sz="2000" dirty="0" smtClean="0"/>
              <a:t>WHERE </a:t>
            </a:r>
            <a:r>
              <a:rPr lang="en-US" sz="2000" i="1" dirty="0" smtClean="0"/>
              <a:t>condition</a:t>
            </a:r>
            <a:r>
              <a:rPr lang="en-US" sz="2000" dirty="0" smtClean="0"/>
              <a:t>;</a:t>
            </a:r>
            <a:endParaRPr lang="th-TH"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838201"/>
            <a:ext cx="6781800" cy="2246769"/>
          </a:xfrm>
          <a:prstGeom prst="rect">
            <a:avLst/>
          </a:prstGeom>
        </p:spPr>
        <p:txBody>
          <a:bodyPr wrap="square">
            <a:spAutoFit/>
          </a:bodyPr>
          <a:lstStyle/>
          <a:p>
            <a:r>
              <a:rPr lang="en-US" sz="2000" dirty="0" smtClean="0"/>
              <a:t>select</a:t>
            </a:r>
            <a:r>
              <a:rPr lang="en-US" sz="2000" b="1" dirty="0" smtClean="0"/>
              <a:t> * from Color</a:t>
            </a:r>
          </a:p>
          <a:p>
            <a:r>
              <a:rPr lang="en-US" sz="2000" dirty="0" smtClean="0"/>
              <a:t>select</a:t>
            </a:r>
            <a:r>
              <a:rPr lang="en-US" sz="2000" b="1" dirty="0" smtClean="0"/>
              <a:t> * from </a:t>
            </a:r>
            <a:r>
              <a:rPr lang="en-US" sz="2000" b="1" dirty="0" err="1" smtClean="0"/>
              <a:t>sales_car</a:t>
            </a:r>
            <a:endParaRPr lang="en-US" sz="2000" b="1" dirty="0" smtClean="0"/>
          </a:p>
          <a:p>
            <a:endParaRPr lang="th-TH" sz="2000" dirty="0" smtClean="0"/>
          </a:p>
          <a:p>
            <a:r>
              <a:rPr lang="en-US" sz="2000" dirty="0" smtClean="0"/>
              <a:t>SELECT</a:t>
            </a:r>
            <a:r>
              <a:rPr lang="en-US" sz="2000" b="1" dirty="0" smtClean="0"/>
              <a:t> *</a:t>
            </a:r>
          </a:p>
          <a:p>
            <a:r>
              <a:rPr lang="en-US" sz="2000" dirty="0" smtClean="0"/>
              <a:t>FROM</a:t>
            </a:r>
            <a:r>
              <a:rPr lang="en-US" sz="2000" b="1" dirty="0" smtClean="0"/>
              <a:t> color </a:t>
            </a:r>
          </a:p>
          <a:p>
            <a:r>
              <a:rPr lang="en-US" sz="2000" dirty="0" smtClean="0"/>
              <a:t>FULL</a:t>
            </a:r>
            <a:r>
              <a:rPr lang="en-US" sz="2000" b="1" dirty="0" smtClean="0"/>
              <a:t> OUTER JOIN </a:t>
            </a:r>
            <a:r>
              <a:rPr lang="en-US" sz="2000" b="1" dirty="0" err="1" smtClean="0"/>
              <a:t>sales_car</a:t>
            </a:r>
            <a:endParaRPr lang="en-US" sz="2000" b="1" dirty="0" smtClean="0"/>
          </a:p>
          <a:p>
            <a:r>
              <a:rPr lang="en-US" sz="2000" dirty="0" smtClean="0"/>
              <a:t>ON</a:t>
            </a:r>
            <a:r>
              <a:rPr lang="en-US" sz="2000" b="1" dirty="0" smtClean="0"/>
              <a:t> </a:t>
            </a:r>
            <a:r>
              <a:rPr lang="en-US" sz="2000" b="1" dirty="0" err="1" smtClean="0"/>
              <a:t>color.color_id</a:t>
            </a:r>
            <a:r>
              <a:rPr lang="en-US" sz="2000" b="1" dirty="0" smtClean="0"/>
              <a:t> = </a:t>
            </a:r>
            <a:r>
              <a:rPr lang="en-US" sz="2000" b="1" dirty="0" err="1" smtClean="0"/>
              <a:t>sales_car.color_id</a:t>
            </a:r>
            <a:r>
              <a:rPr lang="en-US" sz="2000" b="1" dirty="0" smtClean="0"/>
              <a:t> </a:t>
            </a:r>
            <a:endParaRPr lang="th-TH" sz="2000" dirty="0"/>
          </a:p>
        </p:txBody>
      </p:sp>
      <p:sp>
        <p:nvSpPr>
          <p:cNvPr id="5" name="Title 1"/>
          <p:cNvSpPr>
            <a:spLocks noGrp="1"/>
          </p:cNvSpPr>
          <p:nvPr>
            <p:ph type="title"/>
          </p:nvPr>
        </p:nvSpPr>
        <p:spPr>
          <a:xfrm>
            <a:off x="457200" y="0"/>
            <a:ext cx="8229600" cy="715962"/>
          </a:xfrm>
          <a:solidFill>
            <a:srgbClr val="C6E6A2"/>
          </a:solidFill>
        </p:spPr>
        <p:txBody>
          <a:bodyPr>
            <a:normAutofit fontScale="90000"/>
          </a:bodyPr>
          <a:lstStyle/>
          <a:p>
            <a:r>
              <a:rPr lang="en-US" b="1" dirty="0" smtClean="0">
                <a:solidFill>
                  <a:srgbClr val="0070C0"/>
                </a:solidFill>
              </a:rPr>
              <a:t>FULL OUTER JOIN</a:t>
            </a:r>
            <a:endParaRPr lang="th-TH" dirty="0"/>
          </a:p>
        </p:txBody>
      </p:sp>
      <p:pic>
        <p:nvPicPr>
          <p:cNvPr id="6146" name="Picture 2"/>
          <p:cNvPicPr>
            <a:picLocks noChangeAspect="1" noChangeArrowheads="1"/>
          </p:cNvPicPr>
          <p:nvPr/>
        </p:nvPicPr>
        <p:blipFill>
          <a:blip r:embed="rId2" cstate="print"/>
          <a:srcRect/>
          <a:stretch>
            <a:fillRect/>
          </a:stretch>
        </p:blipFill>
        <p:spPr bwMode="auto">
          <a:xfrm>
            <a:off x="533400" y="3124200"/>
            <a:ext cx="7162800" cy="340042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a:solidFill>
            <a:schemeClr val="accent1">
              <a:lumMod val="40000"/>
              <a:lumOff val="60000"/>
            </a:schemeClr>
          </a:solidFill>
        </p:spPr>
        <p:txBody>
          <a:bodyPr>
            <a:normAutofit fontScale="90000"/>
          </a:bodyPr>
          <a:lstStyle/>
          <a:p>
            <a:r>
              <a:rPr lang="en-US" dirty="0" smtClean="0"/>
              <a:t>LIKE</a:t>
            </a:r>
            <a:endParaRPr lang="th-TH" dirty="0"/>
          </a:p>
        </p:txBody>
      </p:sp>
      <p:sp>
        <p:nvSpPr>
          <p:cNvPr id="5" name="Rectangle 4"/>
          <p:cNvSpPr/>
          <p:nvPr/>
        </p:nvSpPr>
        <p:spPr>
          <a:xfrm>
            <a:off x="457200" y="914400"/>
            <a:ext cx="8458200" cy="2677656"/>
          </a:xfrm>
          <a:prstGeom prst="rect">
            <a:avLst/>
          </a:prstGeom>
        </p:spPr>
        <p:txBody>
          <a:bodyPr wrap="square">
            <a:spAutoFit/>
          </a:bodyPr>
          <a:lstStyle/>
          <a:p>
            <a:r>
              <a:rPr lang="en-US" dirty="0" smtClean="0"/>
              <a:t>select </a:t>
            </a:r>
            <a:r>
              <a:rPr lang="en-US" dirty="0" err="1" smtClean="0"/>
              <a:t>emp_no,emp_name,job_no</a:t>
            </a:r>
            <a:r>
              <a:rPr lang="en-US" dirty="0" smtClean="0"/>
              <a:t> from Employee</a:t>
            </a:r>
          </a:p>
          <a:p>
            <a:r>
              <a:rPr lang="en-US" dirty="0" smtClean="0"/>
              <a:t>where </a:t>
            </a:r>
            <a:r>
              <a:rPr lang="en-US" dirty="0" err="1" smtClean="0"/>
              <a:t>Emp_Name</a:t>
            </a:r>
            <a:r>
              <a:rPr lang="en-US" dirty="0" smtClean="0"/>
              <a:t> like'%</a:t>
            </a:r>
            <a:r>
              <a:rPr lang="th-TH" dirty="0" smtClean="0"/>
              <a:t>ชาย</a:t>
            </a:r>
            <a:r>
              <a:rPr lang="th-TH" b="1" dirty="0" smtClean="0">
                <a:solidFill>
                  <a:srgbClr val="FF0000"/>
                </a:solidFill>
              </a:rPr>
              <a:t>‘  ลงท้ายด้วยคำว่า </a:t>
            </a:r>
            <a:r>
              <a:rPr lang="en-US" b="1" dirty="0" smtClean="0">
                <a:solidFill>
                  <a:srgbClr val="FF0000"/>
                </a:solidFill>
              </a:rPr>
              <a:t>“</a:t>
            </a:r>
            <a:r>
              <a:rPr lang="th-TH" b="1" dirty="0" smtClean="0">
                <a:solidFill>
                  <a:srgbClr val="FF0000"/>
                </a:solidFill>
              </a:rPr>
              <a:t>ชาย</a:t>
            </a:r>
            <a:r>
              <a:rPr lang="en-US" b="1" dirty="0" smtClean="0">
                <a:solidFill>
                  <a:srgbClr val="FF0000"/>
                </a:solidFill>
              </a:rPr>
              <a:t>”</a:t>
            </a:r>
            <a:endParaRPr lang="th-TH" b="1" dirty="0" smtClean="0">
              <a:solidFill>
                <a:srgbClr val="FF0000"/>
              </a:solidFill>
            </a:endParaRPr>
          </a:p>
          <a:p>
            <a:r>
              <a:rPr lang="en-US" dirty="0" smtClean="0"/>
              <a:t>select </a:t>
            </a:r>
            <a:r>
              <a:rPr lang="en-US" dirty="0" err="1" smtClean="0"/>
              <a:t>emp_no,emp_name,job_no</a:t>
            </a:r>
            <a:r>
              <a:rPr lang="en-US" dirty="0" smtClean="0"/>
              <a:t> from Employee</a:t>
            </a:r>
          </a:p>
          <a:p>
            <a:r>
              <a:rPr lang="en-US" dirty="0" smtClean="0"/>
              <a:t>where </a:t>
            </a:r>
            <a:r>
              <a:rPr lang="en-US" dirty="0" err="1" smtClean="0"/>
              <a:t>Emp_Name</a:t>
            </a:r>
            <a:r>
              <a:rPr lang="en-US" dirty="0" smtClean="0"/>
              <a:t> like'</a:t>
            </a:r>
            <a:r>
              <a:rPr lang="th-TH" dirty="0" smtClean="0"/>
              <a:t>ชาย%‘   </a:t>
            </a:r>
            <a:r>
              <a:rPr lang="th-TH" b="1" dirty="0" smtClean="0">
                <a:solidFill>
                  <a:srgbClr val="FF0000"/>
                </a:solidFill>
              </a:rPr>
              <a:t>นำหน้าด้วยคำว่า </a:t>
            </a:r>
            <a:r>
              <a:rPr lang="en-US" b="1" dirty="0" smtClean="0">
                <a:solidFill>
                  <a:srgbClr val="FF0000"/>
                </a:solidFill>
              </a:rPr>
              <a:t>“</a:t>
            </a:r>
            <a:r>
              <a:rPr lang="th-TH" b="1" dirty="0" smtClean="0">
                <a:solidFill>
                  <a:srgbClr val="FF0000"/>
                </a:solidFill>
              </a:rPr>
              <a:t>ชาย</a:t>
            </a:r>
            <a:r>
              <a:rPr lang="en-US" b="1" dirty="0" smtClean="0">
                <a:solidFill>
                  <a:srgbClr val="FF0000"/>
                </a:solidFill>
              </a:rPr>
              <a:t>”</a:t>
            </a:r>
            <a:endParaRPr lang="th-TH" b="1" dirty="0" smtClean="0">
              <a:solidFill>
                <a:srgbClr val="FF0000"/>
              </a:solidFill>
            </a:endParaRPr>
          </a:p>
          <a:p>
            <a:r>
              <a:rPr lang="en-US" dirty="0" smtClean="0"/>
              <a:t>select </a:t>
            </a:r>
            <a:r>
              <a:rPr lang="en-US" dirty="0" err="1" smtClean="0"/>
              <a:t>emp_no,emp_name,job_no</a:t>
            </a:r>
            <a:r>
              <a:rPr lang="en-US" dirty="0" smtClean="0"/>
              <a:t> from Employee</a:t>
            </a:r>
          </a:p>
          <a:p>
            <a:r>
              <a:rPr lang="en-US" dirty="0" smtClean="0"/>
              <a:t>where (</a:t>
            </a:r>
            <a:r>
              <a:rPr lang="en-US" dirty="0" err="1" smtClean="0"/>
              <a:t>Emp_Name</a:t>
            </a:r>
            <a:r>
              <a:rPr lang="en-US" dirty="0" smtClean="0"/>
              <a:t> like'%</a:t>
            </a:r>
            <a:r>
              <a:rPr lang="th-TH" dirty="0" smtClean="0"/>
              <a:t>ชาย%')  </a:t>
            </a:r>
            <a:r>
              <a:rPr lang="th-TH" b="1" dirty="0" smtClean="0">
                <a:solidFill>
                  <a:srgbClr val="FF0000"/>
                </a:solidFill>
              </a:rPr>
              <a:t>คำว่า </a:t>
            </a:r>
            <a:r>
              <a:rPr lang="en-US" b="1" dirty="0" smtClean="0">
                <a:solidFill>
                  <a:srgbClr val="FF0000"/>
                </a:solidFill>
              </a:rPr>
              <a:t>“</a:t>
            </a:r>
            <a:r>
              <a:rPr lang="th-TH" b="1" dirty="0" smtClean="0">
                <a:solidFill>
                  <a:srgbClr val="FF0000"/>
                </a:solidFill>
              </a:rPr>
              <a:t>ชาย</a:t>
            </a:r>
            <a:r>
              <a:rPr lang="en-US" b="1" dirty="0" smtClean="0">
                <a:solidFill>
                  <a:srgbClr val="FF0000"/>
                </a:solidFill>
              </a:rPr>
              <a:t>” </a:t>
            </a:r>
            <a:r>
              <a:rPr lang="th-TH" b="1" dirty="0" smtClean="0">
                <a:solidFill>
                  <a:srgbClr val="FF0000"/>
                </a:solidFill>
              </a:rPr>
              <a:t>อยู่ตำแหน่งใดก็ได้ </a:t>
            </a:r>
            <a:endParaRPr lang="th-TH" b="1" dirty="0">
              <a:solidFill>
                <a:srgbClr val="FF0000"/>
              </a:solidFill>
            </a:endParaRPr>
          </a:p>
        </p:txBody>
      </p:sp>
      <p:pic>
        <p:nvPicPr>
          <p:cNvPr id="1028" name="Picture 4"/>
          <p:cNvPicPr>
            <a:picLocks noChangeAspect="1" noChangeArrowheads="1"/>
          </p:cNvPicPr>
          <p:nvPr/>
        </p:nvPicPr>
        <p:blipFill>
          <a:blip r:embed="rId2" cstate="print"/>
          <a:srcRect/>
          <a:stretch>
            <a:fillRect/>
          </a:stretch>
        </p:blipFill>
        <p:spPr bwMode="auto">
          <a:xfrm>
            <a:off x="533400" y="3733800"/>
            <a:ext cx="7467600" cy="28194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838200"/>
            <a:ext cx="8229600" cy="1143000"/>
          </a:xfrm>
        </p:spPr>
        <p:txBody>
          <a:bodyPr/>
          <a:lstStyle/>
          <a:p>
            <a:r>
              <a:rPr lang="en-US" dirty="0" smtClean="0"/>
              <a:t>Reference :</a:t>
            </a:r>
            <a:endParaRPr lang="th-TH" dirty="0"/>
          </a:p>
        </p:txBody>
      </p:sp>
      <p:sp>
        <p:nvSpPr>
          <p:cNvPr id="3" name="Content Placeholder 2"/>
          <p:cNvSpPr>
            <a:spLocks noGrp="1"/>
          </p:cNvSpPr>
          <p:nvPr>
            <p:ph idx="1"/>
          </p:nvPr>
        </p:nvSpPr>
        <p:spPr>
          <a:xfrm>
            <a:off x="457200" y="2133600"/>
            <a:ext cx="8229600" cy="3992563"/>
          </a:xfrm>
        </p:spPr>
        <p:txBody>
          <a:bodyPr/>
          <a:lstStyle/>
          <a:p>
            <a:pPr>
              <a:buNone/>
            </a:pPr>
            <a:r>
              <a:rPr lang="en-US" dirty="0" smtClean="0"/>
              <a:t>https://www.w3schools.com/sql/</a:t>
            </a:r>
            <a:endParaRPr lang="th-TH"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SQL LEFT JOIN"/>
          <p:cNvPicPr>
            <a:picLocks noChangeAspect="1" noChangeArrowheads="1"/>
          </p:cNvPicPr>
          <p:nvPr/>
        </p:nvPicPr>
        <p:blipFill>
          <a:blip r:embed="rId2" cstate="print"/>
          <a:srcRect/>
          <a:stretch>
            <a:fillRect/>
          </a:stretch>
        </p:blipFill>
        <p:spPr bwMode="auto">
          <a:xfrm>
            <a:off x="5105400" y="1676400"/>
            <a:ext cx="1905000" cy="1381125"/>
          </a:xfrm>
          <a:prstGeom prst="rect">
            <a:avLst/>
          </a:prstGeom>
          <a:noFill/>
        </p:spPr>
      </p:pic>
      <p:pic>
        <p:nvPicPr>
          <p:cNvPr id="1028" name="Picture 4" descr="SQL RIGHT JOIN"/>
          <p:cNvPicPr>
            <a:picLocks noChangeAspect="1" noChangeArrowheads="1"/>
          </p:cNvPicPr>
          <p:nvPr/>
        </p:nvPicPr>
        <p:blipFill>
          <a:blip r:embed="rId3" cstate="print"/>
          <a:srcRect/>
          <a:stretch>
            <a:fillRect/>
          </a:stretch>
        </p:blipFill>
        <p:spPr bwMode="auto">
          <a:xfrm>
            <a:off x="1752600" y="3810000"/>
            <a:ext cx="1905000" cy="1381125"/>
          </a:xfrm>
          <a:prstGeom prst="rect">
            <a:avLst/>
          </a:prstGeom>
          <a:noFill/>
        </p:spPr>
      </p:pic>
      <p:pic>
        <p:nvPicPr>
          <p:cNvPr id="1029" name="Picture 5" descr="SQL FULL OUTER JOIN"/>
          <p:cNvPicPr>
            <a:picLocks noChangeAspect="1" noChangeArrowheads="1"/>
          </p:cNvPicPr>
          <p:nvPr/>
        </p:nvPicPr>
        <p:blipFill>
          <a:blip r:embed="rId4" cstate="print"/>
          <a:srcRect/>
          <a:stretch>
            <a:fillRect/>
          </a:stretch>
        </p:blipFill>
        <p:spPr bwMode="auto">
          <a:xfrm>
            <a:off x="5334000" y="3657600"/>
            <a:ext cx="1905000" cy="1381125"/>
          </a:xfrm>
          <a:prstGeom prst="rect">
            <a:avLst/>
          </a:prstGeom>
          <a:noFill/>
        </p:spPr>
      </p:pic>
      <p:pic>
        <p:nvPicPr>
          <p:cNvPr id="1031" name="Picture 7" descr="SQL INNER JOIN"/>
          <p:cNvPicPr>
            <a:picLocks noChangeAspect="1" noChangeArrowheads="1"/>
          </p:cNvPicPr>
          <p:nvPr/>
        </p:nvPicPr>
        <p:blipFill>
          <a:blip r:embed="rId5" cstate="print"/>
          <a:srcRect/>
          <a:stretch>
            <a:fillRect/>
          </a:stretch>
        </p:blipFill>
        <p:spPr bwMode="auto">
          <a:xfrm>
            <a:off x="1676400" y="1752600"/>
            <a:ext cx="1905000" cy="1381125"/>
          </a:xfrm>
          <a:prstGeom prst="rect">
            <a:avLst/>
          </a:prstGeom>
          <a:noFill/>
        </p:spPr>
      </p:pic>
      <p:sp>
        <p:nvSpPr>
          <p:cNvPr id="9" name="Title 1"/>
          <p:cNvSpPr>
            <a:spLocks noGrp="1"/>
          </p:cNvSpPr>
          <p:nvPr>
            <p:ph type="title"/>
          </p:nvPr>
        </p:nvSpPr>
        <p:spPr>
          <a:xfrm>
            <a:off x="457200" y="274638"/>
            <a:ext cx="8229600" cy="1143000"/>
          </a:xfrm>
          <a:solidFill>
            <a:schemeClr val="accent5"/>
          </a:solidFill>
        </p:spPr>
        <p:txBody>
          <a:bodyPr>
            <a:normAutofit/>
          </a:bodyPr>
          <a:lstStyle/>
          <a:p>
            <a:r>
              <a:rPr lang="en-US" dirty="0" smtClean="0"/>
              <a:t>Different Types of SQL JOINs</a:t>
            </a:r>
            <a:endParaRPr lang="th-TH"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685800"/>
          </a:xfrm>
          <a:solidFill>
            <a:srgbClr val="C6E6A2"/>
          </a:solidFill>
        </p:spPr>
        <p:txBody>
          <a:bodyPr>
            <a:normAutofit fontScale="90000"/>
          </a:bodyPr>
          <a:lstStyle/>
          <a:p>
            <a:r>
              <a:rPr lang="en-US" b="1" dirty="0" smtClean="0">
                <a:solidFill>
                  <a:srgbClr val="0070C0"/>
                </a:solidFill>
              </a:rPr>
              <a:t>INNER JOIN</a:t>
            </a:r>
            <a:endParaRPr lang="th-TH" b="1" dirty="0">
              <a:solidFill>
                <a:srgbClr val="0070C0"/>
              </a:solidFill>
            </a:endParaRPr>
          </a:p>
        </p:txBody>
      </p:sp>
      <p:sp>
        <p:nvSpPr>
          <p:cNvPr id="4" name="Rectangle 3"/>
          <p:cNvSpPr/>
          <p:nvPr/>
        </p:nvSpPr>
        <p:spPr>
          <a:xfrm>
            <a:off x="762000" y="4876800"/>
            <a:ext cx="7772400" cy="1631216"/>
          </a:xfrm>
          <a:prstGeom prst="rect">
            <a:avLst/>
          </a:prstGeom>
        </p:spPr>
        <p:txBody>
          <a:bodyPr wrap="square">
            <a:spAutoFit/>
          </a:bodyPr>
          <a:lstStyle/>
          <a:p>
            <a:r>
              <a:rPr lang="en-US" sz="2000" dirty="0"/>
              <a:t>SELECT</a:t>
            </a:r>
            <a:r>
              <a:rPr lang="en-US" sz="2000" b="1" dirty="0"/>
              <a:t> </a:t>
            </a:r>
            <a:r>
              <a:rPr lang="en-US" sz="2000" b="1" dirty="0" err="1"/>
              <a:t>sales_car.sale_id,sales_car.sale_id</a:t>
            </a:r>
            <a:r>
              <a:rPr lang="en-US" sz="2000" b="1" dirty="0"/>
              <a:t>,</a:t>
            </a:r>
          </a:p>
          <a:p>
            <a:r>
              <a:rPr lang="en-US" sz="2000" dirty="0" err="1"/>
              <a:t>sales_car.color_id,color.Color_desc</a:t>
            </a:r>
            <a:endParaRPr lang="en-US" sz="2000" dirty="0"/>
          </a:p>
          <a:p>
            <a:r>
              <a:rPr lang="en-US" sz="2000" dirty="0"/>
              <a:t>FROM</a:t>
            </a:r>
            <a:r>
              <a:rPr lang="en-US" sz="2000" b="1" dirty="0"/>
              <a:t> color</a:t>
            </a:r>
          </a:p>
          <a:p>
            <a:r>
              <a:rPr lang="en-US" sz="2000" b="1" dirty="0">
                <a:solidFill>
                  <a:srgbClr val="0070C0"/>
                </a:solidFill>
              </a:rPr>
              <a:t>INNER JOIN </a:t>
            </a:r>
            <a:r>
              <a:rPr lang="en-US" sz="2000" b="1" dirty="0" err="1"/>
              <a:t>sales_car</a:t>
            </a:r>
            <a:endParaRPr lang="en-US" sz="2000" b="1" dirty="0"/>
          </a:p>
          <a:p>
            <a:r>
              <a:rPr lang="en-US" sz="2000" dirty="0"/>
              <a:t>ON</a:t>
            </a:r>
            <a:r>
              <a:rPr lang="en-US" sz="2000" b="1" dirty="0"/>
              <a:t> </a:t>
            </a:r>
            <a:r>
              <a:rPr lang="en-US" sz="2000" b="1" dirty="0" err="1"/>
              <a:t>color.color_id</a:t>
            </a:r>
            <a:r>
              <a:rPr lang="en-US" sz="2000" b="1" dirty="0"/>
              <a:t> = </a:t>
            </a:r>
            <a:r>
              <a:rPr lang="en-US" sz="2000" b="1" dirty="0" err="1"/>
              <a:t>sales_car.color_id</a:t>
            </a:r>
            <a:r>
              <a:rPr lang="en-US" sz="2000" b="1" dirty="0"/>
              <a:t> </a:t>
            </a:r>
            <a:endParaRPr lang="th-TH" sz="2000" dirty="0"/>
          </a:p>
        </p:txBody>
      </p:sp>
      <p:sp>
        <p:nvSpPr>
          <p:cNvPr id="7" name="Rectangle 6"/>
          <p:cNvSpPr/>
          <p:nvPr/>
        </p:nvSpPr>
        <p:spPr>
          <a:xfrm>
            <a:off x="533400" y="838200"/>
            <a:ext cx="8229600" cy="830997"/>
          </a:xfrm>
          <a:prstGeom prst="rect">
            <a:avLst/>
          </a:prstGeom>
        </p:spPr>
        <p:txBody>
          <a:bodyPr wrap="square">
            <a:spAutoFit/>
          </a:bodyPr>
          <a:lstStyle/>
          <a:p>
            <a:r>
              <a:rPr lang="en-US" sz="2000" dirty="0" smtClean="0"/>
              <a:t>The INNER JOIN keyword selects records that have matching values in both tables</a:t>
            </a:r>
            <a:r>
              <a:rPr lang="en-US" dirty="0" smtClean="0"/>
              <a:t>. </a:t>
            </a:r>
            <a:r>
              <a:rPr lang="en-US" dirty="0" smtClean="0">
                <a:solidFill>
                  <a:srgbClr val="0070C0"/>
                </a:solidFill>
                <a:latin typeface="AngsanaUPC" pitchFamily="18" charset="-34"/>
                <a:cs typeface="AngsanaUPC" pitchFamily="18" charset="-34"/>
              </a:rPr>
              <a:t>(</a:t>
            </a:r>
            <a:r>
              <a:rPr lang="th-TH" dirty="0" smtClean="0">
                <a:solidFill>
                  <a:srgbClr val="0070C0"/>
                </a:solidFill>
                <a:latin typeface="AngsanaUPC" pitchFamily="18" charset="-34"/>
                <a:cs typeface="AngsanaUPC" pitchFamily="18" charset="-34"/>
              </a:rPr>
              <a:t>จะเลือกแสดงข้อมูลที่ตรงกันทั้ง </a:t>
            </a:r>
            <a:r>
              <a:rPr lang="en-US" dirty="0" smtClean="0">
                <a:solidFill>
                  <a:srgbClr val="0070C0"/>
                </a:solidFill>
                <a:latin typeface="AngsanaUPC" pitchFamily="18" charset="-34"/>
                <a:cs typeface="AngsanaUPC" pitchFamily="18" charset="-34"/>
              </a:rPr>
              <a:t>2 table)</a:t>
            </a:r>
            <a:endParaRPr lang="th-TH" dirty="0">
              <a:solidFill>
                <a:srgbClr val="0070C0"/>
              </a:solidFill>
              <a:latin typeface="AngsanaUPC" pitchFamily="18" charset="-34"/>
              <a:cs typeface="AngsanaUPC" pitchFamily="18" charset="-34"/>
            </a:endParaRPr>
          </a:p>
        </p:txBody>
      </p:sp>
      <p:sp>
        <p:nvSpPr>
          <p:cNvPr id="8" name="Rectangle 7"/>
          <p:cNvSpPr/>
          <p:nvPr/>
        </p:nvSpPr>
        <p:spPr>
          <a:xfrm>
            <a:off x="762000" y="1676400"/>
            <a:ext cx="6553200" cy="1323439"/>
          </a:xfrm>
          <a:prstGeom prst="rect">
            <a:avLst/>
          </a:prstGeom>
          <a:ln w="44450">
            <a:solidFill>
              <a:schemeClr val="accent1"/>
            </a:solidFill>
          </a:ln>
        </p:spPr>
        <p:txBody>
          <a:bodyPr wrap="square">
            <a:spAutoFit/>
          </a:bodyPr>
          <a:lstStyle/>
          <a:p>
            <a:r>
              <a:rPr lang="en-US" sz="2000" dirty="0" smtClean="0"/>
              <a:t>SELECT </a:t>
            </a:r>
            <a:r>
              <a:rPr lang="en-US" sz="2000" i="1" dirty="0" err="1" smtClean="0"/>
              <a:t>column_name</a:t>
            </a:r>
            <a:r>
              <a:rPr lang="en-US" sz="2000" i="1" dirty="0" smtClean="0"/>
              <a:t>(s)</a:t>
            </a:r>
            <a:r>
              <a:rPr lang="en-US" sz="2000" dirty="0" smtClean="0"/>
              <a:t/>
            </a:r>
            <a:br>
              <a:rPr lang="en-US" sz="2000" dirty="0" smtClean="0"/>
            </a:br>
            <a:r>
              <a:rPr lang="en-US" sz="2000" dirty="0" smtClean="0"/>
              <a:t>FROM </a:t>
            </a:r>
            <a:r>
              <a:rPr lang="en-US" sz="2000" i="1" dirty="0" smtClean="0"/>
              <a:t>table1</a:t>
            </a:r>
            <a:r>
              <a:rPr lang="en-US" sz="2000" dirty="0" smtClean="0"/>
              <a:t/>
            </a:r>
            <a:br>
              <a:rPr lang="en-US" sz="2000" dirty="0" smtClean="0"/>
            </a:br>
            <a:r>
              <a:rPr lang="en-US" sz="2000" dirty="0" smtClean="0"/>
              <a:t>INNER JOIN </a:t>
            </a:r>
            <a:r>
              <a:rPr lang="en-US" sz="2000" i="1" dirty="0" smtClean="0"/>
              <a:t>table2</a:t>
            </a:r>
            <a:br>
              <a:rPr lang="en-US" sz="2000" i="1" dirty="0" smtClean="0"/>
            </a:br>
            <a:r>
              <a:rPr lang="en-US" sz="2000" dirty="0" smtClean="0"/>
              <a:t>ON </a:t>
            </a:r>
            <a:r>
              <a:rPr lang="en-US" sz="2000" i="1" dirty="0" smtClean="0"/>
              <a:t>table1.column_name </a:t>
            </a:r>
            <a:r>
              <a:rPr lang="en-US" sz="2000" dirty="0" smtClean="0"/>
              <a:t>=</a:t>
            </a:r>
            <a:r>
              <a:rPr lang="en-US" sz="2000" i="1" dirty="0" smtClean="0"/>
              <a:t> table2.column_name</a:t>
            </a:r>
            <a:r>
              <a:rPr lang="en-US" sz="2000" dirty="0" smtClean="0"/>
              <a:t>;</a:t>
            </a:r>
            <a:endParaRPr lang="th-TH" sz="2000" dirty="0"/>
          </a:p>
        </p:txBody>
      </p:sp>
      <p:sp>
        <p:nvSpPr>
          <p:cNvPr id="9" name="Rectangle 8"/>
          <p:cNvSpPr/>
          <p:nvPr/>
        </p:nvSpPr>
        <p:spPr>
          <a:xfrm>
            <a:off x="3581400" y="3352800"/>
            <a:ext cx="4953000" cy="1323439"/>
          </a:xfrm>
          <a:prstGeom prst="rect">
            <a:avLst/>
          </a:prstGeom>
        </p:spPr>
        <p:txBody>
          <a:bodyPr wrap="square">
            <a:spAutoFit/>
          </a:bodyPr>
          <a:lstStyle/>
          <a:p>
            <a:r>
              <a:rPr lang="en-US" sz="2000" dirty="0" smtClean="0"/>
              <a:t>SELECT</a:t>
            </a:r>
            <a:r>
              <a:rPr lang="en-US" sz="2000" b="1" dirty="0" smtClean="0"/>
              <a:t> *</a:t>
            </a:r>
          </a:p>
          <a:p>
            <a:r>
              <a:rPr lang="en-US" sz="2000" dirty="0" smtClean="0"/>
              <a:t>FROM</a:t>
            </a:r>
            <a:r>
              <a:rPr lang="en-US" sz="2000" b="1" dirty="0" smtClean="0"/>
              <a:t> color</a:t>
            </a:r>
          </a:p>
          <a:p>
            <a:r>
              <a:rPr lang="en-US" sz="2000" b="1" dirty="0" smtClean="0">
                <a:solidFill>
                  <a:srgbClr val="0070C0"/>
                </a:solidFill>
              </a:rPr>
              <a:t>INNER JOIN </a:t>
            </a:r>
            <a:r>
              <a:rPr lang="en-US" sz="2000" b="1" dirty="0" err="1" smtClean="0"/>
              <a:t>sales_car</a:t>
            </a:r>
            <a:endParaRPr lang="en-US" sz="2000" b="1" dirty="0" smtClean="0"/>
          </a:p>
          <a:p>
            <a:r>
              <a:rPr lang="en-US" sz="2000" dirty="0" smtClean="0"/>
              <a:t>ON</a:t>
            </a:r>
            <a:r>
              <a:rPr lang="en-US" sz="2000" b="1" dirty="0" smtClean="0"/>
              <a:t> </a:t>
            </a:r>
            <a:r>
              <a:rPr lang="en-US" sz="2000" b="1" dirty="0" err="1" smtClean="0"/>
              <a:t>color.color_id</a:t>
            </a:r>
            <a:r>
              <a:rPr lang="en-US" sz="2000" b="1" dirty="0" smtClean="0"/>
              <a:t> = </a:t>
            </a:r>
            <a:r>
              <a:rPr lang="en-US" sz="2000" b="1" dirty="0" err="1" smtClean="0"/>
              <a:t>sales_car.color_id</a:t>
            </a:r>
            <a:r>
              <a:rPr lang="en-US" sz="2000" b="1" dirty="0" smtClean="0"/>
              <a:t> </a:t>
            </a:r>
            <a:endParaRPr lang="th-TH"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81000" y="228600"/>
            <a:ext cx="8229600" cy="685800"/>
          </a:xfrm>
          <a:solidFill>
            <a:srgbClr val="C6E6A2"/>
          </a:solidFill>
        </p:spPr>
        <p:txBody>
          <a:bodyPr>
            <a:normAutofit fontScale="90000"/>
          </a:bodyPr>
          <a:lstStyle/>
          <a:p>
            <a:r>
              <a:rPr lang="en-US" b="1" dirty="0" smtClean="0">
                <a:solidFill>
                  <a:srgbClr val="0070C0"/>
                </a:solidFill>
              </a:rPr>
              <a:t>INNER JOIN</a:t>
            </a:r>
            <a:endParaRPr lang="th-TH" b="1" dirty="0">
              <a:solidFill>
                <a:srgbClr val="0070C0"/>
              </a:solidFill>
            </a:endParaRPr>
          </a:p>
        </p:txBody>
      </p:sp>
      <p:sp>
        <p:nvSpPr>
          <p:cNvPr id="6" name="TextBox 5"/>
          <p:cNvSpPr txBox="1"/>
          <p:nvPr/>
        </p:nvSpPr>
        <p:spPr>
          <a:xfrm>
            <a:off x="381000" y="914400"/>
            <a:ext cx="8305800" cy="2585323"/>
          </a:xfrm>
          <a:prstGeom prst="rect">
            <a:avLst/>
          </a:prstGeom>
          <a:noFill/>
        </p:spPr>
        <p:txBody>
          <a:bodyPr wrap="square" rtlCol="0">
            <a:spAutoFit/>
          </a:bodyPr>
          <a:lstStyle/>
          <a:p>
            <a:r>
              <a:rPr lang="en-US" sz="1800" dirty="0" smtClean="0"/>
              <a:t>select</a:t>
            </a:r>
            <a:r>
              <a:rPr lang="en-US" sz="1800" b="1" dirty="0" smtClean="0"/>
              <a:t> * from Color</a:t>
            </a:r>
          </a:p>
          <a:p>
            <a:endParaRPr lang="en-US" sz="1800" b="1" dirty="0" smtClean="0"/>
          </a:p>
          <a:p>
            <a:r>
              <a:rPr lang="en-US" sz="1800" dirty="0" smtClean="0"/>
              <a:t>select</a:t>
            </a:r>
            <a:r>
              <a:rPr lang="en-US" sz="1800" b="1" dirty="0" smtClean="0"/>
              <a:t> * from </a:t>
            </a:r>
            <a:r>
              <a:rPr lang="en-US" sz="1800" b="1" dirty="0" err="1" smtClean="0"/>
              <a:t>sales_car</a:t>
            </a:r>
            <a:endParaRPr lang="en-US" sz="1800" b="1" dirty="0" smtClean="0"/>
          </a:p>
          <a:p>
            <a:endParaRPr lang="en-US" sz="1800" b="1" dirty="0" smtClean="0"/>
          </a:p>
          <a:p>
            <a:r>
              <a:rPr lang="en-US" sz="1800" dirty="0" smtClean="0"/>
              <a:t>SELECT</a:t>
            </a:r>
            <a:r>
              <a:rPr lang="en-US" sz="1800" b="1" dirty="0" smtClean="0"/>
              <a:t> *</a:t>
            </a:r>
          </a:p>
          <a:p>
            <a:r>
              <a:rPr lang="en-US" sz="1800" dirty="0" smtClean="0"/>
              <a:t>FROM</a:t>
            </a:r>
            <a:r>
              <a:rPr lang="en-US" sz="1800" b="1" dirty="0" smtClean="0"/>
              <a:t> color</a:t>
            </a:r>
          </a:p>
          <a:p>
            <a:r>
              <a:rPr lang="en-US" sz="1800" dirty="0" smtClean="0"/>
              <a:t>INNER</a:t>
            </a:r>
            <a:r>
              <a:rPr lang="en-US" sz="1800" b="1" dirty="0" smtClean="0"/>
              <a:t> JOIN </a:t>
            </a:r>
            <a:r>
              <a:rPr lang="en-US" sz="1800" b="1" dirty="0" err="1" smtClean="0"/>
              <a:t>sales_car</a:t>
            </a:r>
            <a:endParaRPr lang="en-US" sz="1800" b="1" dirty="0" smtClean="0"/>
          </a:p>
          <a:p>
            <a:r>
              <a:rPr lang="en-US" sz="1800" dirty="0" smtClean="0"/>
              <a:t>ON</a:t>
            </a:r>
            <a:r>
              <a:rPr lang="en-US" sz="1800" b="1" dirty="0" smtClean="0"/>
              <a:t> </a:t>
            </a:r>
            <a:r>
              <a:rPr lang="en-US" sz="1800" b="1" dirty="0" err="1" smtClean="0"/>
              <a:t>color.color_id</a:t>
            </a:r>
            <a:r>
              <a:rPr lang="en-US" sz="1800" b="1" dirty="0" smtClean="0"/>
              <a:t> = </a:t>
            </a:r>
            <a:r>
              <a:rPr lang="en-US" sz="1800" b="1" dirty="0" err="1" smtClean="0"/>
              <a:t>sales_car.color_id</a:t>
            </a:r>
            <a:r>
              <a:rPr lang="en-US" sz="1800" b="1" dirty="0" smtClean="0"/>
              <a:t> </a:t>
            </a:r>
          </a:p>
          <a:p>
            <a:endParaRPr lang="th-TH" sz="1800" dirty="0"/>
          </a:p>
        </p:txBody>
      </p:sp>
      <p:pic>
        <p:nvPicPr>
          <p:cNvPr id="3075" name="Picture 3"/>
          <p:cNvPicPr>
            <a:picLocks noChangeAspect="1" noChangeArrowheads="1"/>
          </p:cNvPicPr>
          <p:nvPr/>
        </p:nvPicPr>
        <p:blipFill>
          <a:blip r:embed="rId2" cstate="print"/>
          <a:srcRect/>
          <a:stretch>
            <a:fillRect/>
          </a:stretch>
        </p:blipFill>
        <p:spPr bwMode="auto">
          <a:xfrm>
            <a:off x="457200" y="3352800"/>
            <a:ext cx="5457825" cy="312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a:solidFill>
            <a:srgbClr val="C6E6A2"/>
          </a:solidFill>
        </p:spPr>
        <p:txBody>
          <a:bodyPr>
            <a:normAutofit fontScale="90000"/>
          </a:bodyPr>
          <a:lstStyle/>
          <a:p>
            <a:r>
              <a:rPr lang="en-US" b="1" dirty="0" smtClean="0">
                <a:solidFill>
                  <a:srgbClr val="0070C0"/>
                </a:solidFill>
              </a:rPr>
              <a:t>LEFT JOIN</a:t>
            </a:r>
            <a:endParaRPr lang="th-TH" dirty="0"/>
          </a:p>
        </p:txBody>
      </p:sp>
      <p:sp>
        <p:nvSpPr>
          <p:cNvPr id="3" name="Content Placeholder 2"/>
          <p:cNvSpPr>
            <a:spLocks noGrp="1"/>
          </p:cNvSpPr>
          <p:nvPr>
            <p:ph idx="1"/>
          </p:nvPr>
        </p:nvSpPr>
        <p:spPr>
          <a:xfrm>
            <a:off x="228600" y="5257800"/>
            <a:ext cx="8915400" cy="1447800"/>
          </a:xfrm>
        </p:spPr>
        <p:txBody>
          <a:bodyPr>
            <a:normAutofit fontScale="85000" lnSpcReduction="10000"/>
          </a:bodyPr>
          <a:lstStyle/>
          <a:p>
            <a:pPr>
              <a:buNone/>
            </a:pPr>
            <a:r>
              <a:rPr lang="en-US" sz="2400" dirty="0"/>
              <a:t>SELECT</a:t>
            </a:r>
            <a:r>
              <a:rPr lang="en-US" sz="2400" b="1" dirty="0"/>
              <a:t> </a:t>
            </a:r>
            <a:r>
              <a:rPr lang="en-US" sz="2400" b="1" dirty="0" err="1"/>
              <a:t>sales_car.sale_id,sales_car.sale_id</a:t>
            </a:r>
            <a:r>
              <a:rPr lang="en-US" sz="2400" b="1" dirty="0" smtClean="0"/>
              <a:t>, </a:t>
            </a:r>
            <a:r>
              <a:rPr lang="en-US" sz="2400" dirty="0" err="1" smtClean="0"/>
              <a:t>sales_car.color_id,color.Color_desc</a:t>
            </a:r>
            <a:endParaRPr lang="en-US" sz="2400" dirty="0" smtClean="0"/>
          </a:p>
          <a:p>
            <a:pPr>
              <a:buNone/>
            </a:pPr>
            <a:r>
              <a:rPr lang="en-US" sz="2400" dirty="0" smtClean="0"/>
              <a:t>FROM</a:t>
            </a:r>
            <a:r>
              <a:rPr lang="en-US" sz="2400" b="1" dirty="0" smtClean="0"/>
              <a:t> </a:t>
            </a:r>
            <a:r>
              <a:rPr lang="en-US" sz="2400" b="1" dirty="0"/>
              <a:t>color </a:t>
            </a:r>
          </a:p>
          <a:p>
            <a:pPr>
              <a:buNone/>
            </a:pPr>
            <a:r>
              <a:rPr lang="en-US" sz="2400" b="1" dirty="0" smtClean="0">
                <a:solidFill>
                  <a:srgbClr val="0070C0"/>
                </a:solidFill>
              </a:rPr>
              <a:t>LEFT </a:t>
            </a:r>
            <a:r>
              <a:rPr lang="en-US" sz="2400" b="1" dirty="0">
                <a:solidFill>
                  <a:srgbClr val="0070C0"/>
                </a:solidFill>
              </a:rPr>
              <a:t>JOIN </a:t>
            </a:r>
            <a:r>
              <a:rPr lang="en-US" sz="2400" b="1" dirty="0" err="1"/>
              <a:t>sales_car</a:t>
            </a:r>
            <a:endParaRPr lang="en-US" sz="2400" b="1" dirty="0"/>
          </a:p>
          <a:p>
            <a:pPr>
              <a:buNone/>
            </a:pPr>
            <a:r>
              <a:rPr lang="en-US" sz="2400" dirty="0"/>
              <a:t>ON</a:t>
            </a:r>
            <a:r>
              <a:rPr lang="en-US" sz="2400" b="1" dirty="0"/>
              <a:t> </a:t>
            </a:r>
            <a:r>
              <a:rPr lang="en-US" sz="2400" b="1" dirty="0" err="1"/>
              <a:t>color.color_id</a:t>
            </a:r>
            <a:r>
              <a:rPr lang="en-US" sz="2400" b="1" dirty="0"/>
              <a:t> = </a:t>
            </a:r>
            <a:r>
              <a:rPr lang="en-US" sz="2400" b="1" dirty="0" err="1"/>
              <a:t>sales_car.color_id</a:t>
            </a:r>
            <a:r>
              <a:rPr lang="en-US" sz="2400" b="1" dirty="0"/>
              <a:t> </a:t>
            </a:r>
            <a:endParaRPr lang="th-TH" sz="2400" dirty="0"/>
          </a:p>
        </p:txBody>
      </p:sp>
      <p:sp>
        <p:nvSpPr>
          <p:cNvPr id="5" name="Rectangle 4"/>
          <p:cNvSpPr/>
          <p:nvPr/>
        </p:nvSpPr>
        <p:spPr>
          <a:xfrm>
            <a:off x="457200" y="990600"/>
            <a:ext cx="8382000" cy="1077218"/>
          </a:xfrm>
          <a:prstGeom prst="rect">
            <a:avLst/>
          </a:prstGeom>
        </p:spPr>
        <p:txBody>
          <a:bodyPr wrap="square">
            <a:spAutoFit/>
          </a:bodyPr>
          <a:lstStyle/>
          <a:p>
            <a:r>
              <a:rPr lang="en-US" sz="2000" dirty="0" smtClean="0"/>
              <a:t>The LEFT JOIN keyword returns all records from the left table (table1), and the matched records from the right table (table2). The result is NULL from the right side, if there is no match.  </a:t>
            </a:r>
            <a:r>
              <a:rPr lang="th-TH" sz="2400" b="1" dirty="0" smtClean="0">
                <a:solidFill>
                  <a:srgbClr val="002060"/>
                </a:solidFill>
              </a:rPr>
              <a:t>แสดงข้อมูลที่อยู่ทางซ้าย </a:t>
            </a:r>
            <a:r>
              <a:rPr lang="en-US" sz="2400" b="1" dirty="0" smtClean="0">
                <a:solidFill>
                  <a:srgbClr val="002060"/>
                </a:solidFill>
              </a:rPr>
              <a:t>(</a:t>
            </a:r>
            <a:r>
              <a:rPr lang="th-TH" sz="2400" b="1" dirty="0" smtClean="0">
                <a:solidFill>
                  <a:srgbClr val="002060"/>
                </a:solidFill>
              </a:rPr>
              <a:t>คือ </a:t>
            </a:r>
            <a:r>
              <a:rPr lang="en-US" sz="2400" b="1" dirty="0" smtClean="0">
                <a:solidFill>
                  <a:srgbClr val="002060"/>
                </a:solidFill>
              </a:rPr>
              <a:t>table1) </a:t>
            </a:r>
            <a:r>
              <a:rPr lang="th-TH" sz="2400" b="1" dirty="0" smtClean="0">
                <a:solidFill>
                  <a:srgbClr val="002060"/>
                </a:solidFill>
              </a:rPr>
              <a:t>เป็นหลัก </a:t>
            </a:r>
            <a:endParaRPr lang="th-TH" sz="2400" b="1" dirty="0">
              <a:solidFill>
                <a:srgbClr val="002060"/>
              </a:solidFill>
            </a:endParaRPr>
          </a:p>
        </p:txBody>
      </p:sp>
      <p:sp>
        <p:nvSpPr>
          <p:cNvPr id="6" name="Rectangle 5"/>
          <p:cNvSpPr/>
          <p:nvPr/>
        </p:nvSpPr>
        <p:spPr>
          <a:xfrm>
            <a:off x="609600" y="2057400"/>
            <a:ext cx="6553200" cy="1323439"/>
          </a:xfrm>
          <a:prstGeom prst="rect">
            <a:avLst/>
          </a:prstGeom>
          <a:noFill/>
          <a:ln w="44450">
            <a:solidFill>
              <a:schemeClr val="accent1"/>
            </a:solidFill>
          </a:ln>
        </p:spPr>
        <p:txBody>
          <a:bodyPr wrap="square">
            <a:spAutoFit/>
          </a:bodyPr>
          <a:lstStyle/>
          <a:p>
            <a:r>
              <a:rPr lang="en-US" sz="2000" dirty="0" smtClean="0"/>
              <a:t>SELECT </a:t>
            </a:r>
            <a:r>
              <a:rPr lang="en-US" sz="2000" i="1" dirty="0" err="1" smtClean="0"/>
              <a:t>column_name</a:t>
            </a:r>
            <a:r>
              <a:rPr lang="en-US" sz="2000" i="1" dirty="0" smtClean="0"/>
              <a:t>(s)</a:t>
            </a:r>
            <a:r>
              <a:rPr lang="en-US" sz="2000" dirty="0" smtClean="0"/>
              <a:t/>
            </a:r>
            <a:br>
              <a:rPr lang="en-US" sz="2000" dirty="0" smtClean="0"/>
            </a:br>
            <a:r>
              <a:rPr lang="en-US" sz="2000" dirty="0" smtClean="0"/>
              <a:t>FROM </a:t>
            </a:r>
            <a:r>
              <a:rPr lang="en-US" sz="2000" i="1" dirty="0" smtClean="0"/>
              <a:t>table1</a:t>
            </a:r>
            <a:r>
              <a:rPr lang="en-US" sz="2000" dirty="0" smtClean="0"/>
              <a:t/>
            </a:r>
            <a:br>
              <a:rPr lang="en-US" sz="2000" dirty="0" smtClean="0"/>
            </a:br>
            <a:r>
              <a:rPr lang="en-US" sz="2000" dirty="0" smtClean="0"/>
              <a:t>LEFT JOIN </a:t>
            </a:r>
            <a:r>
              <a:rPr lang="en-US" sz="2000" i="1" dirty="0" smtClean="0"/>
              <a:t>table2</a:t>
            </a:r>
            <a:br>
              <a:rPr lang="en-US" sz="2000" i="1" dirty="0" smtClean="0"/>
            </a:br>
            <a:r>
              <a:rPr lang="en-US" sz="2000" dirty="0" smtClean="0"/>
              <a:t>ON </a:t>
            </a:r>
            <a:r>
              <a:rPr lang="en-US" sz="2000" i="1" dirty="0" smtClean="0"/>
              <a:t>table1.column_name </a:t>
            </a:r>
            <a:r>
              <a:rPr lang="en-US" sz="2000" dirty="0" smtClean="0"/>
              <a:t>=</a:t>
            </a:r>
            <a:r>
              <a:rPr lang="en-US" sz="2000" i="1" dirty="0" smtClean="0"/>
              <a:t> table2.column_name</a:t>
            </a:r>
            <a:r>
              <a:rPr lang="en-US" sz="2000" dirty="0" smtClean="0"/>
              <a:t>;</a:t>
            </a:r>
            <a:endParaRPr lang="th-TH" sz="2000" dirty="0"/>
          </a:p>
        </p:txBody>
      </p:sp>
      <p:sp>
        <p:nvSpPr>
          <p:cNvPr id="7" name="Rectangle 6"/>
          <p:cNvSpPr/>
          <p:nvPr/>
        </p:nvSpPr>
        <p:spPr>
          <a:xfrm>
            <a:off x="2438400" y="3352800"/>
            <a:ext cx="5334000" cy="1631216"/>
          </a:xfrm>
          <a:prstGeom prst="rect">
            <a:avLst/>
          </a:prstGeom>
        </p:spPr>
        <p:txBody>
          <a:bodyPr wrap="square">
            <a:spAutoFit/>
          </a:bodyPr>
          <a:lstStyle/>
          <a:p>
            <a:endParaRPr lang="th-TH" sz="2000" dirty="0" smtClean="0"/>
          </a:p>
          <a:p>
            <a:r>
              <a:rPr lang="en-US" sz="2000" dirty="0" smtClean="0"/>
              <a:t>SELECT</a:t>
            </a:r>
            <a:r>
              <a:rPr lang="en-US" sz="2000" b="1" dirty="0" smtClean="0"/>
              <a:t> *</a:t>
            </a:r>
          </a:p>
          <a:p>
            <a:r>
              <a:rPr lang="en-US" sz="2000" dirty="0" smtClean="0"/>
              <a:t>FROM</a:t>
            </a:r>
            <a:r>
              <a:rPr lang="en-US" sz="2000" b="1" dirty="0" smtClean="0"/>
              <a:t> color </a:t>
            </a:r>
          </a:p>
          <a:p>
            <a:r>
              <a:rPr lang="en-US" sz="2000" dirty="0" smtClean="0"/>
              <a:t>LEFT</a:t>
            </a:r>
            <a:r>
              <a:rPr lang="en-US" sz="2000" b="1" dirty="0" smtClean="0"/>
              <a:t> JOIN </a:t>
            </a:r>
            <a:r>
              <a:rPr lang="en-US" sz="2000" b="1" dirty="0" err="1" smtClean="0"/>
              <a:t>sales_car</a:t>
            </a:r>
            <a:endParaRPr lang="en-US" sz="2000" b="1" dirty="0" smtClean="0"/>
          </a:p>
          <a:p>
            <a:r>
              <a:rPr lang="en-US" sz="2000" dirty="0" smtClean="0"/>
              <a:t>ON</a:t>
            </a:r>
            <a:r>
              <a:rPr lang="en-US" sz="2000" b="1" dirty="0" smtClean="0"/>
              <a:t> </a:t>
            </a:r>
            <a:r>
              <a:rPr lang="en-US" sz="2000" b="1" dirty="0" err="1" smtClean="0"/>
              <a:t>color.color_id</a:t>
            </a:r>
            <a:r>
              <a:rPr lang="en-US" sz="2000" b="1" dirty="0" smtClean="0"/>
              <a:t> = </a:t>
            </a:r>
            <a:r>
              <a:rPr lang="en-US" sz="2000" b="1" dirty="0" err="1" smtClean="0"/>
              <a:t>sales_car.color_id</a:t>
            </a:r>
            <a:r>
              <a:rPr lang="en-US" sz="2000" b="1" dirty="0" smtClean="0"/>
              <a:t> </a:t>
            </a:r>
            <a:endParaRPr lang="th-TH"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28600"/>
            <a:ext cx="8229600" cy="685800"/>
          </a:xfrm>
          <a:solidFill>
            <a:srgbClr val="C6E6A2"/>
          </a:solidFill>
        </p:spPr>
        <p:txBody>
          <a:bodyPr>
            <a:normAutofit fontScale="90000"/>
          </a:bodyPr>
          <a:lstStyle/>
          <a:p>
            <a:r>
              <a:rPr lang="en-US" b="1" dirty="0" smtClean="0">
                <a:solidFill>
                  <a:srgbClr val="0070C0"/>
                </a:solidFill>
              </a:rPr>
              <a:t>LEFT JOIN</a:t>
            </a:r>
            <a:endParaRPr lang="th-TH" dirty="0"/>
          </a:p>
        </p:txBody>
      </p:sp>
      <p:sp>
        <p:nvSpPr>
          <p:cNvPr id="6" name="Rectangle 5"/>
          <p:cNvSpPr/>
          <p:nvPr/>
        </p:nvSpPr>
        <p:spPr>
          <a:xfrm>
            <a:off x="533400" y="838200"/>
            <a:ext cx="6477000" cy="2246769"/>
          </a:xfrm>
          <a:prstGeom prst="rect">
            <a:avLst/>
          </a:prstGeom>
        </p:spPr>
        <p:txBody>
          <a:bodyPr wrap="square">
            <a:spAutoFit/>
          </a:bodyPr>
          <a:lstStyle/>
          <a:p>
            <a:r>
              <a:rPr lang="en-US" sz="2000" dirty="0" smtClean="0"/>
              <a:t>select</a:t>
            </a:r>
            <a:r>
              <a:rPr lang="en-US" sz="2000" b="1" dirty="0" smtClean="0"/>
              <a:t> * from Color</a:t>
            </a:r>
          </a:p>
          <a:p>
            <a:r>
              <a:rPr lang="en-US" sz="2000" dirty="0" smtClean="0"/>
              <a:t>select</a:t>
            </a:r>
            <a:r>
              <a:rPr lang="en-US" sz="2000" b="1" dirty="0" smtClean="0"/>
              <a:t> * from </a:t>
            </a:r>
            <a:r>
              <a:rPr lang="en-US" sz="2000" b="1" dirty="0" err="1" smtClean="0"/>
              <a:t>sales_car</a:t>
            </a:r>
            <a:endParaRPr lang="en-US" sz="2000" b="1" dirty="0" smtClean="0"/>
          </a:p>
          <a:p>
            <a:endParaRPr lang="th-TH" sz="2000" dirty="0" smtClean="0"/>
          </a:p>
          <a:p>
            <a:r>
              <a:rPr lang="en-US" sz="2000" dirty="0" smtClean="0"/>
              <a:t>SELECT</a:t>
            </a:r>
            <a:r>
              <a:rPr lang="en-US" sz="2000" b="1" dirty="0" smtClean="0"/>
              <a:t> *</a:t>
            </a:r>
          </a:p>
          <a:p>
            <a:r>
              <a:rPr lang="en-US" sz="2000" dirty="0" smtClean="0"/>
              <a:t>FROM</a:t>
            </a:r>
            <a:r>
              <a:rPr lang="en-US" sz="2000" b="1" dirty="0" smtClean="0"/>
              <a:t> color </a:t>
            </a:r>
          </a:p>
          <a:p>
            <a:r>
              <a:rPr lang="en-US" sz="2000" dirty="0" smtClean="0"/>
              <a:t>LEFT</a:t>
            </a:r>
            <a:r>
              <a:rPr lang="en-US" sz="2000" b="1" dirty="0" smtClean="0"/>
              <a:t> JOIN </a:t>
            </a:r>
            <a:r>
              <a:rPr lang="en-US" sz="2000" b="1" dirty="0" err="1" smtClean="0"/>
              <a:t>sales_car</a:t>
            </a:r>
            <a:endParaRPr lang="en-US" sz="2000" b="1" dirty="0" smtClean="0"/>
          </a:p>
          <a:p>
            <a:r>
              <a:rPr lang="en-US" sz="2000" dirty="0" smtClean="0"/>
              <a:t>ON</a:t>
            </a:r>
            <a:r>
              <a:rPr lang="en-US" sz="2000" b="1" dirty="0" smtClean="0"/>
              <a:t> </a:t>
            </a:r>
            <a:r>
              <a:rPr lang="en-US" sz="2000" b="1" dirty="0" err="1" smtClean="0"/>
              <a:t>color.color_id</a:t>
            </a:r>
            <a:r>
              <a:rPr lang="en-US" sz="2000" b="1" dirty="0" smtClean="0"/>
              <a:t> = </a:t>
            </a:r>
            <a:r>
              <a:rPr lang="en-US" sz="2000" b="1" dirty="0" err="1" smtClean="0"/>
              <a:t>sales_car.color_id</a:t>
            </a:r>
            <a:endParaRPr lang="th-TH" sz="2000" dirty="0"/>
          </a:p>
        </p:txBody>
      </p:sp>
      <p:pic>
        <p:nvPicPr>
          <p:cNvPr id="1027" name="Picture 3"/>
          <p:cNvPicPr>
            <a:picLocks noChangeAspect="1" noChangeArrowheads="1"/>
          </p:cNvPicPr>
          <p:nvPr/>
        </p:nvPicPr>
        <p:blipFill>
          <a:blip r:embed="rId2" cstate="print"/>
          <a:srcRect/>
          <a:stretch>
            <a:fillRect/>
          </a:stretch>
        </p:blipFill>
        <p:spPr bwMode="auto">
          <a:xfrm>
            <a:off x="533400" y="3200400"/>
            <a:ext cx="5410200" cy="3286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Data (S003)</a:t>
            </a:r>
            <a:endParaRPr lang="th-TH" dirty="0"/>
          </a:p>
        </p:txBody>
      </p:sp>
      <p:pic>
        <p:nvPicPr>
          <p:cNvPr id="1027" name="Picture 3"/>
          <p:cNvPicPr>
            <a:picLocks noChangeAspect="1" noChangeArrowheads="1"/>
          </p:cNvPicPr>
          <p:nvPr/>
        </p:nvPicPr>
        <p:blipFill>
          <a:blip r:embed="rId2" cstate="print"/>
          <a:srcRect/>
          <a:stretch>
            <a:fillRect/>
          </a:stretch>
        </p:blipFill>
        <p:spPr bwMode="auto">
          <a:xfrm>
            <a:off x="533400" y="1676400"/>
            <a:ext cx="7600950" cy="32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a:solidFill>
            <a:srgbClr val="C6E6A2"/>
          </a:solidFill>
        </p:spPr>
        <p:txBody>
          <a:bodyPr>
            <a:normAutofit fontScale="90000"/>
          </a:bodyPr>
          <a:lstStyle/>
          <a:p>
            <a:r>
              <a:rPr lang="en-US" b="1" dirty="0" smtClean="0">
                <a:solidFill>
                  <a:srgbClr val="0070C0"/>
                </a:solidFill>
              </a:rPr>
              <a:t>RIGHT JOIN</a:t>
            </a:r>
            <a:endParaRPr lang="th-TH" dirty="0"/>
          </a:p>
        </p:txBody>
      </p:sp>
      <p:sp>
        <p:nvSpPr>
          <p:cNvPr id="4" name="Rectangle 3"/>
          <p:cNvSpPr/>
          <p:nvPr/>
        </p:nvSpPr>
        <p:spPr>
          <a:xfrm>
            <a:off x="381000" y="5181600"/>
            <a:ext cx="7696200" cy="1477328"/>
          </a:xfrm>
          <a:prstGeom prst="rect">
            <a:avLst/>
          </a:prstGeom>
        </p:spPr>
        <p:txBody>
          <a:bodyPr wrap="square">
            <a:spAutoFit/>
          </a:bodyPr>
          <a:lstStyle/>
          <a:p>
            <a:r>
              <a:rPr lang="en-US" sz="1800" dirty="0"/>
              <a:t>SELECT</a:t>
            </a:r>
            <a:r>
              <a:rPr lang="en-US" sz="1800" b="1" dirty="0"/>
              <a:t> </a:t>
            </a:r>
            <a:r>
              <a:rPr lang="en-US" sz="1800" b="1" dirty="0" err="1"/>
              <a:t>sales_car.sale_id,sales_car.sale_id</a:t>
            </a:r>
            <a:r>
              <a:rPr lang="en-US" sz="1800" b="1" dirty="0"/>
              <a:t>,</a:t>
            </a:r>
          </a:p>
          <a:p>
            <a:r>
              <a:rPr lang="en-US" sz="1800" dirty="0" err="1"/>
              <a:t>sales_car.color_id,color.Color_desc</a:t>
            </a:r>
            <a:endParaRPr lang="en-US" sz="1800" dirty="0"/>
          </a:p>
          <a:p>
            <a:r>
              <a:rPr lang="en-US" sz="1800" dirty="0"/>
              <a:t>FROM</a:t>
            </a:r>
            <a:r>
              <a:rPr lang="en-US" sz="1800" b="1" dirty="0"/>
              <a:t> color </a:t>
            </a:r>
          </a:p>
          <a:p>
            <a:r>
              <a:rPr lang="en-US" sz="1800" b="1" dirty="0" smtClean="0">
                <a:solidFill>
                  <a:srgbClr val="0070C0"/>
                </a:solidFill>
              </a:rPr>
              <a:t>RIGHT </a:t>
            </a:r>
            <a:r>
              <a:rPr lang="en-US" sz="1800" b="1" dirty="0">
                <a:solidFill>
                  <a:srgbClr val="0070C0"/>
                </a:solidFill>
              </a:rPr>
              <a:t>JOIN </a:t>
            </a:r>
            <a:r>
              <a:rPr lang="en-US" sz="1800" b="1" dirty="0" err="1"/>
              <a:t>sales_car</a:t>
            </a:r>
            <a:endParaRPr lang="en-US" sz="1800" b="1" dirty="0"/>
          </a:p>
          <a:p>
            <a:r>
              <a:rPr lang="en-US" sz="1800" dirty="0"/>
              <a:t>ON</a:t>
            </a:r>
            <a:r>
              <a:rPr lang="en-US" sz="1800" b="1" dirty="0"/>
              <a:t> </a:t>
            </a:r>
            <a:r>
              <a:rPr lang="en-US" sz="1800" b="1" dirty="0" err="1"/>
              <a:t>color.color_id</a:t>
            </a:r>
            <a:r>
              <a:rPr lang="en-US" sz="1800" b="1" dirty="0"/>
              <a:t> = </a:t>
            </a:r>
            <a:r>
              <a:rPr lang="en-US" sz="1800" b="1" dirty="0" err="1"/>
              <a:t>sales_car.color_id</a:t>
            </a:r>
            <a:r>
              <a:rPr lang="en-US" sz="1800" b="1" dirty="0"/>
              <a:t> </a:t>
            </a:r>
            <a:endParaRPr lang="th-TH" sz="1800" dirty="0"/>
          </a:p>
        </p:txBody>
      </p:sp>
      <p:sp>
        <p:nvSpPr>
          <p:cNvPr id="5" name="Rectangle 4"/>
          <p:cNvSpPr/>
          <p:nvPr/>
        </p:nvSpPr>
        <p:spPr>
          <a:xfrm>
            <a:off x="457200" y="685800"/>
            <a:ext cx="8001000" cy="1323439"/>
          </a:xfrm>
          <a:prstGeom prst="rect">
            <a:avLst/>
          </a:prstGeom>
        </p:spPr>
        <p:txBody>
          <a:bodyPr wrap="square">
            <a:spAutoFit/>
          </a:bodyPr>
          <a:lstStyle/>
          <a:p>
            <a:r>
              <a:rPr lang="en-US" sz="2000" dirty="0" smtClean="0"/>
              <a:t>The RIGHT JOIN keyword returns all records from the right table (table2), and the matched records from the left table (table1). The result is NULL from the left side, when there is no match. </a:t>
            </a:r>
            <a:r>
              <a:rPr lang="th-TH" sz="2000" b="1" dirty="0" smtClean="0">
                <a:solidFill>
                  <a:srgbClr val="002060"/>
                </a:solidFill>
              </a:rPr>
              <a:t>แสดงข้อมูลที่อยู่ทางขวา </a:t>
            </a:r>
            <a:r>
              <a:rPr lang="en-US" sz="2000" b="1" dirty="0" smtClean="0">
                <a:solidFill>
                  <a:srgbClr val="002060"/>
                </a:solidFill>
              </a:rPr>
              <a:t>(</a:t>
            </a:r>
            <a:r>
              <a:rPr lang="th-TH" sz="2000" b="1" dirty="0" smtClean="0">
                <a:solidFill>
                  <a:srgbClr val="002060"/>
                </a:solidFill>
              </a:rPr>
              <a:t>คือ </a:t>
            </a:r>
            <a:r>
              <a:rPr lang="en-US" sz="2000" b="1" dirty="0" smtClean="0">
                <a:solidFill>
                  <a:srgbClr val="002060"/>
                </a:solidFill>
              </a:rPr>
              <a:t>table2) </a:t>
            </a:r>
            <a:r>
              <a:rPr lang="th-TH" sz="2000" b="1" dirty="0" smtClean="0">
                <a:solidFill>
                  <a:srgbClr val="002060"/>
                </a:solidFill>
              </a:rPr>
              <a:t>หลังคำว่า </a:t>
            </a:r>
            <a:r>
              <a:rPr lang="en-US" sz="2000" b="1" dirty="0" smtClean="0">
                <a:solidFill>
                  <a:srgbClr val="002060"/>
                </a:solidFill>
              </a:rPr>
              <a:t>Right join </a:t>
            </a:r>
            <a:r>
              <a:rPr lang="th-TH" sz="2000" b="1" dirty="0" smtClean="0">
                <a:solidFill>
                  <a:srgbClr val="002060"/>
                </a:solidFill>
              </a:rPr>
              <a:t>เป็นหลัก </a:t>
            </a:r>
            <a:endParaRPr lang="th-TH" sz="2000" dirty="0"/>
          </a:p>
        </p:txBody>
      </p:sp>
      <p:sp>
        <p:nvSpPr>
          <p:cNvPr id="6" name="Rectangle 5"/>
          <p:cNvSpPr/>
          <p:nvPr/>
        </p:nvSpPr>
        <p:spPr>
          <a:xfrm>
            <a:off x="609600" y="2057400"/>
            <a:ext cx="5562600" cy="1323439"/>
          </a:xfrm>
          <a:prstGeom prst="rect">
            <a:avLst/>
          </a:prstGeom>
          <a:ln w="44450">
            <a:solidFill>
              <a:schemeClr val="accent1"/>
            </a:solidFill>
          </a:ln>
        </p:spPr>
        <p:txBody>
          <a:bodyPr wrap="square">
            <a:spAutoFit/>
          </a:bodyPr>
          <a:lstStyle/>
          <a:p>
            <a:r>
              <a:rPr lang="en-US" sz="2000" dirty="0" smtClean="0"/>
              <a:t>SELECT </a:t>
            </a:r>
            <a:r>
              <a:rPr lang="en-US" sz="2000" i="1" dirty="0" err="1" smtClean="0"/>
              <a:t>column_name</a:t>
            </a:r>
            <a:r>
              <a:rPr lang="en-US" sz="2000" i="1" dirty="0" smtClean="0"/>
              <a:t>(s)</a:t>
            </a:r>
            <a:r>
              <a:rPr lang="en-US" sz="2000" dirty="0" smtClean="0"/>
              <a:t/>
            </a:r>
            <a:br>
              <a:rPr lang="en-US" sz="2000" dirty="0" smtClean="0"/>
            </a:br>
            <a:r>
              <a:rPr lang="en-US" sz="2000" dirty="0" smtClean="0"/>
              <a:t>FROM </a:t>
            </a:r>
            <a:r>
              <a:rPr lang="en-US" sz="2000" i="1" dirty="0" smtClean="0"/>
              <a:t>table1</a:t>
            </a:r>
            <a:r>
              <a:rPr lang="en-US" sz="2000" dirty="0" smtClean="0"/>
              <a:t/>
            </a:r>
            <a:br>
              <a:rPr lang="en-US" sz="2000" dirty="0" smtClean="0"/>
            </a:br>
            <a:r>
              <a:rPr lang="en-US" sz="2000" dirty="0" smtClean="0"/>
              <a:t>RIGHT JOIN </a:t>
            </a:r>
            <a:r>
              <a:rPr lang="en-US" sz="2000" i="1" dirty="0" smtClean="0"/>
              <a:t>table2</a:t>
            </a:r>
            <a:br>
              <a:rPr lang="en-US" sz="2000" i="1" dirty="0" smtClean="0"/>
            </a:br>
            <a:r>
              <a:rPr lang="en-US" sz="2000" dirty="0" smtClean="0"/>
              <a:t>ON </a:t>
            </a:r>
            <a:r>
              <a:rPr lang="en-US" sz="2000" i="1" dirty="0" smtClean="0"/>
              <a:t>table1.column_name </a:t>
            </a:r>
            <a:r>
              <a:rPr lang="en-US" sz="2000" dirty="0" smtClean="0"/>
              <a:t>=</a:t>
            </a:r>
            <a:r>
              <a:rPr lang="en-US" sz="2000" i="1" dirty="0" smtClean="0"/>
              <a:t> table2.column_name</a:t>
            </a:r>
            <a:r>
              <a:rPr lang="en-US" sz="2000" dirty="0" smtClean="0"/>
              <a:t>;</a:t>
            </a:r>
            <a:endParaRPr lang="th-TH" sz="2000" dirty="0"/>
          </a:p>
        </p:txBody>
      </p:sp>
      <p:sp>
        <p:nvSpPr>
          <p:cNvPr id="7" name="Rectangle 6"/>
          <p:cNvSpPr/>
          <p:nvPr/>
        </p:nvSpPr>
        <p:spPr>
          <a:xfrm>
            <a:off x="2362200" y="3505200"/>
            <a:ext cx="6019800" cy="1323439"/>
          </a:xfrm>
          <a:prstGeom prst="rect">
            <a:avLst/>
          </a:prstGeom>
        </p:spPr>
        <p:txBody>
          <a:bodyPr wrap="square">
            <a:spAutoFit/>
          </a:bodyPr>
          <a:lstStyle/>
          <a:p>
            <a:r>
              <a:rPr lang="en-US" sz="2000" dirty="0" smtClean="0"/>
              <a:t>SELECT</a:t>
            </a:r>
            <a:r>
              <a:rPr lang="en-US" sz="2000" b="1" dirty="0" smtClean="0"/>
              <a:t> *</a:t>
            </a:r>
          </a:p>
          <a:p>
            <a:r>
              <a:rPr lang="en-US" sz="2000" dirty="0" smtClean="0"/>
              <a:t>FROM</a:t>
            </a:r>
            <a:r>
              <a:rPr lang="en-US" sz="2000" b="1" dirty="0" smtClean="0"/>
              <a:t> color </a:t>
            </a:r>
          </a:p>
          <a:p>
            <a:r>
              <a:rPr lang="en-US" sz="2000" b="1" dirty="0" smtClean="0">
                <a:solidFill>
                  <a:srgbClr val="0070C0"/>
                </a:solidFill>
              </a:rPr>
              <a:t>RIGHT JOIN </a:t>
            </a:r>
            <a:r>
              <a:rPr lang="en-US" sz="2000" b="1" dirty="0" err="1" smtClean="0"/>
              <a:t>sales_car</a:t>
            </a:r>
            <a:endParaRPr lang="en-US" sz="2000" b="1" dirty="0" smtClean="0"/>
          </a:p>
          <a:p>
            <a:r>
              <a:rPr lang="en-US" sz="2000" dirty="0" smtClean="0"/>
              <a:t>ON</a:t>
            </a:r>
            <a:r>
              <a:rPr lang="en-US" sz="2000" b="1" dirty="0" smtClean="0"/>
              <a:t> </a:t>
            </a:r>
            <a:r>
              <a:rPr lang="en-US" sz="2000" b="1" dirty="0" err="1" smtClean="0"/>
              <a:t>color.color_id</a:t>
            </a:r>
            <a:r>
              <a:rPr lang="en-US" sz="2000" b="1" dirty="0" smtClean="0"/>
              <a:t> = </a:t>
            </a:r>
            <a:r>
              <a:rPr lang="en-US" sz="2000" b="1" dirty="0" err="1" smtClean="0"/>
              <a:t>sales_car.color_id</a:t>
            </a:r>
            <a:r>
              <a:rPr lang="en-US" sz="2000" b="1" dirty="0" smtClean="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81000" y="304800"/>
            <a:ext cx="8229600" cy="715962"/>
          </a:xfrm>
          <a:solidFill>
            <a:srgbClr val="C6E6A2"/>
          </a:solidFill>
        </p:spPr>
        <p:txBody>
          <a:bodyPr>
            <a:normAutofit fontScale="90000"/>
          </a:bodyPr>
          <a:lstStyle/>
          <a:p>
            <a:r>
              <a:rPr lang="en-US" b="1" dirty="0" smtClean="0">
                <a:solidFill>
                  <a:srgbClr val="0070C0"/>
                </a:solidFill>
              </a:rPr>
              <a:t>RIGHT JOIN</a:t>
            </a:r>
            <a:endParaRPr lang="th-TH" dirty="0"/>
          </a:p>
        </p:txBody>
      </p:sp>
      <p:pic>
        <p:nvPicPr>
          <p:cNvPr id="2054" name="Picture 6"/>
          <p:cNvPicPr>
            <a:picLocks noChangeAspect="1" noChangeArrowheads="1"/>
          </p:cNvPicPr>
          <p:nvPr/>
        </p:nvPicPr>
        <p:blipFill>
          <a:blip r:embed="rId2" cstate="print"/>
          <a:srcRect/>
          <a:stretch>
            <a:fillRect/>
          </a:stretch>
        </p:blipFill>
        <p:spPr bwMode="auto">
          <a:xfrm>
            <a:off x="762000" y="1600200"/>
            <a:ext cx="7322949" cy="41767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379</TotalTime>
  <Words>425</Words>
  <Application>Microsoft Office PowerPoint</Application>
  <PresentationFormat>On-screen Show (4:3)</PresentationFormat>
  <Paragraphs>88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SQL Command #03</vt:lpstr>
      <vt:lpstr>Different Types of SQL JOINs</vt:lpstr>
      <vt:lpstr>INNER JOIN</vt:lpstr>
      <vt:lpstr>INNER JOIN</vt:lpstr>
      <vt:lpstr>LEFT JOIN</vt:lpstr>
      <vt:lpstr>LEFT JOIN</vt:lpstr>
      <vt:lpstr>Add Data (S003)</vt:lpstr>
      <vt:lpstr>RIGHT JOIN</vt:lpstr>
      <vt:lpstr>RIGHT JOIN</vt:lpstr>
      <vt:lpstr>RIGHT JOIN</vt:lpstr>
      <vt:lpstr>FULL OUTER JOIN</vt:lpstr>
      <vt:lpstr>FULL OUTER JOIN</vt:lpstr>
      <vt:lpstr>LIKE</vt:lpstr>
      <vt:lpstr>Reference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SQL Command</dc:title>
  <dc:creator>Thip</dc:creator>
  <cp:lastModifiedBy>Thip</cp:lastModifiedBy>
  <cp:revision>19</cp:revision>
  <dcterms:created xsi:type="dcterms:W3CDTF">2020-12-06T15:24:59Z</dcterms:created>
  <dcterms:modified xsi:type="dcterms:W3CDTF">2020-12-14T04:58:22Z</dcterms:modified>
</cp:coreProperties>
</file>