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9" r:id="rId4"/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0405-E736-4D86-A29F-15DAD22203D3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6152-919F-4475-97ED-BC409057E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251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0405-E736-4D86-A29F-15DAD22203D3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6152-919F-4475-97ED-BC409057E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619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0405-E736-4D86-A29F-15DAD22203D3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6152-919F-4475-97ED-BC409057E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61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0405-E736-4D86-A29F-15DAD22203D3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6152-919F-4475-97ED-BC409057E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047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0405-E736-4D86-A29F-15DAD22203D3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6152-919F-4475-97ED-BC409057E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077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0405-E736-4D86-A29F-15DAD22203D3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6152-919F-4475-97ED-BC409057E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41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0405-E736-4D86-A29F-15DAD22203D3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6152-919F-4475-97ED-BC409057E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125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0405-E736-4D86-A29F-15DAD22203D3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6152-919F-4475-97ED-BC409057E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405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0405-E736-4D86-A29F-15DAD22203D3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6152-919F-4475-97ED-BC409057E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31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0405-E736-4D86-A29F-15DAD22203D3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6152-919F-4475-97ED-BC409057E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276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0405-E736-4D86-A29F-15DAD22203D3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6152-919F-4475-97ED-BC409057E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162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B0405-E736-4D86-A29F-15DAD22203D3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E6152-919F-4475-97ED-BC409057E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44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14437"/>
          </a:xfrm>
        </p:spPr>
        <p:txBody>
          <a:bodyPr/>
          <a:lstStyle/>
          <a:p>
            <a:r>
              <a:rPr lang="en-US" dirty="0" smtClean="0"/>
              <a:t>POWER BI for OLAP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0" y="3834267"/>
            <a:ext cx="4688114" cy="1655762"/>
          </a:xfrm>
        </p:spPr>
        <p:txBody>
          <a:bodyPr/>
          <a:lstStyle/>
          <a:p>
            <a:r>
              <a:rPr lang="th-TH" dirty="0" smtClean="0"/>
              <a:t>สุรินทร์ทิพ ศักดิ์ภูวดล</a:t>
            </a:r>
          </a:p>
          <a:p>
            <a:r>
              <a:rPr lang="th-TH" dirty="0" smtClean="0"/>
              <a:t>คณะ </a:t>
            </a:r>
            <a:r>
              <a:rPr lang="en-US" dirty="0" smtClean="0"/>
              <a:t>ICT, ,</a:t>
            </a:r>
            <a:r>
              <a:rPr lang="th-TH" dirty="0" smtClean="0"/>
              <a:t>มหาวิทยาลัย พะเยา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648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DC35BB-7CD9-4452-9646-D4805FD54B8B}" type="slidenum">
              <a:rPr lang="en-US" smtClean="0"/>
              <a:pPr/>
              <a:t>2</a:t>
            </a:fld>
            <a:endParaRPr lang="th-TH" smtClean="0"/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920876" y="889001"/>
          <a:ext cx="8132763" cy="376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Visio" r:id="rId3" imgW="5553494" imgH="2572737" progId="Visio.Drawing.11">
                  <p:embed/>
                </p:oleObj>
              </mc:Choice>
              <mc:Fallback>
                <p:oleObj name="Visio" r:id="rId3" imgW="5553494" imgH="2572737" progId="Visio.Drawing.11">
                  <p:embed/>
                  <p:pic>
                    <p:nvPicPr>
                      <p:cNvPr id="102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6" y="889001"/>
                        <a:ext cx="8132763" cy="376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ext Box 7"/>
          <p:cNvSpPr txBox="1">
            <a:spLocks noChangeArrowheads="1"/>
          </p:cNvSpPr>
          <p:nvPr/>
        </p:nvSpPr>
        <p:spPr bwMode="auto">
          <a:xfrm>
            <a:off x="2279651" y="4868863"/>
            <a:ext cx="71294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ngsana New" pitchFamily="18" charset="-34"/>
              </a:rPr>
              <a:t>E-R Diagram</a:t>
            </a:r>
            <a:r>
              <a:rPr lang="th-TH" sz="3200">
                <a:latin typeface="Angsana New" pitchFamily="18" charset="-34"/>
              </a:rPr>
              <a:t> ที่แสดง </a:t>
            </a:r>
            <a:r>
              <a:rPr lang="en-US" sz="3200">
                <a:latin typeface="Angsana New" pitchFamily="18" charset="-34"/>
              </a:rPr>
              <a:t>Fact Table, Measure </a:t>
            </a:r>
            <a:r>
              <a:rPr lang="th-TH" sz="3200">
                <a:latin typeface="Angsana New" pitchFamily="18" charset="-34"/>
              </a:rPr>
              <a:t>และ</a:t>
            </a:r>
            <a:r>
              <a:rPr lang="en-US" sz="3200">
                <a:latin typeface="Angsana New" pitchFamily="18" charset="-34"/>
              </a:rPr>
              <a:t> Dimension </a:t>
            </a:r>
            <a:r>
              <a:rPr lang="th-TH" sz="3200">
                <a:latin typeface="Angsana New" pitchFamily="18" charset="-34"/>
              </a:rPr>
              <a:t>     ที่มีความสัมพันธ์กันแบบ </a:t>
            </a:r>
            <a:r>
              <a:rPr lang="en-US" sz="3200">
                <a:latin typeface="Angsana New" pitchFamily="18" charset="-34"/>
              </a:rPr>
              <a:t>Star Schema</a:t>
            </a:r>
            <a:endParaRPr lang="th-TH" sz="3200">
              <a:latin typeface="Angsana New" pitchFamily="18" charset="-34"/>
            </a:endParaRPr>
          </a:p>
        </p:txBody>
      </p:sp>
      <p:sp>
        <p:nvSpPr>
          <p:cNvPr id="1029" name="Text Box 9"/>
          <p:cNvSpPr txBox="1">
            <a:spLocks noChangeArrowheads="1"/>
          </p:cNvSpPr>
          <p:nvPr/>
        </p:nvSpPr>
        <p:spPr bwMode="auto">
          <a:xfrm>
            <a:off x="6477000" y="990601"/>
            <a:ext cx="3995738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200" dirty="0">
                <a:solidFill>
                  <a:srgbClr val="C00000"/>
                </a:solidFill>
                <a:latin typeface="Angsana New" pitchFamily="18" charset="-34"/>
              </a:rPr>
              <a:t>วันที่แต่ละวันจะเป็นมิติ ของการขาย หรือไม่เป็นมิติก็ได้ </a:t>
            </a:r>
            <a:r>
              <a:rPr lang="en-US" sz="2200" dirty="0">
                <a:solidFill>
                  <a:srgbClr val="C00000"/>
                </a:solidFill>
                <a:latin typeface="Angsana New" pitchFamily="18" charset="-34"/>
              </a:rPr>
              <a:t>(</a:t>
            </a:r>
            <a:r>
              <a:rPr lang="th-TH" sz="2200" dirty="0">
                <a:solidFill>
                  <a:srgbClr val="C00000"/>
                </a:solidFill>
                <a:latin typeface="Angsana New" pitchFamily="18" charset="-34"/>
              </a:rPr>
              <a:t>ถ้าวันที่นั้นไม่มีการขาย</a:t>
            </a:r>
            <a:r>
              <a:rPr lang="en-US" sz="2200" dirty="0">
                <a:solidFill>
                  <a:srgbClr val="C00000"/>
                </a:solidFill>
                <a:latin typeface="Angsana New" pitchFamily="18" charset="-34"/>
              </a:rPr>
              <a:t>)</a:t>
            </a:r>
            <a:r>
              <a:rPr lang="th-TH" sz="2200" dirty="0">
                <a:solidFill>
                  <a:srgbClr val="C00000"/>
                </a:solidFill>
                <a:latin typeface="Angsana New" pitchFamily="18" charset="-34"/>
              </a:rPr>
              <a:t> ในขณะที่ การขายจะเป็นของมิติวันที่แต่ละวัน</a:t>
            </a:r>
          </a:p>
        </p:txBody>
      </p:sp>
      <p:sp>
        <p:nvSpPr>
          <p:cNvPr id="1030" name="Text Box 10"/>
          <p:cNvSpPr txBox="1">
            <a:spLocks noChangeArrowheads="1"/>
          </p:cNvSpPr>
          <p:nvPr/>
        </p:nvSpPr>
        <p:spPr bwMode="auto">
          <a:xfrm>
            <a:off x="6456364" y="2205039"/>
            <a:ext cx="4211637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200" dirty="0">
                <a:solidFill>
                  <a:srgbClr val="C00000"/>
                </a:solidFill>
                <a:latin typeface="Angsana New" pitchFamily="18" charset="-34"/>
              </a:rPr>
              <a:t>สินค้าแต่ละตัวจะเป็นมิติ ของการขาย หรือ บางตัวไม่เป็นมิติก็ได้ </a:t>
            </a:r>
            <a:r>
              <a:rPr lang="en-US" sz="2200" dirty="0">
                <a:solidFill>
                  <a:srgbClr val="C00000"/>
                </a:solidFill>
                <a:latin typeface="Angsana New" pitchFamily="18" charset="-34"/>
              </a:rPr>
              <a:t>(</a:t>
            </a:r>
            <a:r>
              <a:rPr lang="th-TH" sz="2200" dirty="0">
                <a:solidFill>
                  <a:srgbClr val="C00000"/>
                </a:solidFill>
                <a:latin typeface="Angsana New" pitchFamily="18" charset="-34"/>
              </a:rPr>
              <a:t>ถ้าสินค้านั้นไม่ได้ขาย</a:t>
            </a:r>
            <a:r>
              <a:rPr lang="en-US" sz="2200" dirty="0">
                <a:solidFill>
                  <a:srgbClr val="C00000"/>
                </a:solidFill>
                <a:latin typeface="Angsana New" pitchFamily="18" charset="-34"/>
              </a:rPr>
              <a:t>)</a:t>
            </a:r>
            <a:r>
              <a:rPr lang="th-TH" sz="2200" dirty="0">
                <a:solidFill>
                  <a:srgbClr val="C00000"/>
                </a:solidFill>
                <a:latin typeface="Angsana New" pitchFamily="18" charset="-34"/>
              </a:rPr>
              <a:t> ในขณะที่การขาย จะมองเป็นของมิติสินค้าใดๆ สินค้าหนึ่ง</a:t>
            </a:r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2279650" y="5989639"/>
            <a:ext cx="6840538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FF0066"/>
                </a:solidFill>
                <a:latin typeface="Angsana New" pitchFamily="18" charset="-34"/>
              </a:rPr>
              <a:t>Fact Table </a:t>
            </a:r>
            <a:r>
              <a:rPr lang="th-TH">
                <a:solidFill>
                  <a:srgbClr val="FF0066"/>
                </a:solidFill>
                <a:latin typeface="Angsana New" pitchFamily="18" charset="-34"/>
              </a:rPr>
              <a:t>คือ</a:t>
            </a:r>
            <a:r>
              <a:rPr lang="en-US">
                <a:solidFill>
                  <a:srgbClr val="FF0066"/>
                </a:solidFill>
                <a:latin typeface="Angsana New" pitchFamily="18" charset="-34"/>
              </a:rPr>
              <a:t> Sales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FF0066"/>
                </a:solidFill>
                <a:latin typeface="Angsana New" pitchFamily="18" charset="-34"/>
              </a:rPr>
              <a:t>Dimension Table </a:t>
            </a:r>
            <a:r>
              <a:rPr lang="th-TH">
                <a:solidFill>
                  <a:srgbClr val="FF0066"/>
                </a:solidFill>
                <a:latin typeface="Angsana New" pitchFamily="18" charset="-34"/>
              </a:rPr>
              <a:t>คือ </a:t>
            </a:r>
            <a:r>
              <a:rPr lang="en-US">
                <a:solidFill>
                  <a:srgbClr val="FF0066"/>
                </a:solidFill>
                <a:latin typeface="Angsana New" pitchFamily="18" charset="-34"/>
              </a:rPr>
              <a:t>Date, Shop, Product</a:t>
            </a:r>
            <a:endParaRPr lang="th-TH" sz="2000">
              <a:solidFill>
                <a:srgbClr val="FF0066"/>
              </a:solidFill>
              <a:latin typeface="Angsana New" pitchFamily="18" charset="-34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8229600" cy="868362"/>
          </a:xfrm>
        </p:spPr>
        <p:txBody>
          <a:bodyPr/>
          <a:lstStyle/>
          <a:p>
            <a:r>
              <a:rPr lang="en-US" dirty="0" smtClean="0"/>
              <a:t>Requirement OLAP (Star Schema)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94254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(Star Schema): Power BI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02934"/>
            <a:ext cx="9292771" cy="4394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055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C:\Program Files\Microsoft SQL Server\MSSQL10_50.MSSQLSERVER\MSSQL\DATA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2743" y="1690688"/>
            <a:ext cx="9710057" cy="4797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410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9561"/>
          </a:xfrm>
        </p:spPr>
        <p:txBody>
          <a:bodyPr/>
          <a:lstStyle/>
          <a:p>
            <a:r>
              <a:rPr lang="en-US" dirty="0" smtClean="0"/>
              <a:t>Database&gt;Attach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800" y="1204686"/>
            <a:ext cx="9145587" cy="5011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873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Add button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857" y="1690688"/>
            <a:ext cx="8291286" cy="4740635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4702629" y="1027906"/>
            <a:ext cx="3120571" cy="3021580"/>
          </a:xfrm>
          <a:prstGeom prst="straightConnector1">
            <a:avLst/>
          </a:prstGeom>
          <a:ln w="25400" cmpd="sng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9249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</a:t>
            </a:r>
            <a:r>
              <a:rPr lang="en-US" dirty="0" smtClean="0">
                <a:solidFill>
                  <a:srgbClr val="FF0000"/>
                </a:solidFill>
              </a:rPr>
              <a:t> ZZZ_DataMart_63 </a:t>
            </a:r>
            <a:r>
              <a:rPr lang="en-US" dirty="0" smtClean="0"/>
              <a:t>and then click </a:t>
            </a:r>
            <a:r>
              <a:rPr lang="en-US" dirty="0" smtClean="0">
                <a:solidFill>
                  <a:srgbClr val="FF0000"/>
                </a:solidFill>
              </a:rPr>
              <a:t>OK</a:t>
            </a:r>
            <a:r>
              <a:rPr lang="en-US" dirty="0" smtClean="0"/>
              <a:t> button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37" y="1944914"/>
            <a:ext cx="7944077" cy="4574223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6008914" y="1016000"/>
            <a:ext cx="4151086" cy="513805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613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6646"/>
          </a:xfrm>
        </p:spPr>
        <p:txBody>
          <a:bodyPr/>
          <a:lstStyle/>
          <a:p>
            <a:r>
              <a:rPr lang="th-TH" dirty="0" smtClean="0"/>
              <a:t>ตรวจสอบความถูกต้อง จาก นั้น </a:t>
            </a:r>
            <a:r>
              <a:rPr lang="en-US" dirty="0" smtClean="0"/>
              <a:t>Click OK button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276" y="1074058"/>
            <a:ext cx="10861447" cy="530565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4615543" y="828449"/>
            <a:ext cx="4775200" cy="3366180"/>
          </a:xfrm>
          <a:prstGeom prst="straightConnector1">
            <a:avLst/>
          </a:prstGeom>
          <a:ln w="539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7653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325" y="1567543"/>
            <a:ext cx="5019675" cy="49325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Then, click </a:t>
            </a:r>
            <a:r>
              <a:rPr lang="en-US" sz="2800" dirty="0" smtClean="0">
                <a:solidFill>
                  <a:srgbClr val="FF0000"/>
                </a:solidFill>
              </a:rPr>
              <a:t>Refresh</a:t>
            </a:r>
            <a:r>
              <a:rPr lang="en-US" sz="2800" dirty="0" smtClean="0"/>
              <a:t> data </a:t>
            </a:r>
            <a:r>
              <a:rPr lang="th-TH" sz="2800" dirty="0" smtClean="0"/>
              <a:t>เพื่อให้ระบบ </a:t>
            </a:r>
            <a:r>
              <a:rPr lang="en-US" sz="2800" dirty="0" smtClean="0"/>
              <a:t>Load Database </a:t>
            </a:r>
            <a:r>
              <a:rPr lang="th-TH" sz="2800" dirty="0" smtClean="0"/>
              <a:t>ที่มีการเปลี่ยนแปลง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164114" y="1262743"/>
            <a:ext cx="711201" cy="3062514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1084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169</Words>
  <Application>Microsoft Office PowerPoint</Application>
  <PresentationFormat>Widescreen</PresentationFormat>
  <Paragraphs>17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Angsana New</vt:lpstr>
      <vt:lpstr>Arial</vt:lpstr>
      <vt:lpstr>Calibri</vt:lpstr>
      <vt:lpstr>Calibri Light</vt:lpstr>
      <vt:lpstr>Cordia New</vt:lpstr>
      <vt:lpstr>Office Theme</vt:lpstr>
      <vt:lpstr>Visio</vt:lpstr>
      <vt:lpstr>POWER BI for OLAP</vt:lpstr>
      <vt:lpstr>Requirement OLAP (Star Schema)</vt:lpstr>
      <vt:lpstr>Model (Star Schema): Power BI</vt:lpstr>
      <vt:lpstr>C:\Program Files\Microsoft SQL Server\MSSQL10_50.MSSQLSERVER\MSSQL\DATA</vt:lpstr>
      <vt:lpstr>Database&gt;Attach</vt:lpstr>
      <vt:lpstr>Click Add button</vt:lpstr>
      <vt:lpstr>Select ZZZ_DataMart_63 and then click OK button</vt:lpstr>
      <vt:lpstr>ตรวจสอบความถูกต้อง จาก นั้น Click OK button</vt:lpstr>
      <vt:lpstr>Then, click Refresh data เพื่อให้ระบบ Load Database ที่มีการเปลี่ยนแปลง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BI</dc:title>
  <dc:creator>Employee</dc:creator>
  <cp:lastModifiedBy>Employee</cp:lastModifiedBy>
  <cp:revision>27</cp:revision>
  <dcterms:created xsi:type="dcterms:W3CDTF">2021-03-06T18:41:33Z</dcterms:created>
  <dcterms:modified xsi:type="dcterms:W3CDTF">2022-01-29T15:29:57Z</dcterms:modified>
</cp:coreProperties>
</file>