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1" r:id="rId3"/>
    <p:sldId id="293" r:id="rId4"/>
    <p:sldId id="278" r:id="rId5"/>
    <p:sldId id="275" r:id="rId6"/>
    <p:sldId id="272" r:id="rId7"/>
    <p:sldId id="270" r:id="rId8"/>
    <p:sldId id="266" r:id="rId9"/>
    <p:sldId id="259" r:id="rId10"/>
    <p:sldId id="260" r:id="rId11"/>
    <p:sldId id="261" r:id="rId12"/>
    <p:sldId id="279" r:id="rId13"/>
    <p:sldId id="281" r:id="rId14"/>
    <p:sldId id="288" r:id="rId15"/>
    <p:sldId id="289" r:id="rId16"/>
    <p:sldId id="280" r:id="rId17"/>
    <p:sldId id="295" r:id="rId18"/>
    <p:sldId id="296" r:id="rId19"/>
    <p:sldId id="291" r:id="rId20"/>
    <p:sldId id="282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4D587"/>
    <a:srgbClr val="D8BEEC"/>
    <a:srgbClr val="C9A4E4"/>
    <a:srgbClr val="CECB8E"/>
    <a:srgbClr val="0322BD"/>
    <a:srgbClr val="008000"/>
    <a:srgbClr val="064A18"/>
    <a:srgbClr val="005024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UP\DecisionSupportSystem\dss2561\ch6\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Sheet2!$B$3:$B$6</c:f>
              <c:strCache>
                <c:ptCount val="4"/>
                <c:pt idx="0">
                  <c:v>กาแฟ</c:v>
                </c:pt>
                <c:pt idx="1">
                  <c:v>ยาสีฟัน</c:v>
                </c:pt>
                <c:pt idx="2">
                  <c:v>รองเท้า</c:v>
                </c:pt>
                <c:pt idx="3">
                  <c:v>กระเป๋า</c:v>
                </c:pt>
              </c:strCache>
            </c:strRef>
          </c:cat>
          <c:val>
            <c:numRef>
              <c:f>Sheet2!$C$3:$C$6</c:f>
              <c:numCache>
                <c:formatCode>#,##0.00</c:formatCode>
                <c:ptCount val="4"/>
                <c:pt idx="0">
                  <c:v>3000000</c:v>
                </c:pt>
                <c:pt idx="1">
                  <c:v>5000000</c:v>
                </c:pt>
                <c:pt idx="2">
                  <c:v>3000000</c:v>
                </c:pt>
                <c:pt idx="3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C-48BE-AB6E-EF96D365A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755712"/>
        <c:axId val="216543232"/>
      </c:barChart>
      <c:catAx>
        <c:axId val="22875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6543232"/>
        <c:crosses val="autoZero"/>
        <c:auto val="1"/>
        <c:lblAlgn val="ctr"/>
        <c:lblOffset val="100"/>
        <c:noMultiLvlLbl val="0"/>
      </c:catAx>
      <c:valAx>
        <c:axId val="21654323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28755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64DA-F233-48AD-A1AF-7AD1B1D7B7FE}" type="datetimeFigureOut">
              <a:rPr lang="th-TH" smtClean="0"/>
              <a:pPr/>
              <a:t>30/01/65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FE9E-65C3-4F87-B43A-163E5E4500C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64DA-F233-48AD-A1AF-7AD1B1D7B7FE}" type="datetimeFigureOut">
              <a:rPr lang="th-TH" smtClean="0"/>
              <a:pPr/>
              <a:t>30/01/65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FE9E-65C3-4F87-B43A-163E5E4500C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64DA-F233-48AD-A1AF-7AD1B1D7B7FE}" type="datetimeFigureOut">
              <a:rPr lang="th-TH" smtClean="0"/>
              <a:pPr/>
              <a:t>30/01/65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FE9E-65C3-4F87-B43A-163E5E4500C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64DA-F233-48AD-A1AF-7AD1B1D7B7FE}" type="datetimeFigureOut">
              <a:rPr lang="th-TH" smtClean="0"/>
              <a:pPr/>
              <a:t>30/01/65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FE9E-65C3-4F87-B43A-163E5E4500C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64DA-F233-48AD-A1AF-7AD1B1D7B7FE}" type="datetimeFigureOut">
              <a:rPr lang="th-TH" smtClean="0"/>
              <a:pPr/>
              <a:t>30/01/65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FE9E-65C3-4F87-B43A-163E5E4500C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64DA-F233-48AD-A1AF-7AD1B1D7B7FE}" type="datetimeFigureOut">
              <a:rPr lang="th-TH" smtClean="0"/>
              <a:pPr/>
              <a:t>30/01/65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FE9E-65C3-4F87-B43A-163E5E4500C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64DA-F233-48AD-A1AF-7AD1B1D7B7FE}" type="datetimeFigureOut">
              <a:rPr lang="th-TH" smtClean="0"/>
              <a:pPr/>
              <a:t>30/01/65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FE9E-65C3-4F87-B43A-163E5E4500C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64DA-F233-48AD-A1AF-7AD1B1D7B7FE}" type="datetimeFigureOut">
              <a:rPr lang="th-TH" smtClean="0"/>
              <a:pPr/>
              <a:t>30/01/65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FE9E-65C3-4F87-B43A-163E5E4500C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64DA-F233-48AD-A1AF-7AD1B1D7B7FE}" type="datetimeFigureOut">
              <a:rPr lang="th-TH" smtClean="0"/>
              <a:pPr/>
              <a:t>30/01/65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FE9E-65C3-4F87-B43A-163E5E4500C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64DA-F233-48AD-A1AF-7AD1B1D7B7FE}" type="datetimeFigureOut">
              <a:rPr lang="th-TH" smtClean="0"/>
              <a:pPr/>
              <a:t>30/01/65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FE9E-65C3-4F87-B43A-163E5E4500C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64DA-F233-48AD-A1AF-7AD1B1D7B7FE}" type="datetimeFigureOut">
              <a:rPr lang="th-TH" smtClean="0"/>
              <a:pPr/>
              <a:t>30/01/65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FE9E-65C3-4F87-B43A-163E5E4500C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64DA-F233-48AD-A1AF-7AD1B1D7B7FE}" type="datetimeFigureOut">
              <a:rPr lang="th-TH" smtClean="0"/>
              <a:pPr/>
              <a:t>30/01/65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FE9E-65C3-4F87-B43A-163E5E4500C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D2JE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การออกแบบ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 GUI </a:t>
            </a:r>
            <a:r>
              <a:rPr kumimoji="0" lang="th-TH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ของ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ระบบคอมพิวเตอร์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4D587"/>
          </a:solidFill>
        </p:spPr>
        <p:txBody>
          <a:bodyPr/>
          <a:lstStyle/>
          <a:p>
            <a:r>
              <a:rPr lang="th-TH" b="1" dirty="0" smtClean="0"/>
              <a:t>สีที่ใช้กันอย่างแพร่หลายเป็นปกติทั่วไป</a:t>
            </a:r>
            <a:endParaRPr lang="th-TH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600200"/>
          <a:ext cx="7315200" cy="4612438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2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84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ประเภทงาน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สี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การประยุกต์ใช้โดยทั่วไป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55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 ใน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การขับ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รถ </a:t>
                      </a:r>
                    </a:p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(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การจราจรทางบก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322BD"/>
                          </a:solidFill>
                          <a:latin typeface="Tahoma"/>
                        </a:rPr>
                        <a:t>แดง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322BD"/>
                          </a:solidFill>
                          <a:latin typeface="Tahoma"/>
                        </a:rPr>
                        <a:t>สั่งให้หยุด เตือนอันตราย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8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322BD"/>
                          </a:solidFill>
                          <a:latin typeface="Tahoma"/>
                        </a:rPr>
                        <a:t>เหลือง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322BD"/>
                          </a:solidFill>
                          <a:latin typeface="Tahoma"/>
                        </a:rPr>
                        <a:t>ให้ระวัง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18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322BD"/>
                          </a:solidFill>
                          <a:latin typeface="Tahoma"/>
                        </a:rPr>
                        <a:t>เขียว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322BD"/>
                          </a:solidFill>
                          <a:latin typeface="Tahoma"/>
                        </a:rPr>
                        <a:t>ปลอดภัย ไปได้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18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 ใน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ตลาดหุ้น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322BD"/>
                          </a:solidFill>
                          <a:latin typeface="Tahoma"/>
                        </a:rPr>
                        <a:t>แดง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322BD"/>
                          </a:solidFill>
                          <a:latin typeface="Tahoma"/>
                        </a:rPr>
                        <a:t>ขาดทุน หรือหุ้นราคาลดลง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18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322BD"/>
                          </a:solidFill>
                          <a:latin typeface="Tahoma"/>
                        </a:rPr>
                        <a:t>เขียว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322BD"/>
                          </a:solidFill>
                          <a:latin typeface="Tahoma"/>
                        </a:rPr>
                        <a:t>กำไร หรือหุ้นราคาเพิ่มขึ้น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18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 ทาง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วิศวกรรมเคมี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322BD"/>
                          </a:solidFill>
                          <a:latin typeface="Tahoma"/>
                        </a:rPr>
                        <a:t>แดง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322BD"/>
                          </a:solidFill>
                          <a:latin typeface="Tahoma"/>
                        </a:rPr>
                        <a:t>ร้อน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18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322BD"/>
                          </a:solidFill>
                          <a:latin typeface="Tahoma"/>
                        </a:rPr>
                        <a:t>น้ำเงิน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322BD"/>
                          </a:solidFill>
                          <a:latin typeface="Tahoma"/>
                        </a:rPr>
                        <a:t>เย็น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18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 ใน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แผนที่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322BD"/>
                          </a:solidFill>
                          <a:latin typeface="Tahoma"/>
                        </a:rPr>
                        <a:t>น้ำเงิน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322BD"/>
                          </a:solidFill>
                          <a:latin typeface="Tahoma"/>
                        </a:rPr>
                        <a:t>น้ำ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18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322BD"/>
                          </a:solidFill>
                          <a:latin typeface="Tahoma"/>
                        </a:rPr>
                        <a:t>เขียว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322BD"/>
                          </a:solidFill>
                          <a:latin typeface="Tahoma"/>
                        </a:rPr>
                        <a:t>ป่าไม้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929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322BD"/>
                          </a:solidFill>
                          <a:latin typeface="Tahoma"/>
                        </a:rPr>
                        <a:t>เหลือง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322BD"/>
                          </a:solidFill>
                          <a:latin typeface="Tahoma"/>
                        </a:rPr>
                        <a:t>ทะเลทราย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990600"/>
          <a:ext cx="7924801" cy="4653678"/>
        </p:xfrm>
        <a:graphic>
          <a:graphicData uri="http://schemas.openxmlformats.org/drawingml/2006/table">
            <a:tbl>
              <a:tblPr/>
              <a:tblGrid>
                <a:gridCol w="1053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ลำดับที่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หลักการใช้สี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คำอธิบาย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4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ใช้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สีอย่างระวัง คำนึงถึงการใช้งานได้จริง   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คำนึง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หลักการใช้สีที่ปกติ ปลอดภัยทางการสื่อสาร เช่น ตัวหนังสือสีดำ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บนพื้น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สีขาว ถ้าต้องการเน้นข้อความจะใช้อักษร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เข้ม (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Bold)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หรืออักษร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เอียง (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Italic)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5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จำกัด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จำนวนสี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การ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ใช้สีมากเกินไปก็อาจสับสน ดังนั้นในการออกแบบใน 1 หน้าจอ ไม่ควรใช้มากเกินไป เช่นอาจจำกัดอยู่ประมาณ 4  สี (ยกเว้น การแสดงผลของรายงานโดยแผนภาพ )  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2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คำนึงถึง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ผู้ใช้งานที่มีปัญหาการมองเห็นสี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คำนึง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ผู้ที่มีความบกพร่องในการมองเห็นสีต่างๆ เช่น ตาบอดสี ดังนั้นอาจจะออกแบบ โดยมีการใช้รูปทรงและสีผสมกัน นอกจากนี้ผู้ใช้งานสามารถกำหนดสีที่ใช้ในการแสดงผลได้ เช่น หน้าจอแสดงกราฟ ผู้ใช้กำหนดสีของกราฟแต่ละเส้นได้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rgbClr val="B4D587"/>
          </a:solidFill>
        </p:spPr>
        <p:txBody>
          <a:bodyPr/>
          <a:lstStyle/>
          <a:p>
            <a:r>
              <a:rPr lang="th-TH" b="1" dirty="0" smtClean="0"/>
              <a:t>คำแนะนำในการออกแบบ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990600"/>
          <a:ext cx="7848600" cy="5095638"/>
        </p:xfrm>
        <a:graphic>
          <a:graphicData uri="http://schemas.openxmlformats.org/drawingml/2006/table">
            <a:tbl>
              <a:tblPr/>
              <a:tblGrid>
                <a:gridCol w="1043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6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8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j-cs"/>
                        </a:rPr>
                        <a:t>ลำดับที่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8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j-cs"/>
                        </a:rPr>
                        <a:t>หลักการใช้สี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8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j-cs"/>
                        </a:rPr>
                        <a:t>คำอธิบาย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6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4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400" b="1" i="0" u="none" strike="noStrike" kern="1200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ใช้</a:t>
                      </a: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สีอย่างที่ตรงกัน สอดคล้องกัน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400" b="1" i="0" u="none" strike="noStrike" kern="1200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ใน</a:t>
                      </a: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ระบบใดๆ ควรใช้สีสื่อความหมายเดียวกันทั้งระบบงาน เช่นระบบบัญชี มีหลายหน้าจอ ทุกหน้าจอใช้สีแดงหมายถึงขาดทุน สีเขียวหมายถึงกำไร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6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5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400" b="1" i="0" u="none" strike="noStrike" kern="1200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ให้</a:t>
                      </a: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ระวังสีที่ใช้กันอย่างแพร่หลายเป็นปกติทั่วไป  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400" b="1" i="0" u="none" strike="noStrike" kern="1200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เช่น </a:t>
                      </a: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ในระบบจราจรทางบก สีแดง สั่งให้หยุด เตือนอันตราย ในตลาดหุ้น สีแดงหมายถึง ราคาหุ้นลดลง จะพบว่า บางครั้งการใช้สี อาจจะให้ความหมายที่แตกต่างกันในแต่ละประเภทงาน ดังนั้นผู้พัฒนาโปรแกรม ควรกำหนดคำอธิบายความหมายของแต่ละสีไว้ในหน้าจอ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6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6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400" b="1" i="0" u="none" strike="noStrike" kern="1200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ใช้</a:t>
                      </a: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สีเพื่อบ่งบอกสถานะ (</a:t>
                      </a:r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Status) </a:t>
                      </a: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ของการเปลี่ยนแปลงในทันทีที่ขณะใช้ระบบอยู่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400" b="1" i="0" u="none" strike="noStrike" kern="1200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เช่น </a:t>
                      </a: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โรงกลั่นน้ำมัน ในการวัดความดัน สีที่บ่งบอกสถานะจะเปลี่ยนไป เมื่อค่ามีความผิดปกติจากเกณฑ์ที่ตั้งค่าไว้ เช่น มากกว่า หรือต่ำกว่าค่ามาตรฐาน 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rgbClr val="B4D587"/>
          </a:solidFill>
        </p:spPr>
        <p:txBody>
          <a:bodyPr/>
          <a:lstStyle/>
          <a:p>
            <a:r>
              <a:rPr lang="th-TH" b="1" dirty="0" smtClean="0"/>
              <a:t>คำแนะนำในการออกแบบ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User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สามารถเปลี่ยนสีในการแสดงผลได้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229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92162"/>
          </a:xfrm>
          <a:prstGeom prst="rect">
            <a:avLst/>
          </a:prstGeom>
          <a:solidFill>
            <a:srgbClr val="B4D58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คำแนะนำในการออกแบบ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40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92162"/>
          </a:xfrm>
          <a:prstGeom prst="rect">
            <a:avLst/>
          </a:prstGeom>
          <a:solidFill>
            <a:srgbClr val="B4D58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คำแนะนำในการออกแบบ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ในการออกแบบที่ </a:t>
            </a:r>
            <a:r>
              <a:rPr lang="th-TH" sz="3200" b="1" i="0" u="none" strike="noStrike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คำนึงผู้ที่มีความบกพร่องในการมองเห็นสีต่างๆ </a:t>
            </a:r>
          </a:p>
          <a:p>
            <a:r>
              <a:rPr lang="th-TH" sz="3200" b="1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i="0" u="none" strike="noStrike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เช่น ตาบอดสี ดังนั้นอาจจะออกแบบ โดยมีการใช้รูปทรงและสีผสมกัน</a:t>
            </a:r>
            <a:endParaRPr lang="th-TH" sz="3200" dirty="0"/>
          </a:p>
        </p:txBody>
      </p:sp>
      <p:sp>
        <p:nvSpPr>
          <p:cNvPr id="7" name="Rectangle 6"/>
          <p:cNvSpPr/>
          <p:nvPr/>
        </p:nvSpPr>
        <p:spPr>
          <a:xfrm>
            <a:off x="2057400" y="601980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Nguyen, et al. (2015)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เรื่องของสีที่เข้ากัน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36" y="1593924"/>
            <a:ext cx="3394440" cy="4214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711" y="6172200"/>
            <a:ext cx="4193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https://remthailand.asia/van-gogh-life-art/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172" y="1604682"/>
            <a:ext cx="4843228" cy="35769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62672" y="535910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https://vogue.co.th/beauty/ladykittyspencer</a:t>
            </a:r>
          </a:p>
        </p:txBody>
      </p:sp>
    </p:spTree>
    <p:extLst>
      <p:ext uri="{BB962C8B-B14F-4D97-AF65-F5344CB8AC3E}">
        <p14:creationId xmlns:p14="http://schemas.microsoft.com/office/powerpoint/2010/main" val="47794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667000"/>
            <a:ext cx="4953000" cy="45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https://www.mercedes-benz.com/</a:t>
            </a:r>
            <a:endParaRPr lang="th-TH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5334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76600"/>
            <a:ext cx="5147459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29000" y="5903893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https://www.ferrari.com/en-TH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271587"/>
            <a:ext cx="64674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3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Animated 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</a:t>
            </a:r>
            <a:r>
              <a:rPr lang="en-US" dirty="0"/>
              <a:t>://www.fiverr.com/abidjaan420/make-animated-bar-chart-data-visualization-video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5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งานศึกษาค้นคว้าด้วยตนเอง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rgbClr val="0066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 คะแนน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0066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ให้นำเสนอแบบเคลื่อนไหว และ </a:t>
            </a:r>
            <a:r>
              <a:rPr lang="en-US" dirty="0" smtClean="0">
                <a:solidFill>
                  <a:srgbClr val="0066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present</a:t>
            </a:r>
            <a:endParaRPr lang="en-US" dirty="0">
              <a:solidFill>
                <a:srgbClr val="0066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115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905000"/>
            <a:ext cx="8534400" cy="2438400"/>
          </a:xfrm>
          <a:prstGeom prst="rect">
            <a:avLst/>
          </a:prstGeom>
          <a:solidFill>
            <a:srgbClr val="D8BEE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การออกแบบรายงาน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(Output)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book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 smtClean="0">
                <a:latin typeface="AngsanaUPC" pitchFamily="18" charset="-34"/>
                <a:cs typeface="AngsanaUPC" pitchFamily="18" charset="-34"/>
              </a:rPr>
              <a:t>Shneiderman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 B. and </a:t>
            </a:r>
            <a:r>
              <a:rPr lang="en-US" sz="2400" dirty="0" err="1" smtClean="0">
                <a:latin typeface="AngsanaUPC" pitchFamily="18" charset="-34"/>
                <a:cs typeface="AngsanaUPC" pitchFamily="18" charset="-34"/>
              </a:rPr>
              <a:t>Plaisant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 C., “Designing  the User Interface”, Pearson, (2010):P 483-487</a:t>
            </a:r>
          </a:p>
          <a:p>
            <a:pPr>
              <a:buNone/>
            </a:pP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Nguyen, T. H., </a:t>
            </a:r>
            <a:r>
              <a:rPr lang="en-US" sz="2400" dirty="0" err="1" smtClean="0">
                <a:latin typeface="AngsanaUPC" pitchFamily="18" charset="-34"/>
                <a:cs typeface="AngsanaUPC" pitchFamily="18" charset="-34"/>
              </a:rPr>
              <a:t>Shirai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, K. and </a:t>
            </a:r>
            <a:r>
              <a:rPr lang="en-US" sz="2400" dirty="0" err="1" smtClean="0">
                <a:latin typeface="AngsanaUPC" pitchFamily="18" charset="-34"/>
                <a:cs typeface="AngsanaUPC" pitchFamily="18" charset="-34"/>
              </a:rPr>
              <a:t>Velcin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, J. “Sentiment analysis on social media for stock movement prediction.” Expert Systems with Applications. 42(24). (2015): 9603–9611. 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ประเภทของ </a:t>
            </a:r>
            <a:r>
              <a:rPr lang="en-US" dirty="0" smtClean="0"/>
              <a:t>Visualization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630839"/>
          <a:ext cx="7154008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004">
                  <a:extLst>
                    <a:ext uri="{9D8B030D-6E8A-4147-A177-3AD203B41FA5}">
                      <a16:colId xmlns:a16="http://schemas.microsoft.com/office/drawing/2014/main" val="2648874742"/>
                    </a:ext>
                  </a:extLst>
                </a:gridCol>
                <a:gridCol w="3577004">
                  <a:extLst>
                    <a:ext uri="{9D8B030D-6E8A-4147-A177-3AD203B41FA5}">
                      <a16:colId xmlns:a16="http://schemas.microsoft.com/office/drawing/2014/main" val="340486699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rgbClr val="0070C0"/>
                          </a:solidFill>
                        </a:rPr>
                        <a:t>ภาพนิ่ง</a:t>
                      </a:r>
                      <a:endParaRPr lang="en-US" sz="4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rgbClr val="0070C0"/>
                          </a:solidFill>
                        </a:rPr>
                        <a:t>ภาพเคลื่อนไหว</a:t>
                      </a:r>
                      <a:endParaRPr lang="en-US" sz="40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4000" dirty="0" smtClean="0">
                          <a:solidFill>
                            <a:srgbClr val="0070C0"/>
                          </a:solidFill>
                        </a:rPr>
                        <a:t>Animated </a:t>
                      </a:r>
                      <a:r>
                        <a:rPr lang="en-US" sz="4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Visualization</a:t>
                      </a:r>
                      <a:endParaRPr lang="en-US" sz="4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8055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smtClean="0"/>
                        <a:t>Text Visualization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dirty="0" smtClean="0"/>
                        <a:t>Data Visualization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smtClean="0"/>
                        <a:t>Text Visualization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dirty="0" smtClean="0"/>
                        <a:t>Data Visualization</a:t>
                      </a:r>
                    </a:p>
                    <a:p>
                      <a:pPr marL="0" indent="0">
                        <a:buNone/>
                      </a:pPr>
                      <a:endParaRPr lang="en-US" sz="280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277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15204" y="5715000"/>
            <a:ext cx="4029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https://www.fiverr.com/abidjaan420/make-animated-bar-chart-data-visualization-video</a:t>
            </a:r>
          </a:p>
        </p:txBody>
      </p:sp>
    </p:spTree>
    <p:extLst>
      <p:ext uri="{BB962C8B-B14F-4D97-AF65-F5344CB8AC3E}">
        <p14:creationId xmlns:p14="http://schemas.microsoft.com/office/powerpoint/2010/main" val="168309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Out put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ของสารสนเทศในระบบ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TPS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4" descr="smartinvnetscr1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23999"/>
            <a:ext cx="7289800" cy="456406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D8BEEC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การออกแบบรายงาน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(Output)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600200"/>
          <a:ext cx="6934201" cy="4942475"/>
        </p:xfrm>
        <a:graphic>
          <a:graphicData uri="http://schemas.openxmlformats.org/drawingml/2006/table">
            <a:tbl>
              <a:tblPr/>
              <a:tblGrid>
                <a:gridCol w="834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21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รายงานการขายสรุปตามรหัสสินค้าประจำเดือน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86">
                <a:tc gridSpan="5">
                  <a:txBody>
                    <a:bodyPr/>
                    <a:lstStyle/>
                    <a:p>
                      <a:pPr algn="ctr" fontAlgn="b"/>
                      <a:endParaRPr lang="th-TH" sz="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54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รหัส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ชื่อ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ประเภท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วันที่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ยอดขาย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ยาสีฟัน </a:t>
                      </a:r>
                      <a:r>
                        <a:rPr lang="th-TH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ดอกอัญชัญ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ยาสีฟัน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1/02/2562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9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2/02/2562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89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3/02/2562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89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4/02/2562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89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5/02/2562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130,000.00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89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ผลรวม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260,000.00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ยาสีฟัน ขมิ้นไทย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ยาสีฟัน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1/02/2562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80,000.00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89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2/02/2562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89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3/02/2562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89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4/02/2562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989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5/02/2562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130,000.00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989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ผลรวม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400,000.00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6858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 ตัวอย่างสารสนเทศในระดับ </a:t>
            </a:r>
            <a:r>
              <a:rPr lang="en-US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Management Information System (MIS) </a:t>
            </a:r>
            <a:r>
              <a:rPr lang="th-TH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ของ </a:t>
            </a:r>
            <a:r>
              <a:rPr lang="th-TH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การออกแบบรายงานสรุปยอดขาย </a:t>
            </a:r>
            <a:r>
              <a:rPr lang="en-US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เป็นเอกสาร</a:t>
            </a:r>
            <a:r>
              <a:rPr lang="en-US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b="1" dirty="0">
              <a:solidFill>
                <a:srgbClr val="370DC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D8BEEC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การออกแบบรายงาน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(Output)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772400" cy="4114800"/>
        </p:xfrm>
        <a:graphic>
          <a:graphicData uri="http://schemas.openxmlformats.org/drawingml/2006/table">
            <a:tbl>
              <a:tblPr/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100">
                <a:tc gridSpan="4">
                  <a:txBody>
                    <a:bodyPr/>
                    <a:lstStyle/>
                    <a:p>
                      <a:pPr marL="457200" marR="0" lvl="0" indent="-4572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D4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รายงานเป้าหมายยอดขายและค่าใช้จ่าย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D4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616D4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ไตรมาส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D4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ที่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D4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D4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 ปี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D4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2545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D4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457200" marR="0" lvl="0" indent="-4572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 (หน่วย: ล้านบาท)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D4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ยอดขายจริง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D4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D4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ค่าเป้าหมาย</a:t>
                      </a:r>
                    </a:p>
                    <a:p>
                      <a:pPr marL="457200" marR="0" lvl="0" indent="-4572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D4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ที่คาดไว้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D4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D4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ค่าความ</a:t>
                      </a:r>
                    </a:p>
                    <a:p>
                      <a:pPr marL="457200" marR="0" lvl="0" indent="-4572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D4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แปรปรวน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D4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22BD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ยอดขายรวม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22BD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22BD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110.9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22BD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108.3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22BD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2.4%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22BD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ค่าใช้จ่ายรวม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322BD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22BD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98.3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22BD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96.5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22BD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1.9%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22BD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กำไร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322BD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22BD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12.6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22BD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11.8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22BD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6.8%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D8BEEC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การออกแบบรายงาน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(Output)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7620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 ตัวอย่างสารสนเทศในระดับ </a:t>
            </a:r>
            <a:r>
              <a:rPr lang="en-US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Management Information System (MIS) </a:t>
            </a:r>
            <a:r>
              <a:rPr lang="th-TH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ของ </a:t>
            </a:r>
            <a:r>
              <a:rPr lang="th-TH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การออกแบบรายงาน </a:t>
            </a:r>
            <a:r>
              <a:rPr lang="en-US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เป็นเอกสาร</a:t>
            </a:r>
            <a:r>
              <a:rPr lang="en-US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b="1" dirty="0">
              <a:solidFill>
                <a:srgbClr val="370DCF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20762"/>
          </a:xfrm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แสดงผลรายงาน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เป็นกราฟิก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133600"/>
            <a:ext cx="2962078" cy="255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495300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การแสดงยอดขายประจำปี</a:t>
            </a:r>
          </a:p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ใช้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OLAP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ในการนำเสนอ</a:t>
            </a:r>
          </a:p>
          <a:p>
            <a:r>
              <a:rPr lang="th-TH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สารสนเทศระดับ</a:t>
            </a:r>
            <a:r>
              <a:rPr lang="en-US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 DSS (Advance)</a:t>
            </a:r>
            <a:endParaRPr lang="th-TH" b="1" dirty="0">
              <a:solidFill>
                <a:srgbClr val="0322BD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85800" y="2093893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913293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รายงานสรุปยอดการขายประจำปี</a:t>
            </a:r>
          </a:p>
          <a:p>
            <a:r>
              <a:rPr lang="th-TH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สารสนเทศระดับ</a:t>
            </a:r>
            <a:r>
              <a:rPr lang="en-US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 MIS </a:t>
            </a:r>
          </a:p>
          <a:p>
            <a:r>
              <a:rPr lang="en-US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เป็นกราฟสรุปธรรมดา</a:t>
            </a:r>
            <a:r>
              <a:rPr lang="en-US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dirty="0">
              <a:solidFill>
                <a:srgbClr val="0322BD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676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Drill down, Roll up Click</a:t>
            </a:r>
            <a:endParaRPr lang="th-TH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00800" y="1981200"/>
            <a:ext cx="152400" cy="990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34200" y="1905000"/>
            <a:ext cx="762000" cy="1447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D8BEEC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การออกแบบรายงาน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(Output)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467600" cy="2362200"/>
          </a:xfrm>
          <a:solidFill>
            <a:srgbClr val="B4D587"/>
          </a:solidFill>
        </p:spPr>
        <p:txBody>
          <a:bodyPr/>
          <a:lstStyle/>
          <a:p>
            <a:r>
              <a:rPr lang="th-TH" b="1" dirty="0" smtClean="0"/>
              <a:t>การใช้สีในการออกแบบระบบคอมพิวเตอร์</a:t>
            </a:r>
            <a:endParaRPr lang="th-TH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05200"/>
            <a:ext cx="3200400" cy="270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B4D587"/>
          </a:solidFill>
        </p:spPr>
        <p:txBody>
          <a:bodyPr>
            <a:normAutofit/>
          </a:bodyPr>
          <a:lstStyle/>
          <a:p>
            <a:r>
              <a:rPr lang="th-TH" b="1" dirty="0" smtClean="0"/>
              <a:t>สีและจิตวิทยา</a:t>
            </a:r>
            <a:endParaRPr lang="th-TH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914400"/>
          <a:ext cx="8534399" cy="5252922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2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52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สี</a:t>
                      </a:r>
                    </a:p>
                  </a:txBody>
                  <a:tcPr marL="5451" marR="5451" marT="5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สี</a:t>
                      </a:r>
                    </a:p>
                  </a:txBody>
                  <a:tcPr marL="5451" marR="5451" marT="5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ทางด้านจิตวิทยา</a:t>
                      </a:r>
                    </a:p>
                  </a:txBody>
                  <a:tcPr marL="5451" marR="5451" marT="5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75">
                <a:tc>
                  <a:txBody>
                    <a:bodyPr/>
                    <a:lstStyle/>
                    <a:p>
                      <a:pPr algn="l" fontAlgn="b"/>
                      <a:r>
                        <a:rPr lang="th-TH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ดำ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 ให้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ความรู้สึกหดหู่ เคร่ง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ขรึม 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ลึกลับและน่า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กลัว </a:t>
                      </a:r>
                      <a:endParaRPr lang="th-TH" sz="1800" b="1" i="0" u="none" strike="noStrike" dirty="0">
                        <a:solidFill>
                          <a:srgbClr val="021A94"/>
                        </a:solidFill>
                        <a:latin typeface="AngsanaUPC"/>
                      </a:endParaRP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497">
                <a:tc>
                  <a:txBody>
                    <a:bodyPr/>
                    <a:lstStyle/>
                    <a:p>
                      <a:pPr algn="l" fontAlgn="b"/>
                      <a:r>
                        <a:rPr lang="th-TH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แดง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 กระตุ้น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ความฮึก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เหิม 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ความ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กระตือรือร้น 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ปลุกเร้าความ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กล้า 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เสริมความมั่นใจและ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สามารถกระตุ้น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ความอยากอาหารได้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497">
                <a:tc>
                  <a:txBody>
                    <a:bodyPr/>
                    <a:lstStyle/>
                    <a:p>
                      <a:pPr algn="l" fontAlgn="b"/>
                      <a:r>
                        <a:rPr lang="th-TH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เหลือง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 กระตุ้น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การทำงานของสมองในส่วนของการจดจำและความคิดสร้างสรรค์ กระตุ้นให้เกิดการติดต่อสื่อสารและส่งเสริมความคิดในด้านบวก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497">
                <a:tc>
                  <a:txBody>
                    <a:bodyPr/>
                    <a:lstStyle/>
                    <a:p>
                      <a:pPr algn="l" fontAlgn="b"/>
                      <a:r>
                        <a:rPr lang="th-TH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เขียว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 เป็น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สีที่สบายตาที่สุด ให้ความรู้สึก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สงบ เย็นสบาย 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อ่อนหวานละมุนละไม ทำให้เกิดความรู้สึกผ่อน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คลาย สงบ 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มีชีวิตชีวา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497">
                <a:tc>
                  <a:txBody>
                    <a:bodyPr/>
                    <a:lstStyle/>
                    <a:p>
                      <a:pPr algn="l" fontAlgn="b"/>
                      <a:r>
                        <a:rPr lang="th-TH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ส้ม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 ลดความเห็นแก่ตัว เพิ่ม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ความ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ระมัดระวัง จึง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มักนำมาใช้ใน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สัญญาณเตือน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ภัยและไฟจราจร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497">
                <a:tc>
                  <a:txBody>
                    <a:bodyPr/>
                    <a:lstStyle/>
                    <a:p>
                      <a:pPr algn="l" fontAlgn="b"/>
                      <a:r>
                        <a:rPr lang="th-TH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ขาว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 ให้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ความรู้สึกโปร่ง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เบา 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ละเอียดอ่อน ช่วยให้จิตใจสงบ และบริสุทธิ์ มีผลในการส่งเสริมให้เอาชนะอุปสรรคและความยุ่งเหยิง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497">
                <a:tc>
                  <a:txBody>
                    <a:bodyPr/>
                    <a:lstStyle/>
                    <a:p>
                      <a:pPr algn="l" fontAlgn="b"/>
                      <a:r>
                        <a:rPr lang="th-TH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ม่วง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 มี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ผลช่วยกระตุ้นความคิดสร้างสรรค์และสร้างแรงบันดาลใจ ช่วยให้เกิดความ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สงบ ส่งเสริม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ให้มี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สมาธิ 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บรรเทาความหงุดหงิด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497">
                <a:tc>
                  <a:txBody>
                    <a:bodyPr/>
                    <a:lstStyle/>
                    <a:p>
                      <a:pPr algn="l" fontAlgn="b"/>
                      <a:r>
                        <a:rPr lang="th-TH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น้ำเงิน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 ช่วย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ลดความตื่นเต้นและเกิดความผ่อน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คลาย 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บรรเทาการนอนไม่หลับ จึงเหมาะที่จะใช้เป็นสีใน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ห้องนอน</a:t>
                      </a:r>
                      <a:endParaRPr lang="th-TH" sz="1800" b="1" i="0" u="none" strike="noStrike" dirty="0">
                        <a:solidFill>
                          <a:srgbClr val="021A94"/>
                        </a:solidFill>
                        <a:latin typeface="AngsanaUPC"/>
                      </a:endParaRP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885">
                <a:tc>
                  <a:txBody>
                    <a:bodyPr/>
                    <a:lstStyle/>
                    <a:p>
                      <a:pPr algn="l" fontAlgn="b"/>
                      <a:r>
                        <a:rPr lang="th-TH" sz="6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ฟ้า</a:t>
                      </a: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 ช่วย</a:t>
                      </a:r>
                      <a:r>
                        <a:rPr lang="th-TH" sz="1800" b="1" i="0" u="none" strike="noStrike" dirty="0">
                          <a:solidFill>
                            <a:srgbClr val="021A94"/>
                          </a:solidFill>
                          <a:latin typeface="AngsanaUPC"/>
                        </a:rPr>
                        <a:t>กระตุ้นความคิดสร้างสรรค์และจินตนาการ และระงับความกระวนกระวายใจ</a:t>
                      </a:r>
                      <a:r>
                        <a:rPr lang="th-TH" sz="1800" b="1" i="0" u="none" strike="noStrike" dirty="0" smtClean="0">
                          <a:solidFill>
                            <a:srgbClr val="021A94"/>
                          </a:solidFill>
                          <a:latin typeface="AngsanaUPC"/>
                        </a:rPr>
                        <a:t>ได้</a:t>
                      </a:r>
                      <a:endParaRPr lang="th-TH" sz="1800" b="1" i="0" u="none" strike="noStrike" dirty="0">
                        <a:solidFill>
                          <a:srgbClr val="021A94"/>
                        </a:solidFill>
                        <a:latin typeface="AngsanaUPC"/>
                      </a:endParaRPr>
                    </a:p>
                  </a:txBody>
                  <a:tcPr marL="5451" marR="5451" marT="5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6367046"/>
            <a:ext cx="281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ที่มา : </a:t>
            </a:r>
            <a:r>
              <a:rPr lang="th-TH" sz="1600" dirty="0">
                <a:hlinkClick r:id="rId2"/>
              </a:rPr>
              <a:t>คลินิกสุขภาพจิตนายแพทย์เจษฎา</a:t>
            </a:r>
            <a:endParaRPr lang="th-TH" sz="1600" dirty="0"/>
          </a:p>
        </p:txBody>
      </p:sp>
      <p:sp>
        <p:nvSpPr>
          <p:cNvPr id="6" name="Rectangle 5"/>
          <p:cNvSpPr/>
          <p:nvPr/>
        </p:nvSpPr>
        <p:spPr>
          <a:xfrm>
            <a:off x="3124200" y="62484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https://www.facebook.com/D2JED/photos/a.825135097619725/1166126640187234/?type=1&amp;theater</a:t>
            </a:r>
            <a:endParaRPr lang="th-T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1020</Words>
  <Application>Microsoft Office PowerPoint</Application>
  <PresentationFormat>On-screen Show (4:3)</PresentationFormat>
  <Paragraphs>227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Angsana New</vt:lpstr>
      <vt:lpstr>AngsanaUPC</vt:lpstr>
      <vt:lpstr>Arial</vt:lpstr>
      <vt:lpstr>Calibri</vt:lpstr>
      <vt:lpstr>Cordia New</vt:lpstr>
      <vt:lpstr>Tahoma</vt:lpstr>
      <vt:lpstr>Office Theme</vt:lpstr>
      <vt:lpstr>การออกแบบ GUI ของระบบคอมพิวเตอร์</vt:lpstr>
      <vt:lpstr>PowerPoint Presentation</vt:lpstr>
      <vt:lpstr>ประเภทของ Visualization</vt:lpstr>
      <vt:lpstr>Out put ของสารสนเทศในระบบ TPS</vt:lpstr>
      <vt:lpstr>PowerPoint Presentation</vt:lpstr>
      <vt:lpstr>PowerPoint Presentation</vt:lpstr>
      <vt:lpstr>แสดงผลรายงาน (เป็นกราฟิก)</vt:lpstr>
      <vt:lpstr>การใช้สีในการออกแบบระบบคอมพิวเตอร์</vt:lpstr>
      <vt:lpstr>สีและจิตวิทยา</vt:lpstr>
      <vt:lpstr>สีที่ใช้กันอย่างแพร่หลายเป็นปกติทั่วไป</vt:lpstr>
      <vt:lpstr>คำแนะนำในการออกแบบ</vt:lpstr>
      <vt:lpstr>คำแนะนำในการออกแบบ</vt:lpstr>
      <vt:lpstr>User สามารถเปลี่ยนสีในการแสดงผลได้</vt:lpstr>
      <vt:lpstr>PowerPoint Presentation</vt:lpstr>
      <vt:lpstr>เรื่องของสีที่เข้ากัน</vt:lpstr>
      <vt:lpstr>https://www.mercedes-benz.com/</vt:lpstr>
      <vt:lpstr>Text Analysis</vt:lpstr>
      <vt:lpstr>Animated data Visualization</vt:lpstr>
      <vt:lpstr>งานศึกษาค้นคว้าด้วยตนเอง</vt:lpstr>
      <vt:lpstr>Reference 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Thip</dc:creator>
  <cp:lastModifiedBy>Employee</cp:lastModifiedBy>
  <cp:revision>42</cp:revision>
  <dcterms:created xsi:type="dcterms:W3CDTF">2019-03-17T00:11:20Z</dcterms:created>
  <dcterms:modified xsi:type="dcterms:W3CDTF">2022-01-30T06:22:01Z</dcterms:modified>
</cp:coreProperties>
</file>