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58" r:id="rId4"/>
    <p:sldId id="257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60" r:id="rId1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6666"/>
    <a:srgbClr val="267C41"/>
    <a:srgbClr val="0000CC"/>
    <a:srgbClr val="FFFF00"/>
    <a:srgbClr val="006600"/>
    <a:srgbClr val="FF6600"/>
    <a:srgbClr val="6E97C8"/>
    <a:srgbClr val="1B9B15"/>
    <a:srgbClr val="B9CDE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59AF-4E71-49E6-8E75-B44AC885ECAF}" type="datetimeFigureOut">
              <a:rPr lang="th-TH" smtClean="0"/>
              <a:pPr/>
              <a:t>04/08/64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CF21-D324-47B4-96F3-AC3D4C52A2D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59AF-4E71-49E6-8E75-B44AC885ECAF}" type="datetimeFigureOut">
              <a:rPr lang="th-TH" smtClean="0"/>
              <a:pPr/>
              <a:t>04/08/64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CF21-D324-47B4-96F3-AC3D4C52A2D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59AF-4E71-49E6-8E75-B44AC885ECAF}" type="datetimeFigureOut">
              <a:rPr lang="th-TH" smtClean="0"/>
              <a:pPr/>
              <a:t>04/08/64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CF21-D324-47B4-96F3-AC3D4C52A2D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59AF-4E71-49E6-8E75-B44AC885ECAF}" type="datetimeFigureOut">
              <a:rPr lang="th-TH" smtClean="0"/>
              <a:pPr/>
              <a:t>04/08/64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CF21-D324-47B4-96F3-AC3D4C52A2D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59AF-4E71-49E6-8E75-B44AC885ECAF}" type="datetimeFigureOut">
              <a:rPr lang="th-TH" smtClean="0"/>
              <a:pPr/>
              <a:t>04/08/64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CF21-D324-47B4-96F3-AC3D4C52A2D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59AF-4E71-49E6-8E75-B44AC885ECAF}" type="datetimeFigureOut">
              <a:rPr lang="th-TH" smtClean="0"/>
              <a:pPr/>
              <a:t>04/08/64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CF21-D324-47B4-96F3-AC3D4C52A2D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59AF-4E71-49E6-8E75-B44AC885ECAF}" type="datetimeFigureOut">
              <a:rPr lang="th-TH" smtClean="0"/>
              <a:pPr/>
              <a:t>04/08/64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CF21-D324-47B4-96F3-AC3D4C52A2D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59AF-4E71-49E6-8E75-B44AC885ECAF}" type="datetimeFigureOut">
              <a:rPr lang="th-TH" smtClean="0"/>
              <a:pPr/>
              <a:t>04/08/64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CF21-D324-47B4-96F3-AC3D4C52A2D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59AF-4E71-49E6-8E75-B44AC885ECAF}" type="datetimeFigureOut">
              <a:rPr lang="th-TH" smtClean="0"/>
              <a:pPr/>
              <a:t>04/08/64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CF21-D324-47B4-96F3-AC3D4C52A2D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59AF-4E71-49E6-8E75-B44AC885ECAF}" type="datetimeFigureOut">
              <a:rPr lang="th-TH" smtClean="0"/>
              <a:pPr/>
              <a:t>04/08/64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CF21-D324-47B4-96F3-AC3D4C52A2D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59AF-4E71-49E6-8E75-B44AC885ECAF}" type="datetimeFigureOut">
              <a:rPr lang="th-TH" smtClean="0"/>
              <a:pPr/>
              <a:t>04/08/64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CF21-D324-47B4-96F3-AC3D4C52A2D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259AF-4E71-49E6-8E75-B44AC885ECAF}" type="datetimeFigureOut">
              <a:rPr lang="th-TH" smtClean="0"/>
              <a:pPr/>
              <a:t>04/08/64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4CF21-D324-47B4-96F3-AC3D4C52A2D8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schools.in/mysql/ddl-dml-dcl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schools.in/mysql/ddl-dml-dcl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schools.in/mysql/ddl-dml-dcl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191000"/>
            <a:ext cx="6400800" cy="1752600"/>
          </a:xfrm>
        </p:spPr>
        <p:txBody>
          <a:bodyPr/>
          <a:lstStyle/>
          <a:p>
            <a:pPr algn="r" eaLnBrk="1" hangingPunct="1">
              <a:defRPr/>
            </a:pPr>
            <a:r>
              <a:rPr lang="th-TH" b="1" dirty="0" smtClean="0">
                <a:solidFill>
                  <a:schemeClr val="accent1">
                    <a:lumMod val="75000"/>
                  </a:schemeClr>
                </a:solidFill>
              </a:rPr>
              <a:t>อาจารย์สุรินทร์ทิพ ศักดิ์ภูวดล</a:t>
            </a:r>
          </a:p>
          <a:p>
            <a:pPr algn="r" eaLnBrk="1" hangingPunct="1">
              <a:defRPr/>
            </a:pPr>
            <a:r>
              <a:rPr lang="th-TH" b="1" dirty="0" smtClean="0">
                <a:solidFill>
                  <a:schemeClr val="accent1">
                    <a:lumMod val="75000"/>
                  </a:schemeClr>
                </a:solidFill>
              </a:rPr>
              <a:t>สำนักเทคโนโลยีสารสนเทศและการสื่อสาร</a:t>
            </a:r>
          </a:p>
          <a:p>
            <a:pPr algn="r" eaLnBrk="1" hangingPunct="1">
              <a:defRPr/>
            </a:pPr>
            <a:r>
              <a:rPr lang="th-TH" b="1" dirty="0" smtClean="0">
                <a:solidFill>
                  <a:schemeClr val="accent1">
                    <a:lumMod val="75000"/>
                  </a:schemeClr>
                </a:solidFill>
              </a:rPr>
              <a:t>มหาวิทยาลัยพะเยา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8600" y="457200"/>
            <a:ext cx="8915400" cy="2514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4800" b="1" dirty="0" smtClean="0">
                <a:latin typeface="AngsanaUPC" pitchFamily="18" charset="-34"/>
                <a:ea typeface="+mj-ea"/>
                <a:cs typeface="AngsanaUPC" pitchFamily="18" charset="-34"/>
              </a:rPr>
              <a:t>บทที่ </a:t>
            </a:r>
            <a:r>
              <a:rPr lang="en-US" sz="4800" b="1" dirty="0" smtClean="0">
                <a:latin typeface="AngsanaUPC" pitchFamily="18" charset="-34"/>
                <a:ea typeface="+mj-ea"/>
                <a:cs typeface="AngsanaUPC" pitchFamily="18" charset="-34"/>
              </a:rPr>
              <a:t>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4800" b="1" dirty="0" smtClean="0">
                <a:latin typeface="AngsanaUPC" pitchFamily="18" charset="-34"/>
                <a:ea typeface="+mj-ea"/>
                <a:cs typeface="AngsanaUPC" pitchFamily="18" charset="-34"/>
              </a:rPr>
              <a:t>ภาษา </a:t>
            </a:r>
            <a:r>
              <a:rPr lang="en-US" sz="4800" b="1" dirty="0" smtClean="0">
                <a:latin typeface="AngsanaUPC" pitchFamily="18" charset="-34"/>
                <a:ea typeface="+mj-ea"/>
                <a:cs typeface="AngsanaUPC" pitchFamily="18" charset="-34"/>
              </a:rPr>
              <a:t>SQL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คำสั่ง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Select</a:t>
            </a:r>
            <a:endParaRPr lang="th-TH" b="1" dirty="0">
              <a:solidFill>
                <a:srgbClr val="0000CC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1524000"/>
            <a:ext cx="533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Select</a:t>
            </a:r>
            <a:r>
              <a:rPr lang="en-US" sz="2400" b="1" dirty="0"/>
              <a:t> * </a:t>
            </a:r>
          </a:p>
          <a:p>
            <a:r>
              <a:rPr lang="en-US" sz="2400" dirty="0"/>
              <a:t>From</a:t>
            </a:r>
            <a:r>
              <a:rPr lang="en-US" sz="2400" b="1" dirty="0"/>
              <a:t> </a:t>
            </a:r>
            <a:r>
              <a:rPr lang="en-US" sz="2400" b="1" dirty="0" err="1"/>
              <a:t>TPS_Product</a:t>
            </a:r>
            <a:r>
              <a:rPr lang="en-US" sz="2400" b="1" dirty="0"/>
              <a:t> </a:t>
            </a:r>
          </a:p>
          <a:p>
            <a:r>
              <a:rPr lang="en-US" sz="2400" dirty="0"/>
              <a:t>Where</a:t>
            </a:r>
            <a:r>
              <a:rPr lang="en-US" sz="2400" b="1" dirty="0"/>
              <a:t> </a:t>
            </a:r>
            <a:r>
              <a:rPr lang="en-US" sz="2400" b="1" dirty="0" err="1"/>
              <a:t>Product_Id</a:t>
            </a:r>
            <a:r>
              <a:rPr lang="en-US" sz="2400" b="1" dirty="0"/>
              <a:t>  like '%001'</a:t>
            </a:r>
          </a:p>
          <a:p>
            <a:r>
              <a:rPr lang="en-US" sz="2400" dirty="0"/>
              <a:t>Order</a:t>
            </a:r>
            <a:r>
              <a:rPr lang="en-US" sz="2400" b="1" dirty="0"/>
              <a:t> by </a:t>
            </a:r>
            <a:r>
              <a:rPr lang="en-US" sz="2400" b="1" dirty="0" err="1"/>
              <a:t>Product_Id</a:t>
            </a:r>
            <a:r>
              <a:rPr lang="en-US" sz="2400" b="1" dirty="0"/>
              <a:t>  </a:t>
            </a:r>
            <a:r>
              <a:rPr lang="en-US" sz="2400" b="1" dirty="0" err="1"/>
              <a:t>asc</a:t>
            </a:r>
            <a:endParaRPr lang="th-TH" sz="24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คำสั่ง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Select</a:t>
            </a:r>
            <a:endParaRPr lang="th-TH" b="1" dirty="0">
              <a:solidFill>
                <a:srgbClr val="0000CC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43000" y="3810000"/>
            <a:ext cx="6477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Select </a:t>
            </a:r>
            <a:r>
              <a:rPr lang="en-US" b="1" dirty="0"/>
              <a:t>* </a:t>
            </a:r>
          </a:p>
          <a:p>
            <a:r>
              <a:rPr lang="en-US" dirty="0"/>
              <a:t>From</a:t>
            </a:r>
            <a:r>
              <a:rPr lang="en-US" b="1" dirty="0"/>
              <a:t> </a:t>
            </a:r>
            <a:r>
              <a:rPr lang="en-US" b="1" dirty="0" err="1"/>
              <a:t>TPS_Product</a:t>
            </a:r>
            <a:r>
              <a:rPr lang="en-US" b="1" dirty="0"/>
              <a:t> </a:t>
            </a:r>
          </a:p>
          <a:p>
            <a:r>
              <a:rPr lang="en-US" dirty="0"/>
              <a:t>Where</a:t>
            </a:r>
            <a:r>
              <a:rPr lang="en-US" b="1" dirty="0"/>
              <a:t> </a:t>
            </a:r>
            <a:r>
              <a:rPr lang="en-US" b="1" dirty="0" err="1"/>
              <a:t>Product_Id</a:t>
            </a:r>
            <a:r>
              <a:rPr lang="en-US" b="1" dirty="0"/>
              <a:t> = 'G001' and </a:t>
            </a:r>
            <a:r>
              <a:rPr lang="en-US" b="1" dirty="0" err="1"/>
              <a:t>Product_name</a:t>
            </a:r>
            <a:r>
              <a:rPr lang="en-US" b="1" dirty="0"/>
              <a:t> like '%B%' </a:t>
            </a:r>
            <a:endParaRPr lang="th-TH" dirty="0"/>
          </a:p>
        </p:txBody>
      </p:sp>
      <p:sp>
        <p:nvSpPr>
          <p:cNvPr id="9" name="TextBox 8"/>
          <p:cNvSpPr txBox="1"/>
          <p:nvPr/>
        </p:nvSpPr>
        <p:spPr>
          <a:xfrm>
            <a:off x="1143000" y="5791200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And = </a:t>
            </a:r>
            <a:r>
              <a:rPr lang="th-TH" dirty="0" smtClean="0"/>
              <a:t>ข้อมูลที่ตรงเงื่อนไขทั้งสองอย่างจึงให้แสดงข้อมูล</a:t>
            </a:r>
            <a:endParaRPr lang="th-TH" dirty="0"/>
          </a:p>
        </p:txBody>
      </p:sp>
      <p:sp>
        <p:nvSpPr>
          <p:cNvPr id="10" name="Rectangle 9"/>
          <p:cNvSpPr/>
          <p:nvPr/>
        </p:nvSpPr>
        <p:spPr>
          <a:xfrm>
            <a:off x="1219200" y="1219200"/>
            <a:ext cx="533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Select</a:t>
            </a:r>
            <a:r>
              <a:rPr lang="en-US" sz="2400" b="1" dirty="0"/>
              <a:t> * </a:t>
            </a:r>
          </a:p>
          <a:p>
            <a:r>
              <a:rPr lang="en-US" sz="2400" dirty="0"/>
              <a:t>From</a:t>
            </a:r>
            <a:r>
              <a:rPr lang="en-US" sz="2400" b="1" dirty="0"/>
              <a:t> </a:t>
            </a:r>
            <a:r>
              <a:rPr lang="en-US" sz="2400" b="1" dirty="0" err="1"/>
              <a:t>TPS_Product</a:t>
            </a:r>
            <a:r>
              <a:rPr lang="en-US" sz="2400" b="1" dirty="0"/>
              <a:t> </a:t>
            </a:r>
          </a:p>
          <a:p>
            <a:r>
              <a:rPr lang="en-US" sz="2400" dirty="0"/>
              <a:t>Where</a:t>
            </a:r>
            <a:r>
              <a:rPr lang="en-US" sz="2400" b="1" dirty="0"/>
              <a:t> </a:t>
            </a:r>
            <a:r>
              <a:rPr lang="en-US" sz="2400" b="1" dirty="0" err="1"/>
              <a:t>Product_Id</a:t>
            </a:r>
            <a:r>
              <a:rPr lang="en-US" sz="2400" b="1" dirty="0"/>
              <a:t> = 'G001' or </a:t>
            </a:r>
            <a:r>
              <a:rPr lang="en-US" sz="2400" b="1" dirty="0" err="1"/>
              <a:t>Product_Id</a:t>
            </a:r>
            <a:r>
              <a:rPr lang="en-US" sz="2400" b="1" dirty="0"/>
              <a:t> = 'G002' </a:t>
            </a:r>
            <a:endParaRPr lang="th-TH" sz="2400" b="1" dirty="0">
              <a:solidFill>
                <a:srgbClr val="0000CC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19200" y="2895600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 = </a:t>
            </a:r>
            <a:r>
              <a:rPr lang="th-TH" dirty="0" smtClean="0"/>
              <a:t>ข้อมูลที่ตรงเงื่อนไขอย่างใดอย่างหนึ่งก็ให้แสดงข้อมูล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76800"/>
            <a:ext cx="8229600" cy="167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/>
              <a:t>	Select </a:t>
            </a:r>
            <a:r>
              <a:rPr lang="en-US" sz="2400" b="1" dirty="0" err="1" smtClean="0"/>
              <a:t>Branch_No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Product_Id</a:t>
            </a:r>
            <a:r>
              <a:rPr lang="en-US" sz="2400" b="1" dirty="0" smtClean="0"/>
              <a:t>, Date, SUM(</a:t>
            </a:r>
            <a:r>
              <a:rPr lang="en-US" sz="2400" b="1" dirty="0" err="1" smtClean="0"/>
              <a:t>Total_amount</a:t>
            </a:r>
            <a:r>
              <a:rPr lang="en-US" sz="2400" b="1" dirty="0" smtClean="0"/>
              <a:t>) From </a:t>
            </a:r>
            <a:r>
              <a:rPr lang="en-US" sz="2400" b="1" dirty="0" err="1" smtClean="0">
                <a:solidFill>
                  <a:srgbClr val="C00000"/>
                </a:solidFill>
              </a:rPr>
              <a:t>Stage_SaleData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2400" b="1" dirty="0" smtClean="0"/>
              <a:t>     group by DATE, </a:t>
            </a:r>
            <a:r>
              <a:rPr lang="en-US" sz="2400" b="1" dirty="0" err="1" smtClean="0"/>
              <a:t>Product_Id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Branch_No</a:t>
            </a:r>
            <a:endParaRPr lang="en-US" sz="2400" b="1" dirty="0" smtClean="0"/>
          </a:p>
          <a:p>
            <a:endParaRPr lang="th-TH" sz="2400" b="1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คำสั่ง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Select Built-in Function</a:t>
            </a:r>
            <a:endParaRPr lang="th-TH" b="1" dirty="0">
              <a:solidFill>
                <a:srgbClr val="0000CC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5000" y="1524000"/>
            <a:ext cx="5562600" cy="9541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Min (</a:t>
            </a:r>
            <a:r>
              <a:rPr lang="th-TH" dirty="0" smtClean="0"/>
              <a:t>น้อยสุด</a:t>
            </a:r>
            <a:r>
              <a:rPr lang="en-US" dirty="0" smtClean="0"/>
              <a:t>), Max (</a:t>
            </a:r>
            <a:r>
              <a:rPr lang="th-TH" dirty="0" smtClean="0"/>
              <a:t>มากสุด</a:t>
            </a:r>
            <a:r>
              <a:rPr lang="en-US" dirty="0" smtClean="0"/>
              <a:t>), AVG (</a:t>
            </a:r>
            <a:r>
              <a:rPr lang="th-TH" dirty="0" smtClean="0"/>
              <a:t>ค่าเฉลี่ย</a:t>
            </a:r>
            <a:r>
              <a:rPr lang="en-US" dirty="0" smtClean="0"/>
              <a:t>), </a:t>
            </a:r>
          </a:p>
          <a:p>
            <a:r>
              <a:rPr lang="en-US" dirty="0" smtClean="0"/>
              <a:t>Count (</a:t>
            </a:r>
            <a:r>
              <a:rPr lang="th-TH" dirty="0" smtClean="0"/>
              <a:t>จำนวนนับ</a:t>
            </a:r>
            <a:r>
              <a:rPr lang="en-US" dirty="0" smtClean="0"/>
              <a:t>), Sum (</a:t>
            </a:r>
            <a:r>
              <a:rPr lang="th-TH" dirty="0" smtClean="0"/>
              <a:t>จำนวนรวม</a:t>
            </a:r>
            <a:r>
              <a:rPr lang="en-US" dirty="0" smtClean="0"/>
              <a:t>)</a:t>
            </a:r>
            <a:endParaRPr lang="th-TH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3505200"/>
            <a:ext cx="5105400" cy="838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Select count(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Product_id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From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TPS_Product</a:t>
            </a:r>
            <a:endParaRPr kumimoji="0" lang="th-TH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0000CC"/>
                </a:solidFill>
              </a:rPr>
              <a:t>Delete  from </a:t>
            </a:r>
            <a:r>
              <a:rPr lang="en-US" sz="2800" b="1" dirty="0" err="1" smtClean="0">
                <a:solidFill>
                  <a:srgbClr val="0000CC"/>
                </a:solidFill>
              </a:rPr>
              <a:t>Table_Name</a:t>
            </a:r>
            <a:endParaRPr lang="en-US" sz="2800" b="1" dirty="0" smtClean="0">
              <a:solidFill>
                <a:srgbClr val="0000CC"/>
              </a:solidFill>
            </a:endParaRPr>
          </a:p>
          <a:p>
            <a:pPr>
              <a:buNone/>
            </a:pPr>
            <a:r>
              <a:rPr lang="en-US" sz="2800" b="1" dirty="0" smtClean="0">
                <a:solidFill>
                  <a:srgbClr val="0000CC"/>
                </a:solidFill>
              </a:rPr>
              <a:t>[Where condition]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2800" b="1" dirty="0" smtClean="0"/>
              <a:t>Delete </a:t>
            </a:r>
          </a:p>
          <a:p>
            <a:pPr>
              <a:buNone/>
            </a:pPr>
            <a:r>
              <a:rPr lang="en-US" sz="2800" b="1" dirty="0" smtClean="0"/>
              <a:t>From </a:t>
            </a:r>
            <a:r>
              <a:rPr lang="en-US" sz="2800" b="1" dirty="0" err="1" smtClean="0"/>
              <a:t>TPS_Product</a:t>
            </a:r>
            <a:endParaRPr lang="en-US" sz="2800" b="1" dirty="0" smtClean="0"/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(!!! </a:t>
            </a:r>
            <a:r>
              <a:rPr lang="th-TH" sz="2800" dirty="0" smtClean="0">
                <a:solidFill>
                  <a:srgbClr val="C00000"/>
                </a:solidFill>
              </a:rPr>
              <a:t>คำสั่งนี้ จะลบ </a:t>
            </a:r>
            <a:r>
              <a:rPr lang="en-US" sz="2800" dirty="0" smtClean="0">
                <a:solidFill>
                  <a:srgbClr val="C00000"/>
                </a:solidFill>
              </a:rPr>
              <a:t>Table) </a:t>
            </a:r>
            <a:r>
              <a:rPr lang="th-TH" sz="2800" dirty="0" smtClean="0">
                <a:solidFill>
                  <a:srgbClr val="C00000"/>
                </a:solidFill>
              </a:rPr>
              <a:t>พึงระวังเสมอ</a:t>
            </a:r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endParaRPr lang="en-US" sz="2800" b="1" dirty="0"/>
          </a:p>
          <a:p>
            <a:pPr>
              <a:buNone/>
            </a:pPr>
            <a:r>
              <a:rPr lang="en-US" sz="2800" b="1" dirty="0"/>
              <a:t>Delete </a:t>
            </a:r>
          </a:p>
          <a:p>
            <a:pPr>
              <a:buNone/>
            </a:pPr>
            <a:r>
              <a:rPr lang="en-US" sz="2800" b="1" dirty="0"/>
              <a:t>From </a:t>
            </a:r>
            <a:r>
              <a:rPr lang="en-US" sz="2800" b="1" dirty="0" err="1"/>
              <a:t>TPS_Product</a:t>
            </a:r>
            <a:endParaRPr lang="en-US" sz="2800" b="1" dirty="0"/>
          </a:p>
          <a:p>
            <a:pPr>
              <a:buNone/>
            </a:pPr>
            <a:r>
              <a:rPr lang="en-US" sz="2800" b="1" dirty="0"/>
              <a:t>Where </a:t>
            </a:r>
            <a:r>
              <a:rPr lang="en-US" sz="2800" b="1" dirty="0" err="1"/>
              <a:t>Product_id</a:t>
            </a:r>
            <a:r>
              <a:rPr lang="en-US" sz="2800" b="1" dirty="0"/>
              <a:t>='G001'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คำสั่ง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Delete</a:t>
            </a:r>
            <a:endParaRPr lang="th-TH" b="1" dirty="0">
              <a:solidFill>
                <a:srgbClr val="0000CC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17525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>
                <a:solidFill>
                  <a:srgbClr val="0000CC"/>
                </a:solidFill>
              </a:rPr>
              <a:t>Update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err="1">
                <a:solidFill>
                  <a:srgbClr val="0000CC"/>
                </a:solidFill>
              </a:rPr>
              <a:t>TableName</a:t>
            </a:r>
            <a:endParaRPr lang="en-US" sz="2800" b="1" dirty="0">
              <a:solidFill>
                <a:srgbClr val="0000CC"/>
              </a:solidFill>
            </a:endParaRPr>
          </a:p>
          <a:p>
            <a:pPr>
              <a:buNone/>
            </a:pPr>
            <a:r>
              <a:rPr lang="en-US" sz="2800" dirty="0">
                <a:solidFill>
                  <a:srgbClr val="0000CC"/>
                </a:solidFill>
              </a:rPr>
              <a:t>Set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err="1">
                <a:solidFill>
                  <a:srgbClr val="0000CC"/>
                </a:solidFill>
              </a:rPr>
              <a:t>FieldName</a:t>
            </a:r>
            <a:r>
              <a:rPr lang="en-US" sz="2800" b="1" dirty="0">
                <a:solidFill>
                  <a:srgbClr val="0000CC"/>
                </a:solidFill>
              </a:rPr>
              <a:t>=Value</a:t>
            </a:r>
          </a:p>
          <a:p>
            <a:pPr>
              <a:buNone/>
            </a:pPr>
            <a:r>
              <a:rPr lang="en-US" sz="2800" dirty="0">
                <a:solidFill>
                  <a:srgbClr val="0000CC"/>
                </a:solidFill>
              </a:rPr>
              <a:t>[Where condition]</a:t>
            </a:r>
            <a:endParaRPr lang="th-TH" sz="2800" dirty="0">
              <a:solidFill>
                <a:srgbClr val="0000CC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320040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Update</a:t>
            </a:r>
            <a:r>
              <a:rPr lang="en-US" b="1" dirty="0"/>
              <a:t> Product</a:t>
            </a:r>
          </a:p>
          <a:p>
            <a:r>
              <a:rPr lang="en-US" dirty="0"/>
              <a:t>Set</a:t>
            </a:r>
            <a:r>
              <a:rPr lang="en-US" b="1" dirty="0"/>
              <a:t> </a:t>
            </a:r>
            <a:r>
              <a:rPr lang="en-US" b="1" dirty="0" err="1"/>
              <a:t>Product_Name</a:t>
            </a:r>
            <a:r>
              <a:rPr lang="en-US" b="1" dirty="0"/>
              <a:t>='Water'</a:t>
            </a:r>
            <a:endParaRPr lang="th-TH" dirty="0">
              <a:solidFill>
                <a:srgbClr val="0000CC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4114800"/>
            <a:ext cx="502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(!!! </a:t>
            </a:r>
            <a:r>
              <a:rPr lang="th-TH" dirty="0" smtClean="0">
                <a:solidFill>
                  <a:srgbClr val="C00000"/>
                </a:solidFill>
              </a:rPr>
              <a:t>คำสั่งนี้จะแก้ไขทั้ง </a:t>
            </a:r>
            <a:r>
              <a:rPr lang="en-US" dirty="0" smtClean="0">
                <a:solidFill>
                  <a:srgbClr val="C00000"/>
                </a:solidFill>
              </a:rPr>
              <a:t>Table) </a:t>
            </a:r>
            <a:r>
              <a:rPr lang="th-TH" dirty="0" smtClean="0">
                <a:solidFill>
                  <a:srgbClr val="C00000"/>
                </a:solidFill>
              </a:rPr>
              <a:t>พึงระวังเสมอ</a:t>
            </a:r>
            <a:endParaRPr lang="th-TH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4953000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Update</a:t>
            </a:r>
            <a:r>
              <a:rPr lang="en-US" b="1" dirty="0"/>
              <a:t> </a:t>
            </a:r>
            <a:r>
              <a:rPr lang="en-US" b="1" dirty="0" smtClean="0"/>
              <a:t>Product</a:t>
            </a:r>
            <a:endParaRPr lang="en-US" b="1" dirty="0"/>
          </a:p>
          <a:p>
            <a:r>
              <a:rPr lang="en-US" dirty="0"/>
              <a:t>Set</a:t>
            </a:r>
            <a:r>
              <a:rPr lang="en-US" b="1" dirty="0"/>
              <a:t> </a:t>
            </a:r>
            <a:r>
              <a:rPr lang="en-US" b="1" dirty="0" err="1"/>
              <a:t>Product_Name</a:t>
            </a:r>
            <a:r>
              <a:rPr lang="en-US" b="1" dirty="0"/>
              <a:t>='Water'</a:t>
            </a:r>
          </a:p>
          <a:p>
            <a:r>
              <a:rPr lang="en-US" dirty="0"/>
              <a:t>Where</a:t>
            </a:r>
            <a:r>
              <a:rPr lang="en-US" b="1" dirty="0"/>
              <a:t> </a:t>
            </a:r>
            <a:r>
              <a:rPr lang="en-US" b="1" dirty="0" err="1"/>
              <a:t>Product_id</a:t>
            </a:r>
            <a:r>
              <a:rPr lang="en-US" b="1" dirty="0"/>
              <a:t>='G001'</a:t>
            </a:r>
            <a:endParaRPr lang="th-TH" dirty="0">
              <a:solidFill>
                <a:srgbClr val="0000CC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คำสั่ง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Delete</a:t>
            </a:r>
            <a:endParaRPr lang="th-TH" b="1" dirty="0">
              <a:solidFill>
                <a:srgbClr val="0000CC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hlinkClick r:id="rId2"/>
              </a:rPr>
              <a:t>https://www.w3schools.in/mysql/ddl-dml-dcl/</a:t>
            </a:r>
            <a:endParaRPr lang="en-US" sz="2400" dirty="0" smtClean="0"/>
          </a:p>
          <a:p>
            <a:endParaRPr lang="th-TH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838200"/>
            <a:ext cx="8915400" cy="19050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Structured </a:t>
            </a:r>
            <a:r>
              <a:rPr lang="en-US" dirty="0" smtClean="0"/>
              <a:t>Query Language(SQL)</a:t>
            </a:r>
            <a:br>
              <a:rPr lang="en-US" dirty="0" smtClean="0"/>
            </a:br>
            <a:r>
              <a:rPr lang="en-US" dirty="0" smtClean="0"/>
              <a:t>Part 1</a:t>
            </a:r>
            <a:endParaRPr lang="th-TH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4572000"/>
            <a:ext cx="2514600" cy="836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Flowchart: Magnetic Disk 9"/>
          <p:cNvSpPr/>
          <p:nvPr/>
        </p:nvSpPr>
        <p:spPr>
          <a:xfrm>
            <a:off x="5105400" y="3581400"/>
            <a:ext cx="2209800" cy="2590800"/>
          </a:xfrm>
          <a:prstGeom prst="flowChartMagneticDisk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b="1" dirty="0" smtClean="0">
              <a:solidFill>
                <a:srgbClr val="006600"/>
              </a:solidFill>
            </a:endParaRPr>
          </a:p>
          <a:p>
            <a:pPr algn="ctr"/>
            <a:r>
              <a:rPr lang="en-US" sz="4400" b="1" dirty="0" smtClean="0">
                <a:solidFill>
                  <a:srgbClr val="006600"/>
                </a:solidFill>
              </a:rPr>
              <a:t>Update</a:t>
            </a:r>
          </a:p>
          <a:p>
            <a:pPr algn="ctr"/>
            <a:r>
              <a:rPr lang="en-US" dirty="0" smtClean="0"/>
              <a:t>            </a:t>
            </a:r>
            <a:r>
              <a:rPr lang="en-US" sz="3200" b="1" dirty="0" smtClean="0">
                <a:solidFill>
                  <a:srgbClr val="FF9900"/>
                </a:solidFill>
              </a:rPr>
              <a:t>Select </a:t>
            </a:r>
            <a:r>
              <a:rPr lang="en-US" b="1" dirty="0" smtClean="0">
                <a:solidFill>
                  <a:srgbClr val="C00000"/>
                </a:solidFill>
              </a:rPr>
              <a:t>Delete</a:t>
            </a:r>
          </a:p>
          <a:p>
            <a:pPr algn="ctr"/>
            <a:endParaRPr lang="th-TH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SQL CATEGORIES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base"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		SQL 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Language 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เป็นภาษาที่ใช้จัดการโครงสร้าง และจัดการ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การข้อมูล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ที่จัดเก็บในโปรแกรมที่เป็นตระกูล ระบบจัดการฐานข้อมูล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 (Database Management System: DBMS) 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เช่น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MS SQL Server, My SQL, MS Access 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      </a:t>
            </a: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pPr fontAlgn="base">
              <a:buNone/>
            </a:pPr>
            <a:r>
              <a:rPr lang="th-TH" dirty="0">
                <a:latin typeface="AngsanaUPC" pitchFamily="18" charset="-34"/>
                <a:cs typeface="AngsanaUPC" pitchFamily="18" charset="-34"/>
              </a:rPr>
              <a:t>	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	เรา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จะใช้ภาษา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SQL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 ใน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DBMS 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และ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ใช้เขียนแทรกเพื่อจัดการข้อมูล ใน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การเขียนโปรแกรมด้วยภาษาต่างๆ เช่น แทรกในภาษา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PHP, 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แทรกในภาษา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Visual basic </a:t>
            </a: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pPr fontAlgn="base">
              <a:buNone/>
            </a:pPr>
            <a:endParaRPr lang="th-TH" dirty="0">
              <a:latin typeface="AngsanaUPC" pitchFamily="18" charset="-34"/>
              <a:cs typeface="AngsanaUPC" pitchFamily="18" charset="-34"/>
            </a:endParaRPr>
          </a:p>
          <a:p>
            <a:pPr fontAlgn="base"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คำสั่ง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SQL 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แบ่งเป็นหลายกลุ่ม เช่น</a:t>
            </a:r>
            <a:endParaRPr lang="en-US" dirty="0">
              <a:latin typeface="AngsanaUPC" pitchFamily="18" charset="-34"/>
              <a:cs typeface="AngsanaUPC" pitchFamily="18" charset="-34"/>
            </a:endParaRPr>
          </a:p>
          <a:p>
            <a:pPr fontAlgn="base"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	1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.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DDL	-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Data Definition Language</a:t>
            </a:r>
          </a:p>
          <a:p>
            <a:pPr fontAlgn="base">
              <a:buNone/>
            </a:pPr>
            <a:r>
              <a:rPr lang="en-US" dirty="0">
                <a:latin typeface="AngsanaUPC" pitchFamily="18" charset="-34"/>
                <a:cs typeface="AngsanaUPC" pitchFamily="18" charset="-34"/>
              </a:rPr>
              <a:t>	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2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.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DML	-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Data Manipulation Language</a:t>
            </a:r>
          </a:p>
          <a:p>
            <a:pPr fontAlgn="base">
              <a:buNone/>
            </a:pPr>
            <a:r>
              <a:rPr lang="en-US" dirty="0">
                <a:latin typeface="AngsanaUPC" pitchFamily="18" charset="-34"/>
                <a:cs typeface="AngsanaUPC" pitchFamily="18" charset="-34"/>
              </a:rPr>
              <a:t>	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3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. DCL 	- Data Control Language</a:t>
            </a:r>
          </a:p>
          <a:p>
            <a:pPr fontAlgn="base">
              <a:buNone/>
            </a:pPr>
            <a:r>
              <a:rPr lang="en-US" dirty="0">
                <a:latin typeface="AngsanaUPC" pitchFamily="18" charset="-34"/>
                <a:cs typeface="AngsanaUPC" pitchFamily="18" charset="-34"/>
              </a:rPr>
              <a:t>	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4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. TCL 	- Transaction Control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Language</a:t>
            </a:r>
            <a:endParaRPr lang="en-US" dirty="0">
              <a:latin typeface="AngsanaUPC" pitchFamily="18" charset="-34"/>
              <a:cs typeface="AngsanaUPC" pitchFamily="18" charset="-34"/>
            </a:endParaRPr>
          </a:p>
          <a:p>
            <a:endParaRPr lang="th-TH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 flipV="1">
            <a:off x="7620000" y="1905000"/>
            <a:ext cx="0" cy="3810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5334000" y="1905000"/>
            <a:ext cx="0" cy="3810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3124200" y="1905000"/>
            <a:ext cx="0" cy="3810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1066800" y="1905000"/>
            <a:ext cx="0" cy="3810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/>
          <p:cNvSpPr/>
          <p:nvPr/>
        </p:nvSpPr>
        <p:spPr>
          <a:xfrm>
            <a:off x="2514600" y="304800"/>
            <a:ext cx="4267200" cy="1371600"/>
          </a:xfrm>
          <a:prstGeom prst="ellipse">
            <a:avLst/>
          </a:prstGeom>
          <a:solidFill>
            <a:srgbClr val="B9CD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6600"/>
                </a:solidFill>
              </a:rPr>
              <a:t>SQL Command Categories</a:t>
            </a:r>
            <a:r>
              <a:rPr lang="en-US" sz="2400" b="1" dirty="0">
                <a:solidFill>
                  <a:srgbClr val="006600"/>
                </a:solidFill>
              </a:rPr>
              <a:t> </a:t>
            </a:r>
            <a:endParaRPr lang="th-TH" sz="2400" b="1" dirty="0">
              <a:solidFill>
                <a:srgbClr val="0066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066800" y="1905000"/>
            <a:ext cx="65532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4" idx="4"/>
          </p:cNvCxnSpPr>
          <p:nvPr/>
        </p:nvCxnSpPr>
        <p:spPr>
          <a:xfrm>
            <a:off x="4648200" y="1676400"/>
            <a:ext cx="0" cy="2286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52400" y="2209800"/>
            <a:ext cx="1752600" cy="457200"/>
          </a:xfrm>
          <a:prstGeom prst="rect">
            <a:avLst/>
          </a:prstGeom>
          <a:solidFill>
            <a:srgbClr val="6E97C8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DDL</a:t>
            </a:r>
            <a:endParaRPr lang="th-TH" b="1" dirty="0">
              <a:solidFill>
                <a:srgbClr val="FFC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057400" y="2209800"/>
            <a:ext cx="2209800" cy="457200"/>
          </a:xfrm>
          <a:prstGeom prst="rect">
            <a:avLst/>
          </a:prstGeom>
          <a:solidFill>
            <a:srgbClr val="6E97C8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DML</a:t>
            </a:r>
            <a:endParaRPr lang="th-TH" b="1" dirty="0">
              <a:solidFill>
                <a:srgbClr val="FFC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419600" y="2209800"/>
            <a:ext cx="1752600" cy="457200"/>
          </a:xfrm>
          <a:prstGeom prst="rect">
            <a:avLst/>
          </a:prstGeom>
          <a:solidFill>
            <a:srgbClr val="6E97C8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DCL</a:t>
            </a:r>
            <a:endParaRPr lang="th-TH" b="1" dirty="0">
              <a:solidFill>
                <a:srgbClr val="FFC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324600" y="2209800"/>
            <a:ext cx="2590800" cy="457200"/>
          </a:xfrm>
          <a:prstGeom prst="rect">
            <a:avLst/>
          </a:prstGeom>
          <a:solidFill>
            <a:srgbClr val="6E97C8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TCL</a:t>
            </a:r>
            <a:endParaRPr lang="th-TH" b="1" dirty="0">
              <a:solidFill>
                <a:srgbClr val="FFC000"/>
              </a:solidFill>
            </a:endParaRPr>
          </a:p>
        </p:txBody>
      </p:sp>
      <p:sp>
        <p:nvSpPr>
          <p:cNvPr id="15" name="Flowchart: Process 14"/>
          <p:cNvSpPr/>
          <p:nvPr/>
        </p:nvSpPr>
        <p:spPr>
          <a:xfrm>
            <a:off x="152400" y="2667000"/>
            <a:ext cx="1752600" cy="3096322"/>
          </a:xfrm>
          <a:prstGeom prst="flowChartProces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rgbClr val="006600"/>
                </a:solidFill>
              </a:rPr>
              <a:t>CREATE</a:t>
            </a:r>
          </a:p>
          <a:p>
            <a:r>
              <a:rPr lang="en-US" sz="2400" b="1" dirty="0" smtClean="0">
                <a:solidFill>
                  <a:srgbClr val="006600"/>
                </a:solidFill>
              </a:rPr>
              <a:t>ALTER</a:t>
            </a:r>
          </a:p>
          <a:p>
            <a:r>
              <a:rPr lang="en-US" sz="2400" b="1" dirty="0" smtClean="0">
                <a:solidFill>
                  <a:srgbClr val="006600"/>
                </a:solidFill>
              </a:rPr>
              <a:t>DROP</a:t>
            </a:r>
          </a:p>
          <a:p>
            <a:r>
              <a:rPr lang="en-US" sz="2400" b="1" dirty="0" smtClean="0">
                <a:solidFill>
                  <a:srgbClr val="006600"/>
                </a:solidFill>
              </a:rPr>
              <a:t>TRUNCATE</a:t>
            </a:r>
          </a:p>
          <a:p>
            <a:r>
              <a:rPr lang="en-US" sz="2400" b="1" dirty="0" smtClean="0">
                <a:solidFill>
                  <a:srgbClr val="006600"/>
                </a:solidFill>
              </a:rPr>
              <a:t>COMMENT</a:t>
            </a:r>
          </a:p>
          <a:p>
            <a:r>
              <a:rPr lang="en-US" sz="2400" b="1" dirty="0" smtClean="0">
                <a:solidFill>
                  <a:srgbClr val="006600"/>
                </a:solidFill>
              </a:rPr>
              <a:t>RENAME</a:t>
            </a:r>
            <a:endParaRPr lang="th-TH" sz="2400" b="1" dirty="0">
              <a:solidFill>
                <a:srgbClr val="006600"/>
              </a:solidFill>
            </a:endParaRPr>
          </a:p>
        </p:txBody>
      </p:sp>
      <p:sp>
        <p:nvSpPr>
          <p:cNvPr id="16" name="Flowchart: Process 15"/>
          <p:cNvSpPr/>
          <p:nvPr/>
        </p:nvSpPr>
        <p:spPr>
          <a:xfrm>
            <a:off x="2057400" y="2667000"/>
            <a:ext cx="2209800" cy="3505200"/>
          </a:xfrm>
          <a:prstGeom prst="flowChartProces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rgbClr val="006600"/>
                </a:solidFill>
              </a:rPr>
              <a:t>SELECT</a:t>
            </a:r>
          </a:p>
          <a:p>
            <a:r>
              <a:rPr lang="en-US" sz="2400" b="1" dirty="0" smtClean="0">
                <a:solidFill>
                  <a:srgbClr val="006600"/>
                </a:solidFill>
              </a:rPr>
              <a:t>INSERT</a:t>
            </a:r>
          </a:p>
          <a:p>
            <a:r>
              <a:rPr lang="en-US" sz="2400" b="1" dirty="0" smtClean="0">
                <a:solidFill>
                  <a:srgbClr val="006600"/>
                </a:solidFill>
              </a:rPr>
              <a:t>UPDATE</a:t>
            </a:r>
          </a:p>
          <a:p>
            <a:r>
              <a:rPr lang="en-US" sz="2400" b="1" dirty="0" smtClean="0">
                <a:solidFill>
                  <a:srgbClr val="006600"/>
                </a:solidFill>
              </a:rPr>
              <a:t>DELETE</a:t>
            </a:r>
          </a:p>
          <a:p>
            <a:r>
              <a:rPr lang="en-US" sz="2400" b="1" dirty="0" smtClean="0">
                <a:solidFill>
                  <a:srgbClr val="006600"/>
                </a:solidFill>
              </a:rPr>
              <a:t>MERGE</a:t>
            </a:r>
          </a:p>
          <a:p>
            <a:r>
              <a:rPr lang="en-US" sz="2400" b="1" dirty="0" smtClean="0">
                <a:solidFill>
                  <a:srgbClr val="006600"/>
                </a:solidFill>
              </a:rPr>
              <a:t>CALL</a:t>
            </a:r>
          </a:p>
          <a:p>
            <a:r>
              <a:rPr lang="en-US" sz="2400" b="1" dirty="0" smtClean="0">
                <a:solidFill>
                  <a:srgbClr val="006600"/>
                </a:solidFill>
              </a:rPr>
              <a:t>EXPLAIN PLAN</a:t>
            </a:r>
          </a:p>
          <a:p>
            <a:r>
              <a:rPr lang="en-US" sz="2400" b="1" dirty="0" smtClean="0">
                <a:solidFill>
                  <a:srgbClr val="006600"/>
                </a:solidFill>
              </a:rPr>
              <a:t>LOCK TABLE</a:t>
            </a:r>
          </a:p>
          <a:p>
            <a:endParaRPr lang="th-TH" sz="2400" b="1" dirty="0">
              <a:solidFill>
                <a:srgbClr val="006600"/>
              </a:solidFill>
            </a:endParaRPr>
          </a:p>
        </p:txBody>
      </p:sp>
      <p:sp>
        <p:nvSpPr>
          <p:cNvPr id="17" name="Flowchart: Process 16"/>
          <p:cNvSpPr/>
          <p:nvPr/>
        </p:nvSpPr>
        <p:spPr>
          <a:xfrm>
            <a:off x="4419600" y="2667000"/>
            <a:ext cx="1752600" cy="1274956"/>
          </a:xfrm>
          <a:prstGeom prst="flowChartProces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b="1" dirty="0" smtClean="0">
              <a:solidFill>
                <a:srgbClr val="006600"/>
              </a:solidFill>
            </a:endParaRPr>
          </a:p>
          <a:p>
            <a:r>
              <a:rPr lang="en-US" sz="2400" b="1" dirty="0" smtClean="0">
                <a:solidFill>
                  <a:srgbClr val="006600"/>
                </a:solidFill>
              </a:rPr>
              <a:t>GRANT</a:t>
            </a:r>
          </a:p>
          <a:p>
            <a:r>
              <a:rPr lang="en-US" sz="2400" b="1" dirty="0" smtClean="0">
                <a:solidFill>
                  <a:srgbClr val="006600"/>
                </a:solidFill>
              </a:rPr>
              <a:t>REVOKE</a:t>
            </a:r>
          </a:p>
          <a:p>
            <a:endParaRPr lang="en-US" sz="2400" b="1" dirty="0" smtClean="0">
              <a:solidFill>
                <a:srgbClr val="006600"/>
              </a:solidFill>
            </a:endParaRPr>
          </a:p>
          <a:p>
            <a:endParaRPr lang="th-TH" sz="2400" b="1" dirty="0">
              <a:solidFill>
                <a:srgbClr val="006600"/>
              </a:solidFill>
            </a:endParaRPr>
          </a:p>
        </p:txBody>
      </p:sp>
      <p:sp>
        <p:nvSpPr>
          <p:cNvPr id="18" name="Flowchart: Process 17"/>
          <p:cNvSpPr/>
          <p:nvPr/>
        </p:nvSpPr>
        <p:spPr>
          <a:xfrm>
            <a:off x="6324600" y="2667000"/>
            <a:ext cx="2590800" cy="2286000"/>
          </a:xfrm>
          <a:prstGeom prst="flowChartProces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b="1" dirty="0" smtClean="0">
              <a:solidFill>
                <a:srgbClr val="006600"/>
              </a:solidFill>
            </a:endParaRPr>
          </a:p>
          <a:p>
            <a:r>
              <a:rPr lang="en-US" sz="2400" b="1" dirty="0" smtClean="0">
                <a:solidFill>
                  <a:srgbClr val="006600"/>
                </a:solidFill>
              </a:rPr>
              <a:t>COMMIT</a:t>
            </a:r>
          </a:p>
          <a:p>
            <a:r>
              <a:rPr lang="en-US" sz="2400" b="1" dirty="0" smtClean="0">
                <a:solidFill>
                  <a:srgbClr val="006600"/>
                </a:solidFill>
              </a:rPr>
              <a:t>ROLLBACK</a:t>
            </a:r>
          </a:p>
          <a:p>
            <a:r>
              <a:rPr lang="en-US" sz="2400" b="1" dirty="0" smtClean="0">
                <a:solidFill>
                  <a:srgbClr val="006600"/>
                </a:solidFill>
              </a:rPr>
              <a:t>SAVEPOINT</a:t>
            </a:r>
          </a:p>
          <a:p>
            <a:r>
              <a:rPr lang="en-US" sz="2400" b="1" dirty="0" smtClean="0">
                <a:solidFill>
                  <a:srgbClr val="006600"/>
                </a:solidFill>
              </a:rPr>
              <a:t>SET TRANSACTION</a:t>
            </a:r>
          </a:p>
          <a:p>
            <a:endParaRPr lang="en-US" sz="2400" b="1" dirty="0" smtClean="0">
              <a:solidFill>
                <a:srgbClr val="006600"/>
              </a:solidFill>
            </a:endParaRPr>
          </a:p>
          <a:p>
            <a:endParaRPr lang="th-TH" sz="2400" b="1" dirty="0">
              <a:solidFill>
                <a:srgbClr val="0066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57200" y="6334780"/>
            <a:ext cx="84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>
                <a:hlinkClick r:id="rId2"/>
              </a:rPr>
              <a:t>https://www.w3schools.in/mysql/ddl-dml-dcl/</a:t>
            </a:r>
            <a:endParaRPr lang="th-TH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Data Definition Language (DDL)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8800"/>
            <a:ext cx="7391400" cy="4525963"/>
          </a:xfrm>
        </p:spPr>
        <p:txBody>
          <a:bodyPr>
            <a:normAutofit fontScale="85000" lnSpcReduction="20000"/>
          </a:bodyPr>
          <a:lstStyle/>
          <a:p>
            <a:pPr fontAlgn="base">
              <a:buNone/>
            </a:pPr>
            <a:r>
              <a:rPr lang="en-US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Data </a:t>
            </a:r>
            <a:r>
              <a:rPr lang="en-US" dirty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Definition Language (DDL)  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เป็นคำสั่งในการจัดการโครงสร้างของฐานข้อมูล เช่น เพิ่มตาราง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(CREATE Table) , 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ลบตาราง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(DROP Table)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 </a:t>
            </a:r>
            <a:endParaRPr lang="en-US" dirty="0">
              <a:latin typeface="AngsanaUPC" pitchFamily="18" charset="-34"/>
              <a:cs typeface="AngsanaUPC" pitchFamily="18" charset="-34"/>
            </a:endParaRPr>
          </a:p>
          <a:p>
            <a:pPr lvl="0" fontAlgn="base"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CREATE :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to create database and its objects like (table, index, views, store procedure, function and triggers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)  </a:t>
            </a:r>
            <a:r>
              <a:rPr lang="en-US" b="1" dirty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b="1" dirty="0" smtClean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  <a:t>สร้าง</a:t>
            </a:r>
            <a:r>
              <a:rPr lang="en-US" b="1" dirty="0" smtClean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en-US" b="1" dirty="0">
              <a:solidFill>
                <a:srgbClr val="7030A0"/>
              </a:solidFill>
              <a:latin typeface="AngsanaUPC" pitchFamily="18" charset="-34"/>
              <a:cs typeface="AngsanaUPC" pitchFamily="18" charset="-34"/>
            </a:endParaRPr>
          </a:p>
          <a:p>
            <a:pPr lvl="0" fontAlgn="base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ALTER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: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alters the structure of the existing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database </a:t>
            </a:r>
            <a:r>
              <a:rPr lang="en-US" b="1" dirty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b="1" dirty="0" smtClean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  <a:t>แก้ไข</a:t>
            </a:r>
            <a:r>
              <a:rPr lang="en-US" b="1" dirty="0" smtClean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en-US" b="1" dirty="0">
              <a:solidFill>
                <a:srgbClr val="7030A0"/>
              </a:solidFill>
              <a:latin typeface="AngsanaUPC" pitchFamily="18" charset="-34"/>
              <a:cs typeface="AngsanaUPC" pitchFamily="18" charset="-34"/>
            </a:endParaRPr>
          </a:p>
          <a:p>
            <a:pPr lvl="0" fontAlgn="base"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DROP :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delete objects from the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database </a:t>
            </a:r>
            <a:r>
              <a:rPr lang="en-US" b="1" dirty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b="1" dirty="0" smtClean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  <a:t>ลบ</a:t>
            </a:r>
            <a:r>
              <a:rPr lang="en-US" b="1" dirty="0" smtClean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en-US" b="1" dirty="0">
              <a:solidFill>
                <a:srgbClr val="7030A0"/>
              </a:solidFill>
              <a:latin typeface="AngsanaUPC" pitchFamily="18" charset="-34"/>
              <a:cs typeface="AngsanaUPC" pitchFamily="18" charset="-34"/>
            </a:endParaRPr>
          </a:p>
          <a:p>
            <a:pPr lvl="0" fontAlgn="base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TRUNCATE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: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remove all records from a table, including all spaces allocated for the records are removed</a:t>
            </a:r>
          </a:p>
          <a:p>
            <a:pPr lvl="0" fontAlgn="base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COMMENT </a:t>
            </a:r>
            <a:r>
              <a:rPr lang="en-US" b="1" dirty="0" smtClean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  <a:t>: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add comments to the data dictionary</a:t>
            </a:r>
          </a:p>
          <a:p>
            <a:pPr lvl="0" fontAlgn="base"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RENAME :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rename an object</a:t>
            </a:r>
          </a:p>
          <a:p>
            <a:pPr fontAlgn="base">
              <a:buNone/>
            </a:pPr>
            <a:r>
              <a:rPr lang="en-US" dirty="0">
                <a:latin typeface="AngsanaUPC" pitchFamily="18" charset="-34"/>
                <a:cs typeface="AngsanaUPC" pitchFamily="18" charset="-34"/>
              </a:rPr>
              <a:t> </a:t>
            </a:r>
          </a:p>
          <a:p>
            <a:pPr>
              <a:buNone/>
            </a:pP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6334780"/>
            <a:ext cx="84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>
                <a:hlinkClick r:id="rId2"/>
              </a:rPr>
              <a:t>https://www.w3schools.in/mysql/ddl-dml-dcl/</a:t>
            </a:r>
            <a:endParaRPr lang="th-TH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		Data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Manipulation Language  (DML) 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จัดการข้อมูลในฐานข้อมูล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(Database)</a:t>
            </a:r>
          </a:p>
          <a:p>
            <a:pPr lvl="0" fontAlgn="base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SELECT –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retrieve data from the a database</a:t>
            </a:r>
          </a:p>
          <a:p>
            <a:pPr lvl="0" fontAlgn="base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INSERT –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insert data into a table</a:t>
            </a:r>
          </a:p>
          <a:p>
            <a:pPr lvl="0" fontAlgn="base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UPDATE –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updates existing data within a table</a:t>
            </a:r>
          </a:p>
          <a:p>
            <a:pPr lvl="0" fontAlgn="base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DELETE –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Delete all records from a database table</a:t>
            </a:r>
          </a:p>
          <a:p>
            <a:pPr lvl="0" fontAlgn="base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MERGE –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UPSERT operation (insert or update)</a:t>
            </a:r>
          </a:p>
          <a:p>
            <a:pPr lvl="0" fontAlgn="base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CALL –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call a PL/SQL or Java subprogram</a:t>
            </a:r>
          </a:p>
          <a:p>
            <a:pPr lvl="0" fontAlgn="base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EXPLAIN PLAN –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interpretation of the data access path</a:t>
            </a:r>
          </a:p>
          <a:p>
            <a:pPr lvl="0" fontAlgn="base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LOCK TABLE –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concurrency Control</a:t>
            </a:r>
          </a:p>
          <a:p>
            <a:pPr>
              <a:buNone/>
            </a:pPr>
            <a:endParaRPr lang="th-TH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Data Manipulation Language  (DML)</a:t>
            </a:r>
            <a:endParaRPr lang="th-TH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		Data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Control Language (DCL) 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เป็นการควบคุมการเข้าถึงข้อมูล </a:t>
            </a:r>
            <a:endParaRPr lang="en-US" dirty="0">
              <a:latin typeface="AngsanaUPC" pitchFamily="18" charset="-34"/>
              <a:cs typeface="AngsanaUPC" pitchFamily="18" charset="-34"/>
            </a:endParaRPr>
          </a:p>
          <a:p>
            <a:pPr lvl="0" fontAlgn="base">
              <a:buNone/>
            </a:pPr>
            <a:r>
              <a:rPr lang="en-US" b="1" dirty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GRANT –</a:t>
            </a:r>
            <a:r>
              <a:rPr lang="en-US" dirty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allow users access privileges to database</a:t>
            </a:r>
          </a:p>
          <a:p>
            <a:pPr lvl="0" fontAlgn="base">
              <a:buNone/>
            </a:pPr>
            <a:r>
              <a:rPr lang="en-US" b="1" dirty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REVOKE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–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withdraw users access privileges given by using the GRANT command</a:t>
            </a:r>
          </a:p>
          <a:p>
            <a:endParaRPr lang="th-TH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Data Control Language (DCL)</a:t>
            </a:r>
            <a:endParaRPr lang="th-TH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		Transaction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Control Language (TCL) 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จัดการการประมวลผลข้อมูลในฐานข้อมูล</a:t>
            </a:r>
            <a:endParaRPr lang="en-US" dirty="0">
              <a:latin typeface="AngsanaUPC" pitchFamily="18" charset="-34"/>
              <a:cs typeface="AngsanaUPC" pitchFamily="18" charset="-34"/>
            </a:endParaRPr>
          </a:p>
          <a:p>
            <a:pPr lvl="0" fontAlgn="base">
              <a:buNone/>
            </a:pPr>
            <a:r>
              <a:rPr lang="en-US" b="1" dirty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COMMIT –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commits a Transaction 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เป็น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การยืนยัน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การเปลี่ยนแปลงข้อมูล</a:t>
            </a:r>
            <a:endParaRPr lang="en-US" dirty="0">
              <a:latin typeface="AngsanaUPC" pitchFamily="18" charset="-34"/>
              <a:cs typeface="AngsanaUPC" pitchFamily="18" charset="-34"/>
            </a:endParaRPr>
          </a:p>
          <a:p>
            <a:pPr lvl="0" fontAlgn="base">
              <a:buNone/>
            </a:pPr>
            <a:r>
              <a:rPr lang="en-US" b="1" dirty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ROLLBACK –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rollback a transaction in case of any error occurs 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ดึงข้อมูลเก่าก่อนหน้ากลับมา </a:t>
            </a:r>
            <a:endParaRPr lang="en-US" dirty="0">
              <a:latin typeface="AngsanaUPC" pitchFamily="18" charset="-34"/>
              <a:cs typeface="AngsanaUPC" pitchFamily="18" charset="-34"/>
            </a:endParaRPr>
          </a:p>
          <a:p>
            <a:pPr lvl="0" fontAlgn="base">
              <a:buNone/>
            </a:pPr>
            <a:r>
              <a:rPr lang="en-US" b="1" dirty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SAVEPOINT –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to rollback the transaction making points within groups 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กำหนดจุดของข้อมูล ที่ให้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rollback 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ข้อมูลกลับมา</a:t>
            </a:r>
            <a:endParaRPr lang="en-US" dirty="0">
              <a:latin typeface="AngsanaUPC" pitchFamily="18" charset="-34"/>
              <a:cs typeface="AngsanaUPC" pitchFamily="18" charset="-34"/>
            </a:endParaRPr>
          </a:p>
          <a:p>
            <a:pPr lvl="0" fontAlgn="base">
              <a:buNone/>
            </a:pPr>
            <a:r>
              <a:rPr lang="en-US" b="1" dirty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SET TRANSACTION –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specify characteristics for the transaction 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เป็น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การกำหนด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คุณสมบัติของ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transaction</a:t>
            </a:r>
          </a:p>
          <a:p>
            <a:pPr>
              <a:buNone/>
            </a:pP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Transaction Control Language (TCL)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944562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คำสั่ง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Select </a:t>
            </a:r>
            <a:endParaRPr lang="th-TH" b="1" dirty="0">
              <a:solidFill>
                <a:srgbClr val="0000CC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371600"/>
            <a:ext cx="5943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CC"/>
                </a:solidFill>
              </a:rPr>
              <a:t>Select  field name /[*][Count(?)]</a:t>
            </a:r>
          </a:p>
          <a:p>
            <a:r>
              <a:rPr lang="en-US" sz="2400" b="1" dirty="0" smtClean="0">
                <a:solidFill>
                  <a:srgbClr val="0000CC"/>
                </a:solidFill>
              </a:rPr>
              <a:t>From   table name</a:t>
            </a:r>
          </a:p>
          <a:p>
            <a:r>
              <a:rPr lang="en-US" sz="2400" b="1" dirty="0">
                <a:solidFill>
                  <a:srgbClr val="0000CC"/>
                </a:solidFill>
              </a:rPr>
              <a:t>[</a:t>
            </a:r>
            <a:r>
              <a:rPr lang="en-US" sz="2400" b="1" dirty="0" smtClean="0">
                <a:solidFill>
                  <a:srgbClr val="0000CC"/>
                </a:solidFill>
              </a:rPr>
              <a:t>Where condition]</a:t>
            </a:r>
          </a:p>
          <a:p>
            <a:r>
              <a:rPr lang="en-US" sz="2400" b="1" dirty="0" smtClean="0">
                <a:solidFill>
                  <a:srgbClr val="0000CC"/>
                </a:solidFill>
              </a:rPr>
              <a:t>[Order by field name </a:t>
            </a:r>
            <a:r>
              <a:rPr lang="en-US" sz="2400" b="1" dirty="0" err="1" smtClean="0">
                <a:solidFill>
                  <a:srgbClr val="0000CC"/>
                </a:solidFill>
              </a:rPr>
              <a:t>desc</a:t>
            </a:r>
            <a:r>
              <a:rPr lang="en-US" sz="2400" b="1" dirty="0" smtClean="0">
                <a:solidFill>
                  <a:srgbClr val="0000CC"/>
                </a:solidFill>
              </a:rPr>
              <a:t>/</a:t>
            </a:r>
            <a:r>
              <a:rPr lang="en-US" sz="2400" b="1" dirty="0" err="1" smtClean="0">
                <a:solidFill>
                  <a:srgbClr val="0000CC"/>
                </a:solidFill>
              </a:rPr>
              <a:t>asc</a:t>
            </a:r>
            <a:r>
              <a:rPr lang="en-US" sz="2400" b="1" dirty="0" smtClean="0">
                <a:solidFill>
                  <a:srgbClr val="0000CC"/>
                </a:solidFill>
              </a:rPr>
              <a:t>] </a:t>
            </a:r>
            <a:endParaRPr lang="th-TH" sz="2400" b="1" dirty="0">
              <a:solidFill>
                <a:srgbClr val="0000CC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3124200"/>
            <a:ext cx="64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Select </a:t>
            </a:r>
            <a:r>
              <a:rPr lang="en-US" sz="2400" b="1" dirty="0" err="1" smtClean="0"/>
              <a:t>Product_name</a:t>
            </a:r>
            <a:r>
              <a:rPr lang="en-US" sz="2400" b="1" dirty="0" smtClean="0"/>
              <a:t> </a:t>
            </a:r>
          </a:p>
          <a:p>
            <a:r>
              <a:rPr lang="en-US" sz="2400" b="1" dirty="0" smtClean="0"/>
              <a:t>From  Product</a:t>
            </a:r>
          </a:p>
          <a:p>
            <a:r>
              <a:rPr lang="en-US" sz="2400" b="1" dirty="0" smtClean="0"/>
              <a:t>Where </a:t>
            </a:r>
            <a:r>
              <a:rPr lang="en-US" sz="2400" b="1" dirty="0" err="1" smtClean="0"/>
              <a:t>Product_id</a:t>
            </a:r>
            <a:r>
              <a:rPr lang="en-US" sz="2400" b="1" dirty="0" smtClean="0">
                <a:solidFill>
                  <a:srgbClr val="0000CC"/>
                </a:solidFill>
              </a:rPr>
              <a:t>=‘G001’</a:t>
            </a:r>
            <a:endParaRPr lang="th-TH" sz="2400" b="1" dirty="0">
              <a:solidFill>
                <a:srgbClr val="0000CC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4648200"/>
            <a:ext cx="533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Select </a:t>
            </a:r>
            <a:r>
              <a:rPr lang="en-US" sz="2400" b="1" dirty="0"/>
              <a:t>* </a:t>
            </a:r>
            <a:endParaRPr lang="en-US" sz="2400" b="1" dirty="0" smtClean="0"/>
          </a:p>
          <a:p>
            <a:r>
              <a:rPr lang="en-US" sz="2400" b="1" dirty="0" smtClean="0"/>
              <a:t>From </a:t>
            </a:r>
            <a:r>
              <a:rPr lang="en-US" sz="2400" b="1" dirty="0" err="1"/>
              <a:t>TPS_Product</a:t>
            </a:r>
            <a:r>
              <a:rPr lang="en-US" sz="2400" b="1" dirty="0"/>
              <a:t> </a:t>
            </a:r>
            <a:endParaRPr lang="en-US" sz="2400" b="1" dirty="0" smtClean="0"/>
          </a:p>
          <a:p>
            <a:r>
              <a:rPr lang="en-US" sz="2400" b="1" dirty="0" smtClean="0"/>
              <a:t>Where </a:t>
            </a:r>
            <a:r>
              <a:rPr lang="en-US" sz="2400" b="1" dirty="0" err="1"/>
              <a:t>Product_Id</a:t>
            </a:r>
            <a:r>
              <a:rPr lang="en-US" sz="2400" b="1" dirty="0"/>
              <a:t> </a:t>
            </a:r>
            <a:r>
              <a:rPr lang="en-US" sz="2400" b="1" dirty="0">
                <a:solidFill>
                  <a:srgbClr val="0000CC"/>
                </a:solidFill>
              </a:rPr>
              <a:t>&lt;&gt;</a:t>
            </a:r>
            <a:r>
              <a:rPr lang="en-US" sz="2400" b="1" dirty="0" smtClean="0">
                <a:solidFill>
                  <a:srgbClr val="0000CC"/>
                </a:solidFill>
              </a:rPr>
              <a:t>'G001‘</a:t>
            </a:r>
          </a:p>
          <a:p>
            <a:r>
              <a:rPr lang="en-US" sz="2400" b="1" dirty="0" smtClean="0"/>
              <a:t>Order by field name </a:t>
            </a:r>
            <a:r>
              <a:rPr lang="en-US" sz="2400" b="1" dirty="0" err="1" smtClean="0"/>
              <a:t>desc</a:t>
            </a:r>
            <a:endParaRPr lang="th-TH" sz="2400" b="1" dirty="0"/>
          </a:p>
        </p:txBody>
      </p:sp>
      <p:sp>
        <p:nvSpPr>
          <p:cNvPr id="8" name="Rectangle 7"/>
          <p:cNvSpPr/>
          <p:nvPr/>
        </p:nvSpPr>
        <p:spPr>
          <a:xfrm>
            <a:off x="5943600" y="1295400"/>
            <a:ext cx="2895600" cy="1524000"/>
          </a:xfrm>
          <a:prstGeom prst="rect">
            <a:avLst/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 extrusionH="76200" contourW="12700" prstMaterial="matte">
            <a:bevelT/>
            <a:bevelB/>
            <a:extrusionClr>
              <a:schemeClr val="accent5">
                <a:lumMod val="60000"/>
                <a:lumOff val="40000"/>
              </a:schemeClr>
            </a:extrusionClr>
            <a:contourClr>
              <a:schemeClr val="accent5">
                <a:lumMod val="40000"/>
                <a:lumOff val="6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Desc</a:t>
            </a:r>
            <a:r>
              <a:rPr lang="en-US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เรียงจากมากไปน้อย</a:t>
            </a:r>
          </a:p>
          <a:p>
            <a:pPr algn="ctr"/>
            <a:r>
              <a:rPr lang="en-US" b="1" dirty="0" err="1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Asc</a:t>
            </a:r>
            <a:r>
              <a:rPr lang="en-US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เรียงจากน้อยไปมาก</a:t>
            </a:r>
            <a:endParaRPr lang="th-TH" dirty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672</TotalTime>
  <Words>432</Words>
  <Application>Microsoft Office PowerPoint</Application>
  <PresentationFormat>On-screen Show (4:3)</PresentationFormat>
  <Paragraphs>136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 Structured Query Language(SQL) Part 1</vt:lpstr>
      <vt:lpstr>SQL CATEGORIES</vt:lpstr>
      <vt:lpstr>Slide 4</vt:lpstr>
      <vt:lpstr>Data Definition Language (DDL)</vt:lpstr>
      <vt:lpstr>Data Manipulation Language  (DML)</vt:lpstr>
      <vt:lpstr>Data Control Language (DCL)</vt:lpstr>
      <vt:lpstr>Transaction Control Language (TCL)</vt:lpstr>
      <vt:lpstr>คำสั่ง Select </vt:lpstr>
      <vt:lpstr>คำสั่ง Select</vt:lpstr>
      <vt:lpstr>คำสั่ง Select</vt:lpstr>
      <vt:lpstr>คำสั่ง Select Built-in Function</vt:lpstr>
      <vt:lpstr>คำสั่ง Delete</vt:lpstr>
      <vt:lpstr>คำสั่ง Delete</vt:lpstr>
      <vt:lpstr>Reference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Thip</dc:creator>
  <cp:lastModifiedBy>Thip</cp:lastModifiedBy>
  <cp:revision>5</cp:revision>
  <dcterms:created xsi:type="dcterms:W3CDTF">2019-12-11T04:13:44Z</dcterms:created>
  <dcterms:modified xsi:type="dcterms:W3CDTF">2021-08-04T06:00:55Z</dcterms:modified>
</cp:coreProperties>
</file>