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71" r:id="rId15"/>
    <p:sldId id="282" r:id="rId16"/>
    <p:sldId id="283" r:id="rId17"/>
    <p:sldId id="284" r:id="rId18"/>
    <p:sldId id="285" r:id="rId19"/>
    <p:sldId id="281" r:id="rId20"/>
    <p:sldId id="270" r:id="rId21"/>
    <p:sldId id="272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5CC"/>
    <a:srgbClr val="F0C2B6"/>
    <a:srgbClr val="B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4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7922-8A6F-4614-84CB-9F61CF05B27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DA98-6F8C-4C91-86A6-01782332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G_JhBgUpM&amp;t=897s" TargetMode="External"/><Relationship Id="rId2" Type="http://schemas.openxmlformats.org/officeDocument/2006/relationships/hyperlink" Target="https://www.enjoysharepoint.com/power-bi-measure-multipl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3702"/>
            <a:ext cx="9144000" cy="2162013"/>
          </a:xfrm>
          <a:solidFill>
            <a:srgbClr val="F0C2B6"/>
          </a:solidFill>
        </p:spPr>
        <p:txBody>
          <a:bodyPr/>
          <a:lstStyle/>
          <a:p>
            <a:r>
              <a:rPr lang="th-TH" dirty="0" smtClean="0"/>
              <a:t>การ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dirty="0" smtClean="0"/>
              <a:t>ภาษา </a:t>
            </a:r>
            <a:r>
              <a:rPr lang="en-US" dirty="0" smtClean="0"/>
              <a:t>DAX</a:t>
            </a:r>
            <a:r>
              <a:rPr lang="th-TH" dirty="0" smtClean="0"/>
              <a:t> ใน</a:t>
            </a:r>
            <a:r>
              <a:rPr lang="en-US" dirty="0" smtClean="0"/>
              <a:t>Power BI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57861" y="5178491"/>
            <a:ext cx="1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โดย 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0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</a:t>
            </a:r>
            <a:r>
              <a:rPr lang="th-TH" dirty="0" smtClean="0"/>
              <a:t> จำนวนชิ้นที่ขายได้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000251"/>
            <a:ext cx="9664700" cy="2286000"/>
          </a:xfrm>
          <a:prstGeom prst="rect">
            <a:avLst/>
          </a:prstGeom>
          <a:solidFill>
            <a:srgbClr val="B6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th-TH" sz="2800" dirty="0" smtClean="0">
                <a:solidFill>
                  <a:srgbClr val="C00000"/>
                </a:solidFill>
              </a:rPr>
              <a:t>จำนวน</a:t>
            </a:r>
            <a:r>
              <a:rPr lang="th-TH" sz="2800" dirty="0">
                <a:solidFill>
                  <a:srgbClr val="C00000"/>
                </a:solidFill>
              </a:rPr>
              <a:t>สินค้า = </a:t>
            </a:r>
            <a:r>
              <a:rPr lang="en-US" sz="2800" dirty="0">
                <a:solidFill>
                  <a:srgbClr val="0070C0"/>
                </a:solidFill>
              </a:rPr>
              <a:t>SUM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DW_Sales_Detail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>
                <a:solidFill>
                  <a:srgbClr val="C00000"/>
                </a:solidFill>
              </a:rPr>
              <a:t>Sale_Qty</a:t>
            </a:r>
            <a:r>
              <a:rPr lang="en-US" sz="2800" dirty="0">
                <a:solidFill>
                  <a:srgbClr val="C00000"/>
                </a:solidFill>
              </a:rPr>
              <a:t>])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576"/>
            <a:ext cx="10515600" cy="1325563"/>
          </a:xfrm>
        </p:spPr>
        <p:txBody>
          <a:bodyPr/>
          <a:lstStyle/>
          <a:p>
            <a:r>
              <a:rPr lang="en-US" dirty="0" smtClean="0"/>
              <a:t>Sum </a:t>
            </a:r>
            <a:r>
              <a:rPr lang="en-US" dirty="0" err="1" smtClean="0"/>
              <a:t>Qty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8035" y="59086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>
                <a:solidFill>
                  <a:srgbClr val="808080"/>
                </a:solidFill>
              </a:rPr>
              <a:t>.*,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11544300" cy="4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</a:t>
            </a:r>
            <a:r>
              <a:rPr lang="en-US" dirty="0" err="1" smtClean="0"/>
              <a:t>Qty</a:t>
            </a:r>
            <a:r>
              <a:rPr lang="en-US" dirty="0" smtClean="0"/>
              <a:t> </a:t>
            </a:r>
            <a:r>
              <a:rPr lang="th-TH" dirty="0" smtClean="0"/>
              <a:t>แบบธรรมดาจาก ข้อมูลใน </a:t>
            </a:r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34415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084" y="2713038"/>
            <a:ext cx="3938816" cy="2641600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</a:t>
            </a:r>
            <a:r>
              <a:rPr lang="th-TH" dirty="0" smtClean="0"/>
              <a:t>จาก </a:t>
            </a:r>
            <a:r>
              <a:rPr lang="en-US" dirty="0" smtClean="0"/>
              <a:t>Measure </a:t>
            </a:r>
            <a:r>
              <a:rPr lang="th-TH" dirty="0" smtClean="0"/>
              <a:t>ที่สร้างขึ้นใหม่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10515600" cy="455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3550" y="3003324"/>
            <a:ext cx="3295649" cy="2273526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7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90876" y="6488668"/>
            <a:ext cx="589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https://docs.microsoft.com/th-th/dax/calculate-function-dax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082533"/>
            <a:ext cx="10515600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จำนวนใบเสร็จ2 = </a:t>
            </a:r>
            <a:r>
              <a:rPr lang="en-US" sz="3600" dirty="0"/>
              <a:t>COUNT(</a:t>
            </a:r>
            <a:r>
              <a:rPr lang="en-US" sz="3600" dirty="0" err="1"/>
              <a:t>DW_Sales_Detail</a:t>
            </a:r>
            <a:r>
              <a:rPr lang="en-US" sz="3600" dirty="0"/>
              <a:t>[</a:t>
            </a:r>
            <a:r>
              <a:rPr lang="en-US" sz="3600" dirty="0" err="1"/>
              <a:t>Receipt_No</a:t>
            </a:r>
            <a:r>
              <a:rPr lang="en-US" sz="3600" dirty="0"/>
              <a:t>])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244210"/>
            <a:ext cx="10515600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>
                <a:solidFill>
                  <a:srgbClr val="000000"/>
                </a:solidFill>
                <a:latin typeface="Consolas" panose="020B0609020204030204" pitchFamily="49" charset="0"/>
              </a:rPr>
              <a:t>จำนวนใบเสร็จ = </a:t>
            </a:r>
            <a:r>
              <a:rPr lang="en-US" sz="3600" dirty="0">
                <a:solidFill>
                  <a:srgbClr val="3165BB"/>
                </a:solidFill>
                <a:latin typeface="Consolas" panose="020B0609020204030204" pitchFamily="49" charset="0"/>
              </a:rPr>
              <a:t>COUNT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DW_Sales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[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Receipt_No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]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1"/>
            <a:ext cx="10515600" cy="4190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064" y="3396342"/>
            <a:ext cx="2627993" cy="1387021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5494"/>
            <a:ext cx="10515600" cy="4393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1950" y="3338285"/>
            <a:ext cx="3585936" cy="1387021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4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68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8235" y="4513942"/>
            <a:ext cx="3426279" cy="1387021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519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8121" y="4441371"/>
            <a:ext cx="3890736" cy="1387021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Receipt_no</a:t>
            </a:r>
            <a:r>
              <a:rPr lang="en-US" dirty="0"/>
              <a:t>, COUNT(</a:t>
            </a:r>
            <a:r>
              <a:rPr lang="en-US" dirty="0" err="1"/>
              <a:t>Receipt_no</a:t>
            </a:r>
            <a:r>
              <a:rPr lang="en-US" dirty="0"/>
              <a:t>) from </a:t>
            </a:r>
            <a:r>
              <a:rPr lang="en-US" dirty="0" err="1"/>
              <a:t>dw_sales_detail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Receipt_no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  <a:solidFill>
            <a:srgbClr val="F4D5CC"/>
          </a:solidFill>
        </p:spPr>
        <p:txBody>
          <a:bodyPr/>
          <a:lstStyle/>
          <a:p>
            <a:r>
              <a:rPr lang="en-US" dirty="0"/>
              <a:t>The DAX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dirty="0" smtClean="0"/>
              <a:t>Data </a:t>
            </a:r>
            <a:r>
              <a:rPr lang="en-US" dirty="0"/>
              <a:t>Analysis Expressions (DAX) is a formula expression </a:t>
            </a:r>
            <a:r>
              <a:rPr lang="en-US" dirty="0" smtClean="0"/>
              <a:t>language (</a:t>
            </a:r>
            <a:r>
              <a:rPr lang="en-US" dirty="0" smtClean="0">
                <a:solidFill>
                  <a:srgbClr val="C00000"/>
                </a:solidFill>
              </a:rPr>
              <a:t>programming language</a:t>
            </a:r>
            <a:r>
              <a:rPr lang="en-US" dirty="0" smtClean="0"/>
              <a:t>) </a:t>
            </a:r>
            <a:r>
              <a:rPr lang="en-US" dirty="0"/>
              <a:t>used in </a:t>
            </a:r>
            <a:r>
              <a:rPr lang="en-US" dirty="0">
                <a:solidFill>
                  <a:srgbClr val="0070C0"/>
                </a:solidFill>
              </a:rPr>
              <a:t>Analysis Services, Power BI, and Power Pivot in Excel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176963"/>
            <a:ext cx="5119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https://docs.microsoft.com/en-us/dax/dax-overview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0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753" y="18006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COUNT(</a:t>
            </a:r>
            <a:r>
              <a:rPr lang="en-US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Product_NameEng,sum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Sale_Qty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จำนวนชิ้นที่ขายได้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from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group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Product_NameEng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select * from 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DW_Sales_Detail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order by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product_id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90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th-TH" dirty="0" smtClean="0"/>
              <a:t>แนะนำ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317463"/>
            <a:ext cx="10191750" cy="4295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9847" y="5987534"/>
            <a:ext cx="546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https://docs.microsoft.com/th-th/dax/sum-function-dax</a:t>
            </a:r>
          </a:p>
        </p:txBody>
      </p:sp>
    </p:spTree>
    <p:extLst>
      <p:ext uri="{BB962C8B-B14F-4D97-AF65-F5344CB8AC3E}">
        <p14:creationId xmlns:p14="http://schemas.microsoft.com/office/powerpoint/2010/main" val="414622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https://www.enjoysharepoint.com/power-bi-measure-multiply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www.youtube.com/watch?v=waG_JhBgUpM&amp;t=897s</a:t>
            </a:r>
            <a:endParaRPr lang="en-US" dirty="0" smtClean="0"/>
          </a:p>
          <a:p>
            <a:r>
              <a:rPr lang="en-US" dirty="0"/>
              <a:t>https://docs.microsoft.com/th-th/dax/sum-function-dax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0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Expressions (DAX)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72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DAX (Power BI)</a:t>
            </a:r>
          </a:p>
          <a:p>
            <a:pPr marL="0" indent="0">
              <a:buNone/>
            </a:pPr>
            <a:r>
              <a:rPr lang="en-US" dirty="0" smtClean="0"/>
              <a:t>	DAX is used throughout Microsoft Power BI for creating </a:t>
            </a:r>
            <a:r>
              <a:rPr lang="en-US" dirty="0">
                <a:solidFill>
                  <a:srgbClr val="0070C0"/>
                </a:solidFill>
              </a:rPr>
              <a:t>calculated </a:t>
            </a:r>
            <a:r>
              <a:rPr lang="en-US" dirty="0" smtClean="0">
                <a:solidFill>
                  <a:srgbClr val="0070C0"/>
                </a:solidFill>
              </a:rPr>
              <a:t>columns</a:t>
            </a:r>
            <a:r>
              <a:rPr lang="en-US" dirty="0">
                <a:solidFill>
                  <a:srgbClr val="0070C0"/>
                </a:solidFill>
              </a:rPr>
              <a:t>, measures, and custom </a:t>
            </a:r>
            <a:r>
              <a:rPr lang="en-US" dirty="0" smtClean="0">
                <a:solidFill>
                  <a:srgbClr val="0070C0"/>
                </a:solidFill>
              </a:rPr>
              <a:t>tables</a:t>
            </a:r>
            <a:r>
              <a:rPr lang="en-US" dirty="0" smtClean="0"/>
              <a:t>.</a:t>
            </a:r>
            <a:r>
              <a:rPr lang="th-TH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a collection of functions, operators, and constants that can be used in a formula, or </a:t>
            </a:r>
            <a:r>
              <a:rPr lang="en-US" dirty="0" smtClean="0"/>
              <a:t>expression. The functions calculate </a:t>
            </a:r>
            <a:r>
              <a:rPr lang="en-US" dirty="0"/>
              <a:t>and return one or more values. </a:t>
            </a:r>
            <a:r>
              <a:rPr lang="en-US" dirty="0" smtClean="0"/>
              <a:t>We </a:t>
            </a:r>
            <a:r>
              <a:rPr lang="en-US" dirty="0"/>
              <a:t>can use DAX </a:t>
            </a:r>
            <a:r>
              <a:rPr lang="en-US" dirty="0" smtClean="0"/>
              <a:t>for solving a </a:t>
            </a:r>
            <a:r>
              <a:rPr lang="en-US" dirty="0"/>
              <a:t>number of calculations and data analysis problems, which can help you create new information from data that is already in your model.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0313" y="6048541"/>
            <a:ext cx="7173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https://docs.microsoft.com/en-us/learn/modules/create-measures-dax-power-bi/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8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0363"/>
            <a:ext cx="10515600" cy="1325563"/>
          </a:xfrm>
        </p:spPr>
        <p:txBody>
          <a:bodyPr/>
          <a:lstStyle/>
          <a:p>
            <a:r>
              <a:rPr lang="en-US" dirty="0" smtClean="0"/>
              <a:t>Function: </a:t>
            </a:r>
            <a:r>
              <a:rPr lang="en-US" dirty="0" smtClean="0">
                <a:solidFill>
                  <a:srgbClr val="0070C0"/>
                </a:solidFill>
              </a:rPr>
              <a:t>Sum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87525"/>
            <a:ext cx="10236200" cy="4117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Syntax: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92778" y="2345958"/>
            <a:ext cx="9664700" cy="1073517"/>
          </a:xfrm>
          <a:prstGeom prst="rect">
            <a:avLst/>
          </a:prstGeom>
          <a:solidFill>
            <a:srgbClr val="B6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00000"/>
                </a:solidFill>
              </a:rPr>
              <a:t>Measure </a:t>
            </a:r>
            <a:r>
              <a:rPr lang="en-US" sz="2800" dirty="0" smtClean="0">
                <a:solidFill>
                  <a:srgbClr val="C00000"/>
                </a:solidFill>
              </a:rPr>
              <a:t>Name</a:t>
            </a:r>
            <a:r>
              <a:rPr lang="en-US" sz="2800" dirty="0" smtClean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Function</a:t>
            </a:r>
            <a:r>
              <a:rPr lang="en-US" sz="2800" dirty="0" smtClean="0">
                <a:solidFill>
                  <a:srgbClr val="C00000"/>
                </a:solidFill>
              </a:rPr>
              <a:t>(Table[Field])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880" y="4385211"/>
            <a:ext cx="9664700" cy="1617126"/>
          </a:xfrm>
          <a:prstGeom prst="rect">
            <a:avLst/>
          </a:prstGeom>
          <a:solidFill>
            <a:srgbClr val="B6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Total_Sale_product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>
                <a:solidFill>
                  <a:srgbClr val="0070C0"/>
                </a:solidFill>
              </a:rPr>
              <a:t>SUM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DW_Sales_Detail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>
                <a:solidFill>
                  <a:srgbClr val="C00000"/>
                </a:solidFill>
              </a:rPr>
              <a:t>Total_Amount</a:t>
            </a:r>
            <a:r>
              <a:rPr lang="en-US" sz="2800" dirty="0" smtClean="0">
                <a:solidFill>
                  <a:srgbClr val="C00000"/>
                </a:solidFill>
              </a:rPr>
              <a:t>])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th-TH" sz="2800" dirty="0" smtClean="0">
                <a:solidFill>
                  <a:srgbClr val="C00000"/>
                </a:solidFill>
              </a:rPr>
              <a:t>จำนวน</a:t>
            </a:r>
            <a:r>
              <a:rPr lang="th-TH" sz="2800" dirty="0">
                <a:solidFill>
                  <a:srgbClr val="C00000"/>
                </a:solidFill>
              </a:rPr>
              <a:t>สินค้า = </a:t>
            </a:r>
            <a:r>
              <a:rPr lang="en-US" sz="2800" dirty="0">
                <a:solidFill>
                  <a:srgbClr val="0070C0"/>
                </a:solidFill>
              </a:rPr>
              <a:t>SUM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DW_Sales_Detail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>
                <a:solidFill>
                  <a:srgbClr val="C00000"/>
                </a:solidFill>
              </a:rPr>
              <a:t>Sale_Qty</a:t>
            </a:r>
            <a:r>
              <a:rPr lang="en-US" sz="2800" dirty="0">
                <a:solidFill>
                  <a:srgbClr val="C00000"/>
                </a:solidFill>
              </a:rPr>
              <a:t>])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735" y="378279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Examlples</a:t>
            </a:r>
            <a:r>
              <a:rPr lang="en-US" b="1" dirty="0" smtClean="0"/>
              <a:t> 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010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65125"/>
            <a:ext cx="1164907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New Measure &gt;&gt;&gt; Type …</a:t>
            </a:r>
            <a:r>
              <a:rPr lang="en-US" sz="1800" dirty="0" err="1">
                <a:solidFill>
                  <a:srgbClr val="C00000"/>
                </a:solidFill>
              </a:rPr>
              <a:t>Total_Sale_product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>
                <a:solidFill>
                  <a:srgbClr val="0070C0"/>
                </a:solidFill>
              </a:rPr>
              <a:t>SUM</a:t>
            </a:r>
            <a:r>
              <a:rPr lang="en-US" sz="1800" dirty="0">
                <a:solidFill>
                  <a:srgbClr val="C00000"/>
                </a:solidFill>
              </a:rPr>
              <a:t>(</a:t>
            </a:r>
            <a:r>
              <a:rPr lang="en-US" sz="1800" dirty="0" err="1">
                <a:solidFill>
                  <a:srgbClr val="C00000"/>
                </a:solidFill>
              </a:rPr>
              <a:t>DW_Sales_Detail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err="1">
                <a:solidFill>
                  <a:srgbClr val="C00000"/>
                </a:solidFill>
              </a:rPr>
              <a:t>Total_Amount</a:t>
            </a:r>
            <a:r>
              <a:rPr lang="en-US" sz="1800" dirty="0">
                <a:solidFill>
                  <a:srgbClr val="C00000"/>
                </a:solidFill>
              </a:rPr>
              <a:t>])</a:t>
            </a:r>
            <a:br>
              <a:rPr lang="en-US" sz="1800" dirty="0">
                <a:solidFill>
                  <a:srgbClr val="C00000"/>
                </a:solidFill>
              </a:rPr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771650"/>
            <a:ext cx="8669867" cy="39528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610100" y="889000"/>
            <a:ext cx="850900" cy="10922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536575"/>
            <a:ext cx="10515600" cy="1325563"/>
          </a:xfrm>
        </p:spPr>
        <p:txBody>
          <a:bodyPr/>
          <a:lstStyle/>
          <a:p>
            <a:r>
              <a:rPr lang="th-TH" dirty="0" smtClean="0"/>
              <a:t>จะได้ </a:t>
            </a:r>
            <a:r>
              <a:rPr lang="en-US" dirty="0" smtClean="0"/>
              <a:t>Measure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62138"/>
            <a:ext cx="10801350" cy="43481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48400" y="1009650"/>
            <a:ext cx="4276531" cy="274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5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6762750" cy="839788"/>
          </a:xfrm>
        </p:spPr>
        <p:txBody>
          <a:bodyPr/>
          <a:lstStyle/>
          <a:p>
            <a:r>
              <a:rPr lang="th-TH" dirty="0" smtClean="0"/>
              <a:t>การเปรียบเทียบ นำเสนอโดยใช้ ข้อมูลปกติ</a:t>
            </a:r>
            <a:r>
              <a:rPr lang="en-US" dirty="0" smtClean="0"/>
              <a:t> </a:t>
            </a:r>
            <a:r>
              <a:rPr lang="th-TH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11262"/>
            <a:ext cx="11639550" cy="5214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200" y="2603500"/>
            <a:ext cx="3035300" cy="2641600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38500" y="4483100"/>
            <a:ext cx="7545614" cy="16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64" y="380602"/>
            <a:ext cx="2164272" cy="4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</a:t>
            </a:r>
            <a:r>
              <a:rPr lang="th-TH" dirty="0" smtClean="0"/>
              <a:t>จำนวนเงิน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089811"/>
            <a:ext cx="9664700" cy="1617126"/>
          </a:xfrm>
          <a:prstGeom prst="rect">
            <a:avLst/>
          </a:prstGeom>
          <a:solidFill>
            <a:srgbClr val="B6D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Total_Sale_product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>
                <a:solidFill>
                  <a:srgbClr val="0070C0"/>
                </a:solidFill>
              </a:rPr>
              <a:t>SUM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DW_Sales_Detail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>
                <a:solidFill>
                  <a:srgbClr val="C00000"/>
                </a:solidFill>
              </a:rPr>
              <a:t>Total_Amount</a:t>
            </a:r>
            <a:r>
              <a:rPr lang="en-US" sz="2800" dirty="0" smtClean="0">
                <a:solidFill>
                  <a:srgbClr val="C00000"/>
                </a:solidFill>
              </a:rPr>
              <a:t>])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5224"/>
            <a:ext cx="10515600" cy="418759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31585"/>
            <a:ext cx="6762750" cy="839788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การเปรียบเทียบ นำเสนอโดยใช้ </a:t>
            </a:r>
            <a:r>
              <a:rPr lang="en-US" dirty="0" smtClean="0"/>
              <a:t>Measure </a:t>
            </a:r>
            <a:r>
              <a:rPr lang="th-TH" dirty="0" smtClean="0"/>
              <a:t>ที่เกิดจากการเขียน </a:t>
            </a:r>
            <a:r>
              <a:rPr lang="en-US" dirty="0" smtClean="0"/>
              <a:t>DAX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64" y="951479"/>
            <a:ext cx="2676071" cy="419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67084" y="3003324"/>
            <a:ext cx="3672115" cy="2641600"/>
          </a:xfrm>
          <a:prstGeom prst="rect">
            <a:avLst/>
          </a:prstGeom>
          <a:solidFill>
            <a:srgbClr val="C00000">
              <a:alpha val="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839199" y="4149953"/>
            <a:ext cx="1727201" cy="1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38035" y="59086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>
                <a:solidFill>
                  <a:srgbClr val="808080"/>
                </a:solidFill>
              </a:rPr>
              <a:t>.*,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RDate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Shop_No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 err="1">
                <a:solidFill>
                  <a:srgbClr val="808080"/>
                </a:solidFill>
              </a:rPr>
              <a:t>,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DW_Sales_Detail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r>
              <a:rPr lang="en-US" dirty="0">
                <a:solidFill>
                  <a:srgbClr val="808080"/>
                </a:solidFill>
              </a:rPr>
              <a:t>=</a:t>
            </a:r>
            <a:r>
              <a:rPr lang="en-US" dirty="0" err="1">
                <a:solidFill>
                  <a:prstClr val="black"/>
                </a:solidFill>
              </a:rPr>
              <a:t>DW_Sales</a:t>
            </a:r>
            <a:r>
              <a:rPr lang="en-US" dirty="0" err="1">
                <a:solidFill>
                  <a:srgbClr val="808080"/>
                </a:solidFill>
              </a:rPr>
              <a:t>.</a:t>
            </a:r>
            <a:r>
              <a:rPr lang="en-US" dirty="0" err="1">
                <a:solidFill>
                  <a:prstClr val="black"/>
                </a:solidFill>
              </a:rPr>
              <a:t>Receipt_No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4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209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Angsana New</vt:lpstr>
      <vt:lpstr>AngsanaUPC</vt:lpstr>
      <vt:lpstr>Arial</vt:lpstr>
      <vt:lpstr>Calibri</vt:lpstr>
      <vt:lpstr>Calibri Light</vt:lpstr>
      <vt:lpstr>Consolas</vt:lpstr>
      <vt:lpstr>Cordia New</vt:lpstr>
      <vt:lpstr>Office Theme</vt:lpstr>
      <vt:lpstr>การใช้ภาษา DAX ในPower BI </vt:lpstr>
      <vt:lpstr>The DAX language</vt:lpstr>
      <vt:lpstr>Data Analysis Expressions (DAX)</vt:lpstr>
      <vt:lpstr>Function: Sum</vt:lpstr>
      <vt:lpstr>New Measure &gt;&gt;&gt; Type …Total_Sale_product = SUM(DW_Sales_Detail[Total_Amount]) </vt:lpstr>
      <vt:lpstr>จะได้ Measure </vt:lpstr>
      <vt:lpstr>การเปรียบเทียบ นำเสนอโดยใช้ ข้อมูลปกติ  </vt:lpstr>
      <vt:lpstr>Sum จำนวนเงิน</vt:lpstr>
      <vt:lpstr>การเปรียบเทียบ นำเสนอโดยใช้ Measure ที่เกิดจากการเขียน DAX</vt:lpstr>
      <vt:lpstr>Sum จำนวนชิ้นที่ขายได้</vt:lpstr>
      <vt:lpstr>Sum Qty</vt:lpstr>
      <vt:lpstr>Sum Qty แบบธรรมดาจาก ข้อมูลใน Table</vt:lpstr>
      <vt:lpstr>Sum จาก Measure ที่สร้างขึ้นใหม่</vt:lpstr>
      <vt:lpstr>DAX Count</vt:lpstr>
      <vt:lpstr>PowerPoint Presentation</vt:lpstr>
      <vt:lpstr>PowerPoint Presentation</vt:lpstr>
      <vt:lpstr>PowerPoint Presentation</vt:lpstr>
      <vt:lpstr>PowerPoint Presentation</vt:lpstr>
      <vt:lpstr>Code SQL</vt:lpstr>
      <vt:lpstr>Code SQL</vt:lpstr>
      <vt:lpstr>Web แนะนำ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50</cp:revision>
  <dcterms:created xsi:type="dcterms:W3CDTF">2022-02-14T14:15:16Z</dcterms:created>
  <dcterms:modified xsi:type="dcterms:W3CDTF">2022-02-24T08:00:03Z</dcterms:modified>
</cp:coreProperties>
</file>