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  <p:sldId id="256" r:id="rId6"/>
    <p:sldId id="258" r:id="rId7"/>
    <p:sldId id="257" r:id="rId8"/>
    <p:sldId id="259" r:id="rId9"/>
    <p:sldId id="261" r:id="rId10"/>
    <p:sldId id="262" r:id="rId11"/>
    <p:sldId id="263" r:id="rId12"/>
    <p:sldId id="264" r:id="rId13"/>
    <p:sldId id="271" r:id="rId14"/>
    <p:sldId id="265" r:id="rId15"/>
    <p:sldId id="266" r:id="rId16"/>
    <p:sldId id="267" r:id="rId17"/>
    <p:sldId id="268" r:id="rId18"/>
    <p:sldId id="269" r:id="rId19"/>
    <p:sldId id="260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6666"/>
    <a:srgbClr val="267C41"/>
    <a:srgbClr val="0000CC"/>
    <a:srgbClr val="FFFF00"/>
    <a:srgbClr val="006600"/>
    <a:srgbClr val="FF6600"/>
    <a:srgbClr val="6E97C8"/>
    <a:srgbClr val="1B9B15"/>
    <a:srgbClr val="B9C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259AF-4E71-49E6-8E75-B44AC885ECAF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in/mysql/ddl-dml-dc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in/mysql/ddl-dml-dc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in/mysql/ddl-dml-dc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191000"/>
            <a:ext cx="6400800" cy="17526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</a:rPr>
              <a:t>อาจารย์สุรินทร์ทิพ ศักดิ์ภูวดล</a:t>
            </a:r>
          </a:p>
          <a:p>
            <a:pPr algn="r" eaLnBrk="1" hangingPunct="1">
              <a:defRPr/>
            </a:pP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</a:rPr>
              <a:t>สำนักเทคโนโลยีสารสนเทศและการสื่อสาร</a:t>
            </a:r>
          </a:p>
          <a:p>
            <a:pPr algn="r" eaLnBrk="1" hangingPunct="1">
              <a:defRPr/>
            </a:pP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</a:rPr>
              <a:t>มหาวิทยาลัยพะเยา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457200"/>
            <a:ext cx="8915400" cy="2514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800" b="1" dirty="0" smtClean="0">
                <a:latin typeface="AngsanaUPC" pitchFamily="18" charset="-34"/>
                <a:ea typeface="+mj-ea"/>
                <a:cs typeface="AngsanaUPC" pitchFamily="18" charset="-34"/>
              </a:rPr>
              <a:t>บทที่ </a:t>
            </a:r>
            <a:r>
              <a:rPr lang="en-US" sz="4800" b="1" dirty="0" smtClean="0">
                <a:latin typeface="AngsanaUPC" pitchFamily="18" charset="-34"/>
                <a:ea typeface="+mj-ea"/>
                <a:cs typeface="AngsanaUPC" pitchFamily="18" charset="-34"/>
              </a:rPr>
              <a:t>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800" b="1" dirty="0" smtClean="0">
                <a:latin typeface="AngsanaUPC" pitchFamily="18" charset="-34"/>
                <a:ea typeface="+mj-ea"/>
                <a:cs typeface="AngsanaUPC" pitchFamily="18" charset="-34"/>
              </a:rPr>
              <a:t>ภาษา </a:t>
            </a:r>
            <a:r>
              <a:rPr lang="en-US" sz="4800" b="1" dirty="0" smtClean="0">
                <a:latin typeface="AngsanaUPC" pitchFamily="18" charset="-34"/>
                <a:ea typeface="+mj-ea"/>
                <a:cs typeface="AngsanaUPC" pitchFamily="18" charset="-34"/>
              </a:rPr>
              <a:t>SQL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ลำดับการเขียน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79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 &gt;&gt; From &gt;&gt; Where &gt;&gt; Order  by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971800"/>
            <a:ext cx="8229600" cy="1066799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 &gt;&gt; From &gt;&gt; Where &gt;&gt; group 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495800"/>
            <a:ext cx="8229600" cy="1066799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 &gt;&gt; From &gt;&gt; Where &gt;&gt; group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</a:t>
            </a:r>
            <a:r>
              <a:rPr lang="en-US" sz="3200" dirty="0" smtClean="0"/>
              <a:t>&gt;&gt;order by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297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5240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Select</a:t>
            </a:r>
            <a:r>
              <a:rPr lang="en-US" sz="2400" b="1" dirty="0"/>
              <a:t> * </a:t>
            </a:r>
          </a:p>
          <a:p>
            <a:r>
              <a:rPr lang="en-US" sz="2400" dirty="0"/>
              <a:t>From</a:t>
            </a:r>
            <a:r>
              <a:rPr lang="en-US" sz="2400" b="1" dirty="0"/>
              <a:t> </a:t>
            </a:r>
            <a:r>
              <a:rPr lang="en-US" sz="2400" b="1" dirty="0" err="1"/>
              <a:t>TPS_Product</a:t>
            </a:r>
            <a:r>
              <a:rPr lang="en-US" sz="2400" b="1" dirty="0"/>
              <a:t> </a:t>
            </a:r>
          </a:p>
          <a:p>
            <a:r>
              <a:rPr lang="en-US" sz="2400" dirty="0"/>
              <a:t>Where</a:t>
            </a:r>
            <a:r>
              <a:rPr lang="en-US" sz="2400" b="1" dirty="0"/>
              <a:t> </a:t>
            </a:r>
            <a:r>
              <a:rPr lang="en-US" sz="2400" b="1" dirty="0" err="1"/>
              <a:t>Product_Id</a:t>
            </a:r>
            <a:r>
              <a:rPr lang="en-US" sz="2400" b="1" dirty="0"/>
              <a:t>  like '%001'</a:t>
            </a:r>
          </a:p>
          <a:p>
            <a:r>
              <a:rPr lang="en-US" sz="2400" dirty="0"/>
              <a:t>Order</a:t>
            </a:r>
            <a:r>
              <a:rPr lang="en-US" sz="2400" b="1" dirty="0"/>
              <a:t> by </a:t>
            </a:r>
            <a:r>
              <a:rPr lang="en-US" sz="2400" b="1" dirty="0" err="1"/>
              <a:t>Product_Id</a:t>
            </a:r>
            <a:r>
              <a:rPr lang="en-US" sz="2400" b="1" dirty="0"/>
              <a:t>  </a:t>
            </a:r>
            <a:r>
              <a:rPr lang="en-US" sz="2400" b="1" dirty="0" err="1"/>
              <a:t>asc</a:t>
            </a:r>
            <a:endParaRPr lang="th-TH" sz="2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3810000"/>
            <a:ext cx="6477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Select </a:t>
            </a:r>
            <a:r>
              <a:rPr lang="en-US" b="1" dirty="0"/>
              <a:t>* </a:t>
            </a:r>
          </a:p>
          <a:p>
            <a:r>
              <a:rPr lang="en-US" dirty="0"/>
              <a:t>From</a:t>
            </a:r>
            <a:r>
              <a:rPr lang="en-US" b="1" dirty="0"/>
              <a:t> </a:t>
            </a:r>
            <a:r>
              <a:rPr lang="en-US" b="1" dirty="0" err="1"/>
              <a:t>TPS_Product</a:t>
            </a:r>
            <a:r>
              <a:rPr lang="en-US" b="1" dirty="0"/>
              <a:t> </a:t>
            </a:r>
          </a:p>
          <a:p>
            <a:r>
              <a:rPr lang="en-US" dirty="0"/>
              <a:t>Where</a:t>
            </a:r>
            <a:r>
              <a:rPr lang="en-US" b="1" dirty="0"/>
              <a:t> </a:t>
            </a:r>
            <a:r>
              <a:rPr lang="en-US" b="1" dirty="0" err="1"/>
              <a:t>Product_Id</a:t>
            </a:r>
            <a:r>
              <a:rPr lang="en-US" b="1" dirty="0"/>
              <a:t> = 'G001' and </a:t>
            </a:r>
            <a:r>
              <a:rPr lang="en-US" b="1" dirty="0" err="1"/>
              <a:t>Product_name</a:t>
            </a:r>
            <a:r>
              <a:rPr lang="en-US" b="1" dirty="0"/>
              <a:t> like '%B%' 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5791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= </a:t>
            </a:r>
            <a:r>
              <a:rPr lang="th-TH" dirty="0" smtClean="0"/>
              <a:t>ข้อมูลที่ตรงเงื่อนไขทั้งสองอย่างจึงให้แสดงข้อมูล</a:t>
            </a:r>
            <a:endParaRPr lang="th-TH" dirty="0"/>
          </a:p>
        </p:txBody>
      </p:sp>
      <p:sp>
        <p:nvSpPr>
          <p:cNvPr id="10" name="Rectangle 9"/>
          <p:cNvSpPr/>
          <p:nvPr/>
        </p:nvSpPr>
        <p:spPr>
          <a:xfrm>
            <a:off x="1219200" y="12192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Select</a:t>
            </a:r>
            <a:r>
              <a:rPr lang="en-US" sz="2400" b="1" dirty="0"/>
              <a:t> * </a:t>
            </a:r>
          </a:p>
          <a:p>
            <a:r>
              <a:rPr lang="en-US" sz="2400" dirty="0"/>
              <a:t>From</a:t>
            </a:r>
            <a:r>
              <a:rPr lang="en-US" sz="2400" b="1" dirty="0"/>
              <a:t> </a:t>
            </a:r>
            <a:r>
              <a:rPr lang="en-US" sz="2400" b="1" dirty="0" err="1"/>
              <a:t>TPS_Product</a:t>
            </a:r>
            <a:r>
              <a:rPr lang="en-US" sz="2400" b="1" dirty="0"/>
              <a:t> </a:t>
            </a:r>
          </a:p>
          <a:p>
            <a:r>
              <a:rPr lang="en-US" sz="2400" dirty="0"/>
              <a:t>Where</a:t>
            </a:r>
            <a:r>
              <a:rPr lang="en-US" sz="2400" b="1" dirty="0"/>
              <a:t> </a:t>
            </a:r>
            <a:r>
              <a:rPr lang="en-US" sz="2400" b="1" dirty="0" err="1"/>
              <a:t>Product_Id</a:t>
            </a:r>
            <a:r>
              <a:rPr lang="en-US" sz="2400" b="1" dirty="0"/>
              <a:t> = 'G001' or </a:t>
            </a:r>
            <a:r>
              <a:rPr lang="en-US" sz="2400" b="1" dirty="0" err="1"/>
              <a:t>Product_Id</a:t>
            </a:r>
            <a:r>
              <a:rPr lang="en-US" sz="2400" b="1" dirty="0"/>
              <a:t> = 'G002' 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28956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= </a:t>
            </a:r>
            <a:r>
              <a:rPr lang="th-TH" dirty="0" smtClean="0"/>
              <a:t>ข้อมูลที่ตรงเงื่อนไขอย่างใดอย่างหนึ่งก็ให้แสดงข้อมูล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67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	Select </a:t>
            </a:r>
            <a:r>
              <a:rPr lang="en-US" sz="2400" b="1" dirty="0" err="1" smtClean="0"/>
              <a:t>Branch_No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Product_Id</a:t>
            </a:r>
            <a:r>
              <a:rPr lang="en-US" sz="2400" b="1" dirty="0" smtClean="0"/>
              <a:t>, Date, SUM(</a:t>
            </a:r>
            <a:r>
              <a:rPr lang="en-US" sz="2400" b="1" dirty="0" err="1" smtClean="0"/>
              <a:t>Total_amount</a:t>
            </a:r>
            <a:r>
              <a:rPr lang="en-US" sz="2400" b="1" dirty="0" smtClean="0"/>
              <a:t>) From </a:t>
            </a:r>
            <a:r>
              <a:rPr lang="en-US" sz="2400" b="1" dirty="0" err="1" smtClean="0">
                <a:solidFill>
                  <a:srgbClr val="C00000"/>
                </a:solidFill>
              </a:rPr>
              <a:t>Stage_SaleData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b="1" dirty="0" smtClean="0"/>
              <a:t>     group by DATE, </a:t>
            </a:r>
            <a:r>
              <a:rPr lang="en-US" sz="2400" b="1" dirty="0" err="1" smtClean="0"/>
              <a:t>Product_Id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Branch_No</a:t>
            </a:r>
            <a:endParaRPr lang="en-US" sz="2400" b="1" dirty="0" smtClean="0"/>
          </a:p>
          <a:p>
            <a:endParaRPr lang="th-TH" sz="24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 Built-in Function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524000"/>
            <a:ext cx="55626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Min (</a:t>
            </a:r>
            <a:r>
              <a:rPr lang="th-TH" dirty="0" smtClean="0"/>
              <a:t>น้อยสุด</a:t>
            </a:r>
            <a:r>
              <a:rPr lang="en-US" dirty="0" smtClean="0"/>
              <a:t>), Max (</a:t>
            </a:r>
            <a:r>
              <a:rPr lang="th-TH" dirty="0" smtClean="0"/>
              <a:t>มากสุด</a:t>
            </a:r>
            <a:r>
              <a:rPr lang="en-US" dirty="0" smtClean="0"/>
              <a:t>), AVG (</a:t>
            </a:r>
            <a:r>
              <a:rPr lang="th-TH" dirty="0" smtClean="0"/>
              <a:t>ค่าเฉลี่ย</a:t>
            </a:r>
            <a:r>
              <a:rPr lang="en-US" dirty="0" smtClean="0"/>
              <a:t>), </a:t>
            </a:r>
          </a:p>
          <a:p>
            <a:r>
              <a:rPr lang="en-US" dirty="0" smtClean="0"/>
              <a:t>Count (</a:t>
            </a:r>
            <a:r>
              <a:rPr lang="th-TH" dirty="0" smtClean="0"/>
              <a:t>จำนวนนับ</a:t>
            </a:r>
            <a:r>
              <a:rPr lang="en-US" dirty="0" smtClean="0"/>
              <a:t>), Sum (</a:t>
            </a:r>
            <a:r>
              <a:rPr lang="th-TH" dirty="0" smtClean="0"/>
              <a:t>จำนวนรวม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505200"/>
            <a:ext cx="5105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count(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Product_id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TPS_Product</a:t>
            </a:r>
            <a:endParaRPr kumimoji="0" lang="th-TH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Delete  from </a:t>
            </a:r>
            <a:r>
              <a:rPr lang="en-US" sz="2800" b="1" dirty="0" err="1" smtClean="0">
                <a:solidFill>
                  <a:srgbClr val="0000CC"/>
                </a:solidFill>
              </a:rPr>
              <a:t>Table_Name</a:t>
            </a:r>
            <a:endParaRPr lang="en-US" sz="2800" b="1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[Where condition]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800" b="1" dirty="0" smtClean="0"/>
              <a:t>Delete </a:t>
            </a:r>
          </a:p>
          <a:p>
            <a:pPr>
              <a:buNone/>
            </a:pPr>
            <a:r>
              <a:rPr lang="en-US" sz="2800" b="1" dirty="0" smtClean="0"/>
              <a:t>From </a:t>
            </a:r>
            <a:r>
              <a:rPr lang="en-US" sz="2800" b="1" dirty="0" err="1" smtClean="0"/>
              <a:t>TPS_Product</a:t>
            </a: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(!!! </a:t>
            </a:r>
            <a:r>
              <a:rPr lang="th-TH" sz="2800" dirty="0" smtClean="0">
                <a:solidFill>
                  <a:srgbClr val="C00000"/>
                </a:solidFill>
              </a:rPr>
              <a:t>คำสั่งนี้ จะลบ </a:t>
            </a:r>
            <a:r>
              <a:rPr lang="en-US" sz="2800" dirty="0" smtClean="0">
                <a:solidFill>
                  <a:srgbClr val="C00000"/>
                </a:solidFill>
              </a:rPr>
              <a:t>Table) </a:t>
            </a:r>
            <a:r>
              <a:rPr lang="th-TH" sz="2800" dirty="0" smtClean="0">
                <a:solidFill>
                  <a:srgbClr val="C00000"/>
                </a:solidFill>
              </a:rPr>
              <a:t>พึงระวังเสมอ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r>
              <a:rPr lang="en-US" sz="2800" b="1" dirty="0"/>
              <a:t>Delete </a:t>
            </a:r>
          </a:p>
          <a:p>
            <a:pPr>
              <a:buNone/>
            </a:pPr>
            <a:r>
              <a:rPr lang="en-US" sz="2800" b="1" dirty="0"/>
              <a:t>From </a:t>
            </a:r>
            <a:r>
              <a:rPr lang="en-US" sz="2800" b="1" dirty="0" err="1"/>
              <a:t>TPS_Product</a:t>
            </a:r>
            <a:endParaRPr lang="en-US" sz="2800" b="1" dirty="0"/>
          </a:p>
          <a:p>
            <a:pPr>
              <a:buNone/>
            </a:pPr>
            <a:r>
              <a:rPr lang="en-US" sz="2800" b="1" dirty="0"/>
              <a:t>Where </a:t>
            </a:r>
            <a:r>
              <a:rPr lang="en-US" sz="2800" b="1" dirty="0" err="1"/>
              <a:t>Product_id</a:t>
            </a:r>
            <a:r>
              <a:rPr lang="en-US" sz="2800" b="1" dirty="0"/>
              <a:t>='G001'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Delete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1752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Update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TableName</a:t>
            </a:r>
            <a:endParaRPr lang="en-US" sz="2800" b="1" dirty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Set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FieldName</a:t>
            </a:r>
            <a:r>
              <a:rPr lang="en-US" sz="2800" b="1" dirty="0">
                <a:solidFill>
                  <a:srgbClr val="0000CC"/>
                </a:solidFill>
              </a:rPr>
              <a:t>=Value</a:t>
            </a: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[Where condition]</a:t>
            </a:r>
            <a:endParaRPr lang="th-TH" sz="2800" dirty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2004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Update</a:t>
            </a:r>
            <a:r>
              <a:rPr lang="en-US" b="1" dirty="0"/>
              <a:t> Product</a:t>
            </a:r>
          </a:p>
          <a:p>
            <a:r>
              <a:rPr lang="en-US" dirty="0"/>
              <a:t>Set</a:t>
            </a:r>
            <a:r>
              <a:rPr lang="en-US" b="1" dirty="0"/>
              <a:t> </a:t>
            </a:r>
            <a:r>
              <a:rPr lang="en-US" b="1" dirty="0" err="1"/>
              <a:t>Product_Name</a:t>
            </a:r>
            <a:r>
              <a:rPr lang="en-US" b="1" dirty="0"/>
              <a:t>='Water'</a:t>
            </a:r>
            <a:endParaRPr lang="th-TH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1148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(!!! </a:t>
            </a:r>
            <a:r>
              <a:rPr lang="th-TH" dirty="0" smtClean="0">
                <a:solidFill>
                  <a:srgbClr val="C00000"/>
                </a:solidFill>
              </a:rPr>
              <a:t>คำสั่งนี้จะแก้ไขทั้ง </a:t>
            </a:r>
            <a:r>
              <a:rPr lang="en-US" dirty="0" smtClean="0">
                <a:solidFill>
                  <a:srgbClr val="C00000"/>
                </a:solidFill>
              </a:rPr>
              <a:t>Table) </a:t>
            </a:r>
            <a:r>
              <a:rPr lang="th-TH" dirty="0" smtClean="0">
                <a:solidFill>
                  <a:srgbClr val="C00000"/>
                </a:solidFill>
              </a:rPr>
              <a:t>พึงระวังเสมอ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49530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Update</a:t>
            </a:r>
            <a:r>
              <a:rPr lang="en-US" b="1" dirty="0"/>
              <a:t> </a:t>
            </a:r>
            <a:r>
              <a:rPr lang="en-US" b="1" dirty="0" smtClean="0"/>
              <a:t>Product</a:t>
            </a:r>
            <a:endParaRPr lang="en-US" b="1" dirty="0"/>
          </a:p>
          <a:p>
            <a:r>
              <a:rPr lang="en-US" dirty="0"/>
              <a:t>Set</a:t>
            </a:r>
            <a:r>
              <a:rPr lang="en-US" b="1" dirty="0"/>
              <a:t> </a:t>
            </a:r>
            <a:r>
              <a:rPr lang="en-US" b="1" dirty="0" err="1"/>
              <a:t>Product_Name</a:t>
            </a:r>
            <a:r>
              <a:rPr lang="en-US" b="1" dirty="0"/>
              <a:t>='Water'</a:t>
            </a:r>
          </a:p>
          <a:p>
            <a:r>
              <a:rPr lang="en-US" dirty="0"/>
              <a:t>Where</a:t>
            </a:r>
            <a:r>
              <a:rPr lang="en-US" b="1" dirty="0"/>
              <a:t> </a:t>
            </a:r>
            <a:r>
              <a:rPr lang="en-US" b="1" dirty="0" err="1"/>
              <a:t>Product_id</a:t>
            </a:r>
            <a:r>
              <a:rPr lang="en-US" b="1" dirty="0"/>
              <a:t>='G001'</a:t>
            </a:r>
            <a:endParaRPr lang="th-TH" dirty="0">
              <a:solidFill>
                <a:srgbClr val="0000CC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Update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https://www.w3schools.in/mysql/ddl-dml-dcl/</a:t>
            </a:r>
            <a:endParaRPr lang="en-US" sz="2400" dirty="0" smtClean="0"/>
          </a:p>
          <a:p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838200"/>
            <a:ext cx="8915400" cy="1905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Structured Query Language(SQL)</a:t>
            </a:r>
            <a:br>
              <a:rPr lang="en-US" dirty="0" smtClean="0"/>
            </a:br>
            <a:r>
              <a:rPr lang="en-US" dirty="0" smtClean="0"/>
              <a:t>Part 1</a:t>
            </a:r>
            <a:endParaRPr lang="th-T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572000"/>
            <a:ext cx="2514600" cy="83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lowchart: Magnetic Disk 9"/>
          <p:cNvSpPr/>
          <p:nvPr/>
        </p:nvSpPr>
        <p:spPr>
          <a:xfrm>
            <a:off x="5105400" y="3581400"/>
            <a:ext cx="2209800" cy="2590800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 smtClean="0">
              <a:solidFill>
                <a:srgbClr val="006600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006600"/>
                </a:solidFill>
              </a:rPr>
              <a:t>Update</a:t>
            </a:r>
          </a:p>
          <a:p>
            <a:pPr algn="ctr"/>
            <a:r>
              <a:rPr lang="en-US" dirty="0" smtClean="0"/>
              <a:t>            </a:t>
            </a:r>
            <a:r>
              <a:rPr lang="en-US" sz="3200" b="1" dirty="0" smtClean="0">
                <a:solidFill>
                  <a:srgbClr val="FF9900"/>
                </a:solidFill>
              </a:rPr>
              <a:t>Select </a:t>
            </a:r>
            <a:r>
              <a:rPr lang="en-US" b="1" dirty="0" smtClean="0">
                <a:solidFill>
                  <a:srgbClr val="C00000"/>
                </a:solidFill>
              </a:rPr>
              <a:t>Delete</a:t>
            </a:r>
          </a:p>
          <a:p>
            <a:pPr algn="ctr"/>
            <a:endParaRPr lang="th-TH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SQL CATEGORIES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SQL 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Language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เป็นภาษาที่ใช้จัดการโครงสร้าง และจัดการ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การข้อมูล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ที่จัดเก็บในโปรแกรมที่เป็นตระกูล ระบบจัดการฐานข้อมูล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 (Database Management System: DBMS)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เช่น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MS SQL Server, My SQL, MS Access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     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r>
              <a:rPr lang="th-TH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เรา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จะใช้ภาษา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SQL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 ใน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DBMS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และ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ใช้เขียนแทรกเพื่อจัดการข้อมูล ใน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การเขียนโปรแกรมด้วยภาษาต่างๆ เช่น แทรกในภาษา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PHP,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แทรกในภาษา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Visual basic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SQL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แบ่งเป็นหลายกลุ่ม เช่น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1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.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DDL	-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Data Definition Language</a:t>
            </a:r>
          </a:p>
          <a:p>
            <a:pPr fontAlgn="base">
              <a:buNone/>
            </a:pPr>
            <a:r>
              <a:rPr lang="en-US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.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DML	-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Data Manipulation Language</a:t>
            </a:r>
          </a:p>
          <a:p>
            <a:pPr fontAlgn="base">
              <a:buNone/>
            </a:pPr>
            <a:r>
              <a:rPr lang="en-US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3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. DCL 	- Data Control Language</a:t>
            </a:r>
          </a:p>
          <a:p>
            <a:pPr fontAlgn="base">
              <a:buNone/>
            </a:pPr>
            <a:r>
              <a:rPr lang="en-US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4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. TCL 	- Transaction Control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Language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 flipV="1">
            <a:off x="7620000" y="1905000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334000" y="1905000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124200" y="1905000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066800" y="1905000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2514600" y="304800"/>
            <a:ext cx="4267200" cy="1371600"/>
          </a:xfrm>
          <a:prstGeom prst="ellipse">
            <a:avLst/>
          </a:prstGeom>
          <a:solidFill>
            <a:srgbClr val="B9CD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</a:rPr>
              <a:t>SQL Command Categories</a:t>
            </a:r>
            <a:r>
              <a:rPr lang="en-US" sz="2400" b="1" dirty="0">
                <a:solidFill>
                  <a:srgbClr val="006600"/>
                </a:solidFill>
              </a:rPr>
              <a:t> </a:t>
            </a:r>
            <a:endParaRPr lang="th-TH" sz="2400" b="1" dirty="0">
              <a:solidFill>
                <a:srgbClr val="0066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1905000"/>
            <a:ext cx="6553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4"/>
          </p:cNvCxnSpPr>
          <p:nvPr/>
        </p:nvCxnSpPr>
        <p:spPr>
          <a:xfrm>
            <a:off x="4648200" y="16764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2400" y="2209800"/>
            <a:ext cx="1752600" cy="457200"/>
          </a:xfrm>
          <a:prstGeom prst="rect">
            <a:avLst/>
          </a:prstGeom>
          <a:solidFill>
            <a:srgbClr val="6E97C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DDL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2209800"/>
            <a:ext cx="2209800" cy="457200"/>
          </a:xfrm>
          <a:prstGeom prst="rect">
            <a:avLst/>
          </a:prstGeom>
          <a:solidFill>
            <a:srgbClr val="6E97C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DML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19600" y="2209800"/>
            <a:ext cx="1752600" cy="457200"/>
          </a:xfrm>
          <a:prstGeom prst="rect">
            <a:avLst/>
          </a:prstGeom>
          <a:solidFill>
            <a:srgbClr val="6E97C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DCL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24600" y="2209800"/>
            <a:ext cx="2590800" cy="457200"/>
          </a:xfrm>
          <a:prstGeom prst="rect">
            <a:avLst/>
          </a:prstGeom>
          <a:solidFill>
            <a:srgbClr val="6E97C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TCL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152400" y="2667000"/>
            <a:ext cx="1752600" cy="30963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6600"/>
                </a:solidFill>
              </a:rPr>
              <a:t>CREATE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ALTER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DROP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TRUNCATE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COMMENT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RENAME</a:t>
            </a:r>
            <a:endParaRPr lang="th-TH" sz="2400" b="1" dirty="0">
              <a:solidFill>
                <a:srgbClr val="006600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2057400" y="2667000"/>
            <a:ext cx="2209800" cy="3505200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6600"/>
                </a:solidFill>
              </a:rPr>
              <a:t>SELECT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INSERT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UPDATE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DELETE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MERGE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CALL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EXPLAIN PLAN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LOCK TABLE</a:t>
            </a:r>
          </a:p>
          <a:p>
            <a:endParaRPr lang="th-TH" sz="2400" b="1" dirty="0">
              <a:solidFill>
                <a:srgbClr val="006600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4419600" y="2667000"/>
            <a:ext cx="1752600" cy="1274956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rgbClr val="006600"/>
              </a:solidFill>
            </a:endParaRPr>
          </a:p>
          <a:p>
            <a:r>
              <a:rPr lang="en-US" sz="2400" b="1" dirty="0" smtClean="0">
                <a:solidFill>
                  <a:srgbClr val="006600"/>
                </a:solidFill>
              </a:rPr>
              <a:t>GRANT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REVOKE</a:t>
            </a:r>
          </a:p>
          <a:p>
            <a:endParaRPr lang="en-US" sz="2400" b="1" dirty="0" smtClean="0">
              <a:solidFill>
                <a:srgbClr val="006600"/>
              </a:solidFill>
            </a:endParaRPr>
          </a:p>
          <a:p>
            <a:endParaRPr lang="th-TH" sz="2400" b="1" dirty="0">
              <a:solidFill>
                <a:srgbClr val="006600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6324600" y="2667000"/>
            <a:ext cx="2590800" cy="2286000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rgbClr val="006600"/>
              </a:solidFill>
            </a:endParaRPr>
          </a:p>
          <a:p>
            <a:r>
              <a:rPr lang="en-US" sz="2400" b="1" dirty="0" smtClean="0">
                <a:solidFill>
                  <a:srgbClr val="006600"/>
                </a:solidFill>
              </a:rPr>
              <a:t>COMMIT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ROLLBACK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SAVEPOINT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SET TRANSACTION</a:t>
            </a:r>
          </a:p>
          <a:p>
            <a:endParaRPr lang="en-US" sz="2400" b="1" dirty="0" smtClean="0">
              <a:solidFill>
                <a:srgbClr val="006600"/>
              </a:solidFill>
            </a:endParaRPr>
          </a:p>
          <a:p>
            <a:endParaRPr lang="th-TH" sz="2400" b="1" dirty="0">
              <a:solidFill>
                <a:srgbClr val="0066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7200" y="63347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2"/>
              </a:rPr>
              <a:t>https://www.w3schools.in/mysql/ddl-dml-dcl/</a:t>
            </a:r>
            <a:endParaRPr lang="th-TH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Data Definition Language (DDL)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391400" cy="4525963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US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Data </a:t>
            </a:r>
            <a:r>
              <a:rPr lang="en-US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Definition Language (DDL) 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เป็นคำสั่งในการจัดการโครงสร้างของฐานข้อมูล เช่น เพิ่มตาราง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(CREATE Table) ,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ลบตาราง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(DROP Table)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CREATE 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to create database and its objects like (table, index, views, store procedure, function and triggers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  </a:t>
            </a:r>
            <a:r>
              <a:rPr lang="en-US" b="1" dirty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สร้าง</a:t>
            </a:r>
            <a:r>
              <a:rPr lang="en-US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en-US" b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ALTER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alters the structure of the existing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en-US" b="1" dirty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แก้ไข</a:t>
            </a:r>
            <a:r>
              <a:rPr lang="en-US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en-US" b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DROP 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delete objects from the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en-US" b="1" dirty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ลบ</a:t>
            </a:r>
            <a:r>
              <a:rPr lang="en-US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en-US" b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TRUNCATE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remove all records from a table, including all spaces allocated for the records are removed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COMMENT </a:t>
            </a:r>
            <a:r>
              <a:rPr lang="en-US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add comments to the data dictionary</a:t>
            </a:r>
          </a:p>
          <a:p>
            <a:pPr lvl="0" fontAlgn="base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RENAME 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rename an object</a:t>
            </a:r>
          </a:p>
          <a:p>
            <a:pPr fontAlgn="base">
              <a:buNone/>
            </a:pPr>
            <a:r>
              <a:rPr lang="en-US" dirty="0">
                <a:latin typeface="AngsanaUPC" pitchFamily="18" charset="-34"/>
                <a:cs typeface="AngsanaUPC" pitchFamily="18" charset="-34"/>
              </a:rPr>
              <a:t> </a:t>
            </a: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63347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2"/>
              </a:rPr>
              <a:t>https://www.w3schools.in/mysql/ddl-dml-dcl/</a:t>
            </a:r>
            <a:endParaRPr lang="th-TH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Data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Manipulation Language  (DML)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จัดการข้อมูลในฐานข้อมูล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(Database)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SELECT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retrieve data from the a database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INSERT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insert data into a table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UPDATE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updates existing data within a table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DELETE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Delete all records from a database table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MERGE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UPSERT operation (insert or update)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CALL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call a PL/SQL or Java subprogram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EXPLAIN PLAN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interpretation of the data access path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LOCK TABLE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concurrency Control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Data Manipulation Language  (DML)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Data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Control Language (DCL)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เป็นการควบคุมการเข้าถึงข้อมูล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GRANT –</a:t>
            </a:r>
            <a:r>
              <a:rPr lang="en-US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allow users access privileges to database</a:t>
            </a: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REVOKE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withdraw users access privileges given by using the GRANT command</a:t>
            </a:r>
          </a:p>
          <a:p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Data Control Language (DCL)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Transaction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Control Language (TCL)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จัดการการประมวลผลข้อมูลในฐานข้อมูล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COMMIT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commits a Transaction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การยืนยัน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การเปลี่ยนแปลงข้อมูล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ROLLBACK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rollback a transaction in case of any error occurs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ดึงข้อมูลเก่าก่อนหน้ากลับมา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SAVEPOINT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to rollback the transaction making points within groups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กำหนดจุดของข้อมูล ที่ให้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rollback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ข้อมูลกลับมา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SET TRANSACTION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specify characteristics for the transaction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การกำหนด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คุณสมบัติของ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transaction</a:t>
            </a: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Transaction Control Language (TCL)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 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3716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Select  field name /[*][Count(?)]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From   table name</a:t>
            </a:r>
          </a:p>
          <a:p>
            <a:r>
              <a:rPr lang="en-US" sz="2400" b="1" dirty="0">
                <a:solidFill>
                  <a:srgbClr val="0000CC"/>
                </a:solidFill>
              </a:rPr>
              <a:t>[</a:t>
            </a:r>
            <a:r>
              <a:rPr lang="en-US" sz="2400" b="1" dirty="0" smtClean="0">
                <a:solidFill>
                  <a:srgbClr val="0000CC"/>
                </a:solidFill>
              </a:rPr>
              <a:t>Where condition]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[Order by field name </a:t>
            </a:r>
            <a:r>
              <a:rPr lang="en-US" sz="2400" b="1" dirty="0" err="1" smtClean="0">
                <a:solidFill>
                  <a:srgbClr val="0000CC"/>
                </a:solidFill>
              </a:rPr>
              <a:t>desc</a:t>
            </a:r>
            <a:r>
              <a:rPr lang="en-US" sz="2400" b="1" dirty="0" smtClean="0">
                <a:solidFill>
                  <a:srgbClr val="0000CC"/>
                </a:solidFill>
              </a:rPr>
              <a:t>/</a:t>
            </a:r>
            <a:r>
              <a:rPr lang="en-US" sz="2400" b="1" dirty="0" err="1" smtClean="0">
                <a:solidFill>
                  <a:srgbClr val="0000CC"/>
                </a:solidFill>
              </a:rPr>
              <a:t>asc</a:t>
            </a:r>
            <a:r>
              <a:rPr lang="en-US" sz="2400" b="1" dirty="0" smtClean="0">
                <a:solidFill>
                  <a:srgbClr val="0000CC"/>
                </a:solidFill>
              </a:rPr>
              <a:t>] 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124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Select </a:t>
            </a:r>
            <a:r>
              <a:rPr lang="en-US" sz="2400" b="1" dirty="0" err="1" smtClean="0"/>
              <a:t>Product_name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From  Product</a:t>
            </a:r>
          </a:p>
          <a:p>
            <a:r>
              <a:rPr lang="en-US" sz="2400" b="1" dirty="0" smtClean="0"/>
              <a:t>Where </a:t>
            </a:r>
            <a:r>
              <a:rPr lang="en-US" sz="2400" b="1" dirty="0" err="1" smtClean="0"/>
              <a:t>Product_id</a:t>
            </a:r>
            <a:r>
              <a:rPr lang="en-US" sz="2400" b="1" dirty="0" smtClean="0">
                <a:solidFill>
                  <a:srgbClr val="0000CC"/>
                </a:solidFill>
              </a:rPr>
              <a:t>=‘G001’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6482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Select </a:t>
            </a:r>
            <a:r>
              <a:rPr lang="en-US" sz="2400" b="1" dirty="0"/>
              <a:t>* </a:t>
            </a:r>
            <a:endParaRPr lang="en-US" sz="2400" b="1" dirty="0" smtClean="0"/>
          </a:p>
          <a:p>
            <a:r>
              <a:rPr lang="en-US" sz="2400" b="1" dirty="0" smtClean="0"/>
              <a:t>From </a:t>
            </a:r>
            <a:r>
              <a:rPr lang="en-US" sz="2400" b="1" dirty="0" err="1"/>
              <a:t>TPS_Product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r>
              <a:rPr lang="en-US" sz="2400" b="1" dirty="0" smtClean="0"/>
              <a:t>Where </a:t>
            </a:r>
            <a:r>
              <a:rPr lang="en-US" sz="2400" b="1" dirty="0" err="1"/>
              <a:t>Product_Id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&lt;&gt;</a:t>
            </a:r>
            <a:r>
              <a:rPr lang="en-US" sz="2400" b="1" dirty="0" smtClean="0">
                <a:solidFill>
                  <a:srgbClr val="0000CC"/>
                </a:solidFill>
              </a:rPr>
              <a:t>'G001‘</a:t>
            </a:r>
          </a:p>
          <a:p>
            <a:r>
              <a:rPr lang="en-US" sz="2400" b="1" dirty="0" smtClean="0"/>
              <a:t>Order by field name </a:t>
            </a:r>
            <a:r>
              <a:rPr lang="en-US" sz="2400" b="1" dirty="0" err="1" smtClean="0"/>
              <a:t>desc</a:t>
            </a:r>
            <a:endParaRPr lang="th-TH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5943600" y="1295400"/>
            <a:ext cx="2895600" cy="1524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76200" contourW="12700" prstMaterial="matte">
            <a:bevelT/>
            <a:bevelB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Desc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เรียงจากมากไปน้อย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Asc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เรียงจากน้อยไปมาก</a:t>
            </a:r>
            <a:endParaRPr lang="th-TH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4A3350DE0572F543B18C09E212100E36" ma:contentTypeVersion="7" ma:contentTypeDescription="สร้างเอกสารใหม่" ma:contentTypeScope="" ma:versionID="bd7c36fdff965e9a1a1d6356fa9606c7">
  <xsd:schema xmlns:xsd="http://www.w3.org/2001/XMLSchema" xmlns:xs="http://www.w3.org/2001/XMLSchema" xmlns:p="http://schemas.microsoft.com/office/2006/metadata/properties" xmlns:ns2="718b1a1f-eafe-4468-9731-3e7f8fe76cd3" xmlns:ns3="790a0469-5f77-42dc-abb8-5bd9650776c3" targetNamespace="http://schemas.microsoft.com/office/2006/metadata/properties" ma:root="true" ma:fieldsID="81ba6ed2e8f295b4e02e33867525cfb8" ns2:_="" ns3:_="">
    <xsd:import namespace="718b1a1f-eafe-4468-9731-3e7f8fe76cd3"/>
    <xsd:import namespace="790a0469-5f77-42dc-abb8-5bd9650776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8b1a1f-eafe-4468-9731-3e7f8fe76c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a0469-5f77-42dc-abb8-5bd9650776c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แชร์กับ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แชร์พร้อมกับรายละเอียด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34C9D2-174C-4187-BA8C-883DD58C23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B29E11-6BCA-44AD-83A6-27639DE801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8b1a1f-eafe-4468-9731-3e7f8fe76cd3"/>
    <ds:schemaRef ds:uri="790a0469-5f77-42dc-abb8-5bd9650776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D2788D-E93B-4D39-99F7-9B18B6E024E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462</Words>
  <Application>Microsoft Office PowerPoint</Application>
  <PresentationFormat>On-screen Show (4:3)</PresentationFormat>
  <Paragraphs>143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Angsana New</vt:lpstr>
      <vt:lpstr>AngsanaUPC</vt:lpstr>
      <vt:lpstr>Arial</vt:lpstr>
      <vt:lpstr>Calibri</vt:lpstr>
      <vt:lpstr>Cordia New</vt:lpstr>
      <vt:lpstr>Office Theme</vt:lpstr>
      <vt:lpstr>PowerPoint Presentation</vt:lpstr>
      <vt:lpstr> Structured Query Language(SQL) Part 1</vt:lpstr>
      <vt:lpstr>SQL CATEGORIES</vt:lpstr>
      <vt:lpstr>PowerPoint Presentation</vt:lpstr>
      <vt:lpstr>Data Definition Language (DDL)</vt:lpstr>
      <vt:lpstr>Data Manipulation Language  (DML)</vt:lpstr>
      <vt:lpstr>Data Control Language (DCL)</vt:lpstr>
      <vt:lpstr>Transaction Control Language (TCL)</vt:lpstr>
      <vt:lpstr>คำสั่ง Select </vt:lpstr>
      <vt:lpstr>ลำดับการเขียน</vt:lpstr>
      <vt:lpstr>คำสั่ง Select</vt:lpstr>
      <vt:lpstr>คำสั่ง Select</vt:lpstr>
      <vt:lpstr>คำสั่ง Select Built-in Function</vt:lpstr>
      <vt:lpstr>คำสั่ง Delete</vt:lpstr>
      <vt:lpstr>คำสั่ง Update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Thip</dc:creator>
  <cp:lastModifiedBy>Employee</cp:lastModifiedBy>
  <cp:revision>9</cp:revision>
  <dcterms:created xsi:type="dcterms:W3CDTF">2019-12-11T04:13:44Z</dcterms:created>
  <dcterms:modified xsi:type="dcterms:W3CDTF">2024-07-24T08:06:38Z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0x0101004A3350DE0572F543B18C09E212100E36</vt:lpwstr>
  </property>
</Properties>
</file>