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0" r:id="rId5"/>
    <p:sldId id="256" r:id="rId6"/>
    <p:sldId id="258" r:id="rId7"/>
    <p:sldId id="257" r:id="rId8"/>
    <p:sldId id="259" r:id="rId9"/>
    <p:sldId id="261" r:id="rId10"/>
    <p:sldId id="262" r:id="rId11"/>
    <p:sldId id="263" r:id="rId12"/>
    <p:sldId id="264" r:id="rId13"/>
    <p:sldId id="271" r:id="rId14"/>
    <p:sldId id="265" r:id="rId15"/>
    <p:sldId id="266" r:id="rId16"/>
    <p:sldId id="267" r:id="rId17"/>
    <p:sldId id="268" r:id="rId18"/>
    <p:sldId id="269" r:id="rId19"/>
    <p:sldId id="260" r:id="rId20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06666"/>
    <a:srgbClr val="267C41"/>
    <a:srgbClr val="0000CC"/>
    <a:srgbClr val="FFFF00"/>
    <a:srgbClr val="006600"/>
    <a:srgbClr val="FF6600"/>
    <a:srgbClr val="6E97C8"/>
    <a:srgbClr val="1B9B15"/>
    <a:srgbClr val="B9CD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69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59AF-4E71-49E6-8E75-B44AC885ECAF}" type="datetimeFigureOut">
              <a:rPr lang="th-TH" smtClean="0"/>
              <a:pPr/>
              <a:t>24/07/67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CF21-D324-47B4-96F3-AC3D4C52A2D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59AF-4E71-49E6-8E75-B44AC885ECAF}" type="datetimeFigureOut">
              <a:rPr lang="th-TH" smtClean="0"/>
              <a:pPr/>
              <a:t>24/07/67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CF21-D324-47B4-96F3-AC3D4C52A2D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59AF-4E71-49E6-8E75-B44AC885ECAF}" type="datetimeFigureOut">
              <a:rPr lang="th-TH" smtClean="0"/>
              <a:pPr/>
              <a:t>24/07/67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CF21-D324-47B4-96F3-AC3D4C52A2D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59AF-4E71-49E6-8E75-B44AC885ECAF}" type="datetimeFigureOut">
              <a:rPr lang="th-TH" smtClean="0"/>
              <a:pPr/>
              <a:t>24/07/67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CF21-D324-47B4-96F3-AC3D4C52A2D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59AF-4E71-49E6-8E75-B44AC885ECAF}" type="datetimeFigureOut">
              <a:rPr lang="th-TH" smtClean="0"/>
              <a:pPr/>
              <a:t>24/07/67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CF21-D324-47B4-96F3-AC3D4C52A2D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59AF-4E71-49E6-8E75-B44AC885ECAF}" type="datetimeFigureOut">
              <a:rPr lang="th-TH" smtClean="0"/>
              <a:pPr/>
              <a:t>24/07/67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CF21-D324-47B4-96F3-AC3D4C52A2D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59AF-4E71-49E6-8E75-B44AC885ECAF}" type="datetimeFigureOut">
              <a:rPr lang="th-TH" smtClean="0"/>
              <a:pPr/>
              <a:t>24/07/67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CF21-D324-47B4-96F3-AC3D4C52A2D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59AF-4E71-49E6-8E75-B44AC885ECAF}" type="datetimeFigureOut">
              <a:rPr lang="th-TH" smtClean="0"/>
              <a:pPr/>
              <a:t>24/07/67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CF21-D324-47B4-96F3-AC3D4C52A2D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59AF-4E71-49E6-8E75-B44AC885ECAF}" type="datetimeFigureOut">
              <a:rPr lang="th-TH" smtClean="0"/>
              <a:pPr/>
              <a:t>24/07/67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CF21-D324-47B4-96F3-AC3D4C52A2D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59AF-4E71-49E6-8E75-B44AC885ECAF}" type="datetimeFigureOut">
              <a:rPr lang="th-TH" smtClean="0"/>
              <a:pPr/>
              <a:t>24/07/67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CF21-D324-47B4-96F3-AC3D4C52A2D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59AF-4E71-49E6-8E75-B44AC885ECAF}" type="datetimeFigureOut">
              <a:rPr lang="th-TH" smtClean="0"/>
              <a:pPr/>
              <a:t>24/07/67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CF21-D324-47B4-96F3-AC3D4C52A2D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259AF-4E71-49E6-8E75-B44AC885ECAF}" type="datetimeFigureOut">
              <a:rPr lang="th-TH" smtClean="0"/>
              <a:pPr/>
              <a:t>24/07/67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4CF21-D324-47B4-96F3-AC3D4C52A2D8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in/mysql/ddl-dml-dcl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in/mysql/ddl-dml-dcl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in/mysql/ddl-dml-dcl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4191000"/>
            <a:ext cx="6400800" cy="1752600"/>
          </a:xfrm>
        </p:spPr>
        <p:txBody>
          <a:bodyPr/>
          <a:lstStyle/>
          <a:p>
            <a:pPr algn="r" eaLnBrk="1" hangingPunct="1">
              <a:defRPr/>
            </a:pPr>
            <a:r>
              <a:rPr lang="th-TH" b="1" dirty="0" smtClean="0">
                <a:solidFill>
                  <a:schemeClr val="accent1">
                    <a:lumMod val="75000"/>
                  </a:schemeClr>
                </a:solidFill>
              </a:rPr>
              <a:t>อาจารย์สุรินทร์ทิพ ศักดิ์ภูวดล</a:t>
            </a:r>
          </a:p>
          <a:p>
            <a:pPr algn="r" eaLnBrk="1" hangingPunct="1">
              <a:defRPr/>
            </a:pPr>
            <a:r>
              <a:rPr lang="th-TH" b="1" dirty="0" smtClean="0">
                <a:solidFill>
                  <a:schemeClr val="accent1">
                    <a:lumMod val="75000"/>
                  </a:schemeClr>
                </a:solidFill>
              </a:rPr>
              <a:t>สำนักเทคโนโลยีสารสนเทศและการสื่อสาร</a:t>
            </a:r>
          </a:p>
          <a:p>
            <a:pPr algn="r" eaLnBrk="1" hangingPunct="1">
              <a:defRPr/>
            </a:pPr>
            <a:r>
              <a:rPr lang="th-TH" b="1" dirty="0" smtClean="0">
                <a:solidFill>
                  <a:schemeClr val="accent1">
                    <a:lumMod val="75000"/>
                  </a:schemeClr>
                </a:solidFill>
              </a:rPr>
              <a:t>มหาวิทยาลัยพะเยา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28600" y="457200"/>
            <a:ext cx="8915400" cy="2514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4800" b="1" dirty="0" smtClean="0">
                <a:latin typeface="AngsanaUPC" pitchFamily="18" charset="-34"/>
                <a:ea typeface="+mj-ea"/>
                <a:cs typeface="AngsanaUPC" pitchFamily="18" charset="-34"/>
              </a:rPr>
              <a:t>บทที่ </a:t>
            </a:r>
            <a:r>
              <a:rPr lang="en-US" sz="4800" b="1" dirty="0" smtClean="0">
                <a:latin typeface="AngsanaUPC" pitchFamily="18" charset="-34"/>
                <a:ea typeface="+mj-ea"/>
                <a:cs typeface="AngsanaUPC" pitchFamily="18" charset="-34"/>
              </a:rPr>
              <a:t>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4800" b="1" dirty="0" smtClean="0">
                <a:latin typeface="AngsanaUPC" pitchFamily="18" charset="-34"/>
                <a:ea typeface="+mj-ea"/>
                <a:cs typeface="AngsanaUPC" pitchFamily="18" charset="-34"/>
              </a:rPr>
              <a:t>ภาษา </a:t>
            </a:r>
            <a:r>
              <a:rPr lang="en-US" sz="4800" b="1" dirty="0" smtClean="0">
                <a:latin typeface="AngsanaUPC" pitchFamily="18" charset="-34"/>
                <a:ea typeface="+mj-ea"/>
                <a:cs typeface="AngsanaUPC" pitchFamily="18" charset="-34"/>
              </a:rPr>
              <a:t>SQL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th-TH" dirty="0" smtClean="0"/>
              <a:t>ลำดับการเขียน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66799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Select  &gt;&gt; From &gt;&gt; Where &gt;&gt; Order  by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2971800"/>
            <a:ext cx="8229600" cy="1066799"/>
          </a:xfrm>
          <a:prstGeom prst="rect">
            <a:avLst/>
          </a:prstGeom>
          <a:solidFill>
            <a:schemeClr val="accent5"/>
          </a:solidFill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Select  &gt;&gt; From &gt;&gt; Where &gt;&gt; group by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h-TH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4495800"/>
            <a:ext cx="8229600" cy="1066799"/>
          </a:xfrm>
          <a:prstGeom prst="rect">
            <a:avLst/>
          </a:prstGeom>
          <a:solidFill>
            <a:schemeClr val="accent5"/>
          </a:solidFill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Select  &gt;&gt; From &gt;&gt; Where &gt;&gt; group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by</a:t>
            </a:r>
            <a:r>
              <a:rPr lang="en-US" sz="3200" dirty="0" smtClean="0"/>
              <a:t>&gt;&gt;order by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h-TH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297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Select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1524000"/>
            <a:ext cx="533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Select</a:t>
            </a:r>
            <a:r>
              <a:rPr lang="en-US" sz="2400" b="1" dirty="0"/>
              <a:t> * </a:t>
            </a:r>
          </a:p>
          <a:p>
            <a:r>
              <a:rPr lang="en-US" sz="2400" dirty="0"/>
              <a:t>From</a:t>
            </a:r>
            <a:r>
              <a:rPr lang="en-US" sz="2400" b="1" dirty="0"/>
              <a:t> </a:t>
            </a:r>
            <a:r>
              <a:rPr lang="en-US" sz="2400" b="1" dirty="0" err="1"/>
              <a:t>TPS_Product</a:t>
            </a:r>
            <a:r>
              <a:rPr lang="en-US" sz="2400" b="1" dirty="0"/>
              <a:t> </a:t>
            </a:r>
          </a:p>
          <a:p>
            <a:r>
              <a:rPr lang="en-US" sz="2400" dirty="0"/>
              <a:t>Where</a:t>
            </a:r>
            <a:r>
              <a:rPr lang="en-US" sz="2400" b="1" dirty="0"/>
              <a:t> </a:t>
            </a:r>
            <a:r>
              <a:rPr lang="en-US" sz="2400" b="1" dirty="0" err="1"/>
              <a:t>Product_Id</a:t>
            </a:r>
            <a:r>
              <a:rPr lang="en-US" sz="2400" b="1" dirty="0"/>
              <a:t>  like '%001'</a:t>
            </a:r>
          </a:p>
          <a:p>
            <a:r>
              <a:rPr lang="en-US" sz="2400" dirty="0"/>
              <a:t>Order</a:t>
            </a:r>
            <a:r>
              <a:rPr lang="en-US" sz="2400" b="1" dirty="0"/>
              <a:t> by </a:t>
            </a:r>
            <a:r>
              <a:rPr lang="en-US" sz="2400" b="1" dirty="0" err="1"/>
              <a:t>Product_Id</a:t>
            </a:r>
            <a:r>
              <a:rPr lang="en-US" sz="2400" b="1" dirty="0"/>
              <a:t>  </a:t>
            </a:r>
            <a:r>
              <a:rPr lang="en-US" sz="2400" b="1" dirty="0" err="1"/>
              <a:t>asc</a:t>
            </a:r>
            <a:endParaRPr lang="th-TH" sz="2400" b="1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Select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43000" y="3810000"/>
            <a:ext cx="6477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Select </a:t>
            </a:r>
            <a:r>
              <a:rPr lang="en-US" b="1" dirty="0"/>
              <a:t>* </a:t>
            </a:r>
          </a:p>
          <a:p>
            <a:r>
              <a:rPr lang="en-US" dirty="0"/>
              <a:t>From</a:t>
            </a:r>
            <a:r>
              <a:rPr lang="en-US" b="1" dirty="0"/>
              <a:t> </a:t>
            </a:r>
            <a:r>
              <a:rPr lang="en-US" b="1" dirty="0" err="1"/>
              <a:t>TPS_Product</a:t>
            </a:r>
            <a:r>
              <a:rPr lang="en-US" b="1" dirty="0"/>
              <a:t> </a:t>
            </a:r>
          </a:p>
          <a:p>
            <a:r>
              <a:rPr lang="en-US" dirty="0"/>
              <a:t>Where</a:t>
            </a:r>
            <a:r>
              <a:rPr lang="en-US" b="1" dirty="0"/>
              <a:t> </a:t>
            </a:r>
            <a:r>
              <a:rPr lang="en-US" b="1" dirty="0" err="1"/>
              <a:t>Product_Id</a:t>
            </a:r>
            <a:r>
              <a:rPr lang="en-US" b="1" dirty="0"/>
              <a:t> = 'G001' and </a:t>
            </a:r>
            <a:r>
              <a:rPr lang="en-US" b="1" dirty="0" err="1"/>
              <a:t>Product_name</a:t>
            </a:r>
            <a:r>
              <a:rPr lang="en-US" b="1" dirty="0"/>
              <a:t> like '%B%' </a:t>
            </a:r>
            <a:endParaRPr lang="th-TH" dirty="0"/>
          </a:p>
        </p:txBody>
      </p:sp>
      <p:sp>
        <p:nvSpPr>
          <p:cNvPr id="9" name="TextBox 8"/>
          <p:cNvSpPr txBox="1"/>
          <p:nvPr/>
        </p:nvSpPr>
        <p:spPr>
          <a:xfrm>
            <a:off x="1143000" y="5791200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And = </a:t>
            </a:r>
            <a:r>
              <a:rPr lang="th-TH" dirty="0" smtClean="0"/>
              <a:t>ข้อมูลที่ตรงเงื่อนไขทั้งสองอย่างจึงให้แสดงข้อมูล</a:t>
            </a:r>
            <a:endParaRPr lang="th-TH" dirty="0"/>
          </a:p>
        </p:txBody>
      </p:sp>
      <p:sp>
        <p:nvSpPr>
          <p:cNvPr id="10" name="Rectangle 9"/>
          <p:cNvSpPr/>
          <p:nvPr/>
        </p:nvSpPr>
        <p:spPr>
          <a:xfrm>
            <a:off x="1219200" y="1219200"/>
            <a:ext cx="533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Select</a:t>
            </a:r>
            <a:r>
              <a:rPr lang="en-US" sz="2400" b="1" dirty="0"/>
              <a:t> * </a:t>
            </a:r>
          </a:p>
          <a:p>
            <a:r>
              <a:rPr lang="en-US" sz="2400" dirty="0"/>
              <a:t>From</a:t>
            </a:r>
            <a:r>
              <a:rPr lang="en-US" sz="2400" b="1" dirty="0"/>
              <a:t> </a:t>
            </a:r>
            <a:r>
              <a:rPr lang="en-US" sz="2400" b="1" dirty="0" err="1"/>
              <a:t>TPS_Product</a:t>
            </a:r>
            <a:r>
              <a:rPr lang="en-US" sz="2400" b="1" dirty="0"/>
              <a:t> </a:t>
            </a:r>
          </a:p>
          <a:p>
            <a:r>
              <a:rPr lang="en-US" sz="2400" dirty="0"/>
              <a:t>Where</a:t>
            </a:r>
            <a:r>
              <a:rPr lang="en-US" sz="2400" b="1" dirty="0"/>
              <a:t> </a:t>
            </a:r>
            <a:r>
              <a:rPr lang="en-US" sz="2400" b="1" dirty="0" err="1"/>
              <a:t>Product_Id</a:t>
            </a:r>
            <a:r>
              <a:rPr lang="en-US" sz="2400" b="1" dirty="0"/>
              <a:t> = 'G001' or </a:t>
            </a:r>
            <a:r>
              <a:rPr lang="en-US" sz="2400" b="1" dirty="0" err="1"/>
              <a:t>Product_Id</a:t>
            </a:r>
            <a:r>
              <a:rPr lang="en-US" sz="2400" b="1" dirty="0"/>
              <a:t> = 'G002' </a:t>
            </a:r>
            <a:endParaRPr lang="th-TH" sz="2400" b="1" dirty="0">
              <a:solidFill>
                <a:srgbClr val="0000CC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19200" y="2895600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 = </a:t>
            </a:r>
            <a:r>
              <a:rPr lang="th-TH" dirty="0" smtClean="0"/>
              <a:t>ข้อมูลที่ตรงเงื่อนไขอย่างใดอย่างหนึ่งก็ให้แสดงข้อมูล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76800"/>
            <a:ext cx="8229600" cy="1676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/>
              <a:t>	Select </a:t>
            </a:r>
            <a:r>
              <a:rPr lang="en-US" sz="2400" b="1" dirty="0" err="1" smtClean="0"/>
              <a:t>Branch_No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Product_Id</a:t>
            </a:r>
            <a:r>
              <a:rPr lang="en-US" sz="2400" b="1" dirty="0" smtClean="0"/>
              <a:t>, Date, SUM(</a:t>
            </a:r>
            <a:r>
              <a:rPr lang="en-US" sz="2400" b="1" dirty="0" err="1" smtClean="0"/>
              <a:t>Total_amount</a:t>
            </a:r>
            <a:r>
              <a:rPr lang="en-US" sz="2400" b="1" dirty="0" smtClean="0"/>
              <a:t>) From </a:t>
            </a:r>
            <a:r>
              <a:rPr lang="en-US" sz="2400" b="1" dirty="0" err="1" smtClean="0">
                <a:solidFill>
                  <a:srgbClr val="C00000"/>
                </a:solidFill>
              </a:rPr>
              <a:t>Stage_SaleData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2400" b="1" dirty="0" smtClean="0"/>
              <a:t>     group by DATE, </a:t>
            </a:r>
            <a:r>
              <a:rPr lang="en-US" sz="2400" b="1" dirty="0" err="1" smtClean="0"/>
              <a:t>Product_Id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Branch_No</a:t>
            </a:r>
            <a:endParaRPr lang="en-US" sz="2400" b="1" dirty="0" smtClean="0"/>
          </a:p>
          <a:p>
            <a:endParaRPr lang="th-TH" sz="2400" b="1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Select Built-in Function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5000" y="1524000"/>
            <a:ext cx="5562600" cy="9541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Min (</a:t>
            </a:r>
            <a:r>
              <a:rPr lang="th-TH" dirty="0" smtClean="0"/>
              <a:t>น้อยสุด</a:t>
            </a:r>
            <a:r>
              <a:rPr lang="en-US" dirty="0" smtClean="0"/>
              <a:t>), Max (</a:t>
            </a:r>
            <a:r>
              <a:rPr lang="th-TH" dirty="0" smtClean="0"/>
              <a:t>มากสุด</a:t>
            </a:r>
            <a:r>
              <a:rPr lang="en-US" dirty="0" smtClean="0"/>
              <a:t>), AVG (</a:t>
            </a:r>
            <a:r>
              <a:rPr lang="th-TH" dirty="0" smtClean="0"/>
              <a:t>ค่าเฉลี่ย</a:t>
            </a:r>
            <a:r>
              <a:rPr lang="en-US" dirty="0" smtClean="0"/>
              <a:t>), </a:t>
            </a:r>
          </a:p>
          <a:p>
            <a:r>
              <a:rPr lang="en-US" dirty="0" smtClean="0"/>
              <a:t>Count (</a:t>
            </a:r>
            <a:r>
              <a:rPr lang="th-TH" dirty="0" smtClean="0"/>
              <a:t>จำนวนนับ</a:t>
            </a:r>
            <a:r>
              <a:rPr lang="en-US" dirty="0" smtClean="0"/>
              <a:t>), Sum (</a:t>
            </a:r>
            <a:r>
              <a:rPr lang="th-TH" dirty="0" smtClean="0"/>
              <a:t>จำนวนรวม</a:t>
            </a:r>
            <a:r>
              <a:rPr lang="en-US" dirty="0" smtClean="0"/>
              <a:t>)</a:t>
            </a:r>
            <a:endParaRPr lang="th-TH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38200" y="3505200"/>
            <a:ext cx="5105400" cy="838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Select count(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Product_id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From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TPS_Product</a:t>
            </a:r>
            <a:endParaRPr kumimoji="0" lang="th-TH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0000CC"/>
                </a:solidFill>
              </a:rPr>
              <a:t>Delete  from </a:t>
            </a:r>
            <a:r>
              <a:rPr lang="en-US" sz="2800" b="1" dirty="0" err="1" smtClean="0">
                <a:solidFill>
                  <a:srgbClr val="0000CC"/>
                </a:solidFill>
              </a:rPr>
              <a:t>Table_Name</a:t>
            </a:r>
            <a:endParaRPr lang="en-US" sz="2800" b="1" dirty="0" smtClean="0">
              <a:solidFill>
                <a:srgbClr val="0000CC"/>
              </a:solidFill>
            </a:endParaRPr>
          </a:p>
          <a:p>
            <a:pPr>
              <a:buNone/>
            </a:pPr>
            <a:r>
              <a:rPr lang="en-US" sz="2800" b="1" dirty="0" smtClean="0">
                <a:solidFill>
                  <a:srgbClr val="0000CC"/>
                </a:solidFill>
              </a:rPr>
              <a:t>[Where condition]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2800" b="1" dirty="0" smtClean="0"/>
              <a:t>Delete </a:t>
            </a:r>
          </a:p>
          <a:p>
            <a:pPr>
              <a:buNone/>
            </a:pPr>
            <a:r>
              <a:rPr lang="en-US" sz="2800" b="1" dirty="0" smtClean="0"/>
              <a:t>From </a:t>
            </a:r>
            <a:r>
              <a:rPr lang="en-US" sz="2800" b="1" dirty="0" err="1" smtClean="0"/>
              <a:t>TPS_Product</a:t>
            </a:r>
            <a:endParaRPr lang="en-US" sz="2800" b="1" dirty="0" smtClean="0"/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r>
              <a:rPr lang="en-US" sz="2800" dirty="0" smtClean="0">
                <a:solidFill>
                  <a:srgbClr val="C00000"/>
                </a:solidFill>
              </a:rPr>
              <a:t>(!!! </a:t>
            </a:r>
            <a:r>
              <a:rPr lang="th-TH" sz="2800" dirty="0" smtClean="0">
                <a:solidFill>
                  <a:srgbClr val="C00000"/>
                </a:solidFill>
              </a:rPr>
              <a:t>คำสั่งนี้ จะลบ </a:t>
            </a:r>
            <a:r>
              <a:rPr lang="en-US" sz="2800" dirty="0" smtClean="0">
                <a:solidFill>
                  <a:srgbClr val="C00000"/>
                </a:solidFill>
              </a:rPr>
              <a:t>Table) </a:t>
            </a:r>
            <a:r>
              <a:rPr lang="th-TH" sz="2800" dirty="0" smtClean="0">
                <a:solidFill>
                  <a:srgbClr val="C00000"/>
                </a:solidFill>
              </a:rPr>
              <a:t>พึงระวังเสมอ</a:t>
            </a:r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endParaRPr lang="en-US" sz="2800" b="1" dirty="0"/>
          </a:p>
          <a:p>
            <a:pPr>
              <a:buNone/>
            </a:pPr>
            <a:r>
              <a:rPr lang="en-US" sz="2800" b="1" dirty="0"/>
              <a:t>Delete </a:t>
            </a:r>
          </a:p>
          <a:p>
            <a:pPr>
              <a:buNone/>
            </a:pPr>
            <a:r>
              <a:rPr lang="en-US" sz="2800" b="1" dirty="0"/>
              <a:t>From </a:t>
            </a:r>
            <a:r>
              <a:rPr lang="en-US" sz="2800" b="1" dirty="0" err="1"/>
              <a:t>TPS_Product</a:t>
            </a:r>
            <a:endParaRPr lang="en-US" sz="2800" b="1" dirty="0"/>
          </a:p>
          <a:p>
            <a:pPr>
              <a:buNone/>
            </a:pPr>
            <a:r>
              <a:rPr lang="en-US" sz="2800" b="1" dirty="0"/>
              <a:t>Where </a:t>
            </a:r>
            <a:r>
              <a:rPr lang="en-US" sz="2800" b="1" dirty="0" err="1"/>
              <a:t>Product_id</a:t>
            </a:r>
            <a:r>
              <a:rPr lang="en-US" sz="2800" b="1" dirty="0"/>
              <a:t>='G001'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Delete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17525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>
                <a:solidFill>
                  <a:srgbClr val="0000CC"/>
                </a:solidFill>
              </a:rPr>
              <a:t>Update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err="1">
                <a:solidFill>
                  <a:srgbClr val="0000CC"/>
                </a:solidFill>
              </a:rPr>
              <a:t>TableName</a:t>
            </a:r>
            <a:endParaRPr lang="en-US" sz="2800" b="1" dirty="0">
              <a:solidFill>
                <a:srgbClr val="0000CC"/>
              </a:solidFill>
            </a:endParaRPr>
          </a:p>
          <a:p>
            <a:pPr>
              <a:buNone/>
            </a:pPr>
            <a:r>
              <a:rPr lang="en-US" sz="2800" dirty="0">
                <a:solidFill>
                  <a:srgbClr val="0000CC"/>
                </a:solidFill>
              </a:rPr>
              <a:t>Set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err="1">
                <a:solidFill>
                  <a:srgbClr val="0000CC"/>
                </a:solidFill>
              </a:rPr>
              <a:t>FieldName</a:t>
            </a:r>
            <a:r>
              <a:rPr lang="en-US" sz="2800" b="1" dirty="0">
                <a:solidFill>
                  <a:srgbClr val="0000CC"/>
                </a:solidFill>
              </a:rPr>
              <a:t>=Value</a:t>
            </a:r>
          </a:p>
          <a:p>
            <a:pPr>
              <a:buNone/>
            </a:pPr>
            <a:r>
              <a:rPr lang="en-US" sz="2800" dirty="0">
                <a:solidFill>
                  <a:srgbClr val="0000CC"/>
                </a:solidFill>
              </a:rPr>
              <a:t>[Where condition]</a:t>
            </a:r>
            <a:endParaRPr lang="th-TH" sz="2800" dirty="0">
              <a:solidFill>
                <a:srgbClr val="0000CC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320040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Update</a:t>
            </a:r>
            <a:r>
              <a:rPr lang="en-US" b="1" dirty="0"/>
              <a:t> Product</a:t>
            </a:r>
          </a:p>
          <a:p>
            <a:r>
              <a:rPr lang="en-US" dirty="0"/>
              <a:t>Set</a:t>
            </a:r>
            <a:r>
              <a:rPr lang="en-US" b="1" dirty="0"/>
              <a:t> </a:t>
            </a:r>
            <a:r>
              <a:rPr lang="en-US" b="1" dirty="0" err="1"/>
              <a:t>Product_Name</a:t>
            </a:r>
            <a:r>
              <a:rPr lang="en-US" b="1" dirty="0"/>
              <a:t>='Water'</a:t>
            </a:r>
            <a:endParaRPr lang="th-TH" dirty="0">
              <a:solidFill>
                <a:srgbClr val="0000CC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4114800"/>
            <a:ext cx="502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(!!! </a:t>
            </a:r>
            <a:r>
              <a:rPr lang="th-TH" dirty="0" smtClean="0">
                <a:solidFill>
                  <a:srgbClr val="C00000"/>
                </a:solidFill>
              </a:rPr>
              <a:t>คำสั่งนี้จะแก้ไขทั้ง </a:t>
            </a:r>
            <a:r>
              <a:rPr lang="en-US" dirty="0" smtClean="0">
                <a:solidFill>
                  <a:srgbClr val="C00000"/>
                </a:solidFill>
              </a:rPr>
              <a:t>Table) </a:t>
            </a:r>
            <a:r>
              <a:rPr lang="th-TH" dirty="0" smtClean="0">
                <a:solidFill>
                  <a:srgbClr val="C00000"/>
                </a:solidFill>
              </a:rPr>
              <a:t>พึงระวังเสมอ</a:t>
            </a:r>
            <a:endParaRPr lang="th-TH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4953000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Update</a:t>
            </a:r>
            <a:r>
              <a:rPr lang="en-US" b="1" dirty="0"/>
              <a:t> </a:t>
            </a:r>
            <a:r>
              <a:rPr lang="en-US" b="1" dirty="0" smtClean="0"/>
              <a:t>Product</a:t>
            </a:r>
            <a:endParaRPr lang="en-US" b="1" dirty="0"/>
          </a:p>
          <a:p>
            <a:r>
              <a:rPr lang="en-US" dirty="0"/>
              <a:t>Set</a:t>
            </a:r>
            <a:r>
              <a:rPr lang="en-US" b="1" dirty="0"/>
              <a:t> </a:t>
            </a:r>
            <a:r>
              <a:rPr lang="en-US" b="1" dirty="0" err="1"/>
              <a:t>Product_Name</a:t>
            </a:r>
            <a:r>
              <a:rPr lang="en-US" b="1" dirty="0"/>
              <a:t>='Water'</a:t>
            </a:r>
          </a:p>
          <a:p>
            <a:r>
              <a:rPr lang="en-US" dirty="0"/>
              <a:t>Where</a:t>
            </a:r>
            <a:r>
              <a:rPr lang="en-US" b="1" dirty="0"/>
              <a:t> </a:t>
            </a:r>
            <a:r>
              <a:rPr lang="en-US" b="1" dirty="0" err="1"/>
              <a:t>Product_id</a:t>
            </a:r>
            <a:r>
              <a:rPr lang="en-US" b="1" dirty="0"/>
              <a:t>='G001'</a:t>
            </a:r>
            <a:endParaRPr lang="th-TH" dirty="0">
              <a:solidFill>
                <a:srgbClr val="0000CC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Update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hlinkClick r:id="rId2"/>
              </a:rPr>
              <a:t>https://www.w3schools.in/mysql/ddl-dml-dcl/</a:t>
            </a:r>
            <a:endParaRPr lang="en-US" sz="2400" dirty="0" smtClean="0"/>
          </a:p>
          <a:p>
            <a:endParaRPr lang="th-TH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838200"/>
            <a:ext cx="8915400" cy="19050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Structured Query Language(SQL)</a:t>
            </a:r>
            <a:br>
              <a:rPr lang="en-US" dirty="0" smtClean="0"/>
            </a:br>
            <a:r>
              <a:rPr lang="en-US" dirty="0" smtClean="0"/>
              <a:t>Part 1</a:t>
            </a:r>
            <a:endParaRPr lang="th-TH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4572000"/>
            <a:ext cx="2514600" cy="836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Flowchart: Magnetic Disk 9"/>
          <p:cNvSpPr/>
          <p:nvPr/>
        </p:nvSpPr>
        <p:spPr>
          <a:xfrm>
            <a:off x="5105400" y="3581400"/>
            <a:ext cx="2209800" cy="2590800"/>
          </a:xfrm>
          <a:prstGeom prst="flowChartMagneticDisk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b="1" dirty="0" smtClean="0">
              <a:solidFill>
                <a:srgbClr val="006600"/>
              </a:solidFill>
            </a:endParaRPr>
          </a:p>
          <a:p>
            <a:pPr algn="ctr"/>
            <a:r>
              <a:rPr lang="en-US" sz="4400" b="1" dirty="0" smtClean="0">
                <a:solidFill>
                  <a:srgbClr val="006600"/>
                </a:solidFill>
              </a:rPr>
              <a:t>Update</a:t>
            </a:r>
          </a:p>
          <a:p>
            <a:pPr algn="ctr"/>
            <a:r>
              <a:rPr lang="en-US" dirty="0" smtClean="0"/>
              <a:t>            </a:t>
            </a:r>
            <a:r>
              <a:rPr lang="en-US" sz="3200" b="1" dirty="0" smtClean="0">
                <a:solidFill>
                  <a:srgbClr val="FF9900"/>
                </a:solidFill>
              </a:rPr>
              <a:t>Select </a:t>
            </a:r>
            <a:r>
              <a:rPr lang="en-US" b="1" dirty="0" smtClean="0">
                <a:solidFill>
                  <a:srgbClr val="C00000"/>
                </a:solidFill>
              </a:rPr>
              <a:t>Delete</a:t>
            </a:r>
          </a:p>
          <a:p>
            <a:pPr algn="ctr"/>
            <a:endParaRPr lang="th-TH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SQL CATEGORIES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base"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		SQL 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Language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เป็นภาษาที่ใช้จัดการโครงสร้าง และจัดการ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การข้อมูล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ที่จัดเก็บในโปรแกรมที่เป็นตระกูล ระบบจัดการฐานข้อมูล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 (Database Management System: DBMS)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เช่น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MS SQL Server, My SQL, MS Access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      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 fontAlgn="base">
              <a:buNone/>
            </a:pPr>
            <a:r>
              <a:rPr lang="th-TH" dirty="0">
                <a:latin typeface="AngsanaUPC" pitchFamily="18" charset="-34"/>
                <a:cs typeface="AngsanaUPC" pitchFamily="18" charset="-34"/>
              </a:rPr>
              <a:t>	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	เรา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จะใช้ภาษา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SQL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 ใน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DBMS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และ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ใช้เขียนแทรกเพื่อจัดการข้อมูล ใน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การเขียนโปรแกรมด้วยภาษาต่างๆ เช่น แทรกในภาษา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PHP,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แทรกในภาษา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Visual basic 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 fontAlgn="base">
              <a:buNone/>
            </a:pPr>
            <a:endParaRPr lang="th-TH" dirty="0">
              <a:latin typeface="AngsanaUPC" pitchFamily="18" charset="-34"/>
              <a:cs typeface="AngsanaUPC" pitchFamily="18" charset="-34"/>
            </a:endParaRPr>
          </a:p>
          <a:p>
            <a:pPr fontAlgn="base"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SQL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แบ่งเป็นหลายกลุ่ม เช่น</a:t>
            </a:r>
            <a:endParaRPr lang="en-US" dirty="0">
              <a:latin typeface="AngsanaUPC" pitchFamily="18" charset="-34"/>
              <a:cs typeface="AngsanaUPC" pitchFamily="18" charset="-34"/>
            </a:endParaRPr>
          </a:p>
          <a:p>
            <a:pPr fontAlgn="base"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	1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.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DDL	-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Data Definition Language</a:t>
            </a:r>
          </a:p>
          <a:p>
            <a:pPr fontAlgn="base">
              <a:buNone/>
            </a:pPr>
            <a:r>
              <a:rPr lang="en-US" dirty="0">
                <a:latin typeface="AngsanaUPC" pitchFamily="18" charset="-34"/>
                <a:cs typeface="AngsanaUPC" pitchFamily="18" charset="-34"/>
              </a:rPr>
              <a:t>	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2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.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DML	-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Data Manipulation Language</a:t>
            </a:r>
          </a:p>
          <a:p>
            <a:pPr fontAlgn="base">
              <a:buNone/>
            </a:pPr>
            <a:r>
              <a:rPr lang="en-US" dirty="0">
                <a:latin typeface="AngsanaUPC" pitchFamily="18" charset="-34"/>
                <a:cs typeface="AngsanaUPC" pitchFamily="18" charset="-34"/>
              </a:rPr>
              <a:t>	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3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. DCL 	- Data Control Language</a:t>
            </a:r>
          </a:p>
          <a:p>
            <a:pPr fontAlgn="base">
              <a:buNone/>
            </a:pPr>
            <a:r>
              <a:rPr lang="en-US" dirty="0">
                <a:latin typeface="AngsanaUPC" pitchFamily="18" charset="-34"/>
                <a:cs typeface="AngsanaUPC" pitchFamily="18" charset="-34"/>
              </a:rPr>
              <a:t>	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4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. TCL 	- Transaction Control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Language</a:t>
            </a:r>
            <a:endParaRPr lang="en-US" dirty="0">
              <a:latin typeface="AngsanaUPC" pitchFamily="18" charset="-34"/>
              <a:cs typeface="AngsanaUPC" pitchFamily="18" charset="-34"/>
            </a:endParaRPr>
          </a:p>
          <a:p>
            <a:endParaRPr lang="th-TH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 flipV="1">
            <a:off x="7620000" y="1905000"/>
            <a:ext cx="0" cy="381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5334000" y="1905000"/>
            <a:ext cx="0" cy="381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3124200" y="1905000"/>
            <a:ext cx="0" cy="381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1066800" y="1905000"/>
            <a:ext cx="0" cy="381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/>
          <p:cNvSpPr/>
          <p:nvPr/>
        </p:nvSpPr>
        <p:spPr>
          <a:xfrm>
            <a:off x="2514600" y="304800"/>
            <a:ext cx="4267200" cy="1371600"/>
          </a:xfrm>
          <a:prstGeom prst="ellipse">
            <a:avLst/>
          </a:prstGeom>
          <a:solidFill>
            <a:srgbClr val="B9CD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6600"/>
                </a:solidFill>
              </a:rPr>
              <a:t>SQL Command Categories</a:t>
            </a:r>
            <a:r>
              <a:rPr lang="en-US" sz="2400" b="1" dirty="0">
                <a:solidFill>
                  <a:srgbClr val="006600"/>
                </a:solidFill>
              </a:rPr>
              <a:t> </a:t>
            </a:r>
            <a:endParaRPr lang="th-TH" sz="2400" b="1" dirty="0">
              <a:solidFill>
                <a:srgbClr val="0066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066800" y="1905000"/>
            <a:ext cx="65532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4" idx="4"/>
          </p:cNvCxnSpPr>
          <p:nvPr/>
        </p:nvCxnSpPr>
        <p:spPr>
          <a:xfrm>
            <a:off x="4648200" y="1676400"/>
            <a:ext cx="0" cy="228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52400" y="2209800"/>
            <a:ext cx="1752600" cy="457200"/>
          </a:xfrm>
          <a:prstGeom prst="rect">
            <a:avLst/>
          </a:prstGeom>
          <a:solidFill>
            <a:srgbClr val="6E97C8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C000"/>
                </a:solidFill>
              </a:rPr>
              <a:t>DDL</a:t>
            </a:r>
            <a:endParaRPr lang="th-TH" b="1" dirty="0">
              <a:solidFill>
                <a:srgbClr val="FFC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057400" y="2209800"/>
            <a:ext cx="2209800" cy="457200"/>
          </a:xfrm>
          <a:prstGeom prst="rect">
            <a:avLst/>
          </a:prstGeom>
          <a:solidFill>
            <a:srgbClr val="6E97C8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C000"/>
                </a:solidFill>
              </a:rPr>
              <a:t>DML</a:t>
            </a:r>
            <a:endParaRPr lang="th-TH" b="1" dirty="0">
              <a:solidFill>
                <a:srgbClr val="FFC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419600" y="2209800"/>
            <a:ext cx="1752600" cy="457200"/>
          </a:xfrm>
          <a:prstGeom prst="rect">
            <a:avLst/>
          </a:prstGeom>
          <a:solidFill>
            <a:srgbClr val="6E97C8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C000"/>
                </a:solidFill>
              </a:rPr>
              <a:t>DCL</a:t>
            </a:r>
            <a:endParaRPr lang="th-TH" b="1" dirty="0">
              <a:solidFill>
                <a:srgbClr val="FFC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324600" y="2209800"/>
            <a:ext cx="2590800" cy="457200"/>
          </a:xfrm>
          <a:prstGeom prst="rect">
            <a:avLst/>
          </a:prstGeom>
          <a:solidFill>
            <a:srgbClr val="6E97C8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C000"/>
                </a:solidFill>
              </a:rPr>
              <a:t>TCL</a:t>
            </a:r>
            <a:endParaRPr lang="th-TH" b="1" dirty="0">
              <a:solidFill>
                <a:srgbClr val="FFC000"/>
              </a:solidFill>
            </a:endParaRPr>
          </a:p>
        </p:txBody>
      </p:sp>
      <p:sp>
        <p:nvSpPr>
          <p:cNvPr id="15" name="Flowchart: Process 14"/>
          <p:cNvSpPr/>
          <p:nvPr/>
        </p:nvSpPr>
        <p:spPr>
          <a:xfrm>
            <a:off x="152400" y="2667000"/>
            <a:ext cx="1752600" cy="3096322"/>
          </a:xfrm>
          <a:prstGeom prst="flowChartProcess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rgbClr val="006600"/>
                </a:solidFill>
              </a:rPr>
              <a:t>CREATE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ALTER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DROP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TRUNCATE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COMMENT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RENAME</a:t>
            </a:r>
            <a:endParaRPr lang="th-TH" sz="2400" b="1" dirty="0">
              <a:solidFill>
                <a:srgbClr val="006600"/>
              </a:solidFill>
            </a:endParaRPr>
          </a:p>
        </p:txBody>
      </p:sp>
      <p:sp>
        <p:nvSpPr>
          <p:cNvPr id="16" name="Flowchart: Process 15"/>
          <p:cNvSpPr/>
          <p:nvPr/>
        </p:nvSpPr>
        <p:spPr>
          <a:xfrm>
            <a:off x="2057400" y="2667000"/>
            <a:ext cx="2209800" cy="3505200"/>
          </a:xfrm>
          <a:prstGeom prst="flowChartProcess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rgbClr val="006600"/>
                </a:solidFill>
              </a:rPr>
              <a:t>SELECT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INSERT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UPDATE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DELETE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MERGE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CALL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EXPLAIN PLAN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LOCK TABLE</a:t>
            </a:r>
          </a:p>
          <a:p>
            <a:endParaRPr lang="th-TH" sz="2400" b="1" dirty="0">
              <a:solidFill>
                <a:srgbClr val="006600"/>
              </a:solidFill>
            </a:endParaRPr>
          </a:p>
        </p:txBody>
      </p:sp>
      <p:sp>
        <p:nvSpPr>
          <p:cNvPr id="17" name="Flowchart: Process 16"/>
          <p:cNvSpPr/>
          <p:nvPr/>
        </p:nvSpPr>
        <p:spPr>
          <a:xfrm>
            <a:off x="4419600" y="2667000"/>
            <a:ext cx="1752600" cy="1274956"/>
          </a:xfrm>
          <a:prstGeom prst="flowChartProcess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b="1" dirty="0" smtClean="0">
              <a:solidFill>
                <a:srgbClr val="006600"/>
              </a:solidFill>
            </a:endParaRPr>
          </a:p>
          <a:p>
            <a:r>
              <a:rPr lang="en-US" sz="2400" b="1" dirty="0" smtClean="0">
                <a:solidFill>
                  <a:srgbClr val="006600"/>
                </a:solidFill>
              </a:rPr>
              <a:t>GRANT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REVOKE</a:t>
            </a:r>
          </a:p>
          <a:p>
            <a:endParaRPr lang="en-US" sz="2400" b="1" dirty="0" smtClean="0">
              <a:solidFill>
                <a:srgbClr val="006600"/>
              </a:solidFill>
            </a:endParaRPr>
          </a:p>
          <a:p>
            <a:endParaRPr lang="th-TH" sz="2400" b="1" dirty="0">
              <a:solidFill>
                <a:srgbClr val="006600"/>
              </a:solidFill>
            </a:endParaRPr>
          </a:p>
        </p:txBody>
      </p:sp>
      <p:sp>
        <p:nvSpPr>
          <p:cNvPr id="18" name="Flowchart: Process 17"/>
          <p:cNvSpPr/>
          <p:nvPr/>
        </p:nvSpPr>
        <p:spPr>
          <a:xfrm>
            <a:off x="6324600" y="2667000"/>
            <a:ext cx="2590800" cy="2286000"/>
          </a:xfrm>
          <a:prstGeom prst="flowChartProcess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b="1" dirty="0" smtClean="0">
              <a:solidFill>
                <a:srgbClr val="006600"/>
              </a:solidFill>
            </a:endParaRPr>
          </a:p>
          <a:p>
            <a:r>
              <a:rPr lang="en-US" sz="2400" b="1" dirty="0" smtClean="0">
                <a:solidFill>
                  <a:srgbClr val="006600"/>
                </a:solidFill>
              </a:rPr>
              <a:t>COMMIT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ROLLBACK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SAVEPOINT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SET TRANSACTION</a:t>
            </a:r>
          </a:p>
          <a:p>
            <a:endParaRPr lang="en-US" sz="2400" b="1" dirty="0" smtClean="0">
              <a:solidFill>
                <a:srgbClr val="006600"/>
              </a:solidFill>
            </a:endParaRPr>
          </a:p>
          <a:p>
            <a:endParaRPr lang="th-TH" sz="2400" b="1" dirty="0">
              <a:solidFill>
                <a:srgbClr val="006600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57200" y="6334780"/>
            <a:ext cx="8458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>
                <a:hlinkClick r:id="rId2"/>
              </a:rPr>
              <a:t>https://www.w3schools.in/mysql/ddl-dml-dcl/</a:t>
            </a:r>
            <a:endParaRPr lang="th-TH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Data Definition Language (DDL)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8800"/>
            <a:ext cx="7391400" cy="4525963"/>
          </a:xfrm>
        </p:spPr>
        <p:txBody>
          <a:bodyPr>
            <a:normAutofit fontScale="85000" lnSpcReduction="20000"/>
          </a:bodyPr>
          <a:lstStyle/>
          <a:p>
            <a:pPr fontAlgn="base">
              <a:buNone/>
            </a:pPr>
            <a:r>
              <a:rPr lang="en-US" dirty="0" smtClean="0">
                <a:solidFill>
                  <a:srgbClr val="FF0000"/>
                </a:solidFill>
                <a:latin typeface="AngsanaUPC" pitchFamily="18" charset="-34"/>
                <a:cs typeface="AngsanaUPC" pitchFamily="18" charset="-34"/>
              </a:rPr>
              <a:t>Data </a:t>
            </a:r>
            <a:r>
              <a:rPr lang="en-US" dirty="0">
                <a:solidFill>
                  <a:srgbClr val="FF0000"/>
                </a:solidFill>
                <a:latin typeface="AngsanaUPC" pitchFamily="18" charset="-34"/>
                <a:cs typeface="AngsanaUPC" pitchFamily="18" charset="-34"/>
              </a:rPr>
              <a:t>Definition Language (DDL) 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เป็นคำสั่งในการจัดการโครงสร้างของฐานข้อมูล เช่น เพิ่มตาราง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(CREATE Table) ,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ลบตาราง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(DROP Table)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 </a:t>
            </a:r>
            <a:endParaRPr lang="en-US" dirty="0">
              <a:latin typeface="AngsanaUPC" pitchFamily="18" charset="-34"/>
              <a:cs typeface="AngsanaUPC" pitchFamily="18" charset="-34"/>
            </a:endParaRPr>
          </a:p>
          <a:p>
            <a:pPr lvl="0" fontAlgn="base"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CREATE :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to create database and its objects like (table, index, views, store procedure, function and triggers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)  </a:t>
            </a:r>
            <a:r>
              <a:rPr lang="en-US" b="1" dirty="0">
                <a:solidFill>
                  <a:srgbClr val="7030A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b="1" dirty="0" smtClean="0">
                <a:solidFill>
                  <a:srgbClr val="7030A0"/>
                </a:solidFill>
                <a:latin typeface="AngsanaUPC" pitchFamily="18" charset="-34"/>
                <a:cs typeface="AngsanaUPC" pitchFamily="18" charset="-34"/>
              </a:rPr>
              <a:t>สร้าง</a:t>
            </a:r>
            <a:r>
              <a:rPr lang="en-US" b="1" dirty="0" smtClean="0">
                <a:solidFill>
                  <a:srgbClr val="7030A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en-US" b="1" dirty="0">
              <a:solidFill>
                <a:srgbClr val="7030A0"/>
              </a:solidFill>
              <a:latin typeface="AngsanaUPC" pitchFamily="18" charset="-34"/>
              <a:cs typeface="AngsanaUPC" pitchFamily="18" charset="-34"/>
            </a:endParaRPr>
          </a:p>
          <a:p>
            <a:pPr lvl="0" fontAlgn="base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ALTER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: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alters the structure of the existing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database </a:t>
            </a:r>
            <a:r>
              <a:rPr lang="en-US" b="1" dirty="0">
                <a:solidFill>
                  <a:srgbClr val="7030A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b="1" dirty="0" smtClean="0">
                <a:solidFill>
                  <a:srgbClr val="7030A0"/>
                </a:solidFill>
                <a:latin typeface="AngsanaUPC" pitchFamily="18" charset="-34"/>
                <a:cs typeface="AngsanaUPC" pitchFamily="18" charset="-34"/>
              </a:rPr>
              <a:t>แก้ไข</a:t>
            </a:r>
            <a:r>
              <a:rPr lang="en-US" b="1" dirty="0" smtClean="0">
                <a:solidFill>
                  <a:srgbClr val="7030A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en-US" b="1" dirty="0">
              <a:solidFill>
                <a:srgbClr val="7030A0"/>
              </a:solidFill>
              <a:latin typeface="AngsanaUPC" pitchFamily="18" charset="-34"/>
              <a:cs typeface="AngsanaUPC" pitchFamily="18" charset="-34"/>
            </a:endParaRPr>
          </a:p>
          <a:p>
            <a:pPr lvl="0" fontAlgn="base"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DROP :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delete objects from the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database </a:t>
            </a:r>
            <a:r>
              <a:rPr lang="en-US" b="1" dirty="0">
                <a:solidFill>
                  <a:srgbClr val="7030A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b="1" dirty="0" smtClean="0">
                <a:solidFill>
                  <a:srgbClr val="7030A0"/>
                </a:solidFill>
                <a:latin typeface="AngsanaUPC" pitchFamily="18" charset="-34"/>
                <a:cs typeface="AngsanaUPC" pitchFamily="18" charset="-34"/>
              </a:rPr>
              <a:t>ลบ</a:t>
            </a:r>
            <a:r>
              <a:rPr lang="en-US" b="1" dirty="0" smtClean="0">
                <a:solidFill>
                  <a:srgbClr val="7030A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en-US" b="1" dirty="0">
              <a:solidFill>
                <a:srgbClr val="7030A0"/>
              </a:solidFill>
              <a:latin typeface="AngsanaUPC" pitchFamily="18" charset="-34"/>
              <a:cs typeface="AngsanaUPC" pitchFamily="18" charset="-34"/>
            </a:endParaRPr>
          </a:p>
          <a:p>
            <a:pPr lvl="0" fontAlgn="base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TRUNCATE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: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remove all records from a table, including all spaces allocated for the records are removed</a:t>
            </a:r>
          </a:p>
          <a:p>
            <a:pPr lvl="0" fontAlgn="base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COMMENT </a:t>
            </a:r>
            <a:r>
              <a:rPr lang="en-US" b="1" dirty="0" smtClean="0">
                <a:solidFill>
                  <a:srgbClr val="7030A0"/>
                </a:solidFill>
                <a:latin typeface="AngsanaUPC" pitchFamily="18" charset="-34"/>
                <a:cs typeface="AngsanaUPC" pitchFamily="18" charset="-34"/>
              </a:rPr>
              <a:t>: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add comments to the data dictionary</a:t>
            </a:r>
          </a:p>
          <a:p>
            <a:pPr lvl="0" fontAlgn="base"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RENAME :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rename an object</a:t>
            </a:r>
          </a:p>
          <a:p>
            <a:pPr fontAlgn="base">
              <a:buNone/>
            </a:pPr>
            <a:r>
              <a:rPr lang="en-US" dirty="0">
                <a:latin typeface="AngsanaUPC" pitchFamily="18" charset="-34"/>
                <a:cs typeface="AngsanaUPC" pitchFamily="18" charset="-34"/>
              </a:rPr>
              <a:t> </a:t>
            </a:r>
          </a:p>
          <a:p>
            <a:pPr>
              <a:buNone/>
            </a:pP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6334780"/>
            <a:ext cx="8458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>
                <a:hlinkClick r:id="rId2"/>
              </a:rPr>
              <a:t>https://www.w3schools.in/mysql/ddl-dml-dcl/</a:t>
            </a:r>
            <a:endParaRPr lang="th-TH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		Data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Manipulation Language  (DML)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จัดการข้อมูลในฐานข้อมูล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(Database)</a:t>
            </a:r>
          </a:p>
          <a:p>
            <a:pPr lvl="0" fontAlgn="base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SELECT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retrieve data from the a database</a:t>
            </a:r>
          </a:p>
          <a:p>
            <a:pPr lvl="0" fontAlgn="base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INSERT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insert data into a table</a:t>
            </a:r>
          </a:p>
          <a:p>
            <a:pPr lvl="0" fontAlgn="base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UPDATE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updates existing data within a table</a:t>
            </a:r>
          </a:p>
          <a:p>
            <a:pPr lvl="0" fontAlgn="base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DELETE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Delete all records from a database table</a:t>
            </a:r>
          </a:p>
          <a:p>
            <a:pPr lvl="0" fontAlgn="base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MERGE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UPSERT operation (insert or update)</a:t>
            </a:r>
          </a:p>
          <a:p>
            <a:pPr lvl="0" fontAlgn="base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CALL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call a PL/SQL or Java subprogram</a:t>
            </a:r>
          </a:p>
          <a:p>
            <a:pPr lvl="0" fontAlgn="base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EXPLAIN PLAN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interpretation of the data access path</a:t>
            </a:r>
          </a:p>
          <a:p>
            <a:pPr lvl="0" fontAlgn="base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LOCK TABLE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concurrency Control</a:t>
            </a:r>
          </a:p>
          <a:p>
            <a:pPr>
              <a:buNone/>
            </a:pPr>
            <a:endParaRPr lang="th-TH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Data Manipulation Language  (DML)</a:t>
            </a:r>
            <a:endParaRPr lang="th-TH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		Data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Control Language (DCL)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เป็นการควบคุมการเข้าถึงข้อมูล </a:t>
            </a:r>
            <a:endParaRPr lang="en-US" dirty="0">
              <a:latin typeface="AngsanaUPC" pitchFamily="18" charset="-34"/>
              <a:cs typeface="AngsanaUPC" pitchFamily="18" charset="-34"/>
            </a:endParaRPr>
          </a:p>
          <a:p>
            <a:pPr lvl="0" fontAlgn="base">
              <a:buNone/>
            </a:pPr>
            <a:r>
              <a:rPr lang="en-US" b="1" dirty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GRANT –</a:t>
            </a:r>
            <a:r>
              <a:rPr lang="en-US" dirty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allow users access privileges to database</a:t>
            </a:r>
          </a:p>
          <a:p>
            <a:pPr lvl="0" fontAlgn="base">
              <a:buNone/>
            </a:pPr>
            <a:r>
              <a:rPr lang="en-US" b="1" dirty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REVOKE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withdraw users access privileges given by using the GRANT command</a:t>
            </a:r>
          </a:p>
          <a:p>
            <a:endParaRPr lang="th-TH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Data Control Language (DCL)</a:t>
            </a:r>
            <a:endParaRPr lang="th-TH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		Transaction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Control Language (TCL)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จัดการการประมวลผลข้อมูลในฐานข้อมูล</a:t>
            </a:r>
            <a:endParaRPr lang="en-US" dirty="0">
              <a:latin typeface="AngsanaUPC" pitchFamily="18" charset="-34"/>
              <a:cs typeface="AngsanaUPC" pitchFamily="18" charset="-34"/>
            </a:endParaRPr>
          </a:p>
          <a:p>
            <a:pPr lvl="0" fontAlgn="base">
              <a:buNone/>
            </a:pPr>
            <a:r>
              <a:rPr lang="en-US" b="1" dirty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COMMIT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commits a Transaction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เป็น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การยืนยัน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การเปลี่ยนแปลงข้อมูล</a:t>
            </a:r>
            <a:endParaRPr lang="en-US" dirty="0">
              <a:latin typeface="AngsanaUPC" pitchFamily="18" charset="-34"/>
              <a:cs typeface="AngsanaUPC" pitchFamily="18" charset="-34"/>
            </a:endParaRPr>
          </a:p>
          <a:p>
            <a:pPr lvl="0" fontAlgn="base">
              <a:buNone/>
            </a:pPr>
            <a:r>
              <a:rPr lang="en-US" b="1" dirty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ROLLBACK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rollback a transaction in case of any error occurs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ดึงข้อมูลเก่าก่อนหน้ากลับมา </a:t>
            </a:r>
            <a:endParaRPr lang="en-US" dirty="0">
              <a:latin typeface="AngsanaUPC" pitchFamily="18" charset="-34"/>
              <a:cs typeface="AngsanaUPC" pitchFamily="18" charset="-34"/>
            </a:endParaRPr>
          </a:p>
          <a:p>
            <a:pPr lvl="0" fontAlgn="base">
              <a:buNone/>
            </a:pPr>
            <a:r>
              <a:rPr lang="en-US" b="1" dirty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SAVEPOINT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to rollback the transaction making points within groups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กำหนดจุดของข้อมูล ที่ให้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rollback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ข้อมูลกลับมา</a:t>
            </a:r>
            <a:endParaRPr lang="en-US" dirty="0">
              <a:latin typeface="AngsanaUPC" pitchFamily="18" charset="-34"/>
              <a:cs typeface="AngsanaUPC" pitchFamily="18" charset="-34"/>
            </a:endParaRPr>
          </a:p>
          <a:p>
            <a:pPr lvl="0" fontAlgn="base">
              <a:buNone/>
            </a:pPr>
            <a:r>
              <a:rPr lang="en-US" b="1" dirty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SET TRANSACTION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specify characteristics for the transaction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เป็น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การกำหนด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คุณสมบัติของ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transaction</a:t>
            </a:r>
          </a:p>
          <a:p>
            <a:pPr>
              <a:buNone/>
            </a:pP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Transaction Control Language (TCL)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944562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Select 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1371600"/>
            <a:ext cx="5943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CC"/>
                </a:solidFill>
              </a:rPr>
              <a:t>Select  field name /[*][Count(?)]</a:t>
            </a:r>
          </a:p>
          <a:p>
            <a:r>
              <a:rPr lang="en-US" sz="2400" b="1" dirty="0" smtClean="0">
                <a:solidFill>
                  <a:srgbClr val="0000CC"/>
                </a:solidFill>
              </a:rPr>
              <a:t>From   table name</a:t>
            </a:r>
          </a:p>
          <a:p>
            <a:r>
              <a:rPr lang="en-US" sz="2400" b="1" dirty="0">
                <a:solidFill>
                  <a:srgbClr val="0000CC"/>
                </a:solidFill>
              </a:rPr>
              <a:t>[</a:t>
            </a:r>
            <a:r>
              <a:rPr lang="en-US" sz="2400" b="1" dirty="0" smtClean="0">
                <a:solidFill>
                  <a:srgbClr val="0000CC"/>
                </a:solidFill>
              </a:rPr>
              <a:t>Where condition]</a:t>
            </a:r>
          </a:p>
          <a:p>
            <a:r>
              <a:rPr lang="en-US" sz="2400" b="1" dirty="0" smtClean="0">
                <a:solidFill>
                  <a:srgbClr val="0000CC"/>
                </a:solidFill>
              </a:rPr>
              <a:t>[Order by field name </a:t>
            </a:r>
            <a:r>
              <a:rPr lang="en-US" sz="2400" b="1" dirty="0" err="1" smtClean="0">
                <a:solidFill>
                  <a:srgbClr val="0000CC"/>
                </a:solidFill>
              </a:rPr>
              <a:t>desc</a:t>
            </a:r>
            <a:r>
              <a:rPr lang="en-US" sz="2400" b="1" dirty="0" smtClean="0">
                <a:solidFill>
                  <a:srgbClr val="0000CC"/>
                </a:solidFill>
              </a:rPr>
              <a:t>/</a:t>
            </a:r>
            <a:r>
              <a:rPr lang="en-US" sz="2400" b="1" dirty="0" err="1" smtClean="0">
                <a:solidFill>
                  <a:srgbClr val="0000CC"/>
                </a:solidFill>
              </a:rPr>
              <a:t>asc</a:t>
            </a:r>
            <a:r>
              <a:rPr lang="en-US" sz="2400" b="1" dirty="0" smtClean="0">
                <a:solidFill>
                  <a:srgbClr val="0000CC"/>
                </a:solidFill>
              </a:rPr>
              <a:t>] </a:t>
            </a:r>
            <a:endParaRPr lang="th-TH" sz="2400" b="1" dirty="0">
              <a:solidFill>
                <a:srgbClr val="0000CC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3124200"/>
            <a:ext cx="64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Select </a:t>
            </a:r>
            <a:r>
              <a:rPr lang="en-US" sz="2400" b="1" dirty="0" err="1" smtClean="0"/>
              <a:t>Product_name</a:t>
            </a:r>
            <a:r>
              <a:rPr lang="en-US" sz="2400" b="1" dirty="0" smtClean="0"/>
              <a:t> </a:t>
            </a:r>
          </a:p>
          <a:p>
            <a:r>
              <a:rPr lang="en-US" sz="2400" b="1" dirty="0" smtClean="0"/>
              <a:t>From  Product</a:t>
            </a:r>
          </a:p>
          <a:p>
            <a:r>
              <a:rPr lang="en-US" sz="2400" b="1" dirty="0" smtClean="0"/>
              <a:t>Where </a:t>
            </a:r>
            <a:r>
              <a:rPr lang="en-US" sz="2400" b="1" dirty="0" err="1" smtClean="0"/>
              <a:t>Product_id</a:t>
            </a:r>
            <a:r>
              <a:rPr lang="en-US" sz="2400" b="1" dirty="0" smtClean="0">
                <a:solidFill>
                  <a:srgbClr val="0000CC"/>
                </a:solidFill>
              </a:rPr>
              <a:t>=‘G001’</a:t>
            </a:r>
            <a:endParaRPr lang="th-TH" sz="2400" b="1" dirty="0">
              <a:solidFill>
                <a:srgbClr val="0000CC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4648200"/>
            <a:ext cx="533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Select </a:t>
            </a:r>
            <a:r>
              <a:rPr lang="en-US" sz="2400" b="1" dirty="0"/>
              <a:t>* </a:t>
            </a:r>
            <a:endParaRPr lang="en-US" sz="2400" b="1" dirty="0" smtClean="0"/>
          </a:p>
          <a:p>
            <a:r>
              <a:rPr lang="en-US" sz="2400" b="1" dirty="0" smtClean="0"/>
              <a:t>From </a:t>
            </a:r>
            <a:r>
              <a:rPr lang="en-US" sz="2400" b="1" dirty="0" err="1"/>
              <a:t>TPS_Product</a:t>
            </a:r>
            <a:r>
              <a:rPr lang="en-US" sz="2400" b="1" dirty="0"/>
              <a:t> </a:t>
            </a:r>
            <a:endParaRPr lang="en-US" sz="2400" b="1" dirty="0" smtClean="0"/>
          </a:p>
          <a:p>
            <a:r>
              <a:rPr lang="en-US" sz="2400" b="1" dirty="0" smtClean="0"/>
              <a:t>Where </a:t>
            </a:r>
            <a:r>
              <a:rPr lang="en-US" sz="2400" b="1" dirty="0" err="1"/>
              <a:t>Product_Id</a:t>
            </a:r>
            <a:r>
              <a:rPr lang="en-US" sz="2400" b="1" dirty="0"/>
              <a:t> </a:t>
            </a:r>
            <a:r>
              <a:rPr lang="en-US" sz="2400" b="1" dirty="0">
                <a:solidFill>
                  <a:srgbClr val="0000CC"/>
                </a:solidFill>
              </a:rPr>
              <a:t>&lt;&gt;</a:t>
            </a:r>
            <a:r>
              <a:rPr lang="en-US" sz="2400" b="1" dirty="0" smtClean="0">
                <a:solidFill>
                  <a:srgbClr val="0000CC"/>
                </a:solidFill>
              </a:rPr>
              <a:t>'G001‘</a:t>
            </a:r>
          </a:p>
          <a:p>
            <a:r>
              <a:rPr lang="en-US" sz="2400" b="1" dirty="0" smtClean="0"/>
              <a:t>Order by field name </a:t>
            </a:r>
            <a:r>
              <a:rPr lang="en-US" sz="2400" b="1" dirty="0" err="1" smtClean="0"/>
              <a:t>desc</a:t>
            </a:r>
            <a:endParaRPr lang="th-TH" sz="2400" b="1" dirty="0"/>
          </a:p>
        </p:txBody>
      </p:sp>
      <p:sp>
        <p:nvSpPr>
          <p:cNvPr id="8" name="Rectangle 7"/>
          <p:cNvSpPr/>
          <p:nvPr/>
        </p:nvSpPr>
        <p:spPr>
          <a:xfrm>
            <a:off x="5943600" y="1295400"/>
            <a:ext cx="2895600" cy="1524000"/>
          </a:xfrm>
          <a:prstGeom prst="rect">
            <a:avLst/>
          </a:prstGeom>
          <a:gradFill>
            <a:gsLst>
              <a:gs pos="0">
                <a:schemeClr val="accent5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scene3d>
            <a:camera prst="orthographicFront"/>
            <a:lightRig rig="threePt" dir="t"/>
          </a:scene3d>
          <a:sp3d extrusionH="76200" contourW="12700" prstMaterial="matte">
            <a:bevelT/>
            <a:bevelB/>
            <a:extrusionClr>
              <a:schemeClr val="accent5">
                <a:lumMod val="60000"/>
                <a:lumOff val="40000"/>
              </a:schemeClr>
            </a:extrusionClr>
            <a:contourClr>
              <a:schemeClr val="accent5">
                <a:lumMod val="40000"/>
                <a:lumOff val="6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Desc</a:t>
            </a:r>
            <a:r>
              <a:rPr lang="en-US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เรียงจากมากไปน้อย</a:t>
            </a:r>
          </a:p>
          <a:p>
            <a:pPr algn="ctr"/>
            <a:r>
              <a:rPr lang="en-US" b="1" dirty="0" err="1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Asc</a:t>
            </a:r>
            <a:r>
              <a:rPr lang="en-US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เรียงจากน้อยไปมาก</a:t>
            </a:r>
            <a:endParaRPr lang="th-TH" dirty="0">
              <a:solidFill>
                <a:schemeClr val="tx1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เอกสาร" ma:contentTypeID="0x0101004A3350DE0572F543B18C09E212100E36" ma:contentTypeVersion="7" ma:contentTypeDescription="สร้างเอกสารใหม่" ma:contentTypeScope="" ma:versionID="bd7c36fdff965e9a1a1d6356fa9606c7">
  <xsd:schema xmlns:xsd="http://www.w3.org/2001/XMLSchema" xmlns:xs="http://www.w3.org/2001/XMLSchema" xmlns:p="http://schemas.microsoft.com/office/2006/metadata/properties" xmlns:ns2="718b1a1f-eafe-4468-9731-3e7f8fe76cd3" xmlns:ns3="790a0469-5f77-42dc-abb8-5bd9650776c3" targetNamespace="http://schemas.microsoft.com/office/2006/metadata/properties" ma:root="true" ma:fieldsID="81ba6ed2e8f295b4e02e33867525cfb8" ns2:_="" ns3:_="">
    <xsd:import namespace="718b1a1f-eafe-4468-9731-3e7f8fe76cd3"/>
    <xsd:import namespace="790a0469-5f77-42dc-abb8-5bd9650776c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8b1a1f-eafe-4468-9731-3e7f8fe76c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0a0469-5f77-42dc-abb8-5bd9650776c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แชร์กับ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แชร์พร้อมกับรายละเอียด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ชนิดเนื้อหา"/>
        <xsd:element ref="dc:title" minOccurs="0" maxOccurs="1" ma:index="4" ma:displayName="ชื่อเรื่อง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334C9D2-174C-4187-BA8C-883DD58C235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FB29E11-6BCA-44AD-83A6-27639DE801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8b1a1f-eafe-4468-9731-3e7f8fe76cd3"/>
    <ds:schemaRef ds:uri="790a0469-5f77-42dc-abb8-5bd9650776c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FD2788D-E93B-4D39-99F7-9B18B6E024E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1039</TotalTime>
  <Words>462</Words>
  <Application>Microsoft Office PowerPoint</Application>
  <PresentationFormat>On-screen Show (4:3)</PresentationFormat>
  <Paragraphs>143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Angsana New</vt:lpstr>
      <vt:lpstr>AngsanaUPC</vt:lpstr>
      <vt:lpstr>Arial</vt:lpstr>
      <vt:lpstr>Calibri</vt:lpstr>
      <vt:lpstr>Cordia New</vt:lpstr>
      <vt:lpstr>Office Theme</vt:lpstr>
      <vt:lpstr>PowerPoint Presentation</vt:lpstr>
      <vt:lpstr> Structured Query Language(SQL) Part 1</vt:lpstr>
      <vt:lpstr>SQL CATEGORIES</vt:lpstr>
      <vt:lpstr>PowerPoint Presentation</vt:lpstr>
      <vt:lpstr>Data Definition Language (DDL)</vt:lpstr>
      <vt:lpstr>Data Manipulation Language  (DML)</vt:lpstr>
      <vt:lpstr>Data Control Language (DCL)</vt:lpstr>
      <vt:lpstr>Transaction Control Language (TCL)</vt:lpstr>
      <vt:lpstr>คำสั่ง Select </vt:lpstr>
      <vt:lpstr>ลำดับการเขียน</vt:lpstr>
      <vt:lpstr>คำสั่ง Select</vt:lpstr>
      <vt:lpstr>คำสั่ง Select</vt:lpstr>
      <vt:lpstr>คำสั่ง Select Built-in Function</vt:lpstr>
      <vt:lpstr>คำสั่ง Delete</vt:lpstr>
      <vt:lpstr>คำสั่ง Update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Thip</dc:creator>
  <cp:lastModifiedBy>Employee</cp:lastModifiedBy>
  <cp:revision>9</cp:revision>
  <dcterms:created xsi:type="dcterms:W3CDTF">2019-12-11T04:13:44Z</dcterms:created>
  <dcterms:modified xsi:type="dcterms:W3CDTF">2024-07-24T08:06:38Z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0x0101004A3350DE0572F543B18C09E212100E36</vt:lpwstr>
  </property>
</Properties>
</file>