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</p:sldMasterIdLst>
  <p:notesMasterIdLst>
    <p:notesMasterId r:id="rId63"/>
  </p:notesMasterIdLst>
  <p:sldIdLst>
    <p:sldId id="256" r:id="rId8"/>
    <p:sldId id="257" r:id="rId9"/>
    <p:sldId id="279" r:id="rId10"/>
    <p:sldId id="258" r:id="rId11"/>
    <p:sldId id="259" r:id="rId12"/>
    <p:sldId id="260" r:id="rId13"/>
    <p:sldId id="261" r:id="rId14"/>
    <p:sldId id="262" r:id="rId15"/>
    <p:sldId id="280" r:id="rId16"/>
    <p:sldId id="263" r:id="rId17"/>
    <p:sldId id="264" r:id="rId18"/>
    <p:sldId id="265" r:id="rId19"/>
    <p:sldId id="266" r:id="rId20"/>
    <p:sldId id="267" r:id="rId21"/>
    <p:sldId id="304" r:id="rId22"/>
    <p:sldId id="274" r:id="rId23"/>
    <p:sldId id="275" r:id="rId24"/>
    <p:sldId id="281" r:id="rId25"/>
    <p:sldId id="282" r:id="rId26"/>
    <p:sldId id="328" r:id="rId27"/>
    <p:sldId id="284" r:id="rId28"/>
    <p:sldId id="283" r:id="rId29"/>
    <p:sldId id="285" r:id="rId30"/>
    <p:sldId id="287" r:id="rId31"/>
    <p:sldId id="288" r:id="rId32"/>
    <p:sldId id="289" r:id="rId33"/>
    <p:sldId id="290" r:id="rId34"/>
    <p:sldId id="291" r:id="rId35"/>
    <p:sldId id="327" r:id="rId36"/>
    <p:sldId id="292" r:id="rId37"/>
    <p:sldId id="295" r:id="rId38"/>
    <p:sldId id="293" r:id="rId39"/>
    <p:sldId id="294" r:id="rId40"/>
    <p:sldId id="296" r:id="rId41"/>
    <p:sldId id="297" r:id="rId42"/>
    <p:sldId id="298" r:id="rId43"/>
    <p:sldId id="325" r:id="rId44"/>
    <p:sldId id="326" r:id="rId45"/>
    <p:sldId id="323" r:id="rId46"/>
    <p:sldId id="324" r:id="rId47"/>
    <p:sldId id="299" r:id="rId48"/>
    <p:sldId id="300" r:id="rId49"/>
    <p:sldId id="314" r:id="rId50"/>
    <p:sldId id="315" r:id="rId51"/>
    <p:sldId id="316" r:id="rId52"/>
    <p:sldId id="317" r:id="rId53"/>
    <p:sldId id="318" r:id="rId54"/>
    <p:sldId id="319" r:id="rId55"/>
    <p:sldId id="320" r:id="rId56"/>
    <p:sldId id="321" r:id="rId57"/>
    <p:sldId id="322" r:id="rId58"/>
    <p:sldId id="331" r:id="rId59"/>
    <p:sldId id="332" r:id="rId60"/>
    <p:sldId id="333" r:id="rId61"/>
    <p:sldId id="301" r:id="rId6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39C"/>
    <a:srgbClr val="97D45A"/>
    <a:srgbClr val="D29CA9"/>
    <a:srgbClr val="FFDB69"/>
    <a:srgbClr val="1600B8"/>
    <a:srgbClr val="FFD54F"/>
    <a:srgbClr val="B2DC88"/>
    <a:srgbClr val="8ECC50"/>
    <a:srgbClr val="EFE45B"/>
    <a:srgbClr val="E8D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03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19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notesMaster" Target="notesMasters/notesMaster1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61" Type="http://schemas.openxmlformats.org/officeDocument/2006/relationships/slide" Target="slides/slide54.xml"/><Relationship Id="rId19" Type="http://schemas.openxmlformats.org/officeDocument/2006/relationships/slide" Target="slides/slide1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presProps" Target="presProps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customXml" Target="../customXml/item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ableStyles" Target="tableStyles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10" Type="http://schemas.openxmlformats.org/officeDocument/2006/relationships/slide" Target="slides/slide3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9" Type="http://schemas.openxmlformats.org/officeDocument/2006/relationships/slide" Target="slides/slide3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AC33D4-70DF-4B4B-92C0-F3209410CBEE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5F38D-FFC1-4B66-89B3-C4FED600589A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846647-A6AF-428E-B793-B5B695AD757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2386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5F38D-FFC1-4B66-89B3-C4FED600589A}" type="slidenum">
              <a:rPr kumimoji="0" 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43</a:t>
            </a:fld>
            <a:endParaRPr kumimoji="0" 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311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3607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8666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866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853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6857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227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584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447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66534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7500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422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71623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66397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1916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46729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4451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03144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723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67393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84562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0915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992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488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0316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1780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715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5013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08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74810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78969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9913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749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927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5661A-DEC5-48BE-BA1E-22493C486522}" type="datetimeFigureOut">
              <a:rPr lang="th-TH" smtClean="0"/>
              <a:pPr/>
              <a:t>09/09/67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43B1-5007-4401-A33B-12BC7905144E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2540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3F50823-F59E-442A-A98B-5022F30B654C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9/9/2024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AACCAD-57C9-44F6-A3DC-2C340A68507F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065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53F50823-F59E-442A-A98B-5022F30B654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9CAACCAD-57C9-44F6-A3DC-2C340A6850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factory.com/sql/subquery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SQL Command </a:t>
            </a:r>
            <a:b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ฉบับสมบูรณ์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01</a:t>
            </a:r>
            <a:endParaRPr lang="th-TH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 smtClean="0"/>
              <a:t>สุรินทร์ทิพ ศักดิ์ภูวดล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8139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dirty="0" smtClean="0">
                <a:solidFill>
                  <a:srgbClr val="C00000"/>
                </a:solidFill>
              </a:rPr>
              <a:t>NOT</a:t>
            </a:r>
            <a:r>
              <a:rPr lang="en-US" dirty="0" smtClean="0"/>
              <a:t>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 smtClean="0"/>
          </a:p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51054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 = </a:t>
            </a:r>
            <a:r>
              <a:rPr lang="th-TH" dirty="0" smtClean="0"/>
              <a:t>ข้อมูลที่ตรงเงื่อนไขอย่างใดอย่างหนึ่งก็ให้แสดงข้อมูล</a:t>
            </a:r>
            <a:endParaRPr lang="th-TH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5638800"/>
            <a:ext cx="701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And = </a:t>
            </a:r>
            <a:r>
              <a:rPr lang="th-TH" dirty="0" smtClean="0"/>
              <a:t>ข้อมูลที่ตรงเงื่อนไขทั้งสองอย่างจึงให้แสดงข้อมูล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6172200"/>
            <a:ext cx="54102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 =</a:t>
            </a:r>
            <a:r>
              <a:rPr lang="th-TH" dirty="0" smtClean="0"/>
              <a:t>  คือข้อมูลที่ไม่อยู่ในเงื่อนไข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4191000" cy="175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Product_Id,Product_NameThai</a:t>
            </a:r>
            <a:r>
              <a:rPr lang="en-US" sz="1800" b="1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sz="18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18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T_Product</a:t>
            </a:r>
            <a:endParaRPr lang="en-US" sz="1800" b="1" dirty="0" smtClean="0"/>
          </a:p>
          <a:p>
            <a:pPr>
              <a:buNone/>
            </a:pPr>
            <a:r>
              <a:rPr lang="en-US" sz="1800" dirty="0" smtClean="0"/>
              <a:t>where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1800" b="1" dirty="0" smtClean="0"/>
              <a:t> &gt;50</a:t>
            </a:r>
          </a:p>
          <a:p>
            <a:pPr>
              <a:buNone/>
            </a:pPr>
            <a:r>
              <a:rPr lang="en-US" sz="1800" dirty="0" smtClean="0">
                <a:solidFill>
                  <a:srgbClr val="C00000"/>
                </a:solidFill>
              </a:rPr>
              <a:t>and</a:t>
            </a:r>
            <a:r>
              <a:rPr lang="en-US" sz="1800" b="1" dirty="0" smtClean="0"/>
              <a:t> </a:t>
            </a:r>
            <a:r>
              <a:rPr lang="en-US" sz="18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1800" b="1" dirty="0" smtClean="0"/>
              <a:t>='PT006'</a:t>
            </a:r>
            <a:endParaRPr lang="th-TH" sz="1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1" y="3124200"/>
          <a:ext cx="3733799" cy="923925"/>
        </p:xfrm>
        <a:graphic>
          <a:graphicData uri="http://schemas.openxmlformats.org/drawingml/2006/table">
            <a:tbl>
              <a:tblPr/>
              <a:tblGrid>
                <a:gridCol w="6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8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05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137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Product_NameThai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Product_Type_Id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7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3434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select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Product_Id,Product_NameThai</a:t>
            </a:r>
            <a:r>
              <a:rPr lang="en-US" sz="2000" b="1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, </a:t>
            </a:r>
          </a:p>
          <a:p>
            <a:r>
              <a:rPr lang="en-US" sz="2000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from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dirty="0" err="1" smtClean="0">
                <a:latin typeface="AngsanaUPC" pitchFamily="18" charset="-34"/>
                <a:cs typeface="AngsanaUPC" pitchFamily="18" charset="-34"/>
              </a:rPr>
              <a:t>T_Product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2000" dirty="0" smtClean="0">
                <a:latin typeface="AngsanaUPC" pitchFamily="18" charset="-34"/>
                <a:cs typeface="AngsanaUPC" pitchFamily="18" charset="-34"/>
              </a:rPr>
              <a:t>where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Unit_Price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&gt;50</a:t>
            </a:r>
          </a:p>
          <a:p>
            <a:r>
              <a:rPr lang="en-US" sz="20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or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000" b="1" i="1" dirty="0" err="1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Product_Type_Id</a:t>
            </a:r>
            <a:r>
              <a:rPr lang="en-US" sz="2000" b="1" dirty="0" smtClean="0">
                <a:latin typeface="AngsanaUPC" pitchFamily="18" charset="-34"/>
                <a:cs typeface="AngsanaUPC" pitchFamily="18" charset="-34"/>
              </a:rPr>
              <a:t>='PT006'</a:t>
            </a:r>
            <a:endParaRPr lang="th-TH" sz="2000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19600" y="2667000"/>
          <a:ext cx="4572000" cy="3966210"/>
        </p:xfrm>
        <a:graphic>
          <a:graphicData uri="http://schemas.openxmlformats.org/drawingml/2006/table">
            <a:tbl>
              <a:tblPr/>
              <a:tblGrid>
                <a:gridCol w="971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8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84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Tahoma"/>
                        </a:rPr>
                        <a:t>Product_NameThai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เบียร์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ผ้าห่ม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ขนมปัง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ลูกอม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คอมพิวเตอร์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คุ้ก</a:t>
                      </a:r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กี้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ผ้าอ้อม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ไข่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เครื่องสำอาง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เนื้อ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ยาลดไข้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ไมโครเวฟ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นม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เครื่องพิมพ์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ยาสระผม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โทรศัพท์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588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โทรทัศน์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038600" y="1143000"/>
            <a:ext cx="76200" cy="571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Product_Id,Product_nameEng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not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 ='Beer'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 , </a:t>
            </a:r>
            <a:r>
              <a:rPr lang="en-US" sz="2400" b="1" dirty="0" err="1" smtClean="0"/>
              <a:t>Unit_Price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sz="2400" b="1" dirty="0" smtClean="0"/>
              <a:t>  &gt;10 and</a:t>
            </a:r>
          </a:p>
          <a:p>
            <a:pPr>
              <a:buNone/>
            </a:pPr>
            <a:r>
              <a:rPr lang="en-US" sz="2400" dirty="0" smtClean="0"/>
              <a:t>(</a:t>
            </a:r>
            <a:r>
              <a:rPr lang="en-US" sz="2400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dirty="0" smtClean="0"/>
              <a:t> =</a:t>
            </a:r>
            <a:r>
              <a:rPr lang="en-US" sz="2400" b="1" dirty="0" smtClean="0"/>
              <a:t>'Beer' or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Product_nameEng</a:t>
            </a:r>
            <a:r>
              <a:rPr lang="en-US" sz="2400" b="1" dirty="0" smtClean="0"/>
              <a:t>='Coke')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th-TH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And, Or, Not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33800"/>
            <a:ext cx="8229600" cy="2392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 </a:t>
            </a:r>
            <a:r>
              <a:rPr lang="en-US" sz="2800" i="1" dirty="0" smtClean="0"/>
              <a:t>column1</a:t>
            </a:r>
            <a:r>
              <a:rPr lang="en-US" sz="2800" dirty="0" smtClean="0"/>
              <a:t>,</a:t>
            </a:r>
            <a:r>
              <a:rPr lang="en-US" sz="2800" i="1" dirty="0" smtClean="0"/>
              <a:t> column2, ...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ORDER BY </a:t>
            </a:r>
            <a:r>
              <a:rPr lang="en-US" sz="2800" i="1" dirty="0" smtClean="0"/>
              <a:t>column1, column2, ... </a:t>
            </a:r>
            <a:r>
              <a:rPr lang="en-US" sz="2800" dirty="0" smtClean="0"/>
              <a:t>ASC|DESC;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447800"/>
            <a:ext cx="7239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Order by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ความหมายคือ ให้แสดงข้อมูลโดยเรียงลำดับ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เรียงจากมากไปหาน้อย</a:t>
            </a:r>
          </a:p>
          <a:p>
            <a:r>
              <a:rPr lang="en-US" sz="3200" b="1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   </a:t>
            </a:r>
            <a:r>
              <a:rPr lang="th-TH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		เรียงจากน้อยไปหามาก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0070C0"/>
                </a:solidFill>
              </a:rPr>
              <a:t>Product_Id,Product_nameEng,Unit_price</a:t>
            </a:r>
            <a:r>
              <a:rPr lang="en-US" b="1" i="1" dirty="0" smtClean="0">
                <a:solidFill>
                  <a:srgbClr val="1600B8"/>
                </a:solidFill>
              </a:rPr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0070C0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desc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Product_Id,Product_nameEng,Unit_price</a:t>
            </a:r>
            <a:r>
              <a:rPr lang="en-US" b="1" dirty="0" smtClean="0"/>
              <a:t> 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order by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asc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solidFill>
            <a:srgbClr val="FFD54F"/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Order by …</a:t>
            </a:r>
            <a:r>
              <a:rPr lang="en-US" dirty="0" err="1" smtClean="0"/>
              <a:t>Desc|Asc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Select …Where…Order by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3716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Select  field name /[*][Count(?)]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From   table name</a:t>
            </a:r>
          </a:p>
          <a:p>
            <a:r>
              <a:rPr lang="en-US" sz="2400" b="1" dirty="0">
                <a:solidFill>
                  <a:srgbClr val="0000CC"/>
                </a:solidFill>
              </a:rPr>
              <a:t>[</a:t>
            </a:r>
            <a:r>
              <a:rPr lang="en-US" sz="2400" b="1" dirty="0" smtClean="0">
                <a:solidFill>
                  <a:srgbClr val="0000CC"/>
                </a:solidFill>
              </a:rPr>
              <a:t>Where condition]</a:t>
            </a:r>
          </a:p>
          <a:p>
            <a:r>
              <a:rPr lang="en-US" sz="2400" b="1" dirty="0" smtClean="0">
                <a:solidFill>
                  <a:srgbClr val="0000CC"/>
                </a:solidFill>
              </a:rPr>
              <a:t>[Order by field name </a:t>
            </a:r>
            <a:r>
              <a:rPr lang="en-US" sz="2400" b="1" dirty="0" err="1" smtClean="0">
                <a:solidFill>
                  <a:srgbClr val="0000CC"/>
                </a:solidFill>
              </a:rPr>
              <a:t>desc</a:t>
            </a:r>
            <a:r>
              <a:rPr lang="en-US" sz="2400" b="1" dirty="0" smtClean="0">
                <a:solidFill>
                  <a:srgbClr val="0000CC"/>
                </a:solidFill>
              </a:rPr>
              <a:t>/</a:t>
            </a:r>
            <a:r>
              <a:rPr lang="en-US" sz="2400" b="1" dirty="0" err="1" smtClean="0">
                <a:solidFill>
                  <a:srgbClr val="0000CC"/>
                </a:solidFill>
              </a:rPr>
              <a:t>asc</a:t>
            </a:r>
            <a:r>
              <a:rPr lang="en-US" sz="2400" b="1" dirty="0" smtClean="0">
                <a:solidFill>
                  <a:srgbClr val="0000CC"/>
                </a:solidFill>
              </a:rPr>
              <a:t>] 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3124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 err="1" smtClean="0"/>
              <a:t>Product_name</a:t>
            </a:r>
            <a:r>
              <a:rPr lang="en-US" sz="2400" b="1" dirty="0" smtClean="0"/>
              <a:t> </a:t>
            </a:r>
          </a:p>
          <a:p>
            <a:r>
              <a:rPr lang="en-US" sz="2400" b="1" dirty="0" smtClean="0"/>
              <a:t>From  Product</a:t>
            </a:r>
          </a:p>
          <a:p>
            <a:r>
              <a:rPr lang="en-US" sz="2400" b="1" dirty="0" smtClean="0"/>
              <a:t>Where </a:t>
            </a:r>
            <a:r>
              <a:rPr lang="en-US" sz="2400" b="1" dirty="0" err="1" smtClean="0"/>
              <a:t>Product_id</a:t>
            </a:r>
            <a:r>
              <a:rPr lang="en-US" sz="2400" b="1" dirty="0" smtClean="0">
                <a:solidFill>
                  <a:srgbClr val="0000CC"/>
                </a:solidFill>
              </a:rPr>
              <a:t>=‘G001’</a:t>
            </a:r>
            <a:endParaRPr lang="th-TH" sz="2400" b="1" dirty="0">
              <a:solidFill>
                <a:srgbClr val="0000CC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8200" y="4648200"/>
            <a:ext cx="533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Select </a:t>
            </a:r>
            <a:r>
              <a:rPr lang="en-US" sz="2400" b="1" dirty="0"/>
              <a:t>* </a:t>
            </a:r>
            <a:endParaRPr lang="en-US" sz="2400" b="1" dirty="0" smtClean="0"/>
          </a:p>
          <a:p>
            <a:r>
              <a:rPr lang="en-US" sz="2400" b="1" dirty="0" smtClean="0"/>
              <a:t>From </a:t>
            </a:r>
            <a:r>
              <a:rPr lang="en-US" sz="2400" b="1" dirty="0" err="1"/>
              <a:t>TPS_Product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r>
              <a:rPr lang="en-US" sz="2400" b="1" dirty="0" smtClean="0"/>
              <a:t>Where </a:t>
            </a:r>
            <a:r>
              <a:rPr lang="en-US" sz="2400" b="1" dirty="0" err="1"/>
              <a:t>Product_Id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0000CC"/>
                </a:solidFill>
              </a:rPr>
              <a:t>&lt;&gt;</a:t>
            </a:r>
            <a:r>
              <a:rPr lang="en-US" sz="2400" b="1" dirty="0" smtClean="0">
                <a:solidFill>
                  <a:srgbClr val="0000CC"/>
                </a:solidFill>
              </a:rPr>
              <a:t>'G001‘</a:t>
            </a:r>
          </a:p>
          <a:p>
            <a:r>
              <a:rPr lang="en-US" sz="2400" b="1" dirty="0" smtClean="0"/>
              <a:t>Order by field name </a:t>
            </a:r>
            <a:r>
              <a:rPr lang="en-US" sz="2400" b="1" dirty="0" err="1" smtClean="0"/>
              <a:t>desc</a:t>
            </a:r>
            <a:endParaRPr lang="th-TH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5943600" y="1295400"/>
            <a:ext cx="2895600" cy="1524000"/>
          </a:xfrm>
          <a:prstGeom prst="rect">
            <a:avLst/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scene3d>
            <a:camera prst="orthographicFront"/>
            <a:lightRig rig="threePt" dir="t"/>
          </a:scene3d>
          <a:sp3d extrusionH="76200" contourW="12700" prstMaterial="matte">
            <a:bevelT/>
            <a:bevelB/>
            <a:extrusionClr>
              <a:schemeClr val="accent5">
                <a:lumMod val="60000"/>
                <a:lumOff val="40000"/>
              </a:schemeClr>
            </a:extrusionClr>
            <a:contourClr>
              <a:schemeClr val="accent5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Desc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เรียงจากมากไปน้อย</a:t>
            </a:r>
          </a:p>
          <a:p>
            <a:pPr algn="ctr"/>
            <a:r>
              <a:rPr lang="en-US" b="1" dirty="0" err="1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Asc</a:t>
            </a:r>
            <a:r>
              <a:rPr lang="en-US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solidFill>
                  <a:schemeClr val="tx1"/>
                </a:solidFill>
                <a:latin typeface="AngsanaUPC" pitchFamily="18" charset="-34"/>
                <a:cs typeface="AngsanaUPC" pitchFamily="18" charset="-34"/>
              </a:rPr>
              <a:t>เรียงจากน้อยไปมาก</a:t>
            </a:r>
            <a:endParaRPr lang="th-TH" dirty="0">
              <a:solidFill>
                <a:schemeClr val="tx1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356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715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column_names</a:t>
                      </a:r>
                      <a: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2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table_name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 </a:t>
                      </a:r>
                      <a:r>
                        <a:rPr lang="en-US" sz="2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column_name</a:t>
                      </a:r>
                      <a:r>
                        <a:rPr lang="en-US" sz="2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IS NOT NULL;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Null, Not Null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endParaRPr lang="en-US" sz="2000" dirty="0" smtClean="0"/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null</a:t>
                      </a:r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select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* from Brand</a:t>
                      </a:r>
                    </a:p>
                    <a:p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where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8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brand_name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is not null</a:t>
                      </a:r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เลือกข้อมูลที่ค่า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ไม่เป็น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Null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TOP </a:t>
            </a:r>
            <a:r>
              <a:rPr lang="en-US" i="1" dirty="0" err="1" smtClean="0"/>
              <a:t>number</a:t>
            </a:r>
            <a:r>
              <a:rPr lang="en-US" dirty="0" err="1" smtClean="0"/>
              <a:t>|</a:t>
            </a:r>
            <a:r>
              <a:rPr lang="en-US" i="1" dirty="0" err="1" smtClean="0"/>
              <a:t>percent</a:t>
            </a:r>
            <a:r>
              <a:rPr lang="en-US" dirty="0" smtClean="0"/>
              <a:t>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 </a:t>
            </a:r>
            <a:r>
              <a:rPr lang="en-US" i="1" dirty="0" smtClean="0"/>
              <a:t>number</a:t>
            </a:r>
            <a:r>
              <a:rPr lang="en-US" dirty="0" smtClean="0"/>
              <a:t>;  ****</a:t>
            </a:r>
            <a:r>
              <a:rPr lang="th-TH" dirty="0" smtClean="0"/>
              <a:t>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ไปลองเองเพราะ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Run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ไม่สำเร็จ</a:t>
            </a:r>
            <a:endParaRPr lang="en-US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3 * FROM </a:t>
            </a:r>
            <a:r>
              <a:rPr lang="en-US" sz="2800" b="1" dirty="0" err="1" smtClean="0"/>
              <a:t>T_Product</a:t>
            </a:r>
            <a:endParaRPr lang="en-US" sz="2800" b="1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TOP 50 PERCENT * FROM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Select Top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Select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800600"/>
            <a:ext cx="8763000" cy="129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 </a:t>
            </a:r>
            <a:r>
              <a:rPr lang="th-TH" sz="2800" dirty="0" smtClean="0"/>
              <a:t>เช่น </a:t>
            </a:r>
            <a:r>
              <a:rPr lang="en-US" sz="2800" dirty="0" smtClean="0"/>
              <a:t>SELECT </a:t>
            </a:r>
            <a:r>
              <a:rPr lang="en-US" sz="2800" dirty="0" err="1" smtClean="0"/>
              <a:t>Product_id</a:t>
            </a:r>
            <a:r>
              <a:rPr lang="en-US" sz="2800" dirty="0" smtClean="0"/>
              <a:t>, </a:t>
            </a:r>
            <a:r>
              <a:rPr lang="en-US" sz="2800" dirty="0" err="1" smtClean="0"/>
              <a:t>Product_nameEng</a:t>
            </a:r>
            <a:r>
              <a:rPr lang="en-US" sz="2800" dirty="0" smtClean="0"/>
              <a:t>  from </a:t>
            </a:r>
            <a:r>
              <a:rPr lang="en-US" sz="2800" dirty="0" err="1" smtClean="0"/>
              <a:t>T_Product</a:t>
            </a:r>
            <a:endParaRPr lang="en-US" sz="2800" dirty="0" smtClean="0"/>
          </a:p>
          <a:p>
            <a:pPr>
              <a:buNone/>
            </a:pPr>
            <a:r>
              <a:rPr lang="th-TH" sz="2800" dirty="0" smtClean="0"/>
              <a:t> เช่น </a:t>
            </a:r>
            <a:r>
              <a:rPr lang="en-US" sz="2800" dirty="0" smtClean="0"/>
              <a:t>SELECT * FROM </a:t>
            </a:r>
            <a:r>
              <a:rPr lang="en-US" sz="2800" i="1" dirty="0" err="1" smtClean="0"/>
              <a:t>T_Product</a:t>
            </a:r>
            <a:endParaRPr lang="th-TH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1430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เป็นคำสั่งเลือกข้อมูลจาก </a:t>
            </a:r>
            <a:r>
              <a:rPr lang="en-US" sz="3600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Table</a:t>
            </a:r>
            <a:endParaRPr lang="th-TH" sz="3600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905000"/>
          <a:ext cx="8305800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7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คำสั่ง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คำอธิบาย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</a:t>
                      </a:r>
                      <a:r>
                        <a:rPr lang="en-US" sz="2800" i="1" dirty="0" smtClean="0"/>
                        <a:t>column1</a:t>
                      </a:r>
                      <a:r>
                        <a:rPr lang="en-US" sz="2800" dirty="0" smtClean="0"/>
                        <a:t>,</a:t>
                      </a:r>
                      <a:r>
                        <a:rPr lang="en-US" sz="2800" i="1" dirty="0" smtClean="0"/>
                        <a:t> column2, ...</a:t>
                      </a:r>
                      <a:r>
                        <a:rPr lang="en-US" sz="2800" dirty="0" smtClean="0"/>
                        <a:t/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FROM </a:t>
                      </a:r>
                      <a:r>
                        <a:rPr lang="en-US" sz="2800" i="1" dirty="0" err="1" smtClean="0"/>
                        <a:t>table_name</a:t>
                      </a:r>
                      <a:r>
                        <a:rPr lang="en-US" sz="2800" dirty="0" smtClean="0"/>
                        <a:t>;</a:t>
                      </a:r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เลือกข้อมูลแบบระบุ  </a:t>
                      </a:r>
                      <a:r>
                        <a:rPr lang="en-US" dirty="0" smtClean="0"/>
                        <a:t>Field</a:t>
                      </a:r>
                      <a:r>
                        <a:rPr lang="en-US" baseline="0" dirty="0" smtClean="0"/>
                        <a:t> name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SELECT * FROM </a:t>
                      </a:r>
                      <a:r>
                        <a:rPr lang="en-US" sz="2800" i="1" dirty="0" err="1" smtClean="0"/>
                        <a:t>table_name</a:t>
                      </a:r>
                      <a:endParaRPr lang="en-US" sz="2800" dirty="0" smtClean="0"/>
                    </a:p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เลือกข้อมูลทุก </a:t>
                      </a:r>
                      <a:r>
                        <a:rPr lang="en-US" dirty="0" smtClean="0"/>
                        <a:t>Field </a:t>
                      </a:r>
                      <a:r>
                        <a:rPr lang="th-TH" dirty="0" smtClean="0"/>
                        <a:t>ทั้งหมด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 Top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0"/>
            <a:ext cx="8229600" cy="23161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/>
              <a:t>Ex1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endParaRPr lang="en-US"/>
          </a:p>
          <a:p>
            <a:pPr marL="0" indent="0">
              <a:buNone/>
            </a:pPr>
            <a:r>
              <a:rPr lang="en-US"/>
              <a:t>Ex2 : Select top 10 </a:t>
            </a:r>
            <a:r>
              <a:rPr lang="en-US" err="1"/>
              <a:t>Unit_Price</a:t>
            </a:r>
            <a:endParaRPr lang="en-US"/>
          </a:p>
          <a:p>
            <a:pPr marL="0" indent="0">
              <a:buNone/>
            </a:pPr>
            <a:r>
              <a:rPr lang="en-US"/>
              <a:t>from Product order by </a:t>
            </a:r>
            <a:r>
              <a:rPr lang="en-US" err="1"/>
              <a:t>Unit_Price</a:t>
            </a:r>
            <a:r>
              <a:rPr lang="en-US"/>
              <a:t> </a:t>
            </a:r>
            <a:r>
              <a:rPr lang="en-US" err="1"/>
              <a:t>desc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1417638"/>
            <a:ext cx="80010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 TOP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number</a:t>
            </a:r>
            <a:r>
              <a:rPr kumimoji="0" lang="en-US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percent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column_name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(s)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</a:t>
            </a:r>
            <a:b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Order by </a:t>
            </a:r>
            <a:r>
              <a:rPr kumimoji="0" lang="en-US" sz="28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 </a:t>
            </a:r>
            <a:r>
              <a:rPr kumimoji="0" lang="en-US" sz="2800" b="0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asc</a:t>
            </a:r>
            <a:r>
              <a:rPr kumimoji="0" lang="en-US" sz="2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|desc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4509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Select …Function</a:t>
            </a:r>
            <a:endParaRPr lang="th-TH" b="1" dirty="0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143000" y="2057400"/>
            <a:ext cx="6934200" cy="29484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Min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น้อยสุด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Max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มากสุด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AVG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ค่าเฉลี่ย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Count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จำนวนนับ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), </a:t>
            </a:r>
          </a:p>
          <a:p>
            <a:pPr>
              <a:buNone/>
            </a:pP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Select Sum (</a:t>
            </a:r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จำนวนรวม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SELECT MIN(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SELECT MAX(</a:t>
            </a:r>
            <a:r>
              <a:rPr lang="en-US" i="1" dirty="0" err="1" smtClean="0"/>
              <a:t>column_name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</a:t>
            </a:r>
            <a:r>
              <a:rPr lang="en-US" dirty="0" smtClean="0"/>
              <a:t>;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MIN(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smtClean="0">
                <a:solidFill>
                  <a:srgbClr val="1600B8"/>
                </a:solidFill>
              </a:rPr>
              <a:t>MAX(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dirty="0" err="1" smtClean="0"/>
              <a:t>product_type_id</a:t>
            </a:r>
            <a:r>
              <a:rPr lang="en-US" b="1" dirty="0" smtClean="0"/>
              <a:t>='PT001'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Select  MIN, MAX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800" dirty="0" smtClean="0"/>
              <a:t>	SELECT COUNT(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AVG(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SELECT SUM(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smtClean="0"/>
              <a:t>condition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733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COUNT(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FE45B"/>
          </a:solidFill>
        </p:spPr>
        <p:txBody>
          <a:bodyPr/>
          <a:lstStyle/>
          <a:p>
            <a:r>
              <a:rPr lang="en-US" dirty="0" smtClean="0"/>
              <a:t>Select Count, AVG, SUM</a:t>
            </a:r>
            <a:endParaRPr lang="th-TH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114800" y="1600200"/>
          <a:ext cx="4787900" cy="4680585"/>
        </p:xfrm>
        <a:graphic>
          <a:graphicData uri="http://schemas.openxmlformats.org/drawingml/2006/table">
            <a:tbl>
              <a:tblPr/>
              <a:tblGrid>
                <a:gridCol w="9575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9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1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98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Product_Id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Product_NameEng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Beer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Coke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Green Tea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Water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Make up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Medicine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Meat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milk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Cookie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Bread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Candy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Egg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Computer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Printer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Telephone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Television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Microwave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Shampoo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Diaper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G002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Blanket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th-TH" sz="1400" b="0" i="0" u="none" strike="noStrike" kern="1200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81000" y="3200400"/>
            <a:ext cx="3733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AVG(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='PT001'</a:t>
            </a:r>
            <a:endParaRPr lang="th-TH" sz="2000" dirty="0"/>
          </a:p>
        </p:txBody>
      </p:sp>
      <p:sp>
        <p:nvSpPr>
          <p:cNvPr id="7" name="Rectangle 6"/>
          <p:cNvSpPr/>
          <p:nvPr/>
        </p:nvSpPr>
        <p:spPr>
          <a:xfrm>
            <a:off x="457200" y="4495800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smtClean="0">
                <a:solidFill>
                  <a:srgbClr val="1600B8"/>
                </a:solidFill>
              </a:rPr>
              <a:t>sum(</a:t>
            </a:r>
            <a:r>
              <a:rPr lang="en-US" sz="20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000" b="1" i="1" dirty="0" smtClean="0">
                <a:solidFill>
                  <a:srgbClr val="1600B8"/>
                </a:solidFill>
              </a:rPr>
              <a:t>)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product_type_id</a:t>
            </a:r>
            <a:r>
              <a:rPr lang="en-US" sz="2000" b="1" dirty="0" smtClean="0"/>
              <a:t>='PT001‘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column1, 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/>
              <a:t>columnN</a:t>
            </a:r>
            <a:r>
              <a:rPr lang="en-US" dirty="0" smtClean="0"/>
              <a:t> LIKE </a:t>
            </a:r>
            <a:r>
              <a:rPr lang="en-US" i="1" dirty="0" smtClean="0"/>
              <a:t>pattern</a:t>
            </a:r>
            <a:r>
              <a:rPr lang="en-US" dirty="0" smtClean="0"/>
              <a:t>;</a:t>
            </a:r>
            <a:endParaRPr lang="th-TH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57200" y="1600200"/>
          <a:ext cx="8229600" cy="4368034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1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LIKE Operator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Description</a:t>
                      </a:r>
                    </a:p>
                  </a:txBody>
                  <a:tcPr marL="8078" marR="8078" marT="807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FEA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'%a'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end with "a"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CustomerName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'%or%'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"or" in any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'_r%'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have "r" in the second position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2599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CustomerName LIKE 'a__%'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are at least 3 characters in length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16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WHERE 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ContactName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LIKE '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a%o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'</a:t>
                      </a:r>
                    </a:p>
                  </a:txBody>
                  <a:tcPr marL="96933" marR="8078" marT="807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Finds any values that start with "a" and ends with "o"</a:t>
                      </a:r>
                    </a:p>
                  </a:txBody>
                  <a:tcPr marL="8078" marR="8078" marT="64622" marB="64622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921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>
                <a:solidFill>
                  <a:srgbClr val="C00000"/>
                </a:solidFill>
              </a:rPr>
              <a:t>like'B</a:t>
            </a:r>
            <a:r>
              <a:rPr lang="en-US" sz="2000" b="1" dirty="0" smtClean="0">
                <a:solidFill>
                  <a:srgbClr val="C00000"/>
                </a:solidFill>
              </a:rPr>
              <a:t>%’      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ชื่อที่ขึ้นต้นด้วยอักษร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%'      &gt;&gt;&gt;&gt;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ชื่อที่มีอักษร 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 </a:t>
            </a:r>
            <a:r>
              <a:rPr lang="th-TH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อยู่ตำแหน่งกลางระหว่าง อักษร</a:t>
            </a:r>
            <a:r>
              <a:rPr lang="en-US" sz="2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200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sz="2000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sz="2000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sz="2000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sz="2000" dirty="0" smtClean="0"/>
              <a:t>from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pPr>
              <a:buNone/>
            </a:pPr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like'%B</a:t>
            </a:r>
            <a:r>
              <a:rPr lang="en-US" sz="2000" b="1" dirty="0" smtClean="0"/>
              <a:t>'   &gt;&gt;&gt;&gt;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หมายถึง ชื่อที่ลงท้ายด้วยอักษร </a:t>
            </a:r>
            <a:r>
              <a:rPr lang="en-US" sz="26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B)</a:t>
            </a:r>
            <a:endParaRPr lang="th-TH" sz="2600" b="1" dirty="0" smtClean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sz="2000" dirty="0" smtClean="0"/>
          </a:p>
          <a:p>
            <a:pPr>
              <a:buNone/>
            </a:pPr>
            <a:endParaRPr lang="th-TH" sz="20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5"/>
          </a:solidFill>
        </p:spPr>
        <p:txBody>
          <a:bodyPr/>
          <a:lstStyle/>
          <a:p>
            <a:r>
              <a:rPr lang="en-US" dirty="0" smtClean="0"/>
              <a:t>LIKE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LIKE</a:t>
            </a:r>
            <a:endParaRPr lang="th-TH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84582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like'%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‘  ลงท้ายด้วยคำว่า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ชาย%‘  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นำหน้าด้วยคำว่า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</a:t>
            </a:r>
            <a:endParaRPr kumimoji="0" lang="th-TH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emp_no,emp_name,job_no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Employee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Emp_Name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like'%</a:t>
            </a:r>
            <a:r>
              <a:rPr kumimoji="0" lang="th-TH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ชาย%') 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คำว่า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ชาย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” </a:t>
            </a:r>
            <a:r>
              <a:rPr kumimoji="0" lang="th-TH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อยู่ตำแหน่งใดก็ได้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3733800"/>
            <a:ext cx="746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0667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ลำดับการเขียน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66799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Select  &gt;&gt; From &gt;&gt; Where &gt;&gt; Order  by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71800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4343399"/>
            <a:ext cx="8229600" cy="1066799"/>
          </a:xfrm>
          <a:prstGeom prst="rect">
            <a:avLst/>
          </a:prstGeom>
          <a:solidFill>
            <a:schemeClr val="accent5"/>
          </a:solidFill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Select  &gt;&gt; From &gt;&gt; Where &gt;&gt; group by&gt;&gt; Order by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th-TH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4038600"/>
            <a:ext cx="7086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 </a:t>
            </a:r>
            <a:r>
              <a:rPr lang="en-US" sz="2000" b="1" dirty="0" smtClean="0"/>
              <a:t>IN </a:t>
            </a:r>
            <a:r>
              <a:rPr lang="en-US" sz="2000" b="1" dirty="0"/>
              <a:t>(SELECT </a:t>
            </a:r>
            <a:r>
              <a:rPr lang="en-US" sz="2000" i="1" dirty="0" smtClean="0"/>
              <a:t>STATEMENT)</a:t>
            </a:r>
            <a:endParaRPr lang="en-US" sz="2000" b="1" i="1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76600" y="56388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hlinkClick r:id="rId2"/>
              </a:rPr>
              <a:t>https://www.dofactory.com/sql/subquery</a:t>
            </a:r>
            <a:endParaRPr lang="th-TH" dirty="0"/>
          </a:p>
        </p:txBody>
      </p:sp>
      <p:sp>
        <p:nvSpPr>
          <p:cNvPr id="7" name="Rectangle 6"/>
          <p:cNvSpPr/>
          <p:nvPr/>
        </p:nvSpPr>
        <p:spPr>
          <a:xfrm>
            <a:off x="457200" y="1981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SELECT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i="1" dirty="0" smtClean="0">
                <a:solidFill>
                  <a:srgbClr val="1600B8"/>
                </a:solidFill>
              </a:rPr>
              <a:t>(s</a:t>
            </a:r>
            <a:r>
              <a:rPr lang="en-US" i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err="1" smtClean="0">
                <a:solidFill>
                  <a:srgbClr val="1600B8"/>
                </a:solidFill>
              </a:rPr>
              <a:t>column_name</a:t>
            </a:r>
            <a:r>
              <a:rPr lang="en-US" dirty="0" smtClean="0"/>
              <a:t> IN (</a:t>
            </a:r>
            <a:r>
              <a:rPr lang="en-US" i="1" dirty="0" smtClean="0"/>
              <a:t>value1</a:t>
            </a:r>
            <a:r>
              <a:rPr lang="en-US" dirty="0" smtClean="0"/>
              <a:t>,</a:t>
            </a:r>
            <a:r>
              <a:rPr lang="en-US" i="1" dirty="0" smtClean="0"/>
              <a:t> value2</a:t>
            </a:r>
            <a:r>
              <a:rPr lang="en-US" dirty="0" smtClean="0"/>
              <a:t>, ...);</a:t>
            </a:r>
            <a:endParaRPr lang="th-TH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endParaRPr lang="th-TH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dirty="0" err="1" smtClean="0"/>
              <a:t>Product_Id,Product_nameEng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dirty="0" err="1" smtClean="0"/>
              <a:t>Unit_price,Product_Type_Id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b="1" dirty="0" smtClean="0"/>
              <a:t> not in ('</a:t>
            </a:r>
            <a:r>
              <a:rPr lang="en-US" b="1" dirty="0" err="1" smtClean="0"/>
              <a:t>Beer','Blanket','Bread</a:t>
            </a:r>
            <a:r>
              <a:rPr lang="en-US" b="1" dirty="0" smtClean="0"/>
              <a:t>')</a:t>
            </a:r>
            <a:endParaRPr lang="th-TH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228600"/>
            <a:ext cx="8229600" cy="8382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1295400"/>
            <a:ext cx="6172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/>
              <a:t>SELECT</a:t>
            </a:r>
            <a:r>
              <a:rPr lang="en-US" sz="2000" b="1" i="1" dirty="0">
                <a:solidFill>
                  <a:srgbClr val="0070C0"/>
                </a:solidFill>
              </a:rPr>
              <a:t> </a:t>
            </a:r>
            <a:r>
              <a:rPr lang="en-US" sz="2000" b="1" i="1" dirty="0" smtClean="0">
                <a:solidFill>
                  <a:srgbClr val="0070C0"/>
                </a:solidFill>
              </a:rPr>
              <a:t>column-names  </a:t>
            </a:r>
            <a:r>
              <a:rPr lang="th-TH" sz="2000" b="1" i="1" dirty="0" smtClean="0">
                <a:solidFill>
                  <a:srgbClr val="0070C0"/>
                </a:solidFill>
              </a:rPr>
              <a:t>หรือ </a:t>
            </a:r>
            <a:r>
              <a:rPr lang="en-US" sz="2000" b="1" dirty="0" smtClean="0">
                <a:solidFill>
                  <a:srgbClr val="300B7B"/>
                </a:solidFill>
              </a:rPr>
              <a:t>SELECT</a:t>
            </a:r>
            <a:r>
              <a:rPr lang="en-US" sz="2000" b="1" i="1" dirty="0" smtClean="0">
                <a:solidFill>
                  <a:srgbClr val="0070C0"/>
                </a:solidFill>
              </a:rPr>
              <a:t> *</a:t>
            </a:r>
            <a:endParaRPr lang="en-US" sz="2000" b="1" i="1" dirty="0">
              <a:solidFill>
                <a:srgbClr val="0070C0"/>
              </a:solidFill>
            </a:endParaRPr>
          </a:p>
          <a:p>
            <a:r>
              <a:rPr lang="en-US" sz="2000" b="1" dirty="0"/>
              <a:t>FROM table-name1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value</a:t>
            </a:r>
            <a:r>
              <a:rPr lang="en-US" sz="2000" b="1" dirty="0"/>
              <a:t> IN (SELECT </a:t>
            </a:r>
            <a:r>
              <a:rPr lang="en-US" sz="2000" b="1" i="1" dirty="0">
                <a:solidFill>
                  <a:srgbClr val="0070C0"/>
                </a:solidFill>
              </a:rPr>
              <a:t>column-name</a:t>
            </a:r>
          </a:p>
          <a:p>
            <a:r>
              <a:rPr lang="en-US" sz="2000" b="1" dirty="0"/>
              <a:t>FROM table-name2 </a:t>
            </a:r>
          </a:p>
          <a:p>
            <a:r>
              <a:rPr lang="en-US" sz="2000" b="1" dirty="0"/>
              <a:t>WHERE </a:t>
            </a:r>
            <a:r>
              <a:rPr lang="en-US" sz="2000" b="1" i="1" dirty="0">
                <a:solidFill>
                  <a:srgbClr val="0070C0"/>
                </a:solidFill>
              </a:rPr>
              <a:t>condition</a:t>
            </a:r>
            <a:r>
              <a:rPr lang="en-US" sz="2000" b="1" dirty="0"/>
              <a:t>)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3505200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select</a:t>
            </a:r>
            <a:r>
              <a:rPr lang="en-US" sz="2400" b="1" dirty="0" smtClean="0"/>
              <a:t> * from </a:t>
            </a:r>
            <a:r>
              <a:rPr lang="en-US" sz="2400" b="1" dirty="0" err="1" smtClean="0"/>
              <a:t>T_Sales_detail</a:t>
            </a:r>
            <a:endParaRPr lang="en-US" sz="2400" b="1" dirty="0" smtClean="0"/>
          </a:p>
          <a:p>
            <a:r>
              <a:rPr lang="en-US" sz="2400" dirty="0" smtClean="0"/>
              <a:t>where</a:t>
            </a:r>
            <a:r>
              <a:rPr lang="en-US" sz="2400" b="1" i="1" dirty="0" smtClean="0">
                <a:solidFill>
                  <a:srgbClr val="0070C0"/>
                </a:solidFill>
              </a:rPr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i="1" dirty="0" smtClean="0">
                <a:solidFill>
                  <a:srgbClr val="0070C0"/>
                </a:solidFill>
              </a:rPr>
              <a:t>  </a:t>
            </a:r>
            <a:r>
              <a:rPr lang="en-US" sz="2400" b="1" dirty="0" smtClean="0"/>
              <a:t>in </a:t>
            </a:r>
          </a:p>
          <a:p>
            <a:r>
              <a:rPr lang="en-US" sz="2400" dirty="0" smtClean="0"/>
              <a:t>(Select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400" b="1" dirty="0" smtClean="0"/>
              <a:t> from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400" b="1" dirty="0" smtClean="0"/>
              <a:t> ='PT001') </a:t>
            </a:r>
          </a:p>
          <a:p>
            <a:r>
              <a:rPr lang="en-US" sz="2400" b="1" dirty="0" smtClean="0"/>
              <a:t>order by </a:t>
            </a:r>
            <a:r>
              <a:rPr lang="en-US" sz="2400" b="1" dirty="0" err="1" smtClean="0"/>
              <a:t>Receipt_No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asc</a:t>
            </a:r>
            <a:endParaRPr lang="th-TH" sz="24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685800" y="228600"/>
            <a:ext cx="8229600" cy="9144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600" y="10668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select</a:t>
            </a:r>
            <a:r>
              <a:rPr lang="en-US" sz="2000" b="1" dirty="0" smtClean="0"/>
              <a:t> * from </a:t>
            </a:r>
            <a:r>
              <a:rPr lang="en-US" sz="2000" b="1" dirty="0" err="1" smtClean="0"/>
              <a:t>T_Sales_detail</a:t>
            </a:r>
            <a:endParaRPr lang="en-US" sz="2000" b="1" dirty="0" smtClean="0"/>
          </a:p>
          <a:p>
            <a:r>
              <a:rPr lang="en-US" sz="2000" dirty="0" smtClean="0"/>
              <a:t>where</a:t>
            </a:r>
            <a:r>
              <a:rPr lang="en-US" sz="2000" b="1" i="1" dirty="0" smtClean="0">
                <a:solidFill>
                  <a:srgbClr val="0070C0"/>
                </a:solidFill>
              </a:rPr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i="1" dirty="0" smtClean="0">
                <a:solidFill>
                  <a:srgbClr val="0070C0"/>
                </a:solidFill>
              </a:rPr>
              <a:t>  </a:t>
            </a:r>
            <a:r>
              <a:rPr lang="en-US" sz="2000" b="1" dirty="0" smtClean="0"/>
              <a:t>in </a:t>
            </a:r>
          </a:p>
          <a:p>
            <a:r>
              <a:rPr lang="en-US" sz="2000" dirty="0" smtClean="0"/>
              <a:t>(Select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B050"/>
                </a:solidFill>
              </a:rPr>
              <a:t>Product_Id</a:t>
            </a:r>
            <a:r>
              <a:rPr lang="en-US" sz="2000" b="1" dirty="0" smtClean="0"/>
              <a:t> from </a:t>
            </a:r>
            <a:r>
              <a:rPr lang="en-US" sz="2000" b="1" dirty="0" err="1" smtClean="0"/>
              <a:t>T_Product</a:t>
            </a:r>
            <a:r>
              <a:rPr lang="en-US" sz="2000" b="1" dirty="0" smtClean="0"/>
              <a:t> </a:t>
            </a:r>
          </a:p>
          <a:p>
            <a:r>
              <a:rPr lang="en-US" sz="2000" dirty="0" smtClean="0"/>
              <a:t>where</a:t>
            </a:r>
            <a:r>
              <a:rPr lang="en-US" sz="2000" b="1" dirty="0" smtClean="0"/>
              <a:t> </a:t>
            </a:r>
            <a:r>
              <a:rPr lang="en-US" sz="2000" b="1" i="1" dirty="0" err="1" smtClean="0">
                <a:solidFill>
                  <a:srgbClr val="0070C0"/>
                </a:solidFill>
              </a:rPr>
              <a:t>Product_Type_Id</a:t>
            </a:r>
            <a:r>
              <a:rPr lang="en-US" sz="2000" b="1" dirty="0" smtClean="0"/>
              <a:t> ='PT001') </a:t>
            </a:r>
          </a:p>
          <a:p>
            <a:r>
              <a:rPr lang="en-US" sz="2000" b="1" dirty="0" smtClean="0"/>
              <a:t>order by </a:t>
            </a:r>
            <a:r>
              <a:rPr lang="en-US" sz="2000" b="1" dirty="0" err="1" smtClean="0"/>
              <a:t>Receipt_No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asc</a:t>
            </a:r>
            <a:endParaRPr lang="th-TH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10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304800" y="3124200"/>
            <a:ext cx="5638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select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A.Receipt_no,A.Product_Id,A.Product_nameEng</a:t>
            </a:r>
            <a:r>
              <a:rPr lang="en-US" sz="1800" b="1" dirty="0" smtClean="0"/>
              <a:t>,</a:t>
            </a:r>
          </a:p>
          <a:p>
            <a:r>
              <a:rPr lang="en-US" sz="1800" dirty="0" err="1" smtClean="0"/>
              <a:t>A.Qty,A.Unit_Price,A.Total_amt,B.Product_Type_Id</a:t>
            </a:r>
            <a:endParaRPr lang="en-US" sz="1800" dirty="0" smtClean="0"/>
          </a:p>
          <a:p>
            <a:r>
              <a:rPr lang="en-US" sz="1800" dirty="0" smtClean="0"/>
              <a:t>from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T_Sales_detail</a:t>
            </a:r>
            <a:r>
              <a:rPr lang="en-US" sz="1800" b="1" dirty="0" smtClean="0"/>
              <a:t> A, </a:t>
            </a:r>
            <a:r>
              <a:rPr lang="en-US" sz="1800" b="1" dirty="0" err="1" smtClean="0"/>
              <a:t>T_Product</a:t>
            </a:r>
            <a:r>
              <a:rPr lang="en-US" sz="1800" b="1" dirty="0" smtClean="0"/>
              <a:t> B</a:t>
            </a:r>
          </a:p>
          <a:p>
            <a:r>
              <a:rPr lang="en-US" sz="1800" dirty="0" smtClean="0"/>
              <a:t>where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B.Product_Type_Id</a:t>
            </a:r>
            <a:r>
              <a:rPr lang="en-US" sz="1800" b="1" dirty="0" smtClean="0"/>
              <a:t> ='PT001'</a:t>
            </a:r>
          </a:p>
          <a:p>
            <a:r>
              <a:rPr lang="en-US" sz="1800" dirty="0" smtClean="0"/>
              <a:t>and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A.Product_Id</a:t>
            </a:r>
            <a:r>
              <a:rPr lang="en-US" sz="1800" b="1" dirty="0" smtClean="0"/>
              <a:t>=</a:t>
            </a:r>
            <a:r>
              <a:rPr lang="en-US" sz="1800" b="1" dirty="0" err="1" smtClean="0"/>
              <a:t>B.Product_Id</a:t>
            </a:r>
            <a:r>
              <a:rPr lang="en-US" sz="1800" b="1" dirty="0" smtClean="0"/>
              <a:t> </a:t>
            </a:r>
          </a:p>
          <a:p>
            <a:r>
              <a:rPr lang="en-US" sz="1800" dirty="0" smtClean="0"/>
              <a:t>order</a:t>
            </a:r>
            <a:r>
              <a:rPr lang="en-US" sz="1800" b="1" dirty="0" smtClean="0"/>
              <a:t> by </a:t>
            </a:r>
            <a:r>
              <a:rPr lang="en-US" sz="1800" b="1" dirty="0" err="1" smtClean="0"/>
              <a:t>Receipt_No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asc</a:t>
            </a:r>
            <a:endParaRPr lang="th-TH" sz="18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4876800"/>
            <a:ext cx="79438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11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 txBox="1">
            <a:spLocks/>
          </p:cNvSpPr>
          <p:nvPr/>
        </p:nvSpPr>
        <p:spPr>
          <a:xfrm>
            <a:off x="609600" y="76200"/>
            <a:ext cx="8229600" cy="685800"/>
          </a:xfrm>
          <a:prstGeom prst="rect">
            <a:avLst/>
          </a:prstGeom>
          <a:solidFill>
            <a:srgbClr val="B2DC88"/>
          </a:solidFill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lvl="0" algn="ctr">
              <a:spcBef>
                <a:spcPct val="0"/>
              </a:spcBef>
            </a:pPr>
            <a:r>
              <a:rPr lang="en-US" sz="4400" dirty="0" smtClean="0"/>
              <a:t>Select … Where value in …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	SELECT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(s)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WHERE </a:t>
            </a:r>
            <a:r>
              <a:rPr lang="en-US" sz="2800" i="1" dirty="0" err="1" smtClean="0"/>
              <a:t>column_name</a:t>
            </a:r>
            <a:r>
              <a:rPr lang="en-US" sz="2800" i="1" dirty="0" smtClean="0"/>
              <a:t> </a:t>
            </a:r>
            <a:r>
              <a:rPr lang="en-US" sz="2800" dirty="0" smtClean="0"/>
              <a:t>BETWEEN </a:t>
            </a:r>
            <a:r>
              <a:rPr lang="en-US" sz="2800" i="1" dirty="0" smtClean="0"/>
              <a:t>value1</a:t>
            </a:r>
            <a:r>
              <a:rPr lang="en-US" sz="2800" dirty="0" smtClean="0"/>
              <a:t> AND </a:t>
            </a:r>
            <a:r>
              <a:rPr lang="en-US" sz="2800" i="1" dirty="0" smtClean="0"/>
              <a:t>value2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between</a:t>
            </a:r>
            <a:r>
              <a:rPr lang="en-US" sz="2400" b="1" i="1" dirty="0" smtClean="0">
                <a:solidFill>
                  <a:srgbClr val="1600B8"/>
                </a:solidFill>
              </a:rPr>
              <a:t> </a:t>
            </a:r>
            <a:r>
              <a:rPr lang="en-US" sz="2400" b="1" dirty="0" smtClean="0"/>
              <a:t>20 and 50</a:t>
            </a:r>
          </a:p>
          <a:p>
            <a:pPr>
              <a:buNone/>
            </a:pPr>
            <a:endParaRPr lang="en-US" sz="2400" b="1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FFD54F"/>
          </a:solidFill>
        </p:spPr>
        <p:txBody>
          <a:bodyPr/>
          <a:lstStyle/>
          <a:p>
            <a:r>
              <a:rPr lang="en-US" dirty="0" smtClean="0"/>
              <a:t>Between</a:t>
            </a:r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114800"/>
            <a:ext cx="784860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C00000"/>
                </a:solidFill>
              </a:rPr>
              <a:t>เราสามารถเขียนในรูปแบบอื่นได้ซึ่งทำให้ผลลัพธ์เหมือนกัน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dirty="0" smtClean="0"/>
              <a:t>select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Product_Id,Product_nameEng</a:t>
            </a:r>
            <a:r>
              <a:rPr lang="en-US" sz="2400" b="1" dirty="0" smtClean="0"/>
              <a:t>,</a:t>
            </a:r>
          </a:p>
          <a:p>
            <a:pPr>
              <a:buNone/>
            </a:pPr>
            <a:r>
              <a:rPr lang="en-US" sz="2400" dirty="0" err="1" smtClean="0"/>
              <a:t>Unit_price,Product_Type_Id</a:t>
            </a:r>
            <a:r>
              <a:rPr lang="en-US" sz="24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from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T_Product</a:t>
            </a:r>
            <a:r>
              <a:rPr lang="en-US" sz="2400" b="1" dirty="0" smtClean="0"/>
              <a:t> </a:t>
            </a:r>
          </a:p>
          <a:p>
            <a:pPr>
              <a:buNone/>
            </a:pPr>
            <a:r>
              <a:rPr lang="en-US" sz="2400" dirty="0" smtClean="0"/>
              <a:t>where</a:t>
            </a:r>
            <a:r>
              <a:rPr lang="en-US" sz="2400" b="1" dirty="0" smtClean="0"/>
              <a:t>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 &gt;= 20 and </a:t>
            </a:r>
            <a:r>
              <a:rPr lang="en-US" sz="2400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sz="2400" b="1" dirty="0" smtClean="0"/>
              <a:t>&lt;=50</a:t>
            </a:r>
            <a:endParaRPr lang="th-TH" sz="2400" dirty="0" smtClean="0"/>
          </a:p>
          <a:p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391400" y="3048000"/>
            <a:ext cx="1219200" cy="1143000"/>
          </a:xfrm>
          <a:prstGeom prst="wedgeEllipseCallout">
            <a:avLst>
              <a:gd name="adj1" fmla="val -86457"/>
              <a:gd name="adj2" fmla="val 658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And</a:t>
            </a:r>
          </a:p>
          <a:p>
            <a:pPr algn="ctr"/>
            <a:r>
              <a:rPr lang="en-US" dirty="0" smtClean="0"/>
              <a:t>A,B</a:t>
            </a:r>
            <a:endParaRPr lang="th-TH" dirty="0"/>
          </a:p>
        </p:txBody>
      </p:sp>
      <p:sp>
        <p:nvSpPr>
          <p:cNvPr id="7" name="Oval Callout 6"/>
          <p:cNvSpPr/>
          <p:nvPr/>
        </p:nvSpPr>
        <p:spPr>
          <a:xfrm>
            <a:off x="6629400" y="1676400"/>
            <a:ext cx="2133600" cy="1143000"/>
          </a:xfrm>
          <a:prstGeom prst="wedgeEllipseCallout">
            <a:avLst>
              <a:gd name="adj1" fmla="val -103710"/>
              <a:gd name="adj2" fmla="val 33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Between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D54F"/>
          </a:solidFill>
        </p:spPr>
        <p:txBody>
          <a:bodyPr/>
          <a:lstStyle/>
          <a:p>
            <a:r>
              <a:rPr lang="en-US" b="1" dirty="0" smtClean="0"/>
              <a:t>Not Between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b="1" i="1" dirty="0" smtClean="0">
                <a:solidFill>
                  <a:srgbClr val="1600B8"/>
                </a:solidFill>
              </a:rPr>
              <a:t>,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</a:t>
            </a:r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not between 20 and 50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/>
              <a:t>	SELECT </a:t>
            </a:r>
            <a:r>
              <a:rPr lang="en-US" i="1" err="1"/>
              <a:t>column_name</a:t>
            </a:r>
            <a:r>
              <a:rPr lang="en-US" i="1"/>
              <a:t>(s), [Count()],[ Sum()]</a:t>
            </a:r>
            <a:r>
              <a:rPr lang="en-US"/>
              <a:t/>
            </a:r>
            <a:br>
              <a:rPr lang="en-US"/>
            </a:br>
            <a:r>
              <a:rPr lang="en-US"/>
              <a:t>FROM </a:t>
            </a:r>
            <a:r>
              <a:rPr lang="en-US" i="1" err="1"/>
              <a:t>table_name</a:t>
            </a:r>
            <a:r>
              <a:rPr lang="en-US"/>
              <a:t/>
            </a:r>
            <a:br>
              <a:rPr lang="en-US"/>
            </a:br>
            <a:r>
              <a:rPr lang="en-US"/>
              <a:t>WHERE </a:t>
            </a:r>
            <a:r>
              <a:rPr lang="en-US" i="1"/>
              <a:t>condition</a:t>
            </a:r>
            <a:r>
              <a:rPr lang="en-US"/>
              <a:t/>
            </a:r>
            <a:br>
              <a:rPr lang="en-US"/>
            </a:br>
            <a:r>
              <a:rPr lang="en-US"/>
              <a:t>GROUP BY </a:t>
            </a:r>
            <a:r>
              <a:rPr lang="en-US" i="1" err="1"/>
              <a:t>column_name</a:t>
            </a:r>
            <a:r>
              <a:rPr lang="en-US" i="1"/>
              <a:t>(s)</a:t>
            </a:r>
            <a:br>
              <a:rPr lang="en-US" i="1"/>
            </a:br>
            <a:r>
              <a:rPr lang="en-US"/>
              <a:t>ORDER BY </a:t>
            </a:r>
            <a:r>
              <a:rPr lang="en-US" i="1" err="1"/>
              <a:t>column_name</a:t>
            </a:r>
            <a:r>
              <a:rPr lang="en-US" i="1"/>
              <a:t>(s);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50382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229600" cy="2514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/>
              <a:t>select</a:t>
            </a:r>
            <a:r>
              <a:rPr lang="en-US" sz="2400" b="1"/>
              <a:t> 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r>
              <a:rPr lang="en-US" sz="2400" b="1" err="1"/>
              <a:t>,count</a:t>
            </a:r>
            <a:r>
              <a:rPr lang="en-US" sz="2400" b="1"/>
              <a:t>(</a:t>
            </a:r>
            <a:r>
              <a:rPr lang="en-US" sz="2400" b="1" err="1"/>
              <a:t>Product_id</a:t>
            </a:r>
            <a:r>
              <a:rPr lang="en-US" sz="2400" b="1"/>
              <a:t>)as Count </a:t>
            </a:r>
          </a:p>
          <a:p>
            <a:pPr>
              <a:buNone/>
            </a:pPr>
            <a:r>
              <a:rPr lang="en-US" sz="2400"/>
              <a:t>from</a:t>
            </a:r>
            <a:r>
              <a:rPr lang="en-US" sz="2400" b="1"/>
              <a:t> </a:t>
            </a:r>
            <a:r>
              <a:rPr lang="en-US" sz="2400" b="1" err="1"/>
              <a:t>T_Product</a:t>
            </a:r>
            <a:endParaRPr lang="en-US" sz="2400" b="1"/>
          </a:p>
          <a:p>
            <a:pPr>
              <a:buNone/>
            </a:pPr>
            <a:r>
              <a:rPr lang="en-US" sz="2400"/>
              <a:t>group</a:t>
            </a:r>
            <a:r>
              <a:rPr lang="en-US" sz="2400" b="1"/>
              <a:t> by </a:t>
            </a:r>
            <a:r>
              <a:rPr lang="en-US" sz="2400" b="1" err="1">
                <a:solidFill>
                  <a:srgbClr val="C00000"/>
                </a:solidFill>
              </a:rPr>
              <a:t>Product_type_id</a:t>
            </a:r>
            <a:endParaRPr lang="en-US" sz="2400" b="1">
              <a:solidFill>
                <a:srgbClr val="C00000"/>
              </a:solidFill>
            </a:endParaRPr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  <a:p>
            <a:pPr>
              <a:buNone/>
            </a:pPr>
            <a:endParaRPr lang="en-US" sz="2400" b="1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/>
              <a:t>GROUP BY</a:t>
            </a:r>
            <a:endParaRPr lang="th-TH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096000" y="4343400"/>
          <a:ext cx="2692400" cy="1876425"/>
        </p:xfrm>
        <a:graphic>
          <a:graphicData uri="http://schemas.openxmlformats.org/drawingml/2006/table">
            <a:tbl>
              <a:tblPr/>
              <a:tblGrid>
                <a:gridCol w="17646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Receipt_No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Sum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24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019800" y="1981199"/>
          <a:ext cx="2743200" cy="1571626"/>
        </p:xfrm>
        <a:graphic>
          <a:graphicData uri="http://schemas.openxmlformats.org/drawingml/2006/table">
            <a:tbl>
              <a:tblPr/>
              <a:tblGrid>
                <a:gridCol w="1563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45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err="1">
                          <a:solidFill>
                            <a:srgbClr val="000000"/>
                          </a:solidFill>
                          <a:latin typeface="Tahoma"/>
                        </a:rPr>
                        <a:t>Product_Type_Id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5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PT009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114800"/>
            <a:ext cx="5638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,SUM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Total_Amt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 as Sum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from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T_sales_detail</a:t>
            </a: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group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by </a:t>
            </a:r>
            <a:r>
              <a:rPr kumimoji="0" lang="en-US" sz="2400" b="1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228600" y="38862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Callout 10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2" name="Oval Callout 11"/>
          <p:cNvSpPr/>
          <p:nvPr/>
        </p:nvSpPr>
        <p:spPr>
          <a:xfrm>
            <a:off x="4114800" y="2819400"/>
            <a:ext cx="1371600" cy="685800"/>
          </a:xfrm>
          <a:prstGeom prst="wedgeEllipseCallout">
            <a:avLst>
              <a:gd name="adj1" fmla="val -124058"/>
              <a:gd name="adj2" fmla="val -193415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มีค่าตรงกัน</a:t>
            </a:r>
          </a:p>
        </p:txBody>
      </p:sp>
      <p:sp>
        <p:nvSpPr>
          <p:cNvPr id="15" name="Oval Callout 14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97822"/>
              <a:gd name="adj2" fmla="val -530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h-TH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4" name="Oval Callout 13"/>
          <p:cNvSpPr/>
          <p:nvPr/>
        </p:nvSpPr>
        <p:spPr>
          <a:xfrm>
            <a:off x="3810000" y="5257800"/>
            <a:ext cx="1371600" cy="685800"/>
          </a:xfrm>
          <a:prstGeom prst="wedgeEllipseCallout">
            <a:avLst>
              <a:gd name="adj1" fmla="val -139112"/>
              <a:gd name="adj2" fmla="val -159006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มีค่าตรงกัน</a:t>
            </a:r>
          </a:p>
        </p:txBody>
      </p:sp>
    </p:spTree>
    <p:extLst>
      <p:ext uri="{BB962C8B-B14F-4D97-AF65-F5344CB8AC3E}">
        <p14:creationId xmlns:p14="http://schemas.microsoft.com/office/powerpoint/2010/main" val="29644539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407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HAVING</a:t>
            </a:r>
            <a:endParaRPr lang="th-TH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</a:p>
          <a:p>
            <a:pPr>
              <a:buNone/>
            </a:pPr>
            <a:r>
              <a:rPr lang="en-US" sz="2400" dirty="0"/>
              <a:t>FROM </a:t>
            </a:r>
            <a:r>
              <a:rPr lang="en-US" sz="2400" dirty="0" err="1"/>
              <a:t>table_name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WHERE condition </a:t>
            </a:r>
          </a:p>
          <a:p>
            <a:pPr>
              <a:buNone/>
            </a:pPr>
            <a:r>
              <a:rPr lang="en-US" sz="2400" dirty="0"/>
              <a:t>GROUP BY </a:t>
            </a:r>
            <a:r>
              <a:rPr lang="en-US" sz="2400" dirty="0" err="1"/>
              <a:t>column_name</a:t>
            </a:r>
            <a:r>
              <a:rPr lang="en-US" sz="2400" dirty="0"/>
              <a:t>(s) </a:t>
            </a:r>
          </a:p>
          <a:p>
            <a:pPr>
              <a:buNone/>
            </a:pPr>
            <a:r>
              <a:rPr lang="en-US" sz="2400" dirty="0"/>
              <a:t>HAVING condition </a:t>
            </a:r>
          </a:p>
          <a:p>
            <a:pPr>
              <a:buNone/>
            </a:pPr>
            <a:r>
              <a:rPr lang="en-US" sz="2400" dirty="0"/>
              <a:t>ORDER BY </a:t>
            </a:r>
            <a:r>
              <a:rPr lang="en-US" sz="2400" dirty="0" err="1"/>
              <a:t>column_name</a:t>
            </a:r>
            <a:r>
              <a:rPr lang="en-US" sz="2400" dirty="0"/>
              <a:t>(s);</a:t>
            </a:r>
            <a:endParaRPr lang="th-TH" sz="2400" dirty="0"/>
          </a:p>
          <a:p>
            <a:pPr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4200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SELECT</a:t>
            </a:r>
            <a:r>
              <a:rPr lang="en-US" dirty="0"/>
              <a:t> DISTINCT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>;</a:t>
            </a:r>
          </a:p>
          <a:p>
            <a:endParaRPr lang="th-TH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dirty="0"/>
              <a:t>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  <a:endParaRPr lang="en-US" b="1" dirty="0" smtClean="0"/>
          </a:p>
          <a:p>
            <a:pPr>
              <a:buNone/>
            </a:pPr>
            <a:r>
              <a:rPr lang="en-US" b="1" dirty="0"/>
              <a:t> </a:t>
            </a:r>
            <a:r>
              <a:rPr lang="en-US" b="1" dirty="0" smtClean="0"/>
              <a:t>   from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4" name="Rectangle 3"/>
          <p:cNvSpPr/>
          <p:nvPr/>
        </p:nvSpPr>
        <p:spPr>
          <a:xfrm>
            <a:off x="457200" y="1295400"/>
            <a:ext cx="8229600" cy="15696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  เป็น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คำสั่งเลือกข้อมูล ในกรณีที่ต้องการแสดงค่าที่ไม่ซ้ำกัน</a:t>
            </a:r>
          </a:p>
          <a:p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 หรือเป็นการ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เลือกข้อมูลที่เก็บซ้ำกัน ให้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แสดงออกมาเพียง</a:t>
            </a:r>
            <a:r>
              <a:rPr lang="th-TH" sz="3200" b="1" dirty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หนึ่ง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ค่าที่โดยไม่ซ้ำกัน โดยใช้คำสั่ง </a:t>
            </a:r>
            <a:r>
              <a:rPr lang="en-US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Distinct()</a:t>
            </a:r>
            <a:r>
              <a:rPr lang="th-TH" sz="3200" b="1" dirty="0" smtClean="0">
                <a:solidFill>
                  <a:srgbClr val="1600B8"/>
                </a:solidFill>
                <a:latin typeface="AngsanaUPC" pitchFamily="18" charset="-34"/>
                <a:cs typeface="AngsanaUPC" pitchFamily="18" charset="-34"/>
              </a:rPr>
              <a:t> </a:t>
            </a:r>
            <a:endParaRPr lang="th-TH" sz="3200" b="1" dirty="0">
              <a:solidFill>
                <a:srgbClr val="1600B8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31"/>
            <a:ext cx="9144000" cy="77787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HAVING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/>
              <a:t>SELECT </a:t>
            </a:r>
            <a:r>
              <a:rPr lang="en-US" sz="2400" dirty="0" err="1"/>
              <a:t>Product_Id</a:t>
            </a:r>
            <a:r>
              <a:rPr lang="en-US" sz="2400" dirty="0"/>
              <a:t>, SUM(</a:t>
            </a:r>
            <a:r>
              <a:rPr lang="en-US" sz="2400" dirty="0" err="1"/>
              <a:t>Total_amt</a:t>
            </a:r>
            <a:r>
              <a:rPr lang="en-US" sz="2400" dirty="0"/>
              <a:t>) as Tot </a:t>
            </a:r>
          </a:p>
          <a:p>
            <a:pPr>
              <a:buNone/>
            </a:pPr>
            <a:r>
              <a:rPr lang="en-US" sz="2400" dirty="0"/>
              <a:t>FROM </a:t>
            </a:r>
            <a:r>
              <a:rPr lang="en-US" sz="2400" dirty="0" err="1"/>
              <a:t>sales_detail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WHERE </a:t>
            </a:r>
            <a:r>
              <a:rPr lang="en-US" sz="2400" dirty="0" err="1"/>
              <a:t>Product_Id</a:t>
            </a:r>
            <a:r>
              <a:rPr lang="en-US" sz="2400" dirty="0"/>
              <a:t>&gt;'G001' </a:t>
            </a:r>
          </a:p>
          <a:p>
            <a:pPr>
              <a:buNone/>
            </a:pPr>
            <a:r>
              <a:rPr lang="en-US" sz="2400" dirty="0"/>
              <a:t>GROUP BY </a:t>
            </a:r>
            <a:r>
              <a:rPr lang="en-US" sz="2400" dirty="0" err="1"/>
              <a:t>Product_Id</a:t>
            </a: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/>
              <a:t>HAVING SUM(</a:t>
            </a:r>
            <a:r>
              <a:rPr lang="en-US" sz="2400" dirty="0" err="1"/>
              <a:t>Total_amt</a:t>
            </a:r>
            <a:r>
              <a:rPr lang="en-US" sz="2400" dirty="0"/>
              <a:t>)&gt;2000 </a:t>
            </a:r>
          </a:p>
          <a:p>
            <a:pPr>
              <a:buNone/>
            </a:pPr>
            <a:r>
              <a:rPr lang="en-US" sz="2400" dirty="0"/>
              <a:t>ORDER BY Tot </a:t>
            </a:r>
            <a:r>
              <a:rPr lang="en-US" sz="2400" dirty="0" err="1"/>
              <a:t>asc</a:t>
            </a:r>
            <a:endParaRPr lang="en-US" sz="2400" dirty="0"/>
          </a:p>
          <a:p>
            <a:pPr>
              <a:buNone/>
            </a:pP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8410074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Column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    SELECT </a:t>
            </a:r>
            <a:r>
              <a:rPr lang="en-US" sz="2800" i="1" dirty="0" err="1" smtClean="0"/>
              <a:t>column_name</a:t>
            </a:r>
            <a:r>
              <a:rPr lang="en-US" sz="2800" dirty="0" smtClean="0"/>
              <a:t> AS </a:t>
            </a:r>
            <a:r>
              <a:rPr lang="en-US" sz="2800" i="1" dirty="0" err="1" smtClean="0"/>
              <a:t>alias_name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FROM </a:t>
            </a:r>
            <a:r>
              <a:rPr lang="en-US" sz="2800" i="1" dirty="0" err="1" smtClean="0"/>
              <a:t>table_name</a:t>
            </a:r>
            <a:r>
              <a:rPr lang="en-US" sz="2800" i="1" dirty="0" smtClean="0"/>
              <a:t>;</a:t>
            </a:r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select</a:t>
            </a:r>
            <a:r>
              <a:rPr lang="en-US" sz="2800" b="1" dirty="0" smtClean="0"/>
              <a:t>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Product_Id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Id,</a:t>
            </a:r>
          </a:p>
          <a:p>
            <a:pPr>
              <a:buNone/>
            </a:pPr>
            <a:r>
              <a:rPr lang="en-US" sz="2800" b="1" i="1" dirty="0" smtClean="0">
                <a:solidFill>
                  <a:srgbClr val="1600B8"/>
                </a:solidFill>
              </a:rPr>
              <a:t>           </a:t>
            </a:r>
            <a:r>
              <a:rPr lang="en-US" sz="2800" b="1" i="1" dirty="0" err="1" smtClean="0">
                <a:solidFill>
                  <a:srgbClr val="1600B8"/>
                </a:solidFill>
              </a:rPr>
              <a:t>Product_nameEng</a:t>
            </a:r>
            <a:r>
              <a:rPr lang="en-US" sz="2800" b="1" i="1" dirty="0" smtClean="0">
                <a:solidFill>
                  <a:srgbClr val="1600B8"/>
                </a:solidFill>
              </a:rPr>
              <a:t> </a:t>
            </a:r>
            <a:r>
              <a:rPr lang="en-US" sz="2800" b="1" i="1" dirty="0" smtClean="0">
                <a:solidFill>
                  <a:srgbClr val="C00000"/>
                </a:solidFill>
              </a:rPr>
              <a:t>as</a:t>
            </a:r>
            <a:r>
              <a:rPr lang="en-US" sz="2800" b="1" i="1" dirty="0" smtClean="0">
                <a:solidFill>
                  <a:srgbClr val="1600B8"/>
                </a:solidFill>
              </a:rPr>
              <a:t> Name</a:t>
            </a:r>
          </a:p>
          <a:p>
            <a:pPr>
              <a:buNone/>
            </a:pPr>
            <a:r>
              <a:rPr lang="en-US" sz="2800" dirty="0" smtClean="0"/>
              <a:t>from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T_Product</a:t>
            </a: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en-US" dirty="0" smtClean="0"/>
              <a:t>Alias (</a:t>
            </a:r>
            <a:r>
              <a:rPr lang="th-TH" dirty="0" smtClean="0"/>
              <a:t>นามแฝง</a:t>
            </a:r>
            <a:r>
              <a:rPr lang="en-US" dirty="0" smtClean="0"/>
              <a:t>): Alias Table Syntax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SELECT </a:t>
            </a:r>
            <a:r>
              <a:rPr lang="en-US" i="1" dirty="0" err="1" smtClean="0"/>
              <a:t>column_name</a:t>
            </a:r>
            <a:r>
              <a:rPr lang="en-US" i="1" dirty="0" smtClean="0"/>
              <a:t>(s)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AS </a:t>
            </a:r>
            <a:r>
              <a:rPr lang="en-US" i="1" dirty="0" err="1" smtClean="0"/>
              <a:t>alias_name</a:t>
            </a:r>
            <a:r>
              <a:rPr lang="en-US" i="1" dirty="0" smtClean="0"/>
              <a:t>;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A.Product_Id</a:t>
            </a:r>
            <a:r>
              <a:rPr lang="en-US" b="1" i="1" dirty="0" smtClean="0">
                <a:solidFill>
                  <a:srgbClr val="1600B8"/>
                </a:solidFill>
              </a:rPr>
              <a:t> ,</a:t>
            </a:r>
            <a:r>
              <a:rPr lang="en-US" b="1" i="1" dirty="0" err="1" smtClean="0">
                <a:solidFill>
                  <a:srgbClr val="1600B8"/>
                </a:solidFill>
              </a:rPr>
              <a:t>A.Product_nameEng</a:t>
            </a:r>
            <a:r>
              <a:rPr lang="en-US" b="1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r>
              <a:rPr lang="en-US" b="1" dirty="0" smtClean="0"/>
              <a:t> as 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1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Row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0"/>
          <a:ext cx="8686800" cy="4430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319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88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INSERT 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> (</a:t>
                      </a:r>
                      <a:r>
                        <a:rPr lang="en-US" sz="2000" i="1" dirty="0" smtClean="0"/>
                        <a:t>column1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column3</a:t>
                      </a:r>
                      <a:r>
                        <a:rPr lang="en-US" sz="2000" dirty="0" smtClean="0"/>
                        <a:t>, ...)</a:t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en-US" sz="2000" dirty="0" smtClean="0"/>
                    </a:p>
                    <a:p>
                      <a:endParaRPr lang="th-TH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ข้อมูลที่ใส่ในฐานข้อมูล</a:t>
                      </a:r>
                    </a:p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กรณีนี้ไม่ต้องใส่ครบทุก </a:t>
                      </a:r>
                      <a:r>
                        <a:rPr lang="en-US" dirty="0" smtClean="0">
                          <a:latin typeface="AngsanaUPC" pitchFamily="18" charset="-34"/>
                          <a:cs typeface="AngsanaUPC" pitchFamily="18" charset="-34"/>
                        </a:rPr>
                        <a:t>Field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90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dirty="0" smtClean="0"/>
                        <a:t>INSERT INTO </a:t>
                      </a:r>
                      <a:r>
                        <a:rPr lang="en-US" sz="2000" i="1" dirty="0" err="1" smtClean="0"/>
                        <a:t>table_name</a:t>
                      </a:r>
                      <a:r>
                        <a:rPr lang="en-US" sz="2000" dirty="0" smtClean="0"/>
                        <a:t/>
                      </a:r>
                      <a:br>
                        <a:rPr lang="en-US" sz="2000" dirty="0" smtClean="0"/>
                      </a:br>
                      <a:r>
                        <a:rPr lang="en-US" sz="2000" dirty="0" smtClean="0"/>
                        <a:t>VALUES (</a:t>
                      </a:r>
                      <a:r>
                        <a:rPr lang="en-US" sz="2000" i="1" dirty="0" smtClean="0"/>
                        <a:t>value1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value2</a:t>
                      </a:r>
                      <a:r>
                        <a:rPr lang="en-US" sz="2000" dirty="0" smtClean="0"/>
                        <a:t>,</a:t>
                      </a:r>
                      <a:r>
                        <a:rPr lang="en-US" sz="2000" i="1" dirty="0" smtClean="0"/>
                        <a:t> value3</a:t>
                      </a:r>
                      <a:r>
                        <a:rPr lang="en-US" sz="2000" dirty="0" smtClean="0"/>
                        <a:t>, ...)</a:t>
                      </a:r>
                    </a:p>
                    <a:p>
                      <a:endParaRPr lang="th-TH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ไม่ระบุ </a:t>
                      </a:r>
                      <a:r>
                        <a:rPr lang="en-US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name</a:t>
                      </a:r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แต่กรณีนี้ต้องใส่ข้อมูลทุก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r>
                        <a:rPr lang="th-TH" baseline="0" dirty="0" smtClean="0">
                          <a:latin typeface="AngsanaUPC" pitchFamily="18" charset="-34"/>
                          <a:cs typeface="AngsanaUPC" pitchFamily="18" charset="-34"/>
                        </a:rPr>
                        <a:t> ใน </a:t>
                      </a:r>
                      <a:r>
                        <a:rPr lang="en-US" baseline="0" dirty="0" smtClean="0"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3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534400" cy="1143000"/>
          </a:xfrm>
          <a:solidFill>
            <a:srgbClr val="FFD54F"/>
          </a:solidFill>
        </p:spPr>
        <p:txBody>
          <a:bodyPr>
            <a:norm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INSERT 1 Row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676401"/>
          <a:ext cx="8534400" cy="4834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3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79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sz="2400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2277">
                <a:tc>
                  <a:txBody>
                    <a:bodyPr/>
                    <a:lstStyle/>
                    <a:p>
                      <a:endParaRPr lang="en-US" sz="2400" dirty="0" smtClean="0"/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Color_Id,Color_Desc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values('CL006','Black‘)</a:t>
                      </a:r>
                      <a:endParaRPr lang="th-TH" sz="2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สำหรับต้องการระบุข้อมูลที่ใส่ในฐานข้อมูล </a:t>
                      </a:r>
                      <a:r>
                        <a:rPr lang="en-US" sz="240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Color_Id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values('CL010')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1 Field  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ตามต้องการ</a:t>
                      </a:r>
                    </a:p>
                    <a:p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และระบุ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Field name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(</a:t>
                      </a:r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ไม่ครบทุก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Field  </a:t>
                      </a:r>
                      <a:r>
                        <a:rPr lang="th-TH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ใน </a:t>
                      </a:r>
                      <a:r>
                        <a:rPr lang="en-US" sz="2400" baseline="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)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8855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values('CL007','Yellow‘)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กรณีไม่ระบุ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Filed name </a:t>
                      </a:r>
                      <a:r>
                        <a:rPr lang="th-TH" sz="2400" dirty="0" smtClean="0">
                          <a:latin typeface="AngsanaUPC" pitchFamily="18" charset="-34"/>
                          <a:cs typeface="AngsanaUPC" pitchFamily="18" charset="-34"/>
                        </a:rPr>
                        <a:t>กรณีนี้ต้องใส่ข้อมูล</a:t>
                      </a:r>
                      <a:r>
                        <a:rPr lang="th-TH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ให้ครบทุก</a:t>
                      </a:r>
                      <a:r>
                        <a:rPr lang="en-US" sz="2400" baseline="0" dirty="0" smtClean="0">
                          <a:latin typeface="AngsanaUPC" pitchFamily="18" charset="-34"/>
                          <a:cs typeface="AngsanaUPC" pitchFamily="18" charset="-34"/>
                        </a:rPr>
                        <a:t> Field</a:t>
                      </a:r>
                      <a:endParaRPr lang="th-TH" sz="2400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0332">
                <a:tc>
                  <a:txBody>
                    <a:bodyPr/>
                    <a:lstStyle/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insert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into Color</a:t>
                      </a:r>
                    </a:p>
                    <a:p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values('CL009‘)</a:t>
                      </a:r>
                      <a:endParaRPr lang="th-TH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 </a:t>
                      </a:r>
                      <a:r>
                        <a:rPr lang="en-US" sz="2400" dirty="0" smtClean="0">
                          <a:solidFill>
                            <a:srgbClr val="C00000"/>
                          </a:solidFill>
                          <a:latin typeface="AngsanaUPC" pitchFamily="18" charset="-34"/>
                          <a:cs typeface="AngsanaUPC" pitchFamily="18" charset="-34"/>
                          <a:sym typeface="Wingdings 2"/>
                        </a:rPr>
                        <a:t>ERROR</a:t>
                      </a:r>
                      <a:endParaRPr lang="th-TH" sz="2400" dirty="0">
                        <a:solidFill>
                          <a:srgbClr val="C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11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56109"/>
            <a:ext cx="9144000" cy="67151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INSERT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030" y="2234089"/>
            <a:ext cx="4941570" cy="23874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INSERT INTO </a:t>
            </a:r>
            <a:r>
              <a:rPr lang="en-US" sz="1800" err="1"/>
              <a:t>table_name</a:t>
            </a:r>
            <a:r>
              <a:rPr lang="en-US" sz="1800"/>
              <a:t> [ (column1 [, column2 ]) ]</a:t>
            </a:r>
          </a:p>
          <a:p>
            <a:pPr marL="0" indent="0">
              <a:buNone/>
            </a:pPr>
            <a:r>
              <a:rPr lang="en-US" sz="1800"/>
              <a:t>   SELECT [ *|column1 [, column2 ]</a:t>
            </a:r>
          </a:p>
          <a:p>
            <a:pPr marL="0" indent="0">
              <a:buNone/>
            </a:pPr>
            <a:r>
              <a:rPr lang="en-US" sz="1800"/>
              <a:t>   FROM table1 [, table2 ]</a:t>
            </a:r>
          </a:p>
          <a:p>
            <a:pPr marL="0" indent="0">
              <a:buNone/>
            </a:pPr>
            <a:r>
              <a:rPr lang="en-US" sz="1800"/>
              <a:t>   [ WHERE VALUE OPERATOR ]</a:t>
            </a:r>
          </a:p>
          <a:p>
            <a:pPr marL="0" indent="0">
              <a:buNone/>
            </a:pPr>
            <a:endParaRPr lang="en-US" sz="1800"/>
          </a:p>
        </p:txBody>
      </p:sp>
      <p:sp>
        <p:nvSpPr>
          <p:cNvPr id="7" name="Rounded Rectangle 6"/>
          <p:cNvSpPr/>
          <p:nvPr/>
        </p:nvSpPr>
        <p:spPr>
          <a:xfrm>
            <a:off x="5387340" y="1778795"/>
            <a:ext cx="3421380" cy="172164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Insert into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DW_Sales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 * from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TPS_Sales</a:t>
            </a:r>
            <a:endParaRPr kumimoji="0" lang="en-US" sz="2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SDate</a:t>
            </a: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 not null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1056109"/>
          </a:xfrm>
          <a:prstGeom prst="rect">
            <a:avLst/>
          </a:prstGeom>
          <a:solidFill>
            <a:srgbClr val="D29CA9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คำสั่ง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Insert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หลาย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Rows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ตามเงื่อนไข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ngsana New" panose="02020603050405020304" pitchFamily="18" charset="-34"/>
                <a:ea typeface="+mj-ea"/>
                <a:cs typeface="Angsana New" panose="02020603050405020304" pitchFamily="18" charset="-34"/>
              </a:rPr>
              <a:t>(Sub Query)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gsana New" panose="02020603050405020304" pitchFamily="18" charset="-34"/>
              <a:ea typeface="+mj-ea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36367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600200"/>
            <a:ext cx="800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 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table_name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 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column1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value1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column2 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value2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...</a:t>
            </a:r>
            <a:b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 </a:t>
            </a: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condition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3505200"/>
            <a:ext cx="8229600" cy="1752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Update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err="1">
                <a:solidFill>
                  <a:srgbClr val="0000CC"/>
                </a:solidFill>
              </a:rPr>
              <a:t>TableName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Set</a:t>
            </a:r>
            <a:r>
              <a:rPr lang="en-US" sz="2800" b="1" dirty="0">
                <a:solidFill>
                  <a:srgbClr val="0000CC"/>
                </a:solidFill>
              </a:rPr>
              <a:t> </a:t>
            </a:r>
            <a:r>
              <a:rPr lang="en-US" sz="2800" b="1" dirty="0" smtClean="0">
                <a:solidFill>
                  <a:srgbClr val="0000CC"/>
                </a:solidFill>
              </a:rPr>
              <a:t>FieldName1=Value1, 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00CC"/>
                </a:solidFill>
              </a:rPr>
              <a:t>       FieldName2=value2,…</a:t>
            </a:r>
            <a:endParaRPr lang="en-US" sz="2800" b="1" dirty="0">
              <a:solidFill>
                <a:srgbClr val="0000CC"/>
              </a:solidFill>
            </a:endParaRPr>
          </a:p>
          <a:p>
            <a:pPr>
              <a:buNone/>
            </a:pPr>
            <a:r>
              <a:rPr lang="en-US" sz="2800" dirty="0">
                <a:solidFill>
                  <a:srgbClr val="0000CC"/>
                </a:solidFill>
              </a:rPr>
              <a:t>[Where condition]</a:t>
            </a:r>
            <a:endParaRPr lang="th-TH" sz="28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3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676400"/>
            <a:ext cx="6629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T_Product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Product_NameEng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'Water'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2590800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(!!!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คำสั่งนี้จะแก้ไขทั้ง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Table)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พึงระวังเสมอ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7200" y="3505200"/>
            <a:ext cx="6858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T_Product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Product_NameEng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='Water',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Product_NameThai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น้ำเปล่า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',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</a:t>
            </a:r>
            <a:r>
              <a:rPr kumimoji="0" lang="en-US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600B8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=70</a:t>
            </a:r>
            <a:endParaRPr kumimoji="0" lang="th-TH" sz="2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='G001'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Update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5791200" y="1752600"/>
            <a:ext cx="2971800" cy="1905000"/>
          </a:xfrm>
          <a:prstGeom prst="wedgeEllipseCallout">
            <a:avLst>
              <a:gd name="adj1" fmla="val -80966"/>
              <a:gd name="adj2" fmla="val 677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Data Type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Varchar,char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th-TH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ต้องมี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 ’</a:t>
            </a:r>
            <a:endParaRPr kumimoji="0" lang="th-TH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3839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028701"/>
          </a:xfrm>
          <a:solidFill>
            <a:srgbClr val="D29CA9"/>
          </a:solidFill>
        </p:spPr>
        <p:txBody>
          <a:bodyPr/>
          <a:lstStyle/>
          <a:p>
            <a:pPr algn="ctr"/>
            <a:r>
              <a:rPr lang="en-US" dirty="0">
                <a:latin typeface="AngsanaUPC" panose="02020603050405020304" pitchFamily="18" charset="-34"/>
                <a:cs typeface="AngsanaUPC" panose="02020603050405020304" pitchFamily="18" charset="-34"/>
              </a:rPr>
              <a:t>Subqueries with the UPDATE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" y="1990726"/>
            <a:ext cx="3950970" cy="27455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/>
              <a:t>UPDATE table</a:t>
            </a:r>
          </a:p>
          <a:p>
            <a:pPr marL="0" indent="0">
              <a:buNone/>
            </a:pPr>
            <a:r>
              <a:rPr lang="en-US" sz="1800"/>
              <a:t>SET </a:t>
            </a:r>
            <a:r>
              <a:rPr lang="en-US" sz="1800" err="1"/>
              <a:t>column_name</a:t>
            </a:r>
            <a:r>
              <a:rPr lang="en-US" sz="1800"/>
              <a:t> = </a:t>
            </a:r>
            <a:r>
              <a:rPr lang="en-US" sz="1800" err="1"/>
              <a:t>new_value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[ WHERE OPERATOR [ VALUE ]</a:t>
            </a:r>
          </a:p>
          <a:p>
            <a:pPr marL="0" indent="0">
              <a:buNone/>
            </a:pPr>
            <a:r>
              <a:rPr lang="en-US" sz="1800"/>
              <a:t>   (SELECT COLUMN_NAME</a:t>
            </a:r>
          </a:p>
          <a:p>
            <a:pPr marL="0" indent="0">
              <a:buNone/>
            </a:pPr>
            <a:r>
              <a:rPr lang="en-US" sz="1800"/>
              <a:t>   FROM TABLE_NAME)</a:t>
            </a:r>
          </a:p>
          <a:p>
            <a:pPr marL="0" indent="0">
              <a:buNone/>
            </a:pPr>
            <a:r>
              <a:rPr lang="en-US" sz="1800"/>
              <a:t>   [ WHERE) ]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108950" y="1841205"/>
            <a:ext cx="3837362" cy="185925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Sales_detail.unit_price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Product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135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Sales_detail.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Product.</a:t>
            </a:r>
            <a:r>
              <a:rPr kumimoji="0" lang="en-US" sz="135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135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108950" y="3854053"/>
            <a:ext cx="3837362" cy="15609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UPDATE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SET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Total_Amt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=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Sale_Qty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*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Unit_Price</a:t>
            </a: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IN (SELECT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Receipt_no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sales WHERE </a:t>
            </a:r>
            <a:r>
              <a:rPr kumimoji="0" lang="en-US" sz="135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sdate</a:t>
            </a:r>
            <a:r>
              <a: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='31082565')</a:t>
            </a:r>
          </a:p>
        </p:txBody>
      </p:sp>
    </p:spTree>
    <p:extLst>
      <p:ext uri="{BB962C8B-B14F-4D97-AF65-F5344CB8AC3E}">
        <p14:creationId xmlns:p14="http://schemas.microsoft.com/office/powerpoint/2010/main" val="2184177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DELETE FROM </a:t>
            </a:r>
            <a:r>
              <a:rPr lang="en-US" i="1" dirty="0" err="1" smtClean="0"/>
              <a:t>table_name</a:t>
            </a:r>
            <a:r>
              <a:rPr lang="en-US" i="1" dirty="0" smtClean="0"/>
              <a:t> </a:t>
            </a:r>
            <a:r>
              <a:rPr lang="en-US" dirty="0" smtClean="0"/>
              <a:t>WHERE [</a:t>
            </a:r>
            <a:r>
              <a:rPr lang="en-US" i="1" dirty="0" smtClean="0"/>
              <a:t>condition</a:t>
            </a:r>
            <a:r>
              <a:rPr lang="en-US" dirty="0" smtClean="0"/>
              <a:t>]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800" b="1" dirty="0" smtClean="0"/>
          </a:p>
          <a:p>
            <a:pPr>
              <a:buNone/>
            </a:pPr>
            <a:endParaRPr lang="en-US" sz="2800" b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2590800"/>
          <a:ext cx="8534400" cy="330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Where </a:t>
                      </a:r>
                      <a:r>
                        <a:rPr lang="en-US" sz="2000" b="1" dirty="0" err="1" smtClean="0"/>
                        <a:t>Product_id</a:t>
                      </a:r>
                      <a:r>
                        <a:rPr lang="en-US" sz="2000" b="1" dirty="0" smtClean="0"/>
                        <a:t>='G001'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37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2438400"/>
          <a:ext cx="2133600" cy="4191000"/>
        </p:xfrm>
        <a:graphic>
          <a:graphicData uri="http://schemas.openxmlformats.org/drawingml/2006/table">
            <a:tbl>
              <a:tblPr/>
              <a:tblGrid>
                <a:gridCol w="2133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724400" y="2438400"/>
          <a:ext cx="2273300" cy="1600200"/>
        </p:xfrm>
        <a:graphic>
          <a:graphicData uri="http://schemas.openxmlformats.org/drawingml/2006/table">
            <a:tbl>
              <a:tblPr/>
              <a:tblGrid>
                <a:gridCol w="2273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latin typeface="Tahoma"/>
                        </a:rPr>
                        <a:t>Receipt_No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F16012019G300001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F16012019G300002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F17012019G300001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F17012019G300002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04800" y="1295400"/>
            <a:ext cx="3505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</a:t>
            </a:r>
            <a:r>
              <a:rPr lang="en-US" b="1" dirty="0" err="1"/>
              <a:t>Receipt_no</a:t>
            </a:r>
            <a:r>
              <a:rPr lang="en-US" b="1" dirty="0"/>
              <a:t>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9" name="Rectangle 8"/>
          <p:cNvSpPr/>
          <p:nvPr/>
        </p:nvSpPr>
        <p:spPr>
          <a:xfrm>
            <a:off x="4343400" y="137160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SELECT</a:t>
            </a:r>
            <a:r>
              <a:rPr lang="en-US" b="1" dirty="0"/>
              <a:t> DISTINCT(</a:t>
            </a:r>
            <a:r>
              <a:rPr lang="en-US" b="1" i="1" dirty="0" err="1">
                <a:solidFill>
                  <a:srgbClr val="1600B8"/>
                </a:solidFill>
              </a:rPr>
              <a:t>Receipt_no</a:t>
            </a:r>
            <a:r>
              <a:rPr lang="en-US" b="1" dirty="0"/>
              <a:t>) </a:t>
            </a:r>
          </a:p>
          <a:p>
            <a:r>
              <a:rPr lang="en-US" dirty="0"/>
              <a:t>from</a:t>
            </a:r>
            <a:r>
              <a:rPr lang="en-US" b="1" dirty="0"/>
              <a:t> </a:t>
            </a:r>
            <a:r>
              <a:rPr lang="en-US" b="1" dirty="0" err="1"/>
              <a:t>T_Sales_Detail</a:t>
            </a:r>
            <a:endParaRPr lang="th-TH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SELECT DISTINCT</a:t>
            </a:r>
            <a:endParaRPr lang="th-TH" dirty="0"/>
          </a:p>
        </p:txBody>
      </p:sp>
      <p:sp>
        <p:nvSpPr>
          <p:cNvPr id="12" name="Rectangle 11"/>
          <p:cNvSpPr/>
          <p:nvPr/>
        </p:nvSpPr>
        <p:spPr>
          <a:xfrm>
            <a:off x="4038600" y="1295400"/>
            <a:ext cx="228600" cy="556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1752600"/>
          <a:ext cx="8534400" cy="3339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4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705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SQL Command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1600B8"/>
                          </a:solidFill>
                        </a:rPr>
                        <a:t>Description</a:t>
                      </a:r>
                      <a:endParaRPr lang="th-TH" dirty="0">
                        <a:solidFill>
                          <a:srgbClr val="1600B8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914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0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000" b="1" dirty="0" smtClean="0"/>
                        <a:t>From </a:t>
                      </a:r>
                      <a:r>
                        <a:rPr lang="en-US" sz="2000" b="1" dirty="0" err="1" smtClean="0"/>
                        <a:t>TPS_Product</a:t>
                      </a:r>
                      <a:endParaRPr lang="en-US" sz="2000" b="1" dirty="0" smtClean="0"/>
                    </a:p>
                    <a:p>
                      <a:pPr>
                        <a:buNone/>
                      </a:pPr>
                      <a:endParaRPr lang="en-US" sz="2000" b="1" dirty="0" smtClean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(!!!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คำสั่งนี้ จะลบข้อมูลทั้ง </a:t>
                      </a:r>
                      <a:r>
                        <a:rPr lang="en-US" sz="2800" dirty="0" smtClean="0">
                          <a:solidFill>
                            <a:srgbClr val="C00000"/>
                          </a:solidFill>
                        </a:rPr>
                        <a:t>Table) </a:t>
                      </a:r>
                      <a:r>
                        <a:rPr lang="th-TH" sz="2800" dirty="0" smtClean="0">
                          <a:solidFill>
                            <a:srgbClr val="C00000"/>
                          </a:solidFill>
                        </a:rPr>
                        <a:t>พึงระวังเสมอ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0117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2800" b="1" dirty="0" smtClean="0"/>
                        <a:t>Delete </a:t>
                      </a:r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From </a:t>
                      </a:r>
                      <a:r>
                        <a:rPr lang="en-US" sz="2800" b="1" dirty="0" err="1" smtClean="0"/>
                        <a:t>TPS_Product</a:t>
                      </a:r>
                      <a:endParaRPr lang="en-US" sz="2800" b="1" dirty="0" smtClean="0"/>
                    </a:p>
                    <a:p>
                      <a:pPr>
                        <a:buNone/>
                      </a:pPr>
                      <a:r>
                        <a:rPr lang="en-US" sz="2800" b="1" dirty="0" smtClean="0"/>
                        <a:t>Where </a:t>
                      </a:r>
                      <a:r>
                        <a:rPr lang="en-US" sz="2800" b="1" dirty="0" err="1" smtClean="0"/>
                        <a:t>Product_id</a:t>
                      </a:r>
                      <a:r>
                        <a:rPr lang="en-US" sz="2800" b="1" dirty="0" smtClean="0"/>
                        <a:t>='G001'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dirty="0" smtClean="0">
                          <a:latin typeface="AngsanaUPC" pitchFamily="18" charset="-34"/>
                          <a:cs typeface="AngsanaUPC" pitchFamily="18" charset="-34"/>
                        </a:rPr>
                        <a:t>ลบข้อมูลตามเงื่อนไข</a:t>
                      </a:r>
                      <a:endParaRPr lang="th-TH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686800" cy="944562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คำสั่ง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Delete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6177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395" y="152400"/>
            <a:ext cx="9144000" cy="823913"/>
          </a:xfrm>
          <a:solidFill>
            <a:srgbClr val="D29CA9"/>
          </a:solidFill>
        </p:spPr>
        <p:txBody>
          <a:bodyPr>
            <a:normAutofit/>
          </a:bodyPr>
          <a:lstStyle/>
          <a:p>
            <a:r>
              <a:rPr lang="en-US"/>
              <a:t>Subqueries with the DELETE Statement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7182" y="1790700"/>
            <a:ext cx="4121944" cy="3263504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DELETE FROM TABLE_NAME</a:t>
            </a:r>
          </a:p>
          <a:p>
            <a:pPr marL="0" indent="0">
              <a:buNone/>
            </a:pPr>
            <a:r>
              <a:rPr lang="en-US"/>
              <a:t>[ WHERE OPERATOR [ VALUE ]</a:t>
            </a:r>
          </a:p>
          <a:p>
            <a:pPr marL="0" indent="0">
              <a:buNone/>
            </a:pPr>
            <a:r>
              <a:rPr lang="en-US"/>
              <a:t>   (SELECT COLUMN_NAME</a:t>
            </a:r>
          </a:p>
          <a:p>
            <a:pPr marL="0" indent="0">
              <a:buNone/>
            </a:pPr>
            <a:r>
              <a:rPr lang="en-US"/>
              <a:t>   FROM TABLE_NAME)</a:t>
            </a:r>
          </a:p>
          <a:p>
            <a:pPr marL="0" indent="0">
              <a:buNone/>
            </a:pPr>
            <a:r>
              <a:rPr lang="en-US"/>
              <a:t>   [ WHERE) ]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5351923" y="1546621"/>
            <a:ext cx="3521868" cy="196810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11101" y="1760356"/>
            <a:ext cx="340351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Sales_detail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 </a:t>
            </a:r>
            <a:r>
              <a:rPr kumimoji="0" lang="en-US" sz="21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SELECT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Product 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WHERE</a:t>
            </a:r>
            <a:r>
              <a:rPr kumimoji="0" lang="en-US" sz="2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100" b="1" i="1" u="none" strike="noStrike" kern="1200" cap="none" spc="0" normalizeH="0" baseline="0" noProof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Product_Id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&gt;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‘G005’</a:t>
            </a:r>
            <a:r>
              <a:rPr kumimoji="0" lang="en-US" sz="2100" b="1" i="1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351923" y="3663552"/>
            <a:ext cx="3521868" cy="154424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6398" y="3996349"/>
            <a:ext cx="325291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DELETE FROM Sales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WHERE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Cust_id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(SELECT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Cust_id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FROM CUSTOMER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WHERE </a:t>
            </a:r>
            <a:r>
              <a:rPr kumimoji="0" lang="en-US" sz="13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Cust_name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like '%</a:t>
            </a:r>
            <a:r>
              <a:rPr kumimoji="0" lang="th-TH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ordia New" panose="020B0304020202020204" pitchFamily="34" charset="-34"/>
              </a:rPr>
              <a:t>ด</a:t>
            </a:r>
            <a:r>
              <a: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%')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ngsanaUPC" panose="02020603050405020304" pitchFamily="18" charset="-34"/>
              <a:ea typeface="+mn-ea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095565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01674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th-TH" dirty="0"/>
              <a:t>การใช้ </a:t>
            </a:r>
            <a:r>
              <a:rPr lang="en-US" dirty="0"/>
              <a:t>having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743200"/>
            <a:ext cx="7886700" cy="2747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Select </a:t>
            </a:r>
            <a:r>
              <a:rPr lang="th-TH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Column</a:t>
            </a:r>
            <a:r>
              <a:rPr lang="en-US" dirty="0" smtClean="0"/>
              <a:t>/Count/Sum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From </a:t>
            </a:r>
            <a:r>
              <a:rPr lang="en-US" dirty="0" smtClean="0"/>
              <a:t>  Table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Where Condition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Group </a:t>
            </a:r>
            <a:r>
              <a:rPr lang="en-US" dirty="0" smtClean="0"/>
              <a:t>by </a:t>
            </a:r>
            <a:r>
              <a:rPr lang="en-US" dirty="0">
                <a:solidFill>
                  <a:srgbClr val="C00000"/>
                </a:solidFill>
              </a:rPr>
              <a:t>Column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smtClean="0"/>
              <a:t>Having   </a:t>
            </a:r>
            <a:r>
              <a:rPr lang="en-US" dirty="0" smtClean="0"/>
              <a:t>Condition2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    </a:t>
            </a:r>
            <a:r>
              <a:rPr lang="en-US" dirty="0" smtClean="0"/>
              <a:t>Order </a:t>
            </a:r>
            <a:r>
              <a:rPr lang="en-US" dirty="0" smtClean="0"/>
              <a:t>by </a:t>
            </a:r>
            <a:r>
              <a:rPr lang="en-US" dirty="0">
                <a:solidFill>
                  <a:srgbClr val="C00000"/>
                </a:solidFill>
              </a:rPr>
              <a:t>Column</a:t>
            </a:r>
            <a:r>
              <a:rPr lang="en-US" dirty="0"/>
              <a:t>/Count/Sum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482209"/>
            <a:ext cx="7886700" cy="6868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smtClean="0"/>
              <a:t>   </a:t>
            </a:r>
            <a:r>
              <a:rPr lang="en-US" b="1" smtClean="0">
                <a:solidFill>
                  <a:srgbClr val="C00000"/>
                </a:solidFill>
              </a:rPr>
              <a:t>Select  &gt;  From &gt;   Where &gt;   Group by &gt; Having &gt;   Order by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smtClean="0"/>
              <a:t>    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40650609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428" y="365126"/>
            <a:ext cx="7886700" cy="720908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การใช้ </a:t>
            </a:r>
            <a:r>
              <a:rPr lang="en-US" dirty="0" smtClean="0"/>
              <a:t>having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2191597"/>
            <a:ext cx="67225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    </a:t>
            </a:r>
            <a:r>
              <a:rPr lang="en-US" sz="2000" dirty="0">
                <a:solidFill>
                  <a:srgbClr val="0000FF"/>
                </a:solidFill>
              </a:rPr>
              <a:t>Select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From</a:t>
            </a:r>
            <a:r>
              <a:rPr lang="en-US" sz="2000" dirty="0">
                <a:solidFill>
                  <a:prstClr val="black"/>
                </a:solidFill>
              </a:rPr>
              <a:t> 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Where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Receipt_No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Group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by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Sales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Cust_Id</a:t>
            </a:r>
            <a:r>
              <a:rPr lang="en-US" sz="2000" dirty="0" err="1">
                <a:solidFill>
                  <a:srgbClr val="808080"/>
                </a:solidFill>
              </a:rPr>
              <a:t>,</a:t>
            </a:r>
            <a:r>
              <a:rPr lang="en-US" sz="2000" dirty="0" err="1">
                <a:solidFill>
                  <a:prstClr val="black"/>
                </a:solidFill>
              </a:rPr>
              <a:t>Sales_Detail</a:t>
            </a:r>
            <a:r>
              <a:rPr lang="en-US" sz="2000" dirty="0" err="1">
                <a:solidFill>
                  <a:srgbClr val="808080"/>
                </a:solidFill>
              </a:rPr>
              <a:t>.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Having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808080"/>
                </a:solidFill>
              </a:rPr>
              <a:t>=</a:t>
            </a:r>
            <a:r>
              <a:rPr lang="en-US" sz="2000" dirty="0">
                <a:solidFill>
                  <a:srgbClr val="FF0000"/>
                </a:solidFill>
              </a:rPr>
              <a:t>'G005'</a:t>
            </a:r>
          </a:p>
          <a:p>
            <a:r>
              <a:rPr lang="en-US" sz="2000" dirty="0">
                <a:solidFill>
                  <a:prstClr val="black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Order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by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err="1">
                <a:solidFill>
                  <a:prstClr val="black"/>
                </a:solidFill>
              </a:rPr>
              <a:t>Product_Id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9886" y="3962400"/>
            <a:ext cx="3807619" cy="230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876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E6944-20D4-4031-9839-85F375799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Any, in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205FA9-8B08-4BD3-9F90-730CFE3BB10E}"/>
              </a:ext>
            </a:extLst>
          </p:cNvPr>
          <p:cNvSpPr txBox="1"/>
          <p:nvPr/>
        </p:nvSpPr>
        <p:spPr>
          <a:xfrm>
            <a:off x="838200" y="1447800"/>
            <a:ext cx="595670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Product</a:t>
            </a: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where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in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</a:p>
          <a:p>
            <a:endParaRPr lang="th-TH" sz="2400" dirty="0">
              <a:solidFill>
                <a:srgbClr val="80808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endParaRPr lang="th-TH" sz="2400" dirty="0">
              <a:solidFill>
                <a:srgbClr val="808080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Product</a:t>
            </a:r>
          </a:p>
          <a:p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where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=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any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select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Product_Id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from</a:t>
            </a:r>
            <a:r>
              <a:rPr lang="en-US" sz="2400" dirty="0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Sales_Detail</a:t>
            </a:r>
            <a:r>
              <a:rPr lang="en-US" sz="2400" dirty="0">
                <a:solidFill>
                  <a:srgbClr val="808080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)</a:t>
            </a:r>
            <a:endParaRPr lang="en-US" sz="2400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5879B51-FADB-4A43-BA63-A192F296E9E8}"/>
              </a:ext>
            </a:extLst>
          </p:cNvPr>
          <p:cNvSpPr/>
          <p:nvPr/>
        </p:nvSpPr>
        <p:spPr>
          <a:xfrm>
            <a:off x="924887" y="3839536"/>
            <a:ext cx="3120704" cy="1101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>
                <a:solidFill>
                  <a:schemeClr val="tx1"/>
                </a:solidFill>
              </a:rPr>
              <a:t>Result </a:t>
            </a:r>
            <a:r>
              <a:rPr lang="th-TH" sz="2100" dirty="0">
                <a:solidFill>
                  <a:schemeClr val="tx1"/>
                </a:solidFill>
              </a:rPr>
              <a:t>เหมือนกัน</a:t>
            </a:r>
            <a:endParaRPr lang="en-US" sz="2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8082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6482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select * from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EX_Sale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A,EX_Sale_Detail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B</a:t>
            </a:r>
          </a:p>
          <a:p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where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A.Receipt_No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=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B.Receipt_No</a:t>
            </a:r>
            <a:endParaRPr lang="th-TH" sz="40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371600"/>
            <a:ext cx="7620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เป็นการเชื่อมต่อ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ตั้งแต่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2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ขึ้นไปเพื่อค้นหาข้อมูล ที่เก็บไว้ต่าง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 ให้สามรถแสดงข้อมูลพร้อมกันซึ่ง หลักสำคัญในการ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Join Table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คือ ชื่อ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Filed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หรือข้อมูลที่จะนำมาใช้ในการ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 Join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กันต้องตรงกัน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ชื่อ  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Field </a:t>
            </a:r>
            <a:r>
              <a:rPr lang="th-TH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อาจต่างกัน แต่ข้อมูลและประเภทข้อมูลต้องสามารถเชื่อมหากันได้</a:t>
            </a:r>
            <a:r>
              <a:rPr lang="en-US" b="1" dirty="0" smtClean="0">
                <a:solidFill>
                  <a:srgbClr val="142CA4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 smtClean="0">
              <a:solidFill>
                <a:srgbClr val="142CA4"/>
              </a:solidFill>
              <a:latin typeface="AngsanaUPC" pitchFamily="18" charset="-34"/>
              <a:cs typeface="AngsanaUPC" pitchFamily="18" charset="-34"/>
            </a:endParaRP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73380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ทำไมเราต้อง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Join Table ??????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SELECT</a:t>
            </a:r>
            <a:r>
              <a:rPr lang="en-US" dirty="0"/>
              <a:t> </a:t>
            </a:r>
            <a:r>
              <a:rPr lang="en-US" i="1" dirty="0"/>
              <a:t>column1</a:t>
            </a:r>
            <a:r>
              <a:rPr lang="en-US" dirty="0"/>
              <a:t>,</a:t>
            </a:r>
            <a:r>
              <a:rPr lang="en-US" i="1" dirty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FROM </a:t>
            </a:r>
            <a:r>
              <a:rPr lang="en-US" i="1" dirty="0" err="1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</a:t>
            </a:r>
            <a:r>
              <a:rPr lang="en-US" dirty="0"/>
              <a:t> </a:t>
            </a:r>
            <a:r>
              <a:rPr lang="en-US" i="1" dirty="0" smtClean="0"/>
              <a:t>condition</a:t>
            </a:r>
            <a:endParaRPr lang="en-US" dirty="0" smtClean="0"/>
          </a:p>
          <a:p>
            <a:endParaRPr lang="en-US" sz="1700" dirty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i="1" dirty="0" smtClean="0"/>
              <a:t> condiion3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dirty="0" smtClean="0"/>
              <a:t>	SELECT </a:t>
            </a:r>
            <a:r>
              <a:rPr lang="en-US" i="1" dirty="0" smtClean="0"/>
              <a:t>column1</a:t>
            </a:r>
            <a:r>
              <a:rPr lang="en-US" dirty="0" smtClean="0"/>
              <a:t>,</a:t>
            </a:r>
            <a:r>
              <a:rPr lang="en-US" i="1" dirty="0" smtClean="0"/>
              <a:t> column2, ...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FROM </a:t>
            </a:r>
            <a:r>
              <a:rPr lang="en-US" i="1" dirty="0" err="1" smtClean="0"/>
              <a:t>table_name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 </a:t>
            </a:r>
            <a:r>
              <a:rPr lang="en-US" i="1" dirty="0" smtClean="0"/>
              <a:t>condition1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condition2  </a:t>
            </a:r>
            <a:r>
              <a:rPr lang="en-US" i="1" dirty="0" smtClean="0">
                <a:solidFill>
                  <a:srgbClr val="FF0000"/>
                </a:solidFill>
              </a:rPr>
              <a:t>or</a:t>
            </a:r>
            <a:r>
              <a:rPr lang="en-US" i="1" dirty="0" smtClean="0"/>
              <a:t> condition 3…</a:t>
            </a:r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  <a:ln w="254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=     :  </a:t>
            </a:r>
            <a:r>
              <a:rPr lang="th-TH" dirty="0" smtClean="0"/>
              <a:t>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     :  </a:t>
            </a:r>
            <a:r>
              <a:rPr lang="th-TH" dirty="0" smtClean="0"/>
              <a:t>มากกว่า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     :  </a:t>
            </a:r>
            <a:r>
              <a:rPr lang="th-TH" dirty="0" smtClean="0"/>
              <a:t>น้อยกว่า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&gt;=  </a:t>
            </a:r>
            <a:r>
              <a:rPr lang="th-TH" dirty="0" smtClean="0"/>
              <a:t> </a:t>
            </a:r>
            <a:r>
              <a:rPr lang="en-US" dirty="0" smtClean="0"/>
              <a:t>: </a:t>
            </a:r>
            <a:r>
              <a:rPr lang="th-TH" dirty="0" smtClean="0"/>
              <a:t> มากกว่าหรือเท่ากับ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&lt;= </a:t>
            </a:r>
            <a:r>
              <a:rPr lang="th-TH" dirty="0" smtClean="0"/>
              <a:t> </a:t>
            </a:r>
            <a:r>
              <a:rPr lang="en-US" dirty="0" smtClean="0"/>
              <a:t> : </a:t>
            </a:r>
            <a:r>
              <a:rPr lang="th-TH" dirty="0" smtClean="0"/>
              <a:t> น้อยกว่าหรือเท่ากับ</a:t>
            </a:r>
          </a:p>
          <a:p>
            <a:pPr>
              <a:buNone/>
            </a:pPr>
            <a:r>
              <a:rPr lang="en-US" dirty="0" smtClean="0"/>
              <a:t>&lt;&gt;   :  </a:t>
            </a:r>
            <a:r>
              <a:rPr lang="th-TH" dirty="0" smtClean="0"/>
              <a:t>ไม่เท่ากับ</a:t>
            </a:r>
            <a:endParaRPr lang="en-US" dirty="0" smtClean="0"/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10600" cy="6096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/>
              <a:t>เครื่องหมาย</a:t>
            </a:r>
            <a:endParaRPr lang="th-TH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81000" y="606405"/>
          <a:ext cx="8534400" cy="6081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4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เครื่องหมาย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ความหมาย</a:t>
                      </a:r>
                      <a:endParaRPr lang="th-T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น้อยกว่า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Greater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800" b="1" dirty="0" smtClean="0"/>
                        <a:t>มากกว่าหรือเท่ากับ</a:t>
                      </a:r>
                      <a:endParaRPr lang="en-US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&lt;=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Less than or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/>
                        <a:t>น้อยกว่าหรือเท่ากับ</a:t>
                      </a:r>
                    </a:p>
                  </a:txBody>
                  <a:tcPr marL="55735" marR="55735" marT="55735" marB="5573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algn="l" fontAlgn="t"/>
                      <a:r>
                        <a:rPr lang="th-TH" sz="3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&lt;&gt;</a:t>
                      </a: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2400" dirty="0">
                          <a:latin typeface="Arial" pitchFamily="34" charset="0"/>
                          <a:cs typeface="Arial" pitchFamily="34" charset="0"/>
                        </a:rPr>
                        <a:t>Not equal to</a:t>
                      </a: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ไม่เท่ากับ</a:t>
                      </a:r>
                      <a:endParaRPr lang="th-TH" sz="28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99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BETWEEN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LIKE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7743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</a:t>
                      </a:r>
                      <a:endParaRPr lang="th-TH" sz="240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1470" marR="55735" marT="55735" marB="55735"/>
                </a:tc>
                <a:tc>
                  <a:txBody>
                    <a:bodyPr/>
                    <a:lstStyle/>
                    <a:p>
                      <a:pPr algn="l" fontAlgn="t"/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735" marR="55735" marT="55735" marB="55735"/>
                </a:tc>
                <a:tc>
                  <a:txBody>
                    <a:bodyPr/>
                    <a:lstStyle/>
                    <a:p>
                      <a:endParaRPr lang="th-TH" sz="3200" b="1" dirty="0"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66882" marR="66882" marT="33441" marB="3344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&gt;=3000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select</a:t>
            </a:r>
            <a:r>
              <a:rPr lang="en-US" b="1" dirty="0" smtClean="0"/>
              <a:t> </a:t>
            </a:r>
            <a:r>
              <a:rPr lang="en-US" i="1" dirty="0" err="1" smtClean="0">
                <a:solidFill>
                  <a:srgbClr val="1600B8"/>
                </a:solidFill>
              </a:rPr>
              <a:t>Product_Id,Product_NameEng</a:t>
            </a:r>
            <a:r>
              <a:rPr lang="en-US" i="1" dirty="0" smtClean="0">
                <a:solidFill>
                  <a:srgbClr val="1600B8"/>
                </a:solidFill>
              </a:rPr>
              <a:t>, </a:t>
            </a:r>
          </a:p>
          <a:p>
            <a:pPr>
              <a:buNone/>
            </a:pPr>
            <a:r>
              <a:rPr lang="en-US" i="1" dirty="0" err="1" smtClean="0">
                <a:solidFill>
                  <a:srgbClr val="1600B8"/>
                </a:solidFill>
              </a:rPr>
              <a:t>Unit_Price,Product_Type_Id</a:t>
            </a:r>
            <a:r>
              <a:rPr lang="en-US" i="1" dirty="0" smtClean="0">
                <a:solidFill>
                  <a:srgbClr val="1600B8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from</a:t>
            </a:r>
            <a:r>
              <a:rPr lang="en-US" b="1" dirty="0" smtClean="0"/>
              <a:t> </a:t>
            </a:r>
            <a:r>
              <a:rPr lang="en-US" b="1" dirty="0" err="1" smtClean="0"/>
              <a:t>T_Product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where</a:t>
            </a:r>
            <a:r>
              <a:rPr lang="en-US" b="1" dirty="0" smtClean="0"/>
              <a:t> </a:t>
            </a:r>
            <a:r>
              <a:rPr lang="en-US" b="1" i="1" dirty="0" err="1" smtClean="0">
                <a:solidFill>
                  <a:srgbClr val="1600B8"/>
                </a:solidFill>
              </a:rPr>
              <a:t>Unit_Price</a:t>
            </a:r>
            <a:r>
              <a:rPr lang="en-US" b="1" dirty="0" smtClean="0"/>
              <a:t> =3000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การใส่เงื่อนไข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Where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เอกสาร" ma:contentTypeID="0x0101004A3350DE0572F543B18C09E212100E36" ma:contentTypeVersion="7" ma:contentTypeDescription="สร้างเอกสารใหม่" ma:contentTypeScope="" ma:versionID="bd7c36fdff965e9a1a1d6356fa9606c7">
  <xsd:schema xmlns:xsd="http://www.w3.org/2001/XMLSchema" xmlns:xs="http://www.w3.org/2001/XMLSchema" xmlns:p="http://schemas.microsoft.com/office/2006/metadata/properties" xmlns:ns2="718b1a1f-eafe-4468-9731-3e7f8fe76cd3" xmlns:ns3="790a0469-5f77-42dc-abb8-5bd9650776c3" targetNamespace="http://schemas.microsoft.com/office/2006/metadata/properties" ma:root="true" ma:fieldsID="81ba6ed2e8f295b4e02e33867525cfb8" ns2:_="" ns3:_="">
    <xsd:import namespace="718b1a1f-eafe-4468-9731-3e7f8fe76cd3"/>
    <xsd:import namespace="790a0469-5f77-42dc-abb8-5bd9650776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8b1a1f-eafe-4468-9731-3e7f8fe76c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a0469-5f77-42dc-abb8-5bd9650776c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แชร์กับ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แชร์พร้อมกับรายละเอียด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ชนิดเนื้อหา"/>
        <xsd:element ref="dc:title" minOccurs="0" maxOccurs="1" ma:index="4" ma:displayName="ชื่อเรื่อง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A2F278-9411-4BA1-B13A-9D35B797F034}">
  <ds:schemaRefs>
    <ds:schemaRef ds:uri="http://schemas.microsoft.com/office/infopath/2007/PartnerControls"/>
    <ds:schemaRef ds:uri="http://purl.org/dc/elements/1.1/"/>
    <ds:schemaRef ds:uri="http://purl.org/dc/dcmitype/"/>
    <ds:schemaRef ds:uri="http://schemas.microsoft.com/office/2006/metadata/properties"/>
    <ds:schemaRef ds:uri="718b1a1f-eafe-4468-9731-3e7f8fe76cd3"/>
    <ds:schemaRef ds:uri="http://www.w3.org/XML/1998/namespace"/>
    <ds:schemaRef ds:uri="http://schemas.microsoft.com/office/2006/documentManagement/types"/>
    <ds:schemaRef ds:uri="790a0469-5f77-42dc-abb8-5bd9650776c3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639AAE5-0C34-4436-A92D-BEE302F5CA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785108-37A8-4206-9FDD-74BE77E2F2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8b1a1f-eafe-4468-9731-3e7f8fe76cd3"/>
    <ds:schemaRef ds:uri="790a0469-5f77-42dc-abb8-5bd9650776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1730</TotalTime>
  <Words>1965</Words>
  <Application>Microsoft Office PowerPoint</Application>
  <PresentationFormat>On-screen Show (4:3)</PresentationFormat>
  <Paragraphs>682</Paragraphs>
  <Slides>55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55</vt:i4>
      </vt:variant>
    </vt:vector>
  </HeadingPairs>
  <TitlesOfParts>
    <vt:vector size="67" baseType="lpstr">
      <vt:lpstr>Angsana New</vt:lpstr>
      <vt:lpstr>AngsanaUPC</vt:lpstr>
      <vt:lpstr>Arial</vt:lpstr>
      <vt:lpstr>Calibri</vt:lpstr>
      <vt:lpstr>Calibri Light</vt:lpstr>
      <vt:lpstr>Cordia New</vt:lpstr>
      <vt:lpstr>Tahoma</vt:lpstr>
      <vt:lpstr>Wingdings 2</vt:lpstr>
      <vt:lpstr>Office Theme</vt:lpstr>
      <vt:lpstr>1_Office Theme</vt:lpstr>
      <vt:lpstr>2_Office Theme</vt:lpstr>
      <vt:lpstr>3_Office Theme</vt:lpstr>
      <vt:lpstr>SQL Command  ฉบับสมบูรณ์ 01</vt:lpstr>
      <vt:lpstr>คำสั่ง Select</vt:lpstr>
      <vt:lpstr>ลำดับการเขียน</vt:lpstr>
      <vt:lpstr>SELECT DISTINCT</vt:lpstr>
      <vt:lpstr>SELECT DISTINCT</vt:lpstr>
      <vt:lpstr>การใส่เงื่อนไข Where</vt:lpstr>
      <vt:lpstr>เครื่องหมาย</vt:lpstr>
      <vt:lpstr>เครื่องหมาย</vt:lpstr>
      <vt:lpstr>การใส่เงื่อนไข Where</vt:lpstr>
      <vt:lpstr>สร้างเงื่อนไข And, Or, Not</vt:lpstr>
      <vt:lpstr>สร้างเงื่อนไข And, Or, Not</vt:lpstr>
      <vt:lpstr>สร้างเงื่อนไข And, Or, Not</vt:lpstr>
      <vt:lpstr>Order by …Desc|Asc</vt:lpstr>
      <vt:lpstr>Order by …Desc|Asc</vt:lpstr>
      <vt:lpstr>คำสั่ง Select …Where…Order by </vt:lpstr>
      <vt:lpstr>Null, Not Null</vt:lpstr>
      <vt:lpstr>Null, Not Null</vt:lpstr>
      <vt:lpstr>Select Top</vt:lpstr>
      <vt:lpstr>Select Top</vt:lpstr>
      <vt:lpstr>Select Top</vt:lpstr>
      <vt:lpstr>Select …Function</vt:lpstr>
      <vt:lpstr>Select  MIN, MAX</vt:lpstr>
      <vt:lpstr>Select  MIN, MAX</vt:lpstr>
      <vt:lpstr>Select Count, AVG, SUM</vt:lpstr>
      <vt:lpstr>Select Count, AVG, SUM</vt:lpstr>
      <vt:lpstr>LIKE</vt:lpstr>
      <vt:lpstr>LIKE</vt:lpstr>
      <vt:lpstr>LIKE</vt:lpstr>
      <vt:lpstr>LIKE</vt:lpstr>
      <vt:lpstr>PowerPoint Presentation</vt:lpstr>
      <vt:lpstr>PowerPoint Presentation</vt:lpstr>
      <vt:lpstr>PowerPoint Presentation</vt:lpstr>
      <vt:lpstr>PowerPoint Presentation</vt:lpstr>
      <vt:lpstr>Between</vt:lpstr>
      <vt:lpstr>Between</vt:lpstr>
      <vt:lpstr>Not Between</vt:lpstr>
      <vt:lpstr>GROUP BY</vt:lpstr>
      <vt:lpstr>GROUP BY</vt:lpstr>
      <vt:lpstr>HAVING</vt:lpstr>
      <vt:lpstr>HAVING</vt:lpstr>
      <vt:lpstr>Alias (นามแฝง): Alias Column Syntax</vt:lpstr>
      <vt:lpstr>Alias (นามแฝง): Alias Table Syntax</vt:lpstr>
      <vt:lpstr>คำสั่ง INSERT 1 Row</vt:lpstr>
      <vt:lpstr>คำสั่ง INSERT 1 Row</vt:lpstr>
      <vt:lpstr>Subqueries with the INSERT Statement</vt:lpstr>
      <vt:lpstr>คำสั่ง Update</vt:lpstr>
      <vt:lpstr>คำสั่ง Update</vt:lpstr>
      <vt:lpstr>Subqueries with the UPDATE Statement</vt:lpstr>
      <vt:lpstr>คำสั่ง Delete</vt:lpstr>
      <vt:lpstr>คำสั่ง Delete</vt:lpstr>
      <vt:lpstr>Subqueries with the DELETE Statement</vt:lpstr>
      <vt:lpstr>การใช้ having</vt:lpstr>
      <vt:lpstr>การใช้ having</vt:lpstr>
      <vt:lpstr>คำสั่ง Any, in</vt:lpstr>
      <vt:lpstr>การ Join 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Employee</cp:lastModifiedBy>
  <cp:revision>45</cp:revision>
  <dcterms:created xsi:type="dcterms:W3CDTF">2020-01-06T15:33:20Z</dcterms:created>
  <dcterms:modified xsi:type="dcterms:W3CDTF">2024-09-08T19:40:45Z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0x0101004A3350DE0572F543B18C09E212100E36</vt:lpwstr>
  </property>
</Properties>
</file>