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77" r:id="rId6"/>
    <p:sldId id="281" r:id="rId7"/>
    <p:sldId id="261" r:id="rId8"/>
    <p:sldId id="273" r:id="rId9"/>
    <p:sldId id="274" r:id="rId10"/>
    <p:sldId id="262" r:id="rId11"/>
    <p:sldId id="263" r:id="rId12"/>
    <p:sldId id="264" r:id="rId13"/>
    <p:sldId id="265" r:id="rId14"/>
    <p:sldId id="266" r:id="rId15"/>
    <p:sldId id="279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5E7"/>
    <a:srgbClr val="1600B8"/>
    <a:srgbClr val="CBF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6F6837-99CE-4B37-A0D3-116481EB213D}" v="1" dt="2022-11-18T09:36:38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6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SIT ARWUT" userId="S::63023194@up.ac.th::2e7299b3-0110-4136-8205-b2f9e372d691" providerId="AD" clId="Web-{F26F6837-99CE-4B37-A0D3-116481EB213D}"/>
    <pc:docChg chg="modSld">
      <pc:chgData name="SARASIT ARWUT" userId="S::63023194@up.ac.th::2e7299b3-0110-4136-8205-b2f9e372d691" providerId="AD" clId="Web-{F26F6837-99CE-4B37-A0D3-116481EB213D}" dt="2022-11-18T09:36:38.837" v="0" actId="1076"/>
      <pc:docMkLst>
        <pc:docMk/>
      </pc:docMkLst>
      <pc:sldChg chg="modSp">
        <pc:chgData name="SARASIT ARWUT" userId="S::63023194@up.ac.th::2e7299b3-0110-4136-8205-b2f9e372d691" providerId="AD" clId="Web-{F26F6837-99CE-4B37-A0D3-116481EB213D}" dt="2022-11-18T09:36:38.837" v="0" actId="1076"/>
        <pc:sldMkLst>
          <pc:docMk/>
          <pc:sldMk cId="0" sldId="273"/>
        </pc:sldMkLst>
        <pc:spChg chg="mod">
          <ac:chgData name="SARASIT ARWUT" userId="S::63023194@up.ac.th::2e7299b3-0110-4136-8205-b2f9e372d691" providerId="AD" clId="Web-{F26F6837-99CE-4B37-A0D3-116481EB213D}" dt="2022-11-18T09:36:38.837" v="0" actId="1076"/>
          <ac:spMkLst>
            <pc:docMk/>
            <pc:sldMk cId="0" sldId="273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9397E-8063-444C-9172-39BAF725C89A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46647-A6AF-428E-B793-B5B695AD75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3B86-9B06-4EF3-9D85-19CDD917FAE8}" type="datetimeFigureOut">
              <a:rPr lang="th-TH" smtClean="0"/>
              <a:pPr/>
              <a:t>24/07/67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/>
              <a:t>SQL Command </a:t>
            </a:r>
            <a:br>
              <a:rPr lang="en-US" dirty="0"/>
            </a:br>
            <a:r>
              <a:rPr lang="en-US" dirty="0" smtClean="0"/>
              <a:t>JOIN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/>
              <a:t>สุรินทร์ทิพ ศักดิ์ภูวดล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>
                <a:latin typeface="AngsanaUPC" pitchFamily="18" charset="-34"/>
                <a:cs typeface="AngsanaUPC" pitchFamily="18" charset="-34"/>
              </a:rPr>
              <a:t>Where, And (Alias Table name)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</a:t>
            </a:r>
            <a:endParaRPr lang="en-US" sz="2400" b="1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color</a:t>
            </a:r>
          </a:p>
          <a:p>
            <a:endParaRPr lang="th-TH" sz="2400"/>
          </a:p>
        </p:txBody>
      </p:sp>
      <p:sp>
        <p:nvSpPr>
          <p:cNvPr id="10" name="Oval Callout 9"/>
          <p:cNvSpPr/>
          <p:nvPr/>
        </p:nvSpPr>
        <p:spPr>
          <a:xfrm>
            <a:off x="4495800" y="4495800"/>
            <a:ext cx="4191000" cy="990600"/>
          </a:xfrm>
          <a:prstGeom prst="wedgeEllipseCallout">
            <a:avLst>
              <a:gd name="adj1" fmla="val -32300"/>
              <a:gd name="adj2" fmla="val -11755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err="1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/>
              <a:t>select</a:t>
            </a:r>
            <a:r>
              <a:rPr lang="en-US" sz="1800" b="1"/>
              <a:t> * from </a:t>
            </a:r>
            <a:r>
              <a:rPr lang="en-US" sz="1800" b="1" err="1"/>
              <a:t>Sales_car</a:t>
            </a:r>
            <a:r>
              <a:rPr lang="en-US" sz="1800" b="1"/>
              <a:t> </a:t>
            </a:r>
            <a:r>
              <a:rPr lang="en-US" sz="1800" b="1" err="1"/>
              <a:t>A,Color</a:t>
            </a:r>
            <a:r>
              <a:rPr lang="en-US" sz="1800" b="1"/>
              <a:t> B</a:t>
            </a:r>
          </a:p>
          <a:p>
            <a:r>
              <a:rPr lang="en-US" sz="1800"/>
              <a:t>where</a:t>
            </a:r>
            <a:r>
              <a:rPr lang="en-US" sz="1800" b="1"/>
              <a:t> </a:t>
            </a:r>
            <a:r>
              <a:rPr lang="en-US" sz="1800" b="1" err="1"/>
              <a:t>A.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r>
              <a:rPr lang="en-US" sz="1800" b="1"/>
              <a:t>=</a:t>
            </a:r>
            <a:r>
              <a:rPr lang="en-US" sz="1800" b="1" err="1"/>
              <a:t>B.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endParaRPr lang="en-US" sz="1800" b="1" i="1">
              <a:solidFill>
                <a:srgbClr val="1600B8"/>
              </a:solidFill>
            </a:endParaRPr>
          </a:p>
          <a:p>
            <a:r>
              <a:rPr lang="en-US" sz="1800"/>
              <a:t>and</a:t>
            </a:r>
            <a:r>
              <a:rPr lang="en-US" sz="1800" b="1"/>
              <a:t> </a:t>
            </a:r>
            <a:r>
              <a:rPr lang="en-US" sz="1800" b="1" err="1"/>
              <a:t>A.</a:t>
            </a:r>
            <a:r>
              <a:rPr lang="en-US" sz="1800" b="1" i="1" err="1">
                <a:solidFill>
                  <a:srgbClr val="1600B8"/>
                </a:solidFill>
              </a:rPr>
              <a:t>sale_ID</a:t>
            </a:r>
            <a:r>
              <a:rPr lang="en-US" sz="1800" b="1"/>
              <a:t>='S001'</a:t>
            </a:r>
            <a:endParaRPr lang="th-TH" sz="180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Oval Callout 10"/>
          <p:cNvSpPr/>
          <p:nvPr/>
        </p:nvSpPr>
        <p:spPr>
          <a:xfrm>
            <a:off x="609600" y="4572000"/>
            <a:ext cx="2895600" cy="914400"/>
          </a:xfrm>
          <a:prstGeom prst="wedgeEllipseCallout">
            <a:avLst>
              <a:gd name="adj1" fmla="val 47917"/>
              <a:gd name="adj2" fmla="val -16875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เขียนแบบใช้ชื่อเล่น</a:t>
            </a:r>
            <a:endParaRPr lang="th-TH" b="1">
              <a:solidFill>
                <a:srgbClr val="1600B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>
                <a:latin typeface="AngsanaUPC" pitchFamily="18" charset="-34"/>
                <a:cs typeface="AngsanaUPC" pitchFamily="18" charset="-34"/>
              </a:rPr>
              <a:t>JOIN</a:t>
            </a:r>
            <a:r>
              <a:rPr lang="th-TH">
                <a:latin typeface="AngsanaUPC" pitchFamily="18" charset="-34"/>
                <a:cs typeface="AngsanaUPC" pitchFamily="18" charset="-34"/>
              </a:rPr>
              <a:t> การเขียน </a:t>
            </a:r>
            <a:r>
              <a:rPr lang="en-US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แบบนี้ ผลลัพธ์เหมือนกัน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Sales_car,Color</a:t>
            </a:r>
            <a:endParaRPr lang="en-US" sz="2400" b="1"/>
          </a:p>
          <a:p>
            <a:pPr>
              <a:buNone/>
            </a:pPr>
            <a:r>
              <a:rPr lang="en-US" sz="2400"/>
              <a:t>where</a:t>
            </a:r>
            <a:r>
              <a:rPr lang="en-US" sz="2400" b="1"/>
              <a:t> </a:t>
            </a:r>
            <a:r>
              <a:rPr lang="en-US" sz="2400" b="1" err="1"/>
              <a:t>Sales_car.color_id</a:t>
            </a:r>
            <a:r>
              <a:rPr lang="en-US" sz="2400" b="1"/>
              <a:t>=</a:t>
            </a:r>
            <a:r>
              <a:rPr lang="en-US" sz="2400" b="1" err="1"/>
              <a:t>Color.color_id</a:t>
            </a:r>
            <a:endParaRPr lang="en-US" sz="2400" b="1"/>
          </a:p>
          <a:p>
            <a:pPr>
              <a:buNone/>
            </a:pPr>
            <a:endParaRPr lang="th-TH" sz="2400"/>
          </a:p>
          <a:p>
            <a:pPr>
              <a:buNone/>
            </a:pPr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</a:t>
            </a:r>
            <a:r>
              <a:rPr lang="en-US" sz="2400" b="1"/>
              <a:t> </a:t>
            </a:r>
          </a:p>
          <a:p>
            <a:pPr>
              <a:buNone/>
            </a:pPr>
            <a:r>
              <a:rPr lang="en-US" sz="2400">
                <a:solidFill>
                  <a:srgbClr val="1600B8"/>
                </a:solidFill>
              </a:rPr>
              <a:t>INNER</a:t>
            </a:r>
            <a:r>
              <a:rPr lang="en-US" sz="2400" b="1">
                <a:solidFill>
                  <a:srgbClr val="1600B8"/>
                </a:solidFill>
              </a:rPr>
              <a:t> JOIN </a:t>
            </a:r>
            <a:r>
              <a:rPr lang="en-US" sz="2400" b="1"/>
              <a:t>Color </a:t>
            </a:r>
          </a:p>
          <a:p>
            <a:pPr>
              <a:buNone/>
            </a:pPr>
            <a:r>
              <a:rPr lang="en-US" sz="2400">
                <a:solidFill>
                  <a:srgbClr val="0070C0"/>
                </a:solidFill>
              </a:rPr>
              <a:t>ON</a:t>
            </a:r>
            <a:r>
              <a:rPr lang="en-US" sz="2400" b="1"/>
              <a:t> </a:t>
            </a:r>
            <a:r>
              <a:rPr lang="en-US" sz="2400" b="1" err="1"/>
              <a:t>Sales_car.color_id</a:t>
            </a:r>
            <a:r>
              <a:rPr lang="en-US" sz="2400" b="1"/>
              <a:t>=</a:t>
            </a:r>
            <a:r>
              <a:rPr lang="en-US" sz="2400" b="1" err="1"/>
              <a:t>Color.color_id</a:t>
            </a:r>
            <a:endParaRPr lang="th-TH" sz="240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4800600"/>
          <a:ext cx="6324599" cy="1447800"/>
        </p:xfrm>
        <a:graphic>
          <a:graphicData uri="http://schemas.openxmlformats.org/drawingml/2006/table">
            <a:tbl>
              <a:tblPr/>
              <a:tblGrid>
                <a:gridCol w="1063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9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val Callout 5"/>
          <p:cNvSpPr/>
          <p:nvPr/>
        </p:nvSpPr>
        <p:spPr>
          <a:xfrm>
            <a:off x="6934200" y="2514600"/>
            <a:ext cx="2057400" cy="1295400"/>
          </a:xfrm>
          <a:prstGeom prst="wedgeEllipseCallout">
            <a:avLst>
              <a:gd name="adj1" fmla="val -116833"/>
              <a:gd name="adj2" fmla="val -350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C00000"/>
                </a:solidFill>
              </a:rPr>
              <a:t>วิชา </a:t>
            </a:r>
            <a:r>
              <a:rPr lang="en-US" sz="1800">
                <a:solidFill>
                  <a:srgbClr val="C00000"/>
                </a:solidFill>
              </a:rPr>
              <a:t>Data Warehouse </a:t>
            </a:r>
            <a:r>
              <a:rPr lang="th-TH" sz="1800">
                <a:solidFill>
                  <a:srgbClr val="C00000"/>
                </a:solidFill>
              </a:rPr>
              <a:t>จะใช้แบบนี้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r>
              <a:rPr lang="th-TH" sz="3200">
                <a:latin typeface="Angsana New" panose="02020603050405020304" pitchFamily="18" charset="-34"/>
                <a:cs typeface="Angsana New" panose="02020603050405020304" pitchFamily="18" charset="-34"/>
              </a:rPr>
              <a:t>ข้อสังเกตการ </a:t>
            </a:r>
            <a:r>
              <a:rPr lang="en-US" sz="3200">
                <a:latin typeface="Angsana New" panose="02020603050405020304" pitchFamily="18" charset="-34"/>
                <a:cs typeface="Angsana New" panose="02020603050405020304" pitchFamily="18" charset="-34"/>
              </a:rPr>
              <a:t>JOIN </a:t>
            </a:r>
            <a:r>
              <a:rPr lang="th-TH" sz="3200">
                <a:latin typeface="Angsana New" panose="02020603050405020304" pitchFamily="18" charset="-34"/>
                <a:cs typeface="Angsana New" panose="02020603050405020304" pitchFamily="18" charset="-34"/>
              </a:rPr>
              <a:t>1 </a:t>
            </a:r>
            <a:r>
              <a:rPr lang="en-US" sz="3200"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3200">
                <a:latin typeface="Angsana New" panose="02020603050405020304" pitchFamily="18" charset="-34"/>
                <a:cs typeface="Angsana New" panose="02020603050405020304" pitchFamily="18" charset="-34"/>
              </a:rPr>
              <a:t>และมากกว่า 2 </a:t>
            </a:r>
            <a:r>
              <a:rPr lang="en-US" sz="3200">
                <a:latin typeface="Angsana New" panose="02020603050405020304" pitchFamily="18" charset="-34"/>
                <a:cs typeface="Angsana New" panose="02020603050405020304" pitchFamily="18" charset="-34"/>
              </a:rPr>
              <a:t>Table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0207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/>
              <a:t>Select</a:t>
            </a:r>
            <a:r>
              <a:rPr lang="en-US" sz="1800" b="1"/>
              <a:t> </a:t>
            </a:r>
            <a:r>
              <a:rPr lang="en-US" sz="1800" b="1" err="1"/>
              <a:t>Sale_Id</a:t>
            </a:r>
            <a:r>
              <a:rPr lang="en-US" sz="1800" b="1"/>
              <a:t>, </a:t>
            </a:r>
            <a:r>
              <a:rPr lang="en-US" sz="1800" b="1" err="1"/>
              <a:t>Product_Id</a:t>
            </a:r>
            <a:r>
              <a:rPr lang="en-US" sz="1800" b="1"/>
              <a:t>, </a:t>
            </a:r>
            <a:r>
              <a:rPr lang="en-US" sz="1800" b="1" err="1"/>
              <a:t>Color_id</a:t>
            </a:r>
            <a:r>
              <a:rPr lang="en-US" sz="1800" b="1"/>
              <a:t> </a:t>
            </a:r>
          </a:p>
          <a:p>
            <a:r>
              <a:rPr lang="en-US" sz="1800" b="1"/>
              <a:t>from </a:t>
            </a:r>
            <a:r>
              <a:rPr lang="en-US" sz="1800" b="1" err="1">
                <a:solidFill>
                  <a:srgbClr val="0070C0"/>
                </a:solidFill>
              </a:rPr>
              <a:t>sales_car</a:t>
            </a:r>
            <a:endParaRPr lang="en-US" sz="1800" b="1">
              <a:solidFill>
                <a:srgbClr val="0070C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1295400" y="1905000"/>
            <a:ext cx="2971800" cy="914400"/>
          </a:xfrm>
          <a:prstGeom prst="wedgeEllipseCallout">
            <a:avLst>
              <a:gd name="adj1" fmla="val 16482"/>
              <a:gd name="adj2" fmla="val -11136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ไม่ระบุ </a:t>
            </a:r>
            <a:r>
              <a:rPr lang="en-US" sz="24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24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กรณีมีเพียง 1 </a:t>
            </a:r>
            <a:r>
              <a:rPr lang="en-US" sz="24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886200"/>
            <a:ext cx="8115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/>
          </a:p>
          <a:p>
            <a:r>
              <a:rPr lang="en-US">
                <a:solidFill>
                  <a:srgbClr val="0000FF"/>
                </a:solidFill>
              </a:rPr>
              <a:t>select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Sales_car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Sale_id</a:t>
            </a:r>
            <a:r>
              <a:rPr lang="en-US">
                <a:solidFill>
                  <a:srgbClr val="808080"/>
                </a:solidFill>
              </a:rPr>
              <a:t>,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Sales_car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color_id</a:t>
            </a:r>
            <a:r>
              <a:rPr lang="en-US">
                <a:solidFill>
                  <a:srgbClr val="808080"/>
                </a:solidFill>
              </a:rPr>
              <a:t>,</a:t>
            </a:r>
            <a:r>
              <a:rPr lang="en-US">
                <a:solidFill>
                  <a:prstClr val="black"/>
                </a:solidFill>
              </a:rPr>
              <a:t> </a:t>
            </a:r>
          </a:p>
          <a:p>
            <a:r>
              <a:rPr lang="en-US" err="1">
                <a:solidFill>
                  <a:srgbClr val="C00000"/>
                </a:solidFill>
              </a:rPr>
              <a:t>Color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Color_desc</a:t>
            </a:r>
            <a:endParaRPr lang="en-US">
              <a:solidFill>
                <a:srgbClr val="00B050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from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Sales_car,Color</a:t>
            </a:r>
            <a:endParaRPr lang="en-US">
              <a:solidFill>
                <a:srgbClr val="C00000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where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Sales_car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color_id</a:t>
            </a:r>
            <a:r>
              <a:rPr lang="en-US">
                <a:solidFill>
                  <a:srgbClr val="808080"/>
                </a:solidFill>
              </a:rPr>
              <a:t>=</a:t>
            </a:r>
            <a:r>
              <a:rPr lang="en-US" err="1">
                <a:solidFill>
                  <a:srgbClr val="C00000"/>
                </a:solidFill>
              </a:rPr>
              <a:t>Color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color_id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953000" y="2895599"/>
            <a:ext cx="3886200" cy="1106269"/>
          </a:xfrm>
          <a:prstGeom prst="wedgeEllipseCallout">
            <a:avLst>
              <a:gd name="adj1" fmla="val -50017"/>
              <a:gd name="adj2" fmla="val 7943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ถ้า 2 </a:t>
            </a:r>
            <a:r>
              <a:rPr lang="en-US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หรือ</a:t>
            </a:r>
            <a:r>
              <a:rPr lang="en-US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มากกว่าต้องระบุ </a:t>
            </a:r>
            <a:endParaRPr lang="en-US" sz="200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200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en-US" sz="2000" err="1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name</a:t>
            </a:r>
            <a:r>
              <a:rPr lang="en-US" sz="200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2000" err="1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Field</a:t>
            </a:r>
            <a:r>
              <a:rPr lang="en-US" sz="200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name</a:t>
            </a:r>
          </a:p>
        </p:txBody>
      </p:sp>
    </p:spTree>
    <p:extLst>
      <p:ext uri="{BB962C8B-B14F-4D97-AF65-F5344CB8AC3E}">
        <p14:creationId xmlns:p14="http://schemas.microsoft.com/office/powerpoint/2010/main" val="1918377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E-R Diagram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419600" y="12954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71800" y="594778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Design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ได้หลากหลายรูปแบบ</a:t>
            </a:r>
            <a:endParaRPr lang="en-US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8846" y="1270944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 </a:t>
            </a:r>
            <a:r>
              <a:rPr lang="en-US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NF</a:t>
            </a:r>
            <a:r>
              <a:rPr lang="th-TH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ทุก </a:t>
            </a:r>
            <a:r>
              <a:rPr lang="en-US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8200" y="1180428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เกือบทุก </a:t>
            </a:r>
            <a:r>
              <a:rPr lang="en-US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 </a:t>
            </a:r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 </a:t>
            </a:r>
            <a:r>
              <a:rPr lang="en-US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NF </a:t>
            </a:r>
          </a:p>
          <a:p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แต่ </a:t>
            </a:r>
            <a:r>
              <a:rPr lang="en-US" sz="2000" err="1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ไม่ใช่ 3</a:t>
            </a:r>
            <a:r>
              <a:rPr lang="en-US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NF </a:t>
            </a:r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เพราะซ้ำซ้อนแต่เหมาะสมในการพัฒาระบบ </a:t>
            </a:r>
            <a:endParaRPr lang="en-US" sz="2000">
              <a:solidFill>
                <a:srgbClr val="0070C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286000"/>
            <a:ext cx="4020633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09800"/>
            <a:ext cx="3886200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463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ทำไมต้อง </a:t>
            </a:r>
            <a:r>
              <a:rPr lang="en-US"/>
              <a:t>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	เนื่องจากการออกแบบ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เช่นการทำ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Normalization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เป็นการปรับโครงสร้างในการจัดเก็บข้อมูล เพื่อต้องการลดความซ้ำซ้อนในการจัดเก็บ ทำให้ข้อมูล 1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Transaction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ถูกเก็บแยกในหลาย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Table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หรือข้อมูลที่เกี่ยวข้องกับ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1 Transaction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ถูกเก็บแยกในหลาย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Table </a:t>
            </a: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	ดังนั้นในการนำเสนอข้อมูลหรือการดึงข้อมูลขึ้นมาใช้งานนั้นจึงมีความจำเป็นที่จะต้องเชื่อม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(join)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ข้อมูลที่เก็บแยกกันนั้นเข้ามาแสดงร่วมกัน เพื่อแสดงรายละเอียดที่เชื่อมโยงกันทั้งหมด</a:t>
            </a:r>
            <a:endParaRPr lang="en-US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13815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ใบแบบที่สอน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err="1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err="1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err="1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err="1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>
              <a:latin typeface="AngsanaUPC" pitchFamily="18" charset="-34"/>
              <a:cs typeface="AngsanaUPC" pitchFamily="18" charset="-34"/>
            </a:endParaRPr>
          </a:p>
          <a:p>
            <a:endParaRPr lang="th-TH" sz="400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/>
              <a:t>LAB JOIN TABLE</a:t>
            </a:r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785004" y="994913"/>
            <a:ext cx="7772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CREATE</a:t>
            </a:r>
            <a:r>
              <a:rPr lang="en-US" sz="1600" b="1"/>
              <a:t> TABLE [</a:t>
            </a:r>
            <a:r>
              <a:rPr lang="en-US" sz="1600" b="1" err="1"/>
              <a:t>dbo</a:t>
            </a:r>
            <a:r>
              <a:rPr lang="en-US" sz="1600" b="1"/>
              <a:t>].[</a:t>
            </a:r>
            <a:r>
              <a:rPr lang="en-US" sz="1600" b="1" err="1"/>
              <a:t>Sales_car</a:t>
            </a:r>
            <a:r>
              <a:rPr lang="en-US" sz="1600" b="1"/>
              <a:t>](</a:t>
            </a:r>
          </a:p>
          <a:p>
            <a:r>
              <a:rPr lang="en-US" sz="1600" b="1"/>
              <a:t>	[</a:t>
            </a:r>
            <a:r>
              <a:rPr lang="en-US" sz="1600" b="1" err="1"/>
              <a:t>Sale_ID</a:t>
            </a:r>
            <a:r>
              <a:rPr lang="en-US" sz="1600" b="1"/>
              <a:t>] [</a:t>
            </a:r>
            <a:r>
              <a:rPr lang="en-US" sz="1600" b="1" err="1"/>
              <a:t>nvarchar</a:t>
            </a:r>
            <a:r>
              <a:rPr lang="en-US" sz="1600" b="1"/>
              <a:t>](50) NOT NULL,</a:t>
            </a:r>
          </a:p>
          <a:p>
            <a:r>
              <a:rPr lang="en-US" sz="1600" b="1"/>
              <a:t>	[</a:t>
            </a:r>
            <a:r>
              <a:rPr lang="en-US" sz="1600" b="1" err="1"/>
              <a:t>Product_ID</a:t>
            </a:r>
            <a:r>
              <a:rPr lang="en-US" sz="1600" b="1"/>
              <a:t>] [</a:t>
            </a:r>
            <a:r>
              <a:rPr lang="en-US" sz="1600" b="1" err="1"/>
              <a:t>nvarchar</a:t>
            </a:r>
            <a:r>
              <a:rPr lang="en-US" sz="1600" b="1"/>
              <a:t>](50) NULL,</a:t>
            </a:r>
          </a:p>
          <a:p>
            <a:r>
              <a:rPr lang="en-US" sz="1600" b="1"/>
              <a:t>	[</a:t>
            </a:r>
            <a:r>
              <a:rPr lang="en-US" sz="1600" b="1" err="1"/>
              <a:t>Color_ID</a:t>
            </a:r>
            <a:r>
              <a:rPr lang="en-US" sz="1600" b="1"/>
              <a:t>] [</a:t>
            </a:r>
            <a:r>
              <a:rPr lang="en-US" sz="1600" b="1" err="1"/>
              <a:t>nvarchar</a:t>
            </a:r>
            <a:r>
              <a:rPr lang="en-US" sz="1600" b="1"/>
              <a:t>](50) NULL,</a:t>
            </a:r>
          </a:p>
          <a:p>
            <a:r>
              <a:rPr lang="en-US" sz="1600" b="1"/>
              <a:t> CONSTRAINT [</a:t>
            </a:r>
            <a:r>
              <a:rPr lang="en-US" sz="1600" b="1" err="1"/>
              <a:t>PK_Sales_car</a:t>
            </a:r>
            <a:r>
              <a:rPr lang="en-US" sz="1600" b="1"/>
              <a:t>] PRIMARY KEY CLUSTERED </a:t>
            </a:r>
          </a:p>
          <a:p>
            <a:r>
              <a:rPr lang="th-TH" sz="1600"/>
              <a:t>(</a:t>
            </a:r>
          </a:p>
          <a:p>
            <a:r>
              <a:rPr lang="en-US" sz="1600" b="1"/>
              <a:t>	[</a:t>
            </a:r>
            <a:r>
              <a:rPr lang="en-US" sz="1600" b="1" err="1"/>
              <a:t>Sale_ID</a:t>
            </a:r>
            <a:r>
              <a:rPr lang="en-US" sz="1600" b="1"/>
              <a:t>] ASC</a:t>
            </a:r>
          </a:p>
          <a:p>
            <a:r>
              <a:rPr lang="en-US" sz="1600"/>
              <a:t>)WITH (PAD_INDEX</a:t>
            </a:r>
            <a:r>
              <a:rPr lang="en-US" sz="1600" b="1"/>
              <a:t>  = OFF, STATISTICS_NORECOMPUTE  = OFF, IGNORE_DUP_KEY = OFF, ALLOW_ROW_LOCKS  = ON, ALLOW_PAGE_LOCKS  = ON) ON [PRIMARY]</a:t>
            </a:r>
          </a:p>
          <a:p>
            <a:r>
              <a:rPr lang="en-US" sz="1600"/>
              <a:t>)</a:t>
            </a:r>
            <a:r>
              <a:rPr lang="en-US" sz="1600" b="1"/>
              <a:t> ON [PRIMARY]</a:t>
            </a:r>
          </a:p>
          <a:p>
            <a:endParaRPr lang="th-TH" sz="1600"/>
          </a:p>
          <a:p>
            <a:r>
              <a:rPr lang="en-US" sz="1600"/>
              <a:t>GO</a:t>
            </a:r>
          </a:p>
          <a:p>
            <a:r>
              <a:rPr lang="en-US" sz="1600"/>
              <a:t>                       ========================================================</a:t>
            </a:r>
          </a:p>
          <a:p>
            <a:r>
              <a:rPr lang="en-US" sz="1600"/>
              <a:t>delete</a:t>
            </a:r>
            <a:r>
              <a:rPr lang="en-US" sz="1600" b="1"/>
              <a:t>  from </a:t>
            </a:r>
            <a:r>
              <a:rPr lang="en-US" sz="1600" b="1" err="1"/>
              <a:t>sales_car</a:t>
            </a:r>
            <a:endParaRPr lang="en-US" sz="1600" b="1"/>
          </a:p>
          <a:p>
            <a:endParaRPr lang="en-US" sz="1600" b="1"/>
          </a:p>
          <a:p>
            <a:r>
              <a:rPr lang="en-US" sz="1600"/>
              <a:t> insert</a:t>
            </a:r>
            <a:r>
              <a:rPr lang="en-US" sz="1600" b="1"/>
              <a:t> into </a:t>
            </a:r>
            <a:r>
              <a:rPr lang="en-US" sz="1600" b="1" err="1"/>
              <a:t>sales_car</a:t>
            </a:r>
            <a:r>
              <a:rPr lang="en-US" sz="1600" b="1"/>
              <a:t>(</a:t>
            </a:r>
            <a:r>
              <a:rPr lang="en-US" sz="1600" b="1" err="1"/>
              <a:t>Sale_ID,Product_Id,Color_Id</a:t>
            </a:r>
            <a:r>
              <a:rPr lang="en-US" sz="1600" b="1"/>
              <a:t>)</a:t>
            </a:r>
          </a:p>
          <a:p>
            <a:r>
              <a:rPr lang="en-US" sz="1600" b="1"/>
              <a:t> values('S001','PD001','CL001')</a:t>
            </a:r>
          </a:p>
          <a:p>
            <a:r>
              <a:rPr lang="th-TH" sz="1600" b="1"/>
              <a:t> </a:t>
            </a:r>
          </a:p>
          <a:p>
            <a:r>
              <a:rPr lang="en-US" sz="1600" b="1"/>
              <a:t> insert into </a:t>
            </a:r>
            <a:r>
              <a:rPr lang="en-US" sz="1600" b="1" err="1"/>
              <a:t>sales_car</a:t>
            </a:r>
            <a:endParaRPr lang="en-US" sz="1600" b="1"/>
          </a:p>
          <a:p>
            <a:r>
              <a:rPr lang="en-US" sz="1600" b="1"/>
              <a:t> values('S002','PD002','CL002')</a:t>
            </a:r>
            <a:endParaRPr lang="th-TH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Color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delete</a:t>
            </a:r>
            <a:r>
              <a:rPr lang="en-US" b="1"/>
              <a:t>  from </a:t>
            </a:r>
            <a:r>
              <a:rPr lang="en-US" b="1">
                <a:solidFill>
                  <a:srgbClr val="C00000"/>
                </a:solidFill>
              </a:rPr>
              <a:t>color</a:t>
            </a:r>
          </a:p>
          <a:p>
            <a:pPr>
              <a:buNone/>
            </a:pPr>
            <a:r>
              <a:rPr lang="en-US"/>
              <a:t>insert</a:t>
            </a:r>
            <a:r>
              <a:rPr lang="en-US" b="1"/>
              <a:t> into </a:t>
            </a:r>
            <a:r>
              <a:rPr lang="en-US" b="1">
                <a:solidFill>
                  <a:srgbClr val="C00000"/>
                </a:solidFill>
              </a:rPr>
              <a:t>color</a:t>
            </a:r>
            <a:r>
              <a:rPr lang="en-US" b="1"/>
              <a:t>(</a:t>
            </a:r>
            <a:r>
              <a:rPr lang="en-US" b="1" i="1" err="1">
                <a:solidFill>
                  <a:srgbClr val="2A0DFF"/>
                </a:solidFill>
              </a:rPr>
              <a:t>Color_id,Color_desc</a:t>
            </a:r>
            <a:r>
              <a:rPr lang="en-US" b="1"/>
              <a:t>) values('CL001','Red')</a:t>
            </a:r>
          </a:p>
          <a:p>
            <a:pPr>
              <a:buNone/>
            </a:pPr>
            <a:r>
              <a:rPr lang="en-US"/>
              <a:t>insert</a:t>
            </a:r>
            <a:r>
              <a:rPr lang="en-US" b="1"/>
              <a:t> into </a:t>
            </a:r>
            <a:r>
              <a:rPr lang="en-US" b="1">
                <a:solidFill>
                  <a:srgbClr val="C00000"/>
                </a:solidFill>
              </a:rPr>
              <a:t>color</a:t>
            </a:r>
            <a:r>
              <a:rPr lang="en-US" b="1"/>
              <a:t> values('CL002','Green')</a:t>
            </a:r>
          </a:p>
          <a:p>
            <a:pPr>
              <a:buNone/>
            </a:pPr>
            <a:r>
              <a:rPr lang="en-US"/>
              <a:t>insert</a:t>
            </a:r>
            <a:r>
              <a:rPr lang="en-US" b="1"/>
              <a:t> into </a:t>
            </a:r>
            <a:r>
              <a:rPr lang="en-US" b="1">
                <a:solidFill>
                  <a:srgbClr val="C00000"/>
                </a:solidFill>
              </a:rPr>
              <a:t>color</a:t>
            </a:r>
            <a:r>
              <a:rPr lang="en-US" b="1"/>
              <a:t> values('CL003','Blue')</a:t>
            </a:r>
            <a:endParaRPr 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ไม่มี </a:t>
            </a:r>
            <a:r>
              <a:rPr lang="en-US">
                <a:latin typeface="AngsanaUPC" pitchFamily="18" charset="-34"/>
                <a:cs typeface="AngsanaUPC" pitchFamily="18" charset="-34"/>
              </a:rPr>
              <a:t>Where 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610122"/>
              </p:ext>
            </p:extLst>
          </p:nvPr>
        </p:nvGraphicFramePr>
        <p:xfrm>
          <a:off x="4876800" y="1295400"/>
          <a:ext cx="3886200" cy="28956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7731" y="2368062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select</a:t>
            </a:r>
            <a:r>
              <a:rPr lang="en-US" b="1"/>
              <a:t> * from color</a:t>
            </a:r>
          </a:p>
          <a:p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304800" y="3352800"/>
            <a:ext cx="4366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select</a:t>
            </a:r>
            <a:r>
              <a:rPr lang="en-US" b="1"/>
              <a:t> * from </a:t>
            </a:r>
            <a:r>
              <a:rPr lang="en-US" b="1" err="1"/>
              <a:t>sales_car,color</a:t>
            </a:r>
            <a:endParaRPr lang="th-TH"/>
          </a:p>
        </p:txBody>
      </p:sp>
      <p:sp>
        <p:nvSpPr>
          <p:cNvPr id="11" name="Oval Callout 10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7689"/>
              <a:gd name="adj2" fmla="val -7827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</a:rPr>
              <a:t>ข้อมูลเอามาเชื่อมกันทุกตัว</a:t>
            </a:r>
            <a:r>
              <a:rPr lang="en-US" sz="1800">
                <a:solidFill>
                  <a:srgbClr val="1600B8"/>
                </a:solidFill>
              </a:rPr>
              <a:t>=2*3=6 ***</a:t>
            </a:r>
            <a:endParaRPr lang="th-TH" sz="1800">
              <a:solidFill>
                <a:srgbClr val="1600B8"/>
              </a:solidFill>
            </a:endParaRPr>
          </a:p>
          <a:p>
            <a:pPr algn="ctr"/>
            <a:r>
              <a:rPr lang="th-TH" sz="1800">
                <a:solidFill>
                  <a:srgbClr val="1600B8"/>
                </a:solidFill>
              </a:rPr>
              <a:t>ข้อมูลจะถูกจับคู่กันแบบนี้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3716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/>
              <a:t>select</a:t>
            </a:r>
            <a:r>
              <a:rPr lang="en-US" b="1"/>
              <a:t> * from </a:t>
            </a:r>
            <a:r>
              <a:rPr lang="en-US" b="1" err="1"/>
              <a:t>sales_car</a:t>
            </a:r>
            <a:endParaRPr 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>
                <a:latin typeface="AngsanaUPC" pitchFamily="18" charset="-34"/>
                <a:cs typeface="AngsanaUPC" pitchFamily="18" charset="-34"/>
              </a:rPr>
              <a:t>Where  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</a:t>
            </a:r>
            <a:endParaRPr lang="en-US" sz="2400" b="1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color</a:t>
            </a:r>
          </a:p>
          <a:p>
            <a:endParaRPr lang="th-TH" sz="240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err="1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8600" y="3124200"/>
            <a:ext cx="441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/>
              <a:t>select</a:t>
            </a:r>
            <a:r>
              <a:rPr lang="en-US" sz="1800" b="1"/>
              <a:t> * from </a:t>
            </a:r>
            <a:r>
              <a:rPr lang="en-US" sz="1800" b="1" err="1"/>
              <a:t>Sales_car,Color</a:t>
            </a:r>
            <a:endParaRPr lang="en-US" sz="1800" b="1"/>
          </a:p>
          <a:p>
            <a:r>
              <a:rPr lang="en-US" sz="1800"/>
              <a:t>where</a:t>
            </a:r>
            <a:r>
              <a:rPr lang="en-US" sz="1800" b="1"/>
              <a:t> </a:t>
            </a:r>
            <a:r>
              <a:rPr lang="en-US" sz="1800" b="1" err="1"/>
              <a:t>Sales_car.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r>
              <a:rPr lang="en-US" sz="1800" b="1"/>
              <a:t>=</a:t>
            </a:r>
            <a:r>
              <a:rPr lang="en-US" sz="1800" b="1" err="1"/>
              <a:t>Color.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endParaRPr lang="th-TH" sz="1800" b="1" i="1">
              <a:solidFill>
                <a:srgbClr val="1600B8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00600" y="1524000"/>
          <a:ext cx="4076699" cy="2171700"/>
        </p:xfrm>
        <a:graphic>
          <a:graphicData uri="http://schemas.openxmlformats.org/drawingml/2006/table">
            <a:tbl>
              <a:tblPr/>
              <a:tblGrid>
                <a:gridCol w="68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>
                <a:latin typeface="AngsanaUPC" pitchFamily="18" charset="-34"/>
                <a:cs typeface="AngsanaUPC" pitchFamily="18" charset="-34"/>
              </a:rPr>
              <a:t>Where, And 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</a:t>
            </a:r>
            <a:endParaRPr lang="en-US" sz="2400" b="1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color</a:t>
            </a:r>
          </a:p>
          <a:p>
            <a:endParaRPr lang="th-TH" sz="240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err="1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/>
              <a:t>select</a:t>
            </a:r>
            <a:r>
              <a:rPr lang="en-US" sz="1800" b="1"/>
              <a:t> * from </a:t>
            </a:r>
            <a:r>
              <a:rPr lang="en-US" sz="1800" b="1" err="1"/>
              <a:t>Sales_car,Color</a:t>
            </a:r>
            <a:endParaRPr lang="en-US" sz="1800" b="1"/>
          </a:p>
          <a:p>
            <a:r>
              <a:rPr lang="en-US" sz="1800"/>
              <a:t>where</a:t>
            </a:r>
            <a:r>
              <a:rPr lang="en-US" sz="1800" b="1"/>
              <a:t> </a:t>
            </a:r>
            <a:r>
              <a:rPr lang="en-US" sz="1800" b="1" err="1"/>
              <a:t>Sales_car.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r>
              <a:rPr lang="en-US" sz="1800" b="1"/>
              <a:t>=</a:t>
            </a:r>
            <a:r>
              <a:rPr lang="en-US" sz="1800" b="1" err="1"/>
              <a:t>Color.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endParaRPr lang="en-US" sz="1800" b="1" i="1">
              <a:solidFill>
                <a:srgbClr val="1600B8"/>
              </a:solidFill>
            </a:endParaRPr>
          </a:p>
          <a:p>
            <a:r>
              <a:rPr lang="en-US" sz="1800"/>
              <a:t>and</a:t>
            </a:r>
            <a:r>
              <a:rPr lang="en-US" sz="1800" b="1"/>
              <a:t> </a:t>
            </a:r>
            <a:r>
              <a:rPr lang="en-US" sz="1800" b="1" err="1"/>
              <a:t>Sales_car.</a:t>
            </a:r>
            <a:r>
              <a:rPr lang="en-US" sz="1800" b="1" i="1" err="1">
                <a:solidFill>
                  <a:srgbClr val="1600B8"/>
                </a:solidFill>
              </a:rPr>
              <a:t>sale_ID</a:t>
            </a:r>
            <a:r>
              <a:rPr lang="en-US" sz="1800" b="1"/>
              <a:t>='S001'</a:t>
            </a:r>
            <a:endParaRPr lang="th-TH" sz="180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CB1E94-400E-4DEA-868A-3A0F6E802B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D8E54-DDE8-47FA-A1DA-D95824DC93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8b1a1f-eafe-4468-9731-3e7f8fe76cd3"/>
    <ds:schemaRef ds:uri="790a0469-5f77-42dc-abb8-5bd9650776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ACF0A-ED86-47B0-AC4B-74A0DA4AA95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578</Words>
  <Application>Microsoft Office PowerPoint</Application>
  <PresentationFormat>On-screen Show (4:3)</PresentationFormat>
  <Paragraphs>242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Angsana New</vt:lpstr>
      <vt:lpstr>AngsanaUPC</vt:lpstr>
      <vt:lpstr>Arial</vt:lpstr>
      <vt:lpstr>Calibri</vt:lpstr>
      <vt:lpstr>Cordia New</vt:lpstr>
      <vt:lpstr>Tahoma</vt:lpstr>
      <vt:lpstr>Office Theme</vt:lpstr>
      <vt:lpstr>SQL Command  JOIN</vt:lpstr>
      <vt:lpstr>E-R Diagram</vt:lpstr>
      <vt:lpstr>ทำไมต้อง Join</vt:lpstr>
      <vt:lpstr>การ Join Table ใบแบบที่สอน</vt:lpstr>
      <vt:lpstr>LAB JOIN TABLE</vt:lpstr>
      <vt:lpstr>Color</vt:lpstr>
      <vt:lpstr>การ  Join Table ไม่มี Where </vt:lpstr>
      <vt:lpstr>การ  Join Table มี Where  </vt:lpstr>
      <vt:lpstr>การ  Join Table มี Where, And </vt:lpstr>
      <vt:lpstr>การ  Join Table มี Where, And (Alias Table name)</vt:lpstr>
      <vt:lpstr>JOIN การเขียน 2 แบบนี้ ผลลัพธ์เหมือนกัน</vt:lpstr>
      <vt:lpstr>ข้อสังเกตการ JOIN 1 Table และมากกว่า 2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Employee</cp:lastModifiedBy>
  <cp:revision>5</cp:revision>
  <dcterms:created xsi:type="dcterms:W3CDTF">2020-01-08T15:26:57Z</dcterms:created>
  <dcterms:modified xsi:type="dcterms:W3CDTF">2024-07-24T09:34:54Z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