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28FA6"/>
    <a:srgbClr val="C0DAD5"/>
    <a:srgbClr val="102EB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047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697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130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156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12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264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160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160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857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773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25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275B9-0869-42DD-B5BE-6B93B9771141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CF3CA-82BB-4AC9-8757-BAA4EC5B9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926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93224"/>
            <a:ext cx="12192000" cy="3017520"/>
          </a:xfrm>
          <a:prstGeom prst="rect">
            <a:avLst/>
          </a:prstGeom>
          <a:solidFill>
            <a:srgbClr val="628F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540374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 warehouse architecture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0962" y="4770782"/>
            <a:ext cx="4605129" cy="944217"/>
          </a:xfrm>
        </p:spPr>
        <p:txBody>
          <a:bodyPr/>
          <a:lstStyle/>
          <a:p>
            <a:r>
              <a:rPr lang="th-TH" dirty="0" smtClean="0"/>
              <a:t>สอนโดย สุรินทร์ทิพ ศักดิ์ภูวดล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491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lowchart: Off-page Connector 39"/>
          <p:cNvSpPr/>
          <p:nvPr/>
        </p:nvSpPr>
        <p:spPr>
          <a:xfrm flipV="1">
            <a:off x="1743411" y="5571849"/>
            <a:ext cx="1119862" cy="1209714"/>
          </a:xfrm>
          <a:prstGeom prst="flowChartOffpage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8500"/>
          </a:xfrm>
        </p:spPr>
        <p:txBody>
          <a:bodyPr>
            <a:normAutofit/>
          </a:bodyPr>
          <a:lstStyle/>
          <a:p>
            <a:r>
              <a:rPr lang="en-US" dirty="0" smtClean="0"/>
              <a:t>1. Single-Layer architecture</a:t>
            </a:r>
            <a:br>
              <a:rPr lang="en-US" dirty="0" smtClean="0"/>
            </a:br>
            <a:r>
              <a:rPr lang="th-TH" dirty="0" smtClean="0"/>
              <a:t>      </a:t>
            </a:r>
            <a:r>
              <a:rPr lang="th-TH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เป็นการดึง  </a:t>
            </a:r>
            <a:r>
              <a:rPr lang="en-US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TPS </a:t>
            </a:r>
            <a:r>
              <a:rPr lang="th-TH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มาแสดงรายงานโดยตรง</a:t>
            </a:r>
            <a:endParaRPr lang="en-US" dirty="0">
              <a:solidFill>
                <a:srgbClr val="102EB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8118756" y="4191411"/>
            <a:ext cx="1035312" cy="889894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4130159" y="3396549"/>
            <a:ext cx="1612669" cy="897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Middleware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 rot="16200000">
            <a:off x="3497935" y="3537527"/>
            <a:ext cx="473700" cy="538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6200000">
            <a:off x="5966059" y="3524133"/>
            <a:ext cx="378230" cy="5652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716" y="3101658"/>
            <a:ext cx="1008936" cy="103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ounded Rectangle 20"/>
          <p:cNvSpPr/>
          <p:nvPr/>
        </p:nvSpPr>
        <p:spPr>
          <a:xfrm>
            <a:off x="6704294" y="2999952"/>
            <a:ext cx="986438" cy="638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 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693104" y="4209058"/>
            <a:ext cx="986438" cy="638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OLAP  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lowchart: Process 22"/>
          <p:cNvSpPr/>
          <p:nvPr/>
        </p:nvSpPr>
        <p:spPr bwMode="auto">
          <a:xfrm>
            <a:off x="1528305" y="2308987"/>
            <a:ext cx="1662768" cy="481363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4" name="Flowchart: Process 23"/>
          <p:cNvSpPr/>
          <p:nvPr/>
        </p:nvSpPr>
        <p:spPr bwMode="auto">
          <a:xfrm>
            <a:off x="1519320" y="2832393"/>
            <a:ext cx="1671753" cy="499205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5" name="Flowchart: Process 24"/>
          <p:cNvSpPr/>
          <p:nvPr/>
        </p:nvSpPr>
        <p:spPr bwMode="auto">
          <a:xfrm>
            <a:off x="1528305" y="3396549"/>
            <a:ext cx="1694902" cy="498330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1520934" y="3947803"/>
            <a:ext cx="1694902" cy="479627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</a:t>
            </a:r>
            <a:r>
              <a:rPr lang="en-US" sz="20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0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7" name="Flowchart: Process 26"/>
          <p:cNvSpPr/>
          <p:nvPr/>
        </p:nvSpPr>
        <p:spPr bwMode="auto">
          <a:xfrm>
            <a:off x="1528305" y="4489790"/>
            <a:ext cx="1694902" cy="415489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8" name="Flowchart: Process 27"/>
          <p:cNvSpPr/>
          <p:nvPr/>
        </p:nvSpPr>
        <p:spPr bwMode="auto">
          <a:xfrm>
            <a:off x="1528305" y="4957215"/>
            <a:ext cx="1694902" cy="363553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0" name="TextBox 18"/>
          <p:cNvSpPr txBox="1">
            <a:spLocks noChangeArrowheads="1"/>
          </p:cNvSpPr>
          <p:nvPr/>
        </p:nvSpPr>
        <p:spPr bwMode="auto">
          <a:xfrm>
            <a:off x="549917" y="2860509"/>
            <a:ext cx="1401229" cy="46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Internal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Sources</a:t>
            </a:r>
            <a:endParaRPr lang="th-TH" altLang="en-US" sz="1200" b="1" dirty="0">
              <a:solidFill>
                <a:srgbClr val="000000"/>
              </a:solidFill>
            </a:endParaRPr>
          </a:p>
        </p:txBody>
      </p:sp>
      <p:sp>
        <p:nvSpPr>
          <p:cNvPr id="31" name="TextBox 19"/>
          <p:cNvSpPr txBox="1">
            <a:spLocks noChangeArrowheads="1"/>
          </p:cNvSpPr>
          <p:nvPr/>
        </p:nvSpPr>
        <p:spPr bwMode="auto">
          <a:xfrm>
            <a:off x="569043" y="4580287"/>
            <a:ext cx="1401229" cy="46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External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Sources</a:t>
            </a:r>
            <a:endParaRPr lang="th-TH" altLang="en-US" sz="1200" b="1" dirty="0">
              <a:solidFill>
                <a:srgbClr val="00000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790699" y="5938982"/>
            <a:ext cx="934028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Source</a:t>
            </a:r>
            <a:r>
              <a:rPr lang="th-TH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lowchart: Off-page Connector 40"/>
          <p:cNvSpPr/>
          <p:nvPr/>
        </p:nvSpPr>
        <p:spPr>
          <a:xfrm flipV="1">
            <a:off x="4305661" y="5571849"/>
            <a:ext cx="1364667" cy="1209714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4341910" y="6050003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warehouse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lowchart: Off-page Connector 42"/>
          <p:cNvSpPr/>
          <p:nvPr/>
        </p:nvSpPr>
        <p:spPr>
          <a:xfrm flipV="1">
            <a:off x="6887224" y="5553376"/>
            <a:ext cx="1364667" cy="1209714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923473" y="6031530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569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596"/>
            <a:ext cx="10515600" cy="1325563"/>
          </a:xfrm>
        </p:spPr>
        <p:txBody>
          <a:bodyPr/>
          <a:lstStyle/>
          <a:p>
            <a:r>
              <a:rPr lang="en-US" dirty="0" smtClean="0"/>
              <a:t>2. Two-Layer Architecture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/>
              <a:t> </a:t>
            </a:r>
            <a:r>
              <a:rPr lang="th-TH" dirty="0" smtClean="0"/>
              <a:t>      </a:t>
            </a:r>
            <a:r>
              <a:rPr lang="th-TH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จาก </a:t>
            </a:r>
            <a:r>
              <a:rPr lang="en-US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TPS</a:t>
            </a:r>
            <a:r>
              <a:rPr lang="th-TH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ใช้</a:t>
            </a:r>
            <a:r>
              <a:rPr lang="en-US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ETL Tools </a:t>
            </a:r>
            <a:r>
              <a:rPr lang="th-TH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นำเข้าสู่ </a:t>
            </a:r>
            <a:r>
              <a:rPr lang="en-US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Data</a:t>
            </a:r>
            <a:r>
              <a:rPr lang="th-TH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dirty="0" smtClean="0">
                <a:solidFill>
                  <a:srgbClr val="102EB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warehouse</a:t>
            </a:r>
            <a:endParaRPr lang="en-US" dirty="0">
              <a:solidFill>
                <a:srgbClr val="102EB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Flowchart: Process 16"/>
          <p:cNvSpPr/>
          <p:nvPr/>
        </p:nvSpPr>
        <p:spPr bwMode="auto">
          <a:xfrm>
            <a:off x="1619543" y="1946067"/>
            <a:ext cx="1662768" cy="481363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8" name="Flowchart: Process 17"/>
          <p:cNvSpPr/>
          <p:nvPr/>
        </p:nvSpPr>
        <p:spPr bwMode="auto">
          <a:xfrm>
            <a:off x="1610558" y="2469473"/>
            <a:ext cx="1671753" cy="499205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9" name="Flowchart: Process 18"/>
          <p:cNvSpPr/>
          <p:nvPr/>
        </p:nvSpPr>
        <p:spPr bwMode="auto">
          <a:xfrm>
            <a:off x="1619543" y="3033629"/>
            <a:ext cx="1694902" cy="498330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" name="Flowchart: Process 19"/>
          <p:cNvSpPr/>
          <p:nvPr/>
        </p:nvSpPr>
        <p:spPr bwMode="auto">
          <a:xfrm>
            <a:off x="1642501" y="3566364"/>
            <a:ext cx="1694902" cy="479627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</a:t>
            </a:r>
            <a:r>
              <a:rPr lang="en-US" sz="20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0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Flowchart: Process 20"/>
          <p:cNvSpPr/>
          <p:nvPr/>
        </p:nvSpPr>
        <p:spPr bwMode="auto">
          <a:xfrm>
            <a:off x="1619543" y="4126870"/>
            <a:ext cx="1694902" cy="415489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2" name="Flowchart: Process 21"/>
          <p:cNvSpPr/>
          <p:nvPr/>
        </p:nvSpPr>
        <p:spPr bwMode="auto">
          <a:xfrm>
            <a:off x="1619543" y="4594295"/>
            <a:ext cx="1694902" cy="363553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3" name="Left Bracket 22"/>
          <p:cNvSpPr/>
          <p:nvPr/>
        </p:nvSpPr>
        <p:spPr bwMode="auto">
          <a:xfrm>
            <a:off x="1522220" y="2041263"/>
            <a:ext cx="260754" cy="198090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4" name="Left Bracket 23"/>
          <p:cNvSpPr/>
          <p:nvPr/>
        </p:nvSpPr>
        <p:spPr bwMode="auto">
          <a:xfrm>
            <a:off x="1522220" y="4074098"/>
            <a:ext cx="260754" cy="986786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5" name="TextBox 18"/>
          <p:cNvSpPr txBox="1">
            <a:spLocks noChangeArrowheads="1"/>
          </p:cNvSpPr>
          <p:nvPr/>
        </p:nvSpPr>
        <p:spPr bwMode="auto">
          <a:xfrm>
            <a:off x="838200" y="2516552"/>
            <a:ext cx="1401229" cy="46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Internal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Sources</a:t>
            </a:r>
            <a:endParaRPr lang="th-TH" altLang="en-US" sz="1200" b="1">
              <a:solidFill>
                <a:srgbClr val="000000"/>
              </a:solidFill>
            </a:endParaRPr>
          </a:p>
        </p:txBody>
      </p:sp>
      <p:sp>
        <p:nvSpPr>
          <p:cNvPr id="26" name="TextBox 19"/>
          <p:cNvSpPr txBox="1">
            <a:spLocks noChangeArrowheads="1"/>
          </p:cNvSpPr>
          <p:nvPr/>
        </p:nvSpPr>
        <p:spPr bwMode="auto">
          <a:xfrm>
            <a:off x="838200" y="4177935"/>
            <a:ext cx="1401229" cy="46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External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Sources</a:t>
            </a:r>
            <a:endParaRPr lang="th-TH" altLang="en-US" sz="1200" b="1">
              <a:solidFill>
                <a:srgbClr val="000000"/>
              </a:solidFill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543065" y="3088149"/>
            <a:ext cx="1173394" cy="83097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8" name="Down Arrow 27"/>
          <p:cNvSpPr/>
          <p:nvPr/>
        </p:nvSpPr>
        <p:spPr bwMode="auto">
          <a:xfrm rot="16200000">
            <a:off x="3389873" y="3115502"/>
            <a:ext cx="208388" cy="359289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9" name="Bent Arrow 28"/>
          <p:cNvSpPr/>
          <p:nvPr/>
        </p:nvSpPr>
        <p:spPr bwMode="auto">
          <a:xfrm rot="5400000">
            <a:off x="3573537" y="2257438"/>
            <a:ext cx="622875" cy="1141103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0" name="Bent Arrow 29"/>
          <p:cNvSpPr/>
          <p:nvPr/>
        </p:nvSpPr>
        <p:spPr bwMode="auto">
          <a:xfrm rot="5400000">
            <a:off x="3566138" y="2576275"/>
            <a:ext cx="311438" cy="814868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1" name="Bent Arrow 30"/>
          <p:cNvSpPr/>
          <p:nvPr/>
        </p:nvSpPr>
        <p:spPr bwMode="auto">
          <a:xfrm rot="5400000" flipH="1">
            <a:off x="3488278" y="3744166"/>
            <a:ext cx="467157" cy="814868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2" name="Down Arrow 31"/>
          <p:cNvSpPr/>
          <p:nvPr/>
        </p:nvSpPr>
        <p:spPr bwMode="auto">
          <a:xfrm rot="16200000">
            <a:off x="3390446" y="3634755"/>
            <a:ext cx="207243" cy="359289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 flipH="1">
            <a:off x="3384909" y="3782863"/>
            <a:ext cx="935458" cy="1205776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4" name="Down Arrow 33"/>
          <p:cNvSpPr/>
          <p:nvPr/>
        </p:nvSpPr>
        <p:spPr bwMode="auto">
          <a:xfrm rot="16200000">
            <a:off x="4750821" y="3365608"/>
            <a:ext cx="258768" cy="326234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5" name="Flowchart: Magnetic Disk 40"/>
          <p:cNvSpPr>
            <a:spLocks noChangeArrowheads="1"/>
          </p:cNvSpPr>
          <p:nvPr/>
        </p:nvSpPr>
        <p:spPr bwMode="auto">
          <a:xfrm>
            <a:off x="5041168" y="2926776"/>
            <a:ext cx="978705" cy="1038507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Data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Warehouse</a:t>
            </a:r>
            <a:endParaRPr lang="th-TH" altLang="en-US" sz="1400">
              <a:solidFill>
                <a:srgbClr val="000000"/>
              </a:solidFill>
            </a:endParaRPr>
          </a:p>
        </p:txBody>
      </p:sp>
      <p:sp>
        <p:nvSpPr>
          <p:cNvPr id="36" name="Down Arrow 35"/>
          <p:cNvSpPr/>
          <p:nvPr/>
        </p:nvSpPr>
        <p:spPr bwMode="auto">
          <a:xfrm rot="16200000">
            <a:off x="6225807" y="3266843"/>
            <a:ext cx="259913" cy="627956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7" name="Right Brace 52"/>
          <p:cNvSpPr>
            <a:spLocks/>
          </p:cNvSpPr>
          <p:nvPr/>
        </p:nvSpPr>
        <p:spPr bwMode="auto">
          <a:xfrm rot="16200000">
            <a:off x="2261655" y="1015355"/>
            <a:ext cx="222128" cy="176051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8" name="Flowchart: Magnetic Disk 24"/>
          <p:cNvSpPr>
            <a:spLocks noChangeArrowheads="1"/>
          </p:cNvSpPr>
          <p:nvPr/>
        </p:nvSpPr>
        <p:spPr bwMode="auto">
          <a:xfrm>
            <a:off x="6665678" y="249642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Data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Mart</a:t>
            </a:r>
            <a:endParaRPr lang="th-TH" altLang="en-US" sz="1400" b="1" dirty="0">
              <a:solidFill>
                <a:srgbClr val="000000"/>
              </a:solidFill>
            </a:endParaRPr>
          </a:p>
        </p:txBody>
      </p:sp>
      <p:sp>
        <p:nvSpPr>
          <p:cNvPr id="39" name="Flowchart: Magnetic Disk 26"/>
          <p:cNvSpPr>
            <a:spLocks noChangeArrowheads="1"/>
          </p:cNvSpPr>
          <p:nvPr/>
        </p:nvSpPr>
        <p:spPr bwMode="auto">
          <a:xfrm>
            <a:off x="6704990" y="3274296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Data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Mart</a:t>
            </a:r>
            <a:endParaRPr lang="th-TH" altLang="en-US" sz="1400" b="1">
              <a:solidFill>
                <a:srgbClr val="000000"/>
              </a:solidFill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075" y="2471877"/>
            <a:ext cx="1117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Down Arrow 40"/>
          <p:cNvSpPr/>
          <p:nvPr/>
        </p:nvSpPr>
        <p:spPr bwMode="auto">
          <a:xfrm rot="14392032">
            <a:off x="6228858" y="2881168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8412110">
            <a:off x="6189046" y="3778927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43" name="Down Arrow 42"/>
          <p:cNvSpPr/>
          <p:nvPr/>
        </p:nvSpPr>
        <p:spPr bwMode="auto">
          <a:xfrm rot="16200000">
            <a:off x="7824231" y="3371197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 dirty="0"/>
          </a:p>
        </p:txBody>
      </p:sp>
      <p:sp>
        <p:nvSpPr>
          <p:cNvPr id="44" name="Right Brace 44"/>
          <p:cNvSpPr>
            <a:spLocks/>
          </p:cNvSpPr>
          <p:nvPr/>
        </p:nvSpPr>
        <p:spPr bwMode="auto">
          <a:xfrm>
            <a:off x="7572613" y="2255977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5" name="Flowchart: Magnetic Disk 40"/>
          <p:cNvSpPr>
            <a:spLocks noChangeArrowheads="1"/>
          </p:cNvSpPr>
          <p:nvPr/>
        </p:nvSpPr>
        <p:spPr bwMode="auto">
          <a:xfrm>
            <a:off x="6722129" y="4025610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Data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Mart</a:t>
            </a:r>
            <a:endParaRPr lang="th-TH" altLang="en-US" sz="1400" b="1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910229" y="4624893"/>
            <a:ext cx="20161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1800" b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เลือกใช้แบบจำลอง </a:t>
            </a:r>
            <a:r>
              <a:rPr lang="en-US" altLang="en-US" sz="1800" b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(Model) </a:t>
            </a:r>
            <a:r>
              <a:rPr lang="th-TH" altLang="en-US" sz="1800" b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ต่างๆ</a:t>
            </a:r>
          </a:p>
        </p:txBody>
      </p:sp>
      <p:sp>
        <p:nvSpPr>
          <p:cNvPr id="47" name="Right Brace 19"/>
          <p:cNvSpPr>
            <a:spLocks/>
          </p:cNvSpPr>
          <p:nvPr/>
        </p:nvSpPr>
        <p:spPr bwMode="auto">
          <a:xfrm rot="16200000">
            <a:off x="8474313" y="1103452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8" name="TextBox 20"/>
          <p:cNvSpPr txBox="1">
            <a:spLocks noChangeArrowheads="1"/>
          </p:cNvSpPr>
          <p:nvPr/>
        </p:nvSpPr>
        <p:spPr bwMode="auto">
          <a:xfrm>
            <a:off x="8042513" y="2182952"/>
            <a:ext cx="1944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C00000"/>
                </a:solidFill>
              </a:rPr>
              <a:t>End User</a:t>
            </a:r>
            <a:endParaRPr lang="th-TH" altLang="en-US" sz="2000" b="1">
              <a:solidFill>
                <a:srgbClr val="C00000"/>
              </a:solidFill>
            </a:endParaRPr>
          </a:p>
        </p:txBody>
      </p:sp>
      <p:pic>
        <p:nvPicPr>
          <p:cNvPr id="49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291" y="2812976"/>
            <a:ext cx="1139825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ounded Rectangle 49"/>
          <p:cNvSpPr/>
          <p:nvPr/>
        </p:nvSpPr>
        <p:spPr>
          <a:xfrm>
            <a:off x="10176955" y="1784549"/>
            <a:ext cx="1338803" cy="638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 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0160996" y="2631635"/>
            <a:ext cx="1354763" cy="638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OLAP  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10155998" y="3476481"/>
            <a:ext cx="1396134" cy="638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</a:t>
            </a:r>
            <a:r>
              <a:rPr lang="en-US" dirty="0" err="1" smtClean="0">
                <a:solidFill>
                  <a:schemeClr val="tx1"/>
                </a:solidFill>
              </a:rPr>
              <a:t>miningTools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0119626" y="4309515"/>
            <a:ext cx="1396134" cy="839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if Analysis Tools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Flowchart: Magnetic Disk 53"/>
          <p:cNvSpPr/>
          <p:nvPr/>
        </p:nvSpPr>
        <p:spPr>
          <a:xfrm>
            <a:off x="4980514" y="4559376"/>
            <a:ext cx="1263646" cy="4744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Meta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Left-Right Arrow 54"/>
          <p:cNvSpPr/>
          <p:nvPr/>
        </p:nvSpPr>
        <p:spPr>
          <a:xfrm rot="5400000">
            <a:off x="5299611" y="4170698"/>
            <a:ext cx="503640" cy="2396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Off-page Connector 59"/>
          <p:cNvSpPr/>
          <p:nvPr/>
        </p:nvSpPr>
        <p:spPr>
          <a:xfrm flipV="1">
            <a:off x="1743411" y="5571849"/>
            <a:ext cx="1119862" cy="1209714"/>
          </a:xfrm>
          <a:prstGeom prst="flowChartOffpage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Flowchart: Off-page Connector 60"/>
          <p:cNvSpPr/>
          <p:nvPr/>
        </p:nvSpPr>
        <p:spPr>
          <a:xfrm flipV="1">
            <a:off x="3426900" y="5571131"/>
            <a:ext cx="1364667" cy="1209714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lowchart: Off-page Connector 61"/>
          <p:cNvSpPr/>
          <p:nvPr/>
        </p:nvSpPr>
        <p:spPr>
          <a:xfrm flipV="1">
            <a:off x="8689160" y="5635311"/>
            <a:ext cx="1364667" cy="1209714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1790699" y="5938982"/>
            <a:ext cx="934028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Source</a:t>
            </a:r>
            <a:r>
              <a:rPr lang="th-TH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463149" y="6049285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8725409" y="6113465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Flowchart: Off-page Connector 65"/>
          <p:cNvSpPr/>
          <p:nvPr/>
        </p:nvSpPr>
        <p:spPr>
          <a:xfrm flipV="1">
            <a:off x="5150887" y="5571544"/>
            <a:ext cx="2504756" cy="1209714"/>
          </a:xfrm>
          <a:prstGeom prst="flowChartOffpage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5198175" y="5938677"/>
            <a:ext cx="2089108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warehouse Layer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1514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	The data stored to sources should be extracted, cleaned to remove inconsistencies and fill gaps, and integrated to merge heterogeneous sources into one common schema. To so-called </a:t>
            </a:r>
            <a:r>
              <a:rPr lang="en-US" sz="3200" b="1" i="1" dirty="0" smtClean="0">
                <a:solidFill>
                  <a:srgbClr val="102EB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Extraction</a:t>
            </a:r>
            <a:r>
              <a:rPr lang="en-US" sz="3200" dirty="0" smtClean="0">
                <a:solidFill>
                  <a:srgbClr val="102EB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en-US" sz="3200" b="1" i="1" dirty="0" smtClean="0">
                <a:solidFill>
                  <a:srgbClr val="102EB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Transformation</a:t>
            </a:r>
            <a:r>
              <a:rPr lang="en-US" sz="3200" dirty="0" smtClean="0">
                <a:solidFill>
                  <a:srgbClr val="102EB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en-US" sz="3200" b="1" i="1" dirty="0" smtClean="0">
                <a:solidFill>
                  <a:srgbClr val="102EB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and Loading tools (ETL) </a:t>
            </a:r>
            <a:r>
              <a:rPr lang="en-US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can merge heterogeneous schema, extract, transform, cleanse, validate, filter, and load source data into a data warehouse. </a:t>
            </a:r>
          </a:p>
          <a:p>
            <a:pPr marL="0" indent="0">
              <a:buNone/>
            </a:pP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เนื่องจากการ </a:t>
            </a:r>
            <a:r>
              <a:rPr lang="en-US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Load 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ข้อมูลจากหลายแหล่งมักเจอปัญหา เช่น ความไม่สอดคล้องกันของข้อมูล </a:t>
            </a:r>
            <a:r>
              <a:rPr lang="en-US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(Data inconsistency)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และโครงสร้างข้อมูลที่เข้ากันไม่ได้ </a:t>
            </a:r>
            <a:r>
              <a:rPr lang="en-US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(Incompatible data structure) 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ซึ่งต้อง </a:t>
            </a:r>
            <a:r>
              <a:rPr lang="en-US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Design Data warehouse 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ใหม่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6738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Tree-Layer Architecture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 bwMode="auto">
          <a:xfrm>
            <a:off x="899112" y="2103085"/>
            <a:ext cx="1662768" cy="481363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90127" y="2626491"/>
            <a:ext cx="1671753" cy="499205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99112" y="3190647"/>
            <a:ext cx="1694902" cy="498330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</a:t>
            </a: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Flowchart: Process 6"/>
          <p:cNvSpPr/>
          <p:nvPr/>
        </p:nvSpPr>
        <p:spPr bwMode="auto">
          <a:xfrm>
            <a:off x="922070" y="3723382"/>
            <a:ext cx="1694902" cy="479627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lnSpc>
                <a:spcPts val="1800"/>
              </a:lnSpc>
              <a:defRPr/>
            </a:pPr>
            <a:r>
              <a:rPr lang="en-US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</a:t>
            </a:r>
            <a:r>
              <a:rPr lang="en-US" sz="20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</a:t>
            </a:r>
          </a:p>
          <a:p>
            <a:pPr eaLnBrk="1" hangingPunct="1">
              <a:lnSpc>
                <a:spcPts val="1800"/>
              </a:lnSpc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0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0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Flowchart: Process 7"/>
          <p:cNvSpPr/>
          <p:nvPr/>
        </p:nvSpPr>
        <p:spPr bwMode="auto">
          <a:xfrm>
            <a:off x="899112" y="4283888"/>
            <a:ext cx="1694902" cy="415489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Flowchart: Process 8"/>
          <p:cNvSpPr/>
          <p:nvPr/>
        </p:nvSpPr>
        <p:spPr bwMode="auto">
          <a:xfrm>
            <a:off x="899112" y="4751313"/>
            <a:ext cx="1694902" cy="363553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0" name="Left Bracket 9"/>
          <p:cNvSpPr/>
          <p:nvPr/>
        </p:nvSpPr>
        <p:spPr bwMode="auto">
          <a:xfrm>
            <a:off x="801789" y="2198281"/>
            <a:ext cx="260754" cy="198090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11" name="Left Bracket 10"/>
          <p:cNvSpPr/>
          <p:nvPr/>
        </p:nvSpPr>
        <p:spPr bwMode="auto">
          <a:xfrm>
            <a:off x="801789" y="4231116"/>
            <a:ext cx="260754" cy="986786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117769" y="2673570"/>
            <a:ext cx="1401229" cy="46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Internal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Sources</a:t>
            </a:r>
            <a:endParaRPr lang="th-TH" altLang="en-US" sz="1200" b="1">
              <a:solidFill>
                <a:srgbClr val="000000"/>
              </a:solidFill>
            </a:endParaRP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117769" y="4334953"/>
            <a:ext cx="1401229" cy="46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External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Sources</a:t>
            </a:r>
            <a:endParaRPr lang="th-TH" altLang="en-US" sz="1200" b="1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822634" y="3245167"/>
            <a:ext cx="1173394" cy="83097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15" name="Down Arrow 14"/>
          <p:cNvSpPr/>
          <p:nvPr/>
        </p:nvSpPr>
        <p:spPr bwMode="auto">
          <a:xfrm rot="16200000">
            <a:off x="2669442" y="3272520"/>
            <a:ext cx="208388" cy="359289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16" name="Bent Arrow 15"/>
          <p:cNvSpPr/>
          <p:nvPr/>
        </p:nvSpPr>
        <p:spPr bwMode="auto">
          <a:xfrm rot="5400000">
            <a:off x="2853106" y="2414456"/>
            <a:ext cx="622875" cy="1141103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17" name="Bent Arrow 16"/>
          <p:cNvSpPr/>
          <p:nvPr/>
        </p:nvSpPr>
        <p:spPr bwMode="auto">
          <a:xfrm rot="5400000">
            <a:off x="2845707" y="2733293"/>
            <a:ext cx="311438" cy="814868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18" name="Bent Arrow 17"/>
          <p:cNvSpPr/>
          <p:nvPr/>
        </p:nvSpPr>
        <p:spPr bwMode="auto">
          <a:xfrm rot="5400000" flipH="1">
            <a:off x="2767847" y="3901184"/>
            <a:ext cx="467157" cy="814868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19" name="Down Arrow 18"/>
          <p:cNvSpPr/>
          <p:nvPr/>
        </p:nvSpPr>
        <p:spPr bwMode="auto">
          <a:xfrm rot="16200000">
            <a:off x="2670015" y="3791773"/>
            <a:ext cx="207243" cy="359289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0" name="Bent Arrow 19"/>
          <p:cNvSpPr/>
          <p:nvPr/>
        </p:nvSpPr>
        <p:spPr bwMode="auto">
          <a:xfrm rot="5400000" flipH="1">
            <a:off x="2664478" y="3939881"/>
            <a:ext cx="935458" cy="1205776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1" name="Down Arrow 20"/>
          <p:cNvSpPr/>
          <p:nvPr/>
        </p:nvSpPr>
        <p:spPr bwMode="auto">
          <a:xfrm rot="16200000">
            <a:off x="4085952" y="3467063"/>
            <a:ext cx="258768" cy="437359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2" name="Flowchart: Magnetic Disk 40"/>
          <p:cNvSpPr>
            <a:spLocks noChangeArrowheads="1"/>
          </p:cNvSpPr>
          <p:nvPr/>
        </p:nvSpPr>
        <p:spPr bwMode="auto">
          <a:xfrm>
            <a:off x="7433006" y="3156026"/>
            <a:ext cx="905922" cy="91901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</a:rPr>
              <a:t>Data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</a:rPr>
              <a:t>Warehouse</a:t>
            </a:r>
            <a:endParaRPr lang="th-TH" altLang="en-US" sz="1400" dirty="0">
              <a:solidFill>
                <a:srgbClr val="000000"/>
              </a:solidFill>
            </a:endParaRPr>
          </a:p>
        </p:txBody>
      </p:sp>
      <p:sp>
        <p:nvSpPr>
          <p:cNvPr id="23" name="Down Arrow 22"/>
          <p:cNvSpPr/>
          <p:nvPr/>
        </p:nvSpPr>
        <p:spPr bwMode="auto">
          <a:xfrm rot="16200000">
            <a:off x="8455765" y="3526431"/>
            <a:ext cx="259913" cy="435149"/>
          </a:xfrm>
          <a:prstGeom prst="downArrow">
            <a:avLst>
              <a:gd name="adj1" fmla="val 50000"/>
              <a:gd name="adj2" fmla="val 57106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4" name="Right Brace 52"/>
          <p:cNvSpPr>
            <a:spLocks/>
          </p:cNvSpPr>
          <p:nvPr/>
        </p:nvSpPr>
        <p:spPr bwMode="auto">
          <a:xfrm rot="16200000">
            <a:off x="1541224" y="1172373"/>
            <a:ext cx="222128" cy="176051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5" name="Flowchart: Magnetic Disk 24"/>
          <p:cNvSpPr>
            <a:spLocks noChangeArrowheads="1"/>
          </p:cNvSpPr>
          <p:nvPr/>
        </p:nvSpPr>
        <p:spPr bwMode="auto">
          <a:xfrm>
            <a:off x="8752600" y="2551537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Data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Mart</a:t>
            </a:r>
            <a:endParaRPr lang="th-TH" altLang="en-US" sz="1400" b="1" dirty="0">
              <a:solidFill>
                <a:srgbClr val="000000"/>
              </a:solidFill>
            </a:endParaRPr>
          </a:p>
        </p:txBody>
      </p:sp>
      <p:sp>
        <p:nvSpPr>
          <p:cNvPr id="26" name="Flowchart: Magnetic Disk 26"/>
          <p:cNvSpPr>
            <a:spLocks noChangeArrowheads="1"/>
          </p:cNvSpPr>
          <p:nvPr/>
        </p:nvSpPr>
        <p:spPr bwMode="auto">
          <a:xfrm>
            <a:off x="8791912" y="3329408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Data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Mart</a:t>
            </a:r>
            <a:endParaRPr lang="th-TH" altLang="en-US" sz="1400" b="1">
              <a:solidFill>
                <a:srgbClr val="00000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671" y="2674444"/>
            <a:ext cx="1117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Down Arrow 27"/>
          <p:cNvSpPr/>
          <p:nvPr/>
        </p:nvSpPr>
        <p:spPr bwMode="auto">
          <a:xfrm rot="14392032">
            <a:off x="8442760" y="2958411"/>
            <a:ext cx="230187" cy="4438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29" name="Down Arrow 28"/>
          <p:cNvSpPr/>
          <p:nvPr/>
        </p:nvSpPr>
        <p:spPr bwMode="auto">
          <a:xfrm rot="18412110">
            <a:off x="8365618" y="4062194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0" name="Down Arrow 29"/>
          <p:cNvSpPr/>
          <p:nvPr/>
        </p:nvSpPr>
        <p:spPr bwMode="auto">
          <a:xfrm rot="16200000">
            <a:off x="9689827" y="3573764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 dirty="0"/>
          </a:p>
        </p:txBody>
      </p:sp>
      <p:sp>
        <p:nvSpPr>
          <p:cNvPr id="31" name="Right Brace 44"/>
          <p:cNvSpPr>
            <a:spLocks/>
          </p:cNvSpPr>
          <p:nvPr/>
        </p:nvSpPr>
        <p:spPr bwMode="auto">
          <a:xfrm>
            <a:off x="9438209" y="2458544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2" name="Flowchart: Magnetic Disk 40"/>
          <p:cNvSpPr>
            <a:spLocks noChangeArrowheads="1"/>
          </p:cNvSpPr>
          <p:nvPr/>
        </p:nvSpPr>
        <p:spPr bwMode="auto">
          <a:xfrm>
            <a:off x="8809051" y="4080722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Data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Mart</a:t>
            </a:r>
            <a:endParaRPr lang="th-TH" altLang="en-US" sz="1400" b="1" dirty="0">
              <a:solidFill>
                <a:srgbClr val="000000"/>
              </a:solidFill>
            </a:endParaRPr>
          </a:p>
        </p:txBody>
      </p:sp>
      <p:sp>
        <p:nvSpPr>
          <p:cNvPr id="33" name="Right Brace 19"/>
          <p:cNvSpPr>
            <a:spLocks/>
          </p:cNvSpPr>
          <p:nvPr/>
        </p:nvSpPr>
        <p:spPr bwMode="auto">
          <a:xfrm rot="16200000">
            <a:off x="10339909" y="1306019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4" name="TextBox 20"/>
          <p:cNvSpPr txBox="1">
            <a:spLocks noChangeArrowheads="1"/>
          </p:cNvSpPr>
          <p:nvPr/>
        </p:nvSpPr>
        <p:spPr bwMode="auto">
          <a:xfrm>
            <a:off x="9908109" y="2385519"/>
            <a:ext cx="1944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C00000"/>
                </a:solidFill>
              </a:rPr>
              <a:t>End User</a:t>
            </a:r>
            <a:endParaRPr lang="th-TH" altLang="en-US" sz="2000" b="1">
              <a:solidFill>
                <a:srgbClr val="C00000"/>
              </a:solidFill>
            </a:endParaRPr>
          </a:p>
        </p:txBody>
      </p:sp>
      <p:pic>
        <p:nvPicPr>
          <p:cNvPr id="35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887" y="3015543"/>
            <a:ext cx="1139825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Flowchart: Magnetic Disk 35"/>
          <p:cNvSpPr/>
          <p:nvPr/>
        </p:nvSpPr>
        <p:spPr>
          <a:xfrm>
            <a:off x="4434016" y="3055745"/>
            <a:ext cx="1202741" cy="119537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Reconciled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5681379" y="3512162"/>
            <a:ext cx="258768" cy="326234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38" name="TextBox 37"/>
          <p:cNvSpPr txBox="1"/>
          <p:nvPr/>
        </p:nvSpPr>
        <p:spPr>
          <a:xfrm>
            <a:off x="4374788" y="2685958"/>
            <a:ext cx="174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ข้อมูลที่</a:t>
            </a:r>
            <a:r>
              <a:rPr lang="en-US" dirty="0" smtClean="0"/>
              <a:t> </a:t>
            </a:r>
            <a:r>
              <a:rPr lang="th-TH" dirty="0" smtClean="0"/>
              <a:t>สอดคล้องกัน</a:t>
            </a:r>
            <a:endParaRPr lang="en-US" dirty="0"/>
          </a:p>
        </p:txBody>
      </p:sp>
      <p:sp>
        <p:nvSpPr>
          <p:cNvPr id="39" name="Flowchart: Magnetic Disk 38"/>
          <p:cNvSpPr/>
          <p:nvPr/>
        </p:nvSpPr>
        <p:spPr>
          <a:xfrm>
            <a:off x="4451953" y="4896557"/>
            <a:ext cx="1263646" cy="51284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Meta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Left-Right Arrow 40"/>
          <p:cNvSpPr/>
          <p:nvPr/>
        </p:nvSpPr>
        <p:spPr>
          <a:xfrm rot="3759326">
            <a:off x="4003329" y="4564922"/>
            <a:ext cx="696682" cy="2396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-Right Arrow 42"/>
          <p:cNvSpPr/>
          <p:nvPr/>
        </p:nvSpPr>
        <p:spPr>
          <a:xfrm rot="7276939">
            <a:off x="5371293" y="4601372"/>
            <a:ext cx="702671" cy="2396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-Right Arrow 43"/>
          <p:cNvSpPr/>
          <p:nvPr/>
        </p:nvSpPr>
        <p:spPr>
          <a:xfrm rot="5400000">
            <a:off x="4817734" y="4429815"/>
            <a:ext cx="574363" cy="2396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>
            <a:off x="5992609" y="3131709"/>
            <a:ext cx="1154705" cy="1043441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16200000">
            <a:off x="7150027" y="3512161"/>
            <a:ext cx="258768" cy="326234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49" name="Flowchart: Off-page Connector 48"/>
          <p:cNvSpPr/>
          <p:nvPr/>
        </p:nvSpPr>
        <p:spPr>
          <a:xfrm flipV="1">
            <a:off x="1152346" y="5488499"/>
            <a:ext cx="1119862" cy="1209714"/>
          </a:xfrm>
          <a:prstGeom prst="flowChartOffpage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lowchart: Off-page Connector 49"/>
          <p:cNvSpPr/>
          <p:nvPr/>
        </p:nvSpPr>
        <p:spPr>
          <a:xfrm flipV="1">
            <a:off x="2596272" y="5425257"/>
            <a:ext cx="1364667" cy="1266735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lowchart: Off-page Connector 50"/>
          <p:cNvSpPr/>
          <p:nvPr/>
        </p:nvSpPr>
        <p:spPr>
          <a:xfrm flipV="1">
            <a:off x="9798931" y="5520123"/>
            <a:ext cx="1364667" cy="1209714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1199634" y="5855632"/>
            <a:ext cx="934028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Source</a:t>
            </a:r>
            <a:r>
              <a:rPr lang="th-TH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632521" y="5903412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Staging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9776932" y="5963783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Flowchart: Off-page Connector 54"/>
          <p:cNvSpPr/>
          <p:nvPr/>
        </p:nvSpPr>
        <p:spPr>
          <a:xfrm flipV="1">
            <a:off x="7495427" y="5533480"/>
            <a:ext cx="1977898" cy="1209714"/>
          </a:xfrm>
          <a:prstGeom prst="flowChartOffpage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>
            <a:off x="7731277" y="5900613"/>
            <a:ext cx="1439768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warehouse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Flowchart: Off-page Connector 56"/>
          <p:cNvSpPr/>
          <p:nvPr/>
        </p:nvSpPr>
        <p:spPr>
          <a:xfrm flipV="1">
            <a:off x="4359763" y="5482279"/>
            <a:ext cx="1490303" cy="1209714"/>
          </a:xfrm>
          <a:prstGeom prst="flowChartOffpage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/>
          <p:cNvSpPr/>
          <p:nvPr/>
        </p:nvSpPr>
        <p:spPr>
          <a:xfrm>
            <a:off x="4422133" y="5821300"/>
            <a:ext cx="1408333" cy="8302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Reconciled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Flowchart: Off-page Connector 58"/>
          <p:cNvSpPr/>
          <p:nvPr/>
        </p:nvSpPr>
        <p:spPr>
          <a:xfrm flipV="1">
            <a:off x="5962902" y="5482279"/>
            <a:ext cx="1364667" cy="1209714"/>
          </a:xfrm>
          <a:prstGeom prst="flowChartOffpageConnector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5999151" y="5960433"/>
            <a:ext cx="1292167" cy="577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Loading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511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221</Words>
  <Application>Microsoft Office PowerPoint</Application>
  <PresentationFormat>Custom</PresentationFormat>
  <Paragraphs>112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Data warehouse architecture</vt:lpstr>
      <vt:lpstr>1. Single-Layer architecture       เป็นการดึง  TPS มาแสดงรายงานโดยตรง</vt:lpstr>
      <vt:lpstr>2. Two-Layer Architecture        จาก TPS ใช้ETL Tools นำเข้าสู่ Data warehouse</vt:lpstr>
      <vt:lpstr> Data staging</vt:lpstr>
      <vt:lpstr>3. Tree-Layer Architecture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 architecture</dc:title>
  <dc:creator>Employee</dc:creator>
  <cp:lastModifiedBy>Thip</cp:lastModifiedBy>
  <cp:revision>15</cp:revision>
  <dcterms:created xsi:type="dcterms:W3CDTF">2023-11-30T14:27:46Z</dcterms:created>
  <dcterms:modified xsi:type="dcterms:W3CDTF">2024-07-24T06:42:08Z</dcterms:modified>
</cp:coreProperties>
</file>