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58" r:id="rId5"/>
    <p:sldId id="264" r:id="rId6"/>
    <p:sldId id="268" r:id="rId7"/>
    <p:sldId id="269" r:id="rId8"/>
    <p:sldId id="267" r:id="rId9"/>
    <p:sldId id="266" r:id="rId10"/>
    <p:sldId id="273" r:id="rId11"/>
    <p:sldId id="291" r:id="rId12"/>
    <p:sldId id="292" r:id="rId13"/>
    <p:sldId id="274" r:id="rId14"/>
    <p:sldId id="275" r:id="rId15"/>
    <p:sldId id="276" r:id="rId16"/>
    <p:sldId id="279" r:id="rId17"/>
    <p:sldId id="277" r:id="rId18"/>
    <p:sldId id="278" r:id="rId19"/>
    <p:sldId id="280" r:id="rId20"/>
    <p:sldId id="283" r:id="rId21"/>
    <p:sldId id="285" r:id="rId22"/>
    <p:sldId id="284" r:id="rId23"/>
    <p:sldId id="286" r:id="rId24"/>
    <p:sldId id="287" r:id="rId25"/>
    <p:sldId id="288" r:id="rId26"/>
    <p:sldId id="289" r:id="rId27"/>
    <p:sldId id="290" r:id="rId28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E395"/>
    <a:srgbClr val="D8F286"/>
    <a:srgbClr val="FAD77E"/>
    <a:srgbClr val="73BED3"/>
    <a:srgbClr val="0000CC"/>
    <a:srgbClr val="4205BB"/>
    <a:srgbClr val="0C015F"/>
    <a:srgbClr val="DEECC6"/>
    <a:srgbClr val="F7F9D7"/>
    <a:srgbClr val="3E2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23/12/65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23/12/65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23/12/65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23/12/65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23/12/65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23/12/65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23/12/65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23/12/65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23/12/65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23/12/65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23/12/65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05C08-C1AD-4DAA-8667-41F84725018C}" type="datetimeFigureOut">
              <a:rPr lang="th-TH" smtClean="0"/>
              <a:pPr/>
              <a:t>23/12/65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2362200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Chapter 4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/>
            </a:r>
            <a:br>
              <a:rPr lang="th-TH" dirty="0" smtClean="0">
                <a:latin typeface="AngsanaUPC" pitchFamily="18" charset="-34"/>
                <a:cs typeface="AngsanaUPC" pitchFamily="18" charset="-34"/>
              </a:rPr>
            </a:br>
            <a:r>
              <a:rPr lang="en-US" smtClean="0">
                <a:latin typeface="AngsanaUPC" pitchFamily="18" charset="-34"/>
                <a:cs typeface="AngsanaUPC" pitchFamily="18" charset="-34"/>
              </a:rPr>
              <a:t>4.2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พื้นที่พักข้อมูล</a:t>
            </a:r>
            <a:br>
              <a:rPr lang="th-TH" dirty="0" smtClean="0">
                <a:latin typeface="AngsanaUPC" pitchFamily="18" charset="-34"/>
                <a:cs typeface="AngsanaUPC" pitchFamily="18" charset="-34"/>
              </a:rPr>
            </a:br>
            <a:r>
              <a:rPr lang="en-US" dirty="0" smtClean="0">
                <a:latin typeface="AngsanaUPC" pitchFamily="18" charset="-34"/>
                <a:cs typeface="AngsanaUPC" pitchFamily="18" charset="-34"/>
              </a:rPr>
              <a:t>(Data Staging Area)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648200"/>
            <a:ext cx="6400800" cy="1371600"/>
          </a:xfrm>
        </p:spPr>
        <p:txBody>
          <a:bodyPr>
            <a:noAutofit/>
          </a:bodyPr>
          <a:lstStyle/>
          <a:p>
            <a:pPr algn="r"/>
            <a:r>
              <a:rPr lang="th-TH" sz="24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สุรินทร์ทิพ ศักดิ์ภูวดล</a:t>
            </a:r>
          </a:p>
          <a:p>
            <a:pPr algn="r"/>
            <a:r>
              <a:rPr lang="th-TH" sz="24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คณะ </a:t>
            </a:r>
            <a:r>
              <a:rPr lang="en-US" sz="24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ICT  </a:t>
            </a:r>
            <a:r>
              <a:rPr lang="th-TH" sz="24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มหาวิทยาลัยพะเยา</a:t>
            </a:r>
            <a:endParaRPr lang="th-TH" sz="2400" b="1" dirty="0">
              <a:solidFill>
                <a:srgbClr val="0070C0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514600"/>
            <a:ext cx="8229600" cy="19050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th-TH" sz="3800" dirty="0" smtClean="0">
                <a:latin typeface="AngsanaUPC" pitchFamily="18" charset="-34"/>
                <a:cs typeface="AngsanaUPC" pitchFamily="18" charset="-34"/>
              </a:rPr>
              <a:t>ตรวจสอบความถูกต้องของโครงสร้างหลังการ </a:t>
            </a:r>
            <a:r>
              <a:rPr lang="en-US" sz="3800" dirty="0" smtClean="0">
                <a:latin typeface="AngsanaUPC" pitchFamily="18" charset="-34"/>
                <a:cs typeface="AngsanaUPC" pitchFamily="18" charset="-34"/>
              </a:rPr>
              <a:t>Load</a:t>
            </a:r>
            <a:endParaRPr lang="th-TH" sz="3800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 		เนื่องจาก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อยู่ระหว่าง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Acquisition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และ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ระบบจะต้องตรวจสอบข้อมูลที่รับเข้ามา เพื่อให้</a:t>
            </a:r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สัมพันธ์ และตรง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กับการออกแบบใน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หรือ การจัดเก็บใน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เช่น วันที่  		</a:t>
            </a:r>
          </a:p>
          <a:p>
            <a:endParaRPr lang="th-TH" dirty="0"/>
          </a:p>
        </p:txBody>
      </p:sp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533400" y="228600"/>
            <a:ext cx="8229600" cy="56356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Data Staging Area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914400"/>
            <a:ext cx="5181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" name="Rectangle 114"/>
          <p:cNvSpPr/>
          <p:nvPr/>
        </p:nvSpPr>
        <p:spPr>
          <a:xfrm>
            <a:off x="838200" y="4419600"/>
            <a:ext cx="7391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dirty="0" smtClean="0"/>
              <a:t> Date 10/01/2019     &gt;&gt;&gt;&gt;&gt; 10+01+2019 </a:t>
            </a:r>
            <a:endParaRPr lang="th-TH" sz="2400" dirty="0" smtClean="0"/>
          </a:p>
        </p:txBody>
      </p:sp>
      <p:graphicFrame>
        <p:nvGraphicFramePr>
          <p:cNvPr id="116" name="Table 115"/>
          <p:cNvGraphicFramePr>
            <a:graphicFrameLocks noGrp="1"/>
          </p:cNvGraphicFramePr>
          <p:nvPr/>
        </p:nvGraphicFramePr>
        <p:xfrm>
          <a:off x="4876800" y="4953000"/>
          <a:ext cx="3733800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8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67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Date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Month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2019</a:t>
                      </a:r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7" name="Table 116"/>
          <p:cNvGraphicFramePr>
            <a:graphicFrameLocks noGrp="1"/>
          </p:cNvGraphicFramePr>
          <p:nvPr/>
        </p:nvGraphicFramePr>
        <p:xfrm>
          <a:off x="838200" y="4953000"/>
          <a:ext cx="2971800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Date</a:t>
                      </a:r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Date 10/01/2019 </a:t>
                      </a:r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8" name="Rectangle 117"/>
          <p:cNvSpPr/>
          <p:nvPr/>
        </p:nvSpPr>
        <p:spPr>
          <a:xfrm>
            <a:off x="3886200" y="5334000"/>
            <a:ext cx="7232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&gt;&gt;&gt;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7E395"/>
          </a:solidFill>
        </p:spPr>
        <p:txBody>
          <a:bodyPr/>
          <a:lstStyle/>
          <a:p>
            <a:r>
              <a:rPr lang="en-US" dirty="0" smtClean="0">
                <a:latin typeface="Angsana New" pitchFamily="18" charset="-34"/>
                <a:cs typeface="Angsana New" pitchFamily="18" charset="-34"/>
              </a:rPr>
              <a:t>2.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การตรวจสอบความสอดคล้องกัน</a:t>
            </a:r>
            <a:endParaRPr lang="th-TH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ความสอดคล้องคือ ข้อมูลเดียวกัน เก็บไว้หลาย 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Table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มีความเหมือนกัน</a:t>
            </a:r>
          </a:p>
          <a:p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ความไม่สอดคล้องคือ ข้อมูลเดียวกัน เก็บไว้หลาย 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Table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ข้อมูลต่างกัน มีความไม่เหมือนกัน 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333375"/>
            <a:ext cx="8748712" cy="7397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th-TH" sz="4000" dirty="0" smtClean="0">
                <a:latin typeface="AngsanaUPC" pitchFamily="18" charset="-34"/>
                <a:cs typeface="AngsanaUPC" pitchFamily="18" charset="-34"/>
              </a:rPr>
              <a:t>ตัวอย่างความไม่สอดคล้องกันของข้อมูล </a:t>
            </a:r>
            <a:r>
              <a:rPr lang="en-US" sz="4000" dirty="0" smtClean="0">
                <a:latin typeface="AngsanaUPC" pitchFamily="18" charset="-34"/>
                <a:cs typeface="AngsanaUPC" pitchFamily="18" charset="-34"/>
              </a:rPr>
              <a:t>(Data Inconsistency)</a:t>
            </a:r>
            <a:endParaRPr lang="th-TH" sz="4000" dirty="0" smtClean="0"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94211" name="Group 3"/>
          <p:cNvGraphicFramePr>
            <a:graphicFrameLocks noGrp="1"/>
          </p:cNvGraphicFramePr>
          <p:nvPr>
            <p:ph sz="half" idx="1"/>
          </p:nvPr>
        </p:nvGraphicFramePr>
        <p:xfrm>
          <a:off x="457200" y="1981200"/>
          <a:ext cx="8507413" cy="2164080"/>
        </p:xfrm>
        <a:graphic>
          <a:graphicData uri="http://schemas.openxmlformats.org/drawingml/2006/table">
            <a:tbl>
              <a:tblPr/>
              <a:tblGrid>
                <a:gridCol w="855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7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4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7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1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Emp_No</a:t>
                      </a:r>
                      <a:endParaRPr kumimoji="0" lang="th-TH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Emp_Name</a:t>
                      </a:r>
                      <a:endParaRPr kumimoji="0" lang="th-TH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Emp_Address</a:t>
                      </a:r>
                      <a:endParaRPr kumimoji="0" lang="th-TH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Emp_Salary</a:t>
                      </a:r>
                      <a:endParaRPr kumimoji="0" lang="th-TH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Emp_Tel</a:t>
                      </a:r>
                      <a:endParaRPr kumimoji="0" lang="th-TH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E001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นายแพง พลเมืองดี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12/20 </a:t>
                      </a:r>
                      <a:r>
                        <a:rPr kumimoji="0" lang="th-TH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ลาดพร้าว กรุงเทพมหานคร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20,000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02-4410036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E002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นางสุดใจ แสนดี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108 </a:t>
                      </a:r>
                      <a:r>
                        <a:rPr kumimoji="0" lang="th-TH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บางกะปิ กรุงเทพมหานคร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30,000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02-2360123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E003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นางสาวดวงใจ แสนประเสริฐ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50 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บางซื่อ กรุงเทพมหานคร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8,000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02-4245000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E004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นางกนกวรรณ เกิดสุข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60</a:t>
                      </a:r>
                      <a:r>
                        <a:rPr kumimoji="0" lang="th-TH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บางแค  กรุงเทพมหานคร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9,500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02-4418523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1545" name="Text Box 41"/>
          <p:cNvSpPr txBox="1">
            <a:spLocks noChangeArrowheads="1"/>
          </p:cNvSpPr>
          <p:nvPr/>
        </p:nvSpPr>
        <p:spPr bwMode="auto">
          <a:xfrm>
            <a:off x="395288" y="1341438"/>
            <a:ext cx="64087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>
                <a:latin typeface="Angsana New" pitchFamily="18" charset="-34"/>
              </a:rPr>
              <a:t>แฟ้มข้อมูลพนักงาน </a:t>
            </a:r>
            <a:r>
              <a:rPr lang="en-US">
                <a:latin typeface="Angsana New" pitchFamily="18" charset="-34"/>
              </a:rPr>
              <a:t>(Employee)</a:t>
            </a:r>
            <a:endParaRPr lang="th-TH">
              <a:latin typeface="Angsana New" pitchFamily="18" charset="-34"/>
            </a:endParaRPr>
          </a:p>
        </p:txBody>
      </p:sp>
      <p:sp>
        <p:nvSpPr>
          <p:cNvPr id="21546" name="Text Box 42"/>
          <p:cNvSpPr txBox="1">
            <a:spLocks noChangeArrowheads="1"/>
          </p:cNvSpPr>
          <p:nvPr/>
        </p:nvSpPr>
        <p:spPr bwMode="auto">
          <a:xfrm>
            <a:off x="323850" y="4221163"/>
            <a:ext cx="64087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>
                <a:latin typeface="Angsana New" pitchFamily="18" charset="-34"/>
              </a:rPr>
              <a:t>แฟ้มข้อมูลพนักงานขาย </a:t>
            </a:r>
            <a:r>
              <a:rPr lang="en-US">
                <a:latin typeface="Angsana New" pitchFamily="18" charset="-34"/>
              </a:rPr>
              <a:t>(Salesman)</a:t>
            </a:r>
            <a:endParaRPr lang="th-TH">
              <a:latin typeface="Angsana New" pitchFamily="18" charset="-34"/>
            </a:endParaRPr>
          </a:p>
        </p:txBody>
      </p:sp>
      <p:graphicFrame>
        <p:nvGraphicFramePr>
          <p:cNvPr id="94251" name="Group 43"/>
          <p:cNvGraphicFramePr>
            <a:graphicFrameLocks noGrp="1"/>
          </p:cNvGraphicFramePr>
          <p:nvPr>
            <p:ph sz="half" idx="2"/>
          </p:nvPr>
        </p:nvGraphicFramePr>
        <p:xfrm>
          <a:off x="468313" y="4697413"/>
          <a:ext cx="4391025" cy="1371600"/>
        </p:xfrm>
        <a:graphic>
          <a:graphicData uri="http://schemas.openxmlformats.org/drawingml/2006/table">
            <a:tbl>
              <a:tblPr/>
              <a:tblGrid>
                <a:gridCol w="839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6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6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Sale_No</a:t>
                      </a:r>
                      <a:endParaRPr kumimoji="0" lang="th-TH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Sale_Name</a:t>
                      </a:r>
                      <a:endParaRPr kumimoji="0" lang="th-TH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Sale_Phone</a:t>
                      </a:r>
                      <a:endParaRPr kumimoji="0" lang="th-TH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S001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นางสาวดวงใจ แสนประเสริฐ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081-4235575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3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S002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นางกนกวรรณ เกิดสุข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02-4418523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1565" name="AutoShape 61"/>
          <p:cNvSpPr>
            <a:spLocks noChangeArrowheads="1"/>
          </p:cNvSpPr>
          <p:nvPr/>
        </p:nvSpPr>
        <p:spPr bwMode="auto">
          <a:xfrm rot="-3623330">
            <a:off x="7470776" y="4059237"/>
            <a:ext cx="2089150" cy="396875"/>
          </a:xfrm>
          <a:prstGeom prst="curvedUpArrow">
            <a:avLst>
              <a:gd name="adj1" fmla="val 105280"/>
              <a:gd name="adj2" fmla="val 21056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21566" name="AutoShape 62"/>
          <p:cNvSpPr>
            <a:spLocks noChangeArrowheads="1"/>
          </p:cNvSpPr>
          <p:nvPr/>
        </p:nvSpPr>
        <p:spPr bwMode="auto">
          <a:xfrm rot="2675269">
            <a:off x="5003800" y="4076700"/>
            <a:ext cx="495300" cy="2052638"/>
          </a:xfrm>
          <a:prstGeom prst="curvedLeftArrow">
            <a:avLst>
              <a:gd name="adj1" fmla="val 82885"/>
              <a:gd name="adj2" fmla="val 165769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21567" name="Text Box 63"/>
          <p:cNvSpPr txBox="1">
            <a:spLocks noChangeArrowheads="1"/>
          </p:cNvSpPr>
          <p:nvPr/>
        </p:nvSpPr>
        <p:spPr bwMode="auto">
          <a:xfrm>
            <a:off x="5292725" y="5876925"/>
            <a:ext cx="3600450" cy="82232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>
                <a:latin typeface="Angsana New" pitchFamily="18" charset="-34"/>
              </a:rPr>
              <a:t>หากมีการแก้ไขข้อมูลหมายเลขโทรศัพท์ของดวงใจ แต่แก้ไขเพียงบาง </a:t>
            </a:r>
            <a:r>
              <a:rPr lang="en-US" sz="2400">
                <a:latin typeface="Angsana New" pitchFamily="18" charset="-34"/>
              </a:rPr>
              <a:t>Table</a:t>
            </a:r>
            <a:endParaRPr lang="th-TH" sz="2400">
              <a:latin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229600" cy="11430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ตัวอย่างเปรียบเทียบการตรวจสอบข้อมูลระหว่าง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Acquisition System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กับ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(1/3)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1752600"/>
          <a:ext cx="6858000" cy="44704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6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45067">
                <a:tc>
                  <a:txBody>
                    <a:bodyPr/>
                    <a:lstStyle/>
                    <a:p>
                      <a:r>
                        <a:rPr lang="en-US" dirty="0" smtClean="0"/>
                        <a:t>Field name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 Type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Mandatory</a:t>
                      </a:r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5067">
                <a:tc>
                  <a:txBody>
                    <a:bodyPr/>
                    <a:lstStyle/>
                    <a:p>
                      <a:r>
                        <a:rPr lang="th-TH" dirty="0" smtClean="0"/>
                        <a:t>รหัสประเภทสินค้า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Integer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50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 smtClean="0"/>
                        <a:t>รหัสสินค้า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Integer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5067">
                <a:tc>
                  <a:txBody>
                    <a:bodyPr/>
                    <a:lstStyle/>
                    <a:p>
                      <a:r>
                        <a:rPr lang="th-TH" dirty="0" smtClean="0"/>
                        <a:t>วันที่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Date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5067">
                <a:tc>
                  <a:txBody>
                    <a:bodyPr/>
                    <a:lstStyle/>
                    <a:p>
                      <a:r>
                        <a:rPr lang="th-TH" dirty="0" smtClean="0"/>
                        <a:t>ยอดขาย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Number(10,2)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5067">
                <a:tc>
                  <a:txBody>
                    <a:bodyPr/>
                    <a:lstStyle/>
                    <a:p>
                      <a:r>
                        <a:rPr lang="th-TH" dirty="0" smtClean="0"/>
                        <a:t>หมายเหตุ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String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</a:t>
                      </a:r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Oval Callout 4"/>
          <p:cNvSpPr/>
          <p:nvPr/>
        </p:nvSpPr>
        <p:spPr>
          <a:xfrm>
            <a:off x="6705600" y="1752600"/>
            <a:ext cx="2286000" cy="1295400"/>
          </a:xfrm>
          <a:prstGeom prst="wedgeEllipseCallout">
            <a:avLst>
              <a:gd name="adj1" fmla="val -105956"/>
              <a:gd name="adj2" fmla="val 5103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rgbClr val="C00000"/>
                </a:solidFill>
              </a:rPr>
              <a:t>ต้องมีข้อมูลเสมอ</a:t>
            </a:r>
            <a:endParaRPr lang="th-TH" b="1" dirty="0">
              <a:solidFill>
                <a:srgbClr val="C00000"/>
              </a:solidFill>
            </a:endParaRPr>
          </a:p>
        </p:txBody>
      </p:sp>
      <p:sp>
        <p:nvSpPr>
          <p:cNvPr id="6" name="Oval Callout 5"/>
          <p:cNvSpPr/>
          <p:nvPr/>
        </p:nvSpPr>
        <p:spPr>
          <a:xfrm>
            <a:off x="7010400" y="4648200"/>
            <a:ext cx="1981200" cy="1295400"/>
          </a:xfrm>
          <a:prstGeom prst="wedgeEllipseCallout">
            <a:avLst>
              <a:gd name="adj1" fmla="val -116007"/>
              <a:gd name="adj2" fmla="val 4973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rgbClr val="C00000"/>
                </a:solidFill>
              </a:rPr>
              <a:t>มีหรือไม่มีข้อมูลก็ได้</a:t>
            </a:r>
            <a:endParaRPr lang="th-TH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ตัวอย่างเปรียบเทียบการตรวจสอบข้อมูลระหว่าง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Acquisition System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กับ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(2/3)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752601"/>
            <a:ext cx="7162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การตรวจสอบใน </a:t>
            </a:r>
            <a:r>
              <a:rPr lang="en-US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Data Acquisition system</a:t>
            </a: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1.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รหัสประเภทสินค้าต้องเป็นจำนวนเต็มบวกเท่านั้น และต้องมีค่าเสมอ เพราะกำหนด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Mandatory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Yes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2.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รหัสสินค้าต้องเป็นจำนวนเต็มบวกเท่านั้น และต้องมีค่าเสมอ ต้องมีค่าเสมอ เพราะกำหนด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Mandatory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Yes</a:t>
            </a: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3.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วันที่ต้องมีอยู่จริง เช่น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30 Feb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ไม่มีอยู่จริง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และต้องมีค่าเสมอ </a:t>
            </a:r>
            <a:endParaRPr lang="en-US" dirty="0" smtClean="0">
              <a:latin typeface="AngsanaUPC" pitchFamily="18" charset="-34"/>
              <a:cs typeface="AngsanaUPC" pitchFamily="18" charset="-34"/>
            </a:endParaRP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4.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ยอดขายต้อง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&gt;= 0 ,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ทศนิยม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2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ตำแหน่ง ความยาวไม่เกิน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10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หลัก รวมจุดทศนิยม และต้องมีค่าเสมอ</a:t>
            </a: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5.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หมายเหตุจะมีหรือไม่ก็ได้ คือ เป็นค่า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null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ได้</a:t>
            </a:r>
          </a:p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	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ตัวอย่างเปรียบเทียบการตรวจสอบข้อมูลระหว่าง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Acquisition System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กับ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(3/3)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752600"/>
            <a:ext cx="80772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การตรวจสอบใน </a:t>
            </a:r>
            <a:r>
              <a:rPr lang="en-US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Data Staging Area </a:t>
            </a: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1.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รหัสประเภทสินค้าที่ได้รับมานั้น เป็นประเภทสินค้าที่มีอยู่จริงในระบบหรือไม่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ต้องตรวจสอบกับรหัสประเภทสินค้า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Database)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2.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รหัสสินค้าที่ได้รับมานั้น เป็นสินค้าที่มีอยู่จริงในระบบหรือไม่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ต้องตรวจสอบกับรหัสสินค้า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Database)</a:t>
            </a: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3.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รหัสสินค้าเป็นสินค้าที่สอดคล้องหรือมีอยู่จริงในประเภทสินค้าที่ส่งมา</a:t>
            </a:r>
            <a:endParaRPr lang="en-US" dirty="0" smtClean="0">
              <a:latin typeface="AngsanaUPC" pitchFamily="18" charset="-34"/>
              <a:cs typeface="AngsanaUPC" pitchFamily="18" charset="-34"/>
            </a:endParaRP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	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การตรวจสอบความถูกต้องของข้อมูลก่อน</a:t>
            </a:r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 Load </a:t>
            </a:r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เข้าสู่</a:t>
            </a:r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 Data Warehouse</a:t>
            </a:r>
            <a:endParaRPr lang="th-TH" sz="3200" b="1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1. </a:t>
            </a:r>
            <a:r>
              <a:rPr lang="th-TH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ความถูกต้องในแง่การ</a:t>
            </a:r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มีค่าของข้อมูล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2. </a:t>
            </a:r>
            <a:r>
              <a:rPr lang="th-TH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ความถูกต้องในแง่ของ</a:t>
            </a:r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ค่าต่างๆ ที่เป็นไปได้ของข้อมูล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3. </a:t>
            </a:r>
            <a:r>
              <a:rPr lang="th-TH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ความถูกต้องในแง่ของ</a:t>
            </a:r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ความสัมพันธ์ของข้อมูล</a:t>
            </a:r>
          </a:p>
          <a:p>
            <a:pPr>
              <a:buNone/>
            </a:pPr>
            <a:endParaRPr lang="th-TH" b="1" dirty="0">
              <a:solidFill>
                <a:srgbClr val="C00000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6096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1. </a:t>
            </a:r>
            <a:r>
              <a:rPr lang="th-TH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ความถูกต้องในแง่การ</a:t>
            </a:r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มีค่าของข้อมูล</a:t>
            </a:r>
            <a:endParaRPr lang="th-TH" b="1" dirty="0">
              <a:solidFill>
                <a:srgbClr val="C00000"/>
              </a:solidFill>
              <a:latin typeface="AngsanaUPC" pitchFamily="18" charset="-34"/>
              <a:cs typeface="AngsanaUPC" pitchFamily="18" charset="-34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133600"/>
            <a:ext cx="1015744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2667000"/>
            <a:ext cx="1143000" cy="1039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lowchart: Magnetic Disk 8"/>
          <p:cNvSpPr/>
          <p:nvPr/>
        </p:nvSpPr>
        <p:spPr>
          <a:xfrm>
            <a:off x="3276600" y="2743200"/>
            <a:ext cx="1600200" cy="1143000"/>
          </a:xfrm>
          <a:prstGeom prst="flowChartMagneticDisk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Data Staging Area 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0" name="Flowchart: Magnetic Disk 9"/>
          <p:cNvSpPr/>
          <p:nvPr/>
        </p:nvSpPr>
        <p:spPr>
          <a:xfrm>
            <a:off x="7391400" y="2286000"/>
            <a:ext cx="1371600" cy="1143000"/>
          </a:xfrm>
          <a:prstGeom prst="flowChartMagneticDisk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Data Warehouse 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76800" y="4572000"/>
            <a:ext cx="3886200" cy="193899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Entity Person</a:t>
            </a:r>
          </a:p>
          <a:p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(	Id Char(10) mandatory,</a:t>
            </a:r>
          </a:p>
          <a:p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	Name Char(20) mandatory,</a:t>
            </a:r>
          </a:p>
          <a:p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	</a:t>
            </a:r>
            <a:r>
              <a:rPr lang="en-US" sz="2000" dirty="0" err="1" smtClean="0">
                <a:latin typeface="AngsanaUPC" pitchFamily="18" charset="-34"/>
                <a:cs typeface="AngsanaUPC" pitchFamily="18" charset="-34"/>
              </a:rPr>
              <a:t>Tel_No</a:t>
            </a:r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 Char(20) optional, 	</a:t>
            </a:r>
          </a:p>
          <a:p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                       Primary key (Id)</a:t>
            </a:r>
          </a:p>
          <a:p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)</a:t>
            </a:r>
            <a:endParaRPr lang="th-TH" sz="2000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2895600" y="2438400"/>
            <a:ext cx="533400" cy="2286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Right Arrow 12"/>
          <p:cNvSpPr/>
          <p:nvPr/>
        </p:nvSpPr>
        <p:spPr>
          <a:xfrm>
            <a:off x="2895600" y="3810000"/>
            <a:ext cx="457200" cy="30480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Right Arrow 13"/>
          <p:cNvSpPr/>
          <p:nvPr/>
        </p:nvSpPr>
        <p:spPr>
          <a:xfrm>
            <a:off x="4953000" y="3200400"/>
            <a:ext cx="533400" cy="2286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5" name="Right Arrow 14"/>
          <p:cNvSpPr/>
          <p:nvPr/>
        </p:nvSpPr>
        <p:spPr>
          <a:xfrm>
            <a:off x="6705600" y="3124200"/>
            <a:ext cx="533400" cy="2286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Rectangle 15"/>
          <p:cNvSpPr/>
          <p:nvPr/>
        </p:nvSpPr>
        <p:spPr>
          <a:xfrm>
            <a:off x="152400" y="5105400"/>
            <a:ext cx="316785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Mandatory </a:t>
            </a:r>
            <a:r>
              <a:rPr lang="th-TH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คือ</a:t>
            </a:r>
            <a:r>
              <a:rPr lang="en-US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จำเป็นต้องมีค่า</a:t>
            </a:r>
            <a:endParaRPr lang="en-US" b="1" dirty="0" smtClean="0">
              <a:solidFill>
                <a:srgbClr val="00B050"/>
              </a:solidFill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Optional 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คือ มีค่าหรือไม่ก็ได้</a:t>
            </a:r>
            <a:endParaRPr lang="th-TH" b="1" dirty="0">
              <a:latin typeface="AngsanaUPC" pitchFamily="18" charset="-34"/>
              <a:cs typeface="AngsanaUPC" pitchFamily="18" charset="-34"/>
            </a:endParaRPr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3581400"/>
            <a:ext cx="1066800" cy="898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94456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การตรวจสอบความถูกต้องของข้อมูลก่อน</a:t>
            </a:r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 Load </a:t>
            </a:r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เข้าสู่</a:t>
            </a:r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 Data Warehouse</a:t>
            </a:r>
            <a:endParaRPr lang="th-TH" sz="3200" b="1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52400" y="2743200"/>
            <a:ext cx="1371600" cy="1066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Acquisition System</a:t>
            </a:r>
            <a:endParaRPr lang="th-TH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2. </a:t>
            </a:r>
            <a:r>
              <a:rPr lang="th-TH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ความถูกต้องในแง่ของ</a:t>
            </a:r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ค่าต่างๆ ที่เป็นไปได้ของข้อมูล </a:t>
            </a:r>
            <a:r>
              <a:rPr lang="en-US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(Possible Values)</a:t>
            </a:r>
            <a:endParaRPr lang="th-TH" b="1" dirty="0" smtClean="0">
              <a:solidFill>
                <a:srgbClr val="C00000"/>
              </a:solidFill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th-TH" dirty="0" smtClean="0">
                <a:solidFill>
                  <a:srgbClr val="3E2AD6"/>
                </a:solidFill>
                <a:latin typeface="AngsanaUPC" pitchFamily="18" charset="-34"/>
                <a:cs typeface="AngsanaUPC" pitchFamily="18" charset="-34"/>
              </a:rPr>
              <a:t>   </a:t>
            </a:r>
            <a:r>
              <a:rPr lang="th-TH" b="1" dirty="0" smtClean="0">
                <a:solidFill>
                  <a:srgbClr val="3E2AD6"/>
                </a:solidFill>
                <a:latin typeface="AngsanaUPC" pitchFamily="18" charset="-34"/>
                <a:cs typeface="AngsanaUPC" pitchFamily="18" charset="-34"/>
              </a:rPr>
              <a:t>  ค่าต่างๆ ที่เป็นไปได้ของข้อมูลสามารถแบ่งเป็น </a:t>
            </a:r>
          </a:p>
          <a:p>
            <a:pPr>
              <a:buNone/>
            </a:pPr>
            <a:r>
              <a:rPr lang="th-TH" b="1" dirty="0" smtClean="0">
                <a:solidFill>
                  <a:srgbClr val="3E2AD6"/>
                </a:solidFill>
                <a:latin typeface="AngsanaUPC" pitchFamily="18" charset="-34"/>
                <a:cs typeface="AngsanaUPC" pitchFamily="18" charset="-34"/>
              </a:rPr>
              <a:t>	</a:t>
            </a:r>
            <a:r>
              <a:rPr lang="en-US" b="1" dirty="0" smtClean="0">
                <a:solidFill>
                  <a:srgbClr val="3E2AD6"/>
                </a:solidFill>
                <a:latin typeface="AngsanaUPC" pitchFamily="18" charset="-34"/>
                <a:cs typeface="AngsanaUPC" pitchFamily="18" charset="-34"/>
              </a:rPr>
              <a:t>2.1 </a:t>
            </a:r>
            <a:r>
              <a:rPr lang="th-TH" b="1" dirty="0" smtClean="0">
                <a:solidFill>
                  <a:srgbClr val="3E2AD6"/>
                </a:solidFill>
                <a:latin typeface="AngsanaUPC" pitchFamily="18" charset="-34"/>
                <a:cs typeface="AngsanaUPC" pitchFamily="18" charset="-34"/>
              </a:rPr>
              <a:t>ค่าที่เป็นมาตรฐานสากล </a:t>
            </a:r>
            <a:r>
              <a:rPr lang="en-US" b="1" dirty="0" smtClean="0">
                <a:solidFill>
                  <a:srgbClr val="3E2AD6"/>
                </a:solidFill>
                <a:latin typeface="AngsanaUPC" pitchFamily="18" charset="-34"/>
                <a:cs typeface="AngsanaUPC" pitchFamily="18" charset="-34"/>
              </a:rPr>
              <a:t>(Universal Possible Value )</a:t>
            </a:r>
            <a:endParaRPr lang="th-TH" b="1" dirty="0" smtClean="0">
              <a:solidFill>
                <a:srgbClr val="3E2AD6"/>
              </a:solidFill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	     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เช่น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32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มกราคมเป็นไปไม่ได้ </a:t>
            </a:r>
            <a:endParaRPr lang="th-TH" b="1" dirty="0" smtClean="0">
              <a:solidFill>
                <a:srgbClr val="C00000"/>
              </a:solidFill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	</a:t>
            </a:r>
            <a:r>
              <a:rPr lang="en-US" b="1" dirty="0" smtClean="0">
                <a:solidFill>
                  <a:srgbClr val="3E2AD6"/>
                </a:solidFill>
                <a:latin typeface="AngsanaUPC" pitchFamily="18" charset="-34"/>
                <a:cs typeface="AngsanaUPC" pitchFamily="18" charset="-34"/>
              </a:rPr>
              <a:t>2.2 </a:t>
            </a:r>
            <a:r>
              <a:rPr lang="th-TH" b="1" dirty="0" smtClean="0">
                <a:solidFill>
                  <a:srgbClr val="3E2AD6"/>
                </a:solidFill>
                <a:latin typeface="AngsanaUPC" pitchFamily="18" charset="-34"/>
                <a:cs typeface="AngsanaUPC" pitchFamily="18" charset="-34"/>
              </a:rPr>
              <a:t>ค่าที่กำหนดขึ้นมา โดยสร้างขึ้นเองภายในระบบ </a:t>
            </a:r>
            <a:r>
              <a:rPr lang="en-US" b="1" dirty="0" smtClean="0">
                <a:solidFill>
                  <a:srgbClr val="3E2AD6"/>
                </a:solidFill>
                <a:latin typeface="AngsanaUPC" pitchFamily="18" charset="-34"/>
                <a:cs typeface="AngsanaUPC" pitchFamily="18" charset="-34"/>
              </a:rPr>
              <a:t>(System</a:t>
            </a:r>
            <a:r>
              <a:rPr lang="th-TH" b="1" dirty="0" smtClean="0">
                <a:solidFill>
                  <a:srgbClr val="3E2AD6"/>
                </a:solidFill>
                <a:latin typeface="AngsanaUPC" pitchFamily="18" charset="-34"/>
                <a:cs typeface="AngsanaUPC" pitchFamily="18" charset="-34"/>
              </a:rPr>
              <a:t>-</a:t>
            </a:r>
            <a:r>
              <a:rPr lang="en-US" b="1" dirty="0" smtClean="0">
                <a:solidFill>
                  <a:srgbClr val="3E2AD6"/>
                </a:solidFill>
                <a:latin typeface="AngsanaUPC" pitchFamily="18" charset="-34"/>
                <a:cs typeface="AngsanaUPC" pitchFamily="18" charset="-34"/>
              </a:rPr>
              <a:t>Based Values) </a:t>
            </a:r>
            <a:endParaRPr lang="th-TH" b="1" dirty="0" smtClean="0">
              <a:solidFill>
                <a:srgbClr val="3E2AD6"/>
              </a:solidFill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        เช่น ในคณะ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ICT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ไม่มีสาขาวิชา สาธารณะสุข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                ในการขายสินค้า สามารถตรวจสอบ ชื่อสินค้าที่มีใน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Product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หากสินค้าใดมีชื่ออื่น ระบบอาจไม่นำข้อมูลนี้เข้าสู่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หรือทำการแก้ไข ก่อน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Load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ข้อมูล 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		    เช่นสินค้าที่ชื่อ ชื่อมะกอกป่า ซึ่งไม่มีชื่อนี้ใน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Product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ระบบต้องไม่นำข้อมูลนี้เข้าสู่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</a:t>
            </a:r>
          </a:p>
          <a:p>
            <a:pPr>
              <a:buNone/>
            </a:pPr>
            <a:endParaRPr lang="en-US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4456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การตรวจสอบความถูกต้องของข้อมูลก่อน</a:t>
            </a:r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 Load </a:t>
            </a:r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เข้าสู่</a:t>
            </a:r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 Data Warehouse</a:t>
            </a:r>
            <a:endParaRPr lang="th-TH" sz="3200" b="1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2. </a:t>
            </a:r>
            <a:r>
              <a:rPr lang="th-TH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ความถูกต้องในแง่ของ</a:t>
            </a:r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ค่าต่างๆ ที่เป็นไปได้ของข้อมูล </a:t>
            </a:r>
            <a:r>
              <a:rPr lang="en-US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(Possible Values)</a:t>
            </a:r>
            <a:endParaRPr lang="th-TH" b="1" dirty="0" smtClean="0">
              <a:solidFill>
                <a:srgbClr val="C00000"/>
              </a:solidFill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	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ค่าต่างๆ ที่เป็นไปได้ของข้อมูล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(Possible Values)</a:t>
            </a:r>
          </a:p>
          <a:p>
            <a:pPr>
              <a:buNone/>
            </a:pPr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		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สามารถเก็บ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 Possible Values 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ไว้ได้ ที่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หรือเก็บไว้ที่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Data Warehouse</a:t>
            </a:r>
            <a:endParaRPr lang="th-TH" b="1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th-TH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4456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การตรวจสอบความถูกต้องของข้อมูลก่อน</a:t>
            </a:r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 Load </a:t>
            </a:r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เข้าสู่</a:t>
            </a:r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 Data Warehouse</a:t>
            </a:r>
            <a:endParaRPr lang="th-TH" sz="3200" b="1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8"/>
          <p:cNvSpPr>
            <a:spLocks noChangeArrowheads="1"/>
          </p:cNvSpPr>
          <p:nvPr/>
        </p:nvSpPr>
        <p:spPr bwMode="auto">
          <a:xfrm>
            <a:off x="0" y="765175"/>
            <a:ext cx="9144000" cy="522288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ส่วนประกอบของ</a:t>
            </a:r>
            <a:r>
              <a:rPr lang="en-US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Data warehouse </a:t>
            </a:r>
            <a:r>
              <a:rPr lang="th-TH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แบบละเอียด </a:t>
            </a:r>
            <a:r>
              <a:rPr lang="en-US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(1/2) </a:t>
            </a:r>
            <a:endParaRPr lang="th-TH" sz="2800" b="1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49B7B4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400" dirty="0" smtClean="0">
                <a:solidFill>
                  <a:srgbClr val="000000"/>
                </a:solidFill>
              </a:rPr>
              <a:t>Data </a:t>
            </a:r>
            <a:r>
              <a:rPr lang="en-US" sz="4400" dirty="0">
                <a:solidFill>
                  <a:srgbClr val="000000"/>
                </a:solidFill>
              </a:rPr>
              <a:t>warehouse</a:t>
            </a:r>
            <a:endParaRPr lang="th-TH" sz="4400" kern="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Flowchart: Process 4"/>
          <p:cNvSpPr/>
          <p:nvPr/>
        </p:nvSpPr>
        <p:spPr bwMode="auto">
          <a:xfrm>
            <a:off x="863080" y="1772816"/>
            <a:ext cx="1836712" cy="576064"/>
          </a:xfrm>
          <a:prstGeom prst="flowChartProcess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Operational data</a:t>
            </a:r>
          </a:p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ระบบขาย</a:t>
            </a: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Flowchart: Process 5"/>
          <p:cNvSpPr/>
          <p:nvPr/>
        </p:nvSpPr>
        <p:spPr bwMode="auto">
          <a:xfrm>
            <a:off x="863080" y="2420888"/>
            <a:ext cx="1872208" cy="576064"/>
          </a:xfrm>
          <a:prstGeom prst="flowChartProcess">
            <a:avLst/>
          </a:prstGeom>
          <a:solidFill>
            <a:srgbClr val="F8FC68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Historical data </a:t>
            </a:r>
          </a:p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ระบบขาย</a:t>
            </a: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1" name="Flowchart: Process 10"/>
          <p:cNvSpPr/>
          <p:nvPr/>
        </p:nvSpPr>
        <p:spPr bwMode="auto">
          <a:xfrm>
            <a:off x="863080" y="3068960"/>
            <a:ext cx="1872208" cy="576064"/>
          </a:xfrm>
          <a:prstGeom prst="flowChartProcess">
            <a:avLst/>
          </a:prstGeom>
          <a:solidFill>
            <a:srgbClr val="F7BC53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Operational data</a:t>
            </a:r>
          </a:p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ระบบการผลิต</a:t>
            </a: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2" name="Flowchart: Process 11"/>
          <p:cNvSpPr/>
          <p:nvPr/>
        </p:nvSpPr>
        <p:spPr bwMode="auto">
          <a:xfrm>
            <a:off x="899592" y="3717032"/>
            <a:ext cx="1872208" cy="576064"/>
          </a:xfrm>
          <a:prstGeom prst="flowChartProcess">
            <a:avLst/>
          </a:prstGeom>
          <a:solidFill>
            <a:srgbClr val="F8FC68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Historical data</a:t>
            </a:r>
          </a:p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ระบบการผลิต</a:t>
            </a: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3" name="Flowchart: Process 12"/>
          <p:cNvSpPr/>
          <p:nvPr/>
        </p:nvSpPr>
        <p:spPr bwMode="auto">
          <a:xfrm>
            <a:off x="863080" y="4437112"/>
            <a:ext cx="1872208" cy="576064"/>
          </a:xfrm>
          <a:prstGeom prst="flowChartProcess">
            <a:avLst/>
          </a:prstGeom>
          <a:solidFill>
            <a:srgbClr val="3D9997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External data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4" name="Flowchart: Process 13"/>
          <p:cNvSpPr/>
          <p:nvPr/>
        </p:nvSpPr>
        <p:spPr bwMode="auto">
          <a:xfrm>
            <a:off x="863080" y="5085184"/>
            <a:ext cx="1872208" cy="504056"/>
          </a:xfrm>
          <a:prstGeom prst="flowChartProcess">
            <a:avLst/>
          </a:prstGeom>
          <a:solidFill>
            <a:srgbClr val="3D9997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External data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7" name="Left Bracket 16"/>
          <p:cNvSpPr/>
          <p:nvPr/>
        </p:nvSpPr>
        <p:spPr bwMode="auto">
          <a:xfrm>
            <a:off x="755576" y="1700808"/>
            <a:ext cx="288032" cy="2520280"/>
          </a:xfrm>
          <a:prstGeom prst="lef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18" name="Left Bracket 17"/>
          <p:cNvSpPr/>
          <p:nvPr/>
        </p:nvSpPr>
        <p:spPr bwMode="auto">
          <a:xfrm>
            <a:off x="755576" y="4293096"/>
            <a:ext cx="288032" cy="1368152"/>
          </a:xfrm>
          <a:prstGeom prst="lef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25628" name="TextBox 18"/>
          <p:cNvSpPr txBox="1">
            <a:spLocks noChangeArrowheads="1"/>
          </p:cNvSpPr>
          <p:nvPr/>
        </p:nvSpPr>
        <p:spPr bwMode="auto">
          <a:xfrm>
            <a:off x="0" y="2133600"/>
            <a:ext cx="15478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000000"/>
                </a:solidFill>
              </a:rPr>
              <a:t>Internal</a:t>
            </a:r>
          </a:p>
          <a:p>
            <a:r>
              <a:rPr lang="en-US" sz="1200" b="1">
                <a:solidFill>
                  <a:srgbClr val="000000"/>
                </a:solidFill>
              </a:rPr>
              <a:t>Data</a:t>
            </a:r>
          </a:p>
          <a:p>
            <a:r>
              <a:rPr lang="en-US" sz="1200" b="1">
                <a:solidFill>
                  <a:srgbClr val="000000"/>
                </a:solidFill>
              </a:rPr>
              <a:t>Sources</a:t>
            </a:r>
            <a:endParaRPr lang="th-TH" sz="1200" b="1">
              <a:solidFill>
                <a:srgbClr val="000000"/>
              </a:solidFill>
            </a:endParaRPr>
          </a:p>
        </p:txBody>
      </p:sp>
      <p:sp>
        <p:nvSpPr>
          <p:cNvPr id="25629" name="TextBox 19"/>
          <p:cNvSpPr txBox="1">
            <a:spLocks noChangeArrowheads="1"/>
          </p:cNvSpPr>
          <p:nvPr/>
        </p:nvSpPr>
        <p:spPr bwMode="auto">
          <a:xfrm>
            <a:off x="0" y="4437063"/>
            <a:ext cx="15478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000000"/>
                </a:solidFill>
              </a:rPr>
              <a:t>External</a:t>
            </a:r>
          </a:p>
          <a:p>
            <a:r>
              <a:rPr lang="en-US" sz="1200" b="1">
                <a:solidFill>
                  <a:srgbClr val="000000"/>
                </a:solidFill>
              </a:rPr>
              <a:t>Data</a:t>
            </a:r>
          </a:p>
          <a:p>
            <a:r>
              <a:rPr lang="en-US" sz="1200" b="1">
                <a:solidFill>
                  <a:srgbClr val="000000"/>
                </a:solidFill>
              </a:rPr>
              <a:t>Sources</a:t>
            </a:r>
            <a:endParaRPr lang="th-TH" sz="1200" b="1">
              <a:solidFill>
                <a:srgbClr val="000000"/>
              </a:solidFill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2987824" y="2996952"/>
            <a:ext cx="1296144" cy="115212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Extract 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Transform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Load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ETL</a:t>
            </a:r>
            <a:endParaRPr lang="th-TH" sz="1400" dirty="0">
              <a:solidFill>
                <a:srgbClr val="000000"/>
              </a:solidFill>
            </a:endParaRPr>
          </a:p>
        </p:txBody>
      </p:sp>
      <p:sp>
        <p:nvSpPr>
          <p:cNvPr id="25633" name="TextBox 21"/>
          <p:cNvSpPr txBox="1">
            <a:spLocks noChangeArrowheads="1"/>
          </p:cNvSpPr>
          <p:nvPr/>
        </p:nvSpPr>
        <p:spPr bwMode="auto">
          <a:xfrm>
            <a:off x="0" y="5661025"/>
            <a:ext cx="6264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Extract </a:t>
            </a:r>
            <a:r>
              <a:rPr lang="th-TH" sz="2000" dirty="0">
                <a:solidFill>
                  <a:srgbClr val="000000"/>
                </a:solidFill>
              </a:rPr>
              <a:t> การสกัดข้อมูล เป็นเลือกข้อมูลที่ดี และข้อมูลตามต้องการ </a:t>
            </a:r>
          </a:p>
        </p:txBody>
      </p:sp>
      <p:sp>
        <p:nvSpPr>
          <p:cNvPr id="25634" name="TextBox 22"/>
          <p:cNvSpPr txBox="1">
            <a:spLocks noChangeArrowheads="1"/>
          </p:cNvSpPr>
          <p:nvPr/>
        </p:nvSpPr>
        <p:spPr bwMode="auto">
          <a:xfrm>
            <a:off x="0" y="6021388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Transform </a:t>
            </a:r>
            <a:r>
              <a:rPr lang="th-TH" sz="2000">
                <a:solidFill>
                  <a:srgbClr val="000000"/>
                </a:solidFill>
              </a:rPr>
              <a:t> การแปลงรูปแบบข้อมูล ให้อยู่รูปแบบที่ต้องการ เช่น แปลงข้อมูลเงินจาก </a:t>
            </a:r>
            <a:r>
              <a:rPr lang="en-US" sz="2000">
                <a:solidFill>
                  <a:srgbClr val="000000"/>
                </a:solidFill>
              </a:rPr>
              <a:t>50 </a:t>
            </a:r>
            <a:r>
              <a:rPr lang="th-TH" sz="2000">
                <a:solidFill>
                  <a:srgbClr val="000000"/>
                </a:solidFill>
              </a:rPr>
              <a:t>เป็น  </a:t>
            </a:r>
            <a:r>
              <a:rPr lang="en-US" sz="2000">
                <a:solidFill>
                  <a:srgbClr val="000000"/>
                </a:solidFill>
              </a:rPr>
              <a:t>50.00</a:t>
            </a:r>
            <a:endParaRPr lang="th-TH" sz="2000">
              <a:solidFill>
                <a:srgbClr val="000000"/>
              </a:solidFill>
            </a:endParaRPr>
          </a:p>
        </p:txBody>
      </p:sp>
      <p:sp>
        <p:nvSpPr>
          <p:cNvPr id="25635" name="Flowchart: Magnetic Disk 23"/>
          <p:cNvSpPr>
            <a:spLocks noChangeArrowheads="1"/>
          </p:cNvSpPr>
          <p:nvPr/>
        </p:nvSpPr>
        <p:spPr bwMode="auto">
          <a:xfrm>
            <a:off x="4645025" y="2781300"/>
            <a:ext cx="1079500" cy="1439863"/>
          </a:xfrm>
          <a:prstGeom prst="flowChartMagneticDisk">
            <a:avLst/>
          </a:prstGeom>
          <a:solidFill>
            <a:srgbClr val="E4870A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Staging </a:t>
            </a:r>
          </a:p>
          <a:p>
            <a:pPr algn="ctr"/>
            <a:r>
              <a:rPr lang="en-US" sz="2000" dirty="0" err="1">
                <a:solidFill>
                  <a:srgbClr val="000000"/>
                </a:solidFill>
              </a:rPr>
              <a:t>Databse</a:t>
            </a:r>
            <a:endParaRPr lang="th-TH" sz="2000" dirty="0">
              <a:solidFill>
                <a:srgbClr val="000000"/>
              </a:solidFill>
            </a:endParaRPr>
          </a:p>
        </p:txBody>
      </p:sp>
      <p:sp>
        <p:nvSpPr>
          <p:cNvPr id="31" name="Down Arrow 30"/>
          <p:cNvSpPr/>
          <p:nvPr/>
        </p:nvSpPr>
        <p:spPr bwMode="auto">
          <a:xfrm rot="16200000">
            <a:off x="2789238" y="3014663"/>
            <a:ext cx="288925" cy="396875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2" name="Bent Arrow 31"/>
          <p:cNvSpPr/>
          <p:nvPr/>
        </p:nvSpPr>
        <p:spPr bwMode="auto">
          <a:xfrm rot="5400000">
            <a:off x="2933701" y="1935162"/>
            <a:ext cx="863600" cy="1260475"/>
          </a:xfrm>
          <a:prstGeom prst="bentArrow">
            <a:avLst>
              <a:gd name="adj1" fmla="val 15838"/>
              <a:gd name="adj2" fmla="val 14921"/>
              <a:gd name="adj3" fmla="val 20348"/>
              <a:gd name="adj4" fmla="val 45582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3" name="Bent Arrow 32"/>
          <p:cNvSpPr/>
          <p:nvPr/>
        </p:nvSpPr>
        <p:spPr bwMode="auto">
          <a:xfrm rot="5400000">
            <a:off x="2969419" y="2331244"/>
            <a:ext cx="431800" cy="900112"/>
          </a:xfrm>
          <a:prstGeom prst="bentArrow">
            <a:avLst>
              <a:gd name="adj1" fmla="val 28436"/>
              <a:gd name="adj2" fmla="val 25000"/>
              <a:gd name="adj3" fmla="val 25000"/>
              <a:gd name="adj4" fmla="val 43750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4" name="Bent Arrow 33"/>
          <p:cNvSpPr/>
          <p:nvPr/>
        </p:nvSpPr>
        <p:spPr bwMode="auto">
          <a:xfrm rot="5400000" flipH="1">
            <a:off x="2861469" y="3950494"/>
            <a:ext cx="647700" cy="900112"/>
          </a:xfrm>
          <a:prstGeom prst="bentArrow">
            <a:avLst>
              <a:gd name="adj1" fmla="val 18358"/>
              <a:gd name="adj2" fmla="val 21640"/>
              <a:gd name="adj3" fmla="val 25000"/>
              <a:gd name="adj4" fmla="val 43750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5" name="Down Arrow 34"/>
          <p:cNvSpPr/>
          <p:nvPr/>
        </p:nvSpPr>
        <p:spPr bwMode="auto">
          <a:xfrm rot="16200000">
            <a:off x="2790032" y="3734594"/>
            <a:ext cx="287337" cy="396875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6" name="Bent Arrow 35"/>
          <p:cNvSpPr/>
          <p:nvPr/>
        </p:nvSpPr>
        <p:spPr bwMode="auto">
          <a:xfrm rot="5400000" flipH="1">
            <a:off x="2681288" y="4059237"/>
            <a:ext cx="1296988" cy="1331913"/>
          </a:xfrm>
          <a:prstGeom prst="bentArrow">
            <a:avLst>
              <a:gd name="adj1" fmla="val 9910"/>
              <a:gd name="adj2" fmla="val 10937"/>
              <a:gd name="adj3" fmla="val 10772"/>
              <a:gd name="adj4" fmla="val 45582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7" name="Down Arrow 36"/>
          <p:cNvSpPr/>
          <p:nvPr/>
        </p:nvSpPr>
        <p:spPr bwMode="auto">
          <a:xfrm rot="16200000">
            <a:off x="4285456" y="3356770"/>
            <a:ext cx="358775" cy="360362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9" name="Oval 38"/>
          <p:cNvSpPr/>
          <p:nvPr/>
        </p:nvSpPr>
        <p:spPr bwMode="auto">
          <a:xfrm>
            <a:off x="6084044" y="3068960"/>
            <a:ext cx="1296144" cy="115212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Extract 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Transform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Load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ETL</a:t>
            </a:r>
            <a:endParaRPr lang="th-TH" sz="1400" dirty="0">
              <a:solidFill>
                <a:srgbClr val="000000"/>
              </a:solidFill>
            </a:endParaRPr>
          </a:p>
        </p:txBody>
      </p:sp>
      <p:sp>
        <p:nvSpPr>
          <p:cNvPr id="25646" name="Flowchart: Magnetic Disk 40"/>
          <p:cNvSpPr>
            <a:spLocks noChangeArrowheads="1"/>
          </p:cNvSpPr>
          <p:nvPr/>
        </p:nvSpPr>
        <p:spPr bwMode="auto">
          <a:xfrm>
            <a:off x="7740650" y="2852738"/>
            <a:ext cx="1081088" cy="1439862"/>
          </a:xfrm>
          <a:prstGeom prst="flowChartMagneticDisk">
            <a:avLst/>
          </a:prstGeom>
          <a:solidFill>
            <a:srgbClr val="E4870A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600">
                <a:solidFill>
                  <a:srgbClr val="000000"/>
                </a:solidFill>
              </a:rPr>
              <a:t>Data </a:t>
            </a:r>
          </a:p>
          <a:p>
            <a:pPr algn="ctr"/>
            <a:r>
              <a:rPr lang="en-US" sz="1600">
                <a:solidFill>
                  <a:srgbClr val="000000"/>
                </a:solidFill>
              </a:rPr>
              <a:t>Warehouse</a:t>
            </a:r>
            <a:endParaRPr lang="th-TH" sz="1600">
              <a:solidFill>
                <a:srgbClr val="000000"/>
              </a:solidFill>
            </a:endParaRPr>
          </a:p>
        </p:txBody>
      </p:sp>
      <p:sp>
        <p:nvSpPr>
          <p:cNvPr id="46" name="Down Arrow 45"/>
          <p:cNvSpPr/>
          <p:nvPr/>
        </p:nvSpPr>
        <p:spPr bwMode="auto">
          <a:xfrm rot="16200000">
            <a:off x="7380287" y="3429001"/>
            <a:ext cx="360363" cy="360362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47" name="Down Arrow 46"/>
          <p:cNvSpPr/>
          <p:nvPr/>
        </p:nvSpPr>
        <p:spPr bwMode="auto">
          <a:xfrm rot="16200000">
            <a:off x="5724525" y="3429000"/>
            <a:ext cx="360363" cy="360363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48" name="Flowchart: Process 47"/>
          <p:cNvSpPr/>
          <p:nvPr/>
        </p:nvSpPr>
        <p:spPr bwMode="auto">
          <a:xfrm>
            <a:off x="4499868" y="1447800"/>
            <a:ext cx="1900932" cy="805408"/>
          </a:xfrm>
          <a:prstGeom prst="flowChart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r>
              <a:rPr lang="en-US" sz="1800" dirty="0">
                <a:solidFill>
                  <a:srgbClr val="000000"/>
                </a:solidFill>
              </a:rPr>
              <a:t>Cleansing</a:t>
            </a:r>
          </a:p>
          <a:p>
            <a:pPr>
              <a:defRPr/>
            </a:pPr>
            <a:r>
              <a:rPr lang="en-US" sz="1800" dirty="0">
                <a:solidFill>
                  <a:srgbClr val="000000"/>
                </a:solidFill>
              </a:rPr>
              <a:t>and Filtering</a:t>
            </a:r>
            <a:endParaRPr lang="th-TH" sz="1800" dirty="0">
              <a:solidFill>
                <a:srgbClr val="000000"/>
              </a:solidFill>
            </a:endParaRPr>
          </a:p>
        </p:txBody>
      </p:sp>
      <p:sp>
        <p:nvSpPr>
          <p:cNvPr id="25652" name="TextBox 50"/>
          <p:cNvSpPr txBox="1">
            <a:spLocks noChangeArrowheads="1"/>
          </p:cNvSpPr>
          <p:nvPr/>
        </p:nvSpPr>
        <p:spPr bwMode="auto">
          <a:xfrm>
            <a:off x="0" y="6396038"/>
            <a:ext cx="5508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Load </a:t>
            </a:r>
            <a:r>
              <a:rPr lang="th-TH" sz="2000">
                <a:solidFill>
                  <a:srgbClr val="000000"/>
                </a:solidFill>
              </a:rPr>
              <a:t> การนำข้อมูลที่แปลงรูปแบบ แล้วนำไปเก็บยัง ฐานข้อมูลปลายทาง</a:t>
            </a:r>
          </a:p>
        </p:txBody>
      </p:sp>
      <p:sp>
        <p:nvSpPr>
          <p:cNvPr id="25653" name="TextBox 51"/>
          <p:cNvSpPr txBox="1">
            <a:spLocks noChangeArrowheads="1"/>
          </p:cNvSpPr>
          <p:nvPr/>
        </p:nvSpPr>
        <p:spPr bwMode="auto">
          <a:xfrm>
            <a:off x="7596188" y="6524625"/>
            <a:ext cx="15478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>
                <a:solidFill>
                  <a:srgbClr val="000000"/>
                </a:solidFill>
              </a:rPr>
              <a:t>DW, P10, P56, P156, </a:t>
            </a:r>
            <a:endParaRPr lang="th-TH" sz="1000">
              <a:solidFill>
                <a:srgbClr val="000000"/>
              </a:solidFill>
            </a:endParaRPr>
          </a:p>
        </p:txBody>
      </p:sp>
      <p:sp>
        <p:nvSpPr>
          <p:cNvPr id="25654" name="Right Brace 52"/>
          <p:cNvSpPr>
            <a:spLocks/>
          </p:cNvSpPr>
          <p:nvPr/>
        </p:nvSpPr>
        <p:spPr bwMode="auto">
          <a:xfrm rot="-5400000">
            <a:off x="1574006" y="738982"/>
            <a:ext cx="307975" cy="1944688"/>
          </a:xfrm>
          <a:prstGeom prst="rightBrace">
            <a:avLst>
              <a:gd name="adj1" fmla="val 36045"/>
              <a:gd name="adj2" fmla="val 50778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  <p:sp>
        <p:nvSpPr>
          <p:cNvPr id="25655" name="TextBox 53"/>
          <p:cNvSpPr txBox="1">
            <a:spLocks noChangeArrowheads="1"/>
          </p:cNvSpPr>
          <p:nvPr/>
        </p:nvSpPr>
        <p:spPr bwMode="auto">
          <a:xfrm>
            <a:off x="684212" y="1268413"/>
            <a:ext cx="37353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Data Acquisition</a:t>
            </a:r>
            <a:endParaRPr lang="th-TH" dirty="0">
              <a:solidFill>
                <a:srgbClr val="000000"/>
              </a:solidFill>
            </a:endParaRPr>
          </a:p>
        </p:txBody>
      </p:sp>
      <p:sp>
        <p:nvSpPr>
          <p:cNvPr id="38" name="Down Arrow 37"/>
          <p:cNvSpPr/>
          <p:nvPr/>
        </p:nvSpPr>
        <p:spPr bwMode="auto">
          <a:xfrm rot="16200000">
            <a:off x="8802687" y="3448051"/>
            <a:ext cx="360363" cy="322262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25657" name="Up-Down Arrow 39"/>
          <p:cNvSpPr>
            <a:spLocks noChangeArrowheads="1"/>
          </p:cNvSpPr>
          <p:nvPr/>
        </p:nvSpPr>
        <p:spPr bwMode="auto">
          <a:xfrm>
            <a:off x="5003800" y="2205038"/>
            <a:ext cx="360363" cy="576262"/>
          </a:xfrm>
          <a:prstGeom prst="upDownArrow">
            <a:avLst>
              <a:gd name="adj1" fmla="val 50000"/>
              <a:gd name="adj2" fmla="val 49972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3. </a:t>
            </a:r>
            <a:r>
              <a:rPr lang="th-TH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ความถูกต้องในแง่ของ</a:t>
            </a:r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ความสัมพันธ์ของข้อมูล</a:t>
            </a:r>
          </a:p>
          <a:p>
            <a:pPr>
              <a:buNone/>
            </a:pPr>
            <a:endParaRPr lang="th-TH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4456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การตรวจสอบความถูกต้องของข้อมูลก่อน</a:t>
            </a:r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 Load </a:t>
            </a:r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เข้าสู่</a:t>
            </a:r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 Data Warehouse</a:t>
            </a:r>
            <a:endParaRPr lang="th-TH" sz="3200" b="1" dirty="0"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2133600"/>
          <a:ext cx="5181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Sales_Id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Goods_Id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Quantity</a:t>
                      </a:r>
                      <a:endParaRPr lang="th-TH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TF0001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G001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209</a:t>
                      </a:r>
                      <a:endParaRPr lang="th-TH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0" y="167640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Sales</a:t>
            </a:r>
            <a:endParaRPr lang="th-TH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85800" y="3581400"/>
          <a:ext cx="595884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8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7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Goods_Id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Goods_Name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Unit_Price</a:t>
                      </a:r>
                      <a:endParaRPr lang="th-TH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G001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Water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50</a:t>
                      </a:r>
                      <a:endParaRPr lang="th-TH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G002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Egg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40</a:t>
                      </a:r>
                      <a:endParaRPr lang="th-TH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85800" y="304800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Goods</a:t>
            </a:r>
            <a:endParaRPr lang="th-TH" dirty="0"/>
          </a:p>
        </p:txBody>
      </p:sp>
      <p:sp>
        <p:nvSpPr>
          <p:cNvPr id="10" name="TextBox 9"/>
          <p:cNvSpPr txBox="1"/>
          <p:nvPr/>
        </p:nvSpPr>
        <p:spPr>
          <a:xfrm>
            <a:off x="304800" y="4953000"/>
            <a:ext cx="8229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กรณี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 ข้อมูลที่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Load 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เข้าระบบเป็นสินค้ารหัสอื่น เช่น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GGAA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 จะไม่สามารถ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Load 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ได้</a:t>
            </a:r>
          </a:p>
          <a:p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กรณี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 ข้อมูลการขายมีสินค้ารหัส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G001 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ซึ่งมีข้อมูลใน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Table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Goods 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แสดงว่าข้อมูลมีความสัมพันธ์กับข้อมูลที่เก็บไว้จริง ดังนั้นจะสามารถ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Load 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ได้ </a:t>
            </a:r>
            <a:endParaRPr lang="th-TH" b="1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sz="36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/>
            </a:r>
            <a:br>
              <a:rPr lang="th-TH" sz="36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</a:br>
            <a:r>
              <a:rPr lang="th-TH" sz="36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ทำหน้าที่เป็นส่วนสำรองข้อมูลชั่วคราว</a:t>
            </a:r>
            <a:r>
              <a:rPr lang="en-US" sz="36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(Temporary Backup)</a:t>
            </a:r>
            <a:endParaRPr lang="th-TH" sz="3600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Back Up</a:t>
            </a:r>
          </a:p>
          <a:p>
            <a:pPr marL="361950" indent="-361950" algn="thaiDist">
              <a:lnSpc>
                <a:spcPct val="90000"/>
              </a:lnSpc>
              <a:buFont typeface="Wingdings" pitchFamily="2" charset="2"/>
              <a:buChar char="§"/>
              <a:tabLst>
                <a:tab pos="361950" algn="l"/>
                <a:tab pos="895350" algn="l"/>
              </a:tabLst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การสร้างที่จัดเก็บข้อมูล ในส่วนเก็บข้อมูลในการทำงานจริง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(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Data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Area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)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และ ส่วนสำรองข้อมูล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Back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up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Area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)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นั้น อาจสร้างเพื่อจัดเก็บข้อมูลทั้ง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2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ชุดไว้ใน 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Disk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ตัวเดียวกัน หรือแยก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Disk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กันคนละตัวก็ได้</a:t>
            </a:r>
          </a:p>
          <a:p>
            <a:pPr marL="361950" indent="-361950" algn="thaiDist">
              <a:lnSpc>
                <a:spcPct val="90000"/>
              </a:lnSpc>
              <a:buFont typeface="Wingdings" pitchFamily="2" charset="2"/>
              <a:buChar char="§"/>
              <a:tabLst>
                <a:tab pos="361950" algn="l"/>
                <a:tab pos="895350" algn="l"/>
              </a:tabLst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แต่เพื่อความปลอดภัย ควรมีการแยกออกเป็น 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Disk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คนละตัว เพราะมีโอกาสที่จะเกิดความผิดพลาดขึ้นกับ 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Disk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ทั้งหมดได้ ซึ่งจะทำให้ 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Data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Area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และ 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Back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up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Area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เสียหายทั้งคู่ หากอยู่ใน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Disk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เดียวกัน</a:t>
            </a:r>
          </a:p>
          <a:p>
            <a:pPr>
              <a:buNone/>
            </a:pP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9144000" cy="762000"/>
          </a:xfrm>
          <a:prstGeom prst="rect">
            <a:avLst/>
          </a:prstGeom>
          <a:solidFill>
            <a:srgbClr val="C7E395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ส่วนสำรองข้อมูลชั่วคราว</a:t>
            </a:r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 (Temporary Backup)</a:t>
            </a:r>
            <a:endParaRPr lang="th-TH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68362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แนวทางการออกแบบ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กับการ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ETL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" name="TextBox 21"/>
          <p:cNvSpPr txBox="1">
            <a:spLocks noChangeArrowheads="1"/>
          </p:cNvSpPr>
          <p:nvPr/>
        </p:nvSpPr>
        <p:spPr bwMode="auto">
          <a:xfrm>
            <a:off x="228600" y="1219200"/>
            <a:ext cx="8610600" cy="1877437"/>
          </a:xfrm>
          <a:prstGeom prst="rect">
            <a:avLst/>
          </a:prstGeom>
          <a:solidFill>
            <a:srgbClr val="DEECC6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	</a:t>
            </a:r>
            <a:r>
              <a:rPr lang="en-US" sz="3200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Extract 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เป็นกระบวนการดึงข้อมูลออกจากแหล่งข้อมูล เป็นการส</a:t>
            </a:r>
            <a:r>
              <a:rPr lang="th-TH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กัดข้อมูล เป็นเลือกข้อมูลที่ดี และข้อมูลตาม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ต้องการ จากแหล่งข้อมูล </a:t>
            </a:r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(Data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Source)  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มีวิธีการดึงหลายรูปแบบ เช่น การใช้ </a:t>
            </a:r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Software 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สำเร็จรูป</a:t>
            </a:r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, 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การ เขียนโปรแกรมเอง หรือใช้ ภาษา </a:t>
            </a:r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SQL 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โดยตรง</a:t>
            </a:r>
            <a:endParaRPr lang="th-TH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TextBox 22"/>
          <p:cNvSpPr txBox="1">
            <a:spLocks noChangeArrowheads="1"/>
          </p:cNvSpPr>
          <p:nvPr/>
        </p:nvSpPr>
        <p:spPr bwMode="auto">
          <a:xfrm>
            <a:off x="228600" y="3124200"/>
            <a:ext cx="8610600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	</a:t>
            </a:r>
            <a:r>
              <a:rPr lang="en-US" sz="3200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Transform 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เป็นการแปลงข้อมูล จากโครงสร้างเดิมที่กำหนดไว้ในแหล่งเก็บต้นทาง </a:t>
            </a:r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(Source) 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ให้อยู่ในรูปแบบโครงสร้างข้อมูลตามที่ได้กำหนดในที่จัดเก็บปลายทาง </a:t>
            </a:r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(Destination)</a:t>
            </a:r>
            <a:endParaRPr lang="th-TH" dirty="0" smtClean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  <a:p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	เช่น </a:t>
            </a:r>
            <a:r>
              <a:rPr lang="th-TH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แปลงข้อมูลเงินจาก </a:t>
            </a:r>
            <a:r>
              <a:rPr lang="en-US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50 </a:t>
            </a:r>
            <a:r>
              <a:rPr lang="th-TH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เป็น  </a:t>
            </a:r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50.00 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ตามที่ออกแบบไว้ใน </a:t>
            </a:r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Database 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ปลายทาง</a:t>
            </a:r>
            <a:endParaRPr lang="th-TH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TextBox 50"/>
          <p:cNvSpPr txBox="1">
            <a:spLocks noChangeArrowheads="1"/>
          </p:cNvSpPr>
          <p:nvPr/>
        </p:nvSpPr>
        <p:spPr bwMode="auto">
          <a:xfrm>
            <a:off x="228600" y="5486400"/>
            <a:ext cx="8610600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	</a:t>
            </a:r>
            <a:r>
              <a:rPr lang="en-US" sz="3200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Load</a:t>
            </a:r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การนำข้อมูลที่แปลงรูปแบบ แล้วนำไปเก็บยัง ฐานข้อมูล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ปลายทาง </a:t>
            </a:r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(Destination)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</a:t>
            </a:r>
            <a:endParaRPr lang="th-TH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Magnetic Disk 5"/>
          <p:cNvSpPr/>
          <p:nvPr/>
        </p:nvSpPr>
        <p:spPr>
          <a:xfrm>
            <a:off x="3352800" y="1828800"/>
            <a:ext cx="1600200" cy="1143000"/>
          </a:xfrm>
          <a:prstGeom prst="flowChartMagneticDisk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Data Staging Area 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7" name="Flowchart: Magnetic Disk 6"/>
          <p:cNvSpPr/>
          <p:nvPr/>
        </p:nvSpPr>
        <p:spPr>
          <a:xfrm>
            <a:off x="7086600" y="1676400"/>
            <a:ext cx="1371600" cy="1143000"/>
          </a:xfrm>
          <a:prstGeom prst="flowChartMagneticDisk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Data Warehouse 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 rot="18839695">
            <a:off x="1600976" y="2290557"/>
            <a:ext cx="533400" cy="2286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Right Arrow 9"/>
          <p:cNvSpPr/>
          <p:nvPr/>
        </p:nvSpPr>
        <p:spPr>
          <a:xfrm rot="3016479">
            <a:off x="2856537" y="2206854"/>
            <a:ext cx="518647" cy="339935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Right Arrow 10"/>
          <p:cNvSpPr/>
          <p:nvPr/>
        </p:nvSpPr>
        <p:spPr>
          <a:xfrm rot="18458786">
            <a:off x="5029200" y="2209800"/>
            <a:ext cx="533400" cy="2286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Rectangle 12"/>
          <p:cNvSpPr/>
          <p:nvPr/>
        </p:nvSpPr>
        <p:spPr>
          <a:xfrm>
            <a:off x="228600" y="1676400"/>
            <a:ext cx="1371600" cy="1219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Data Acquisition System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4" name="Right Arrow 13"/>
          <p:cNvSpPr/>
          <p:nvPr/>
        </p:nvSpPr>
        <p:spPr>
          <a:xfrm rot="3016479">
            <a:off x="6590337" y="2119311"/>
            <a:ext cx="518647" cy="339935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1905000" y="1219200"/>
          <a:ext cx="10668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960"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</a:t>
                      </a:r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4953000" y="1295400"/>
          <a:ext cx="20574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</a:t>
                      </a:r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Flowchart: Magnetic Disk 16"/>
          <p:cNvSpPr/>
          <p:nvPr/>
        </p:nvSpPr>
        <p:spPr>
          <a:xfrm>
            <a:off x="3657600" y="4648200"/>
            <a:ext cx="1600200" cy="1143000"/>
          </a:xfrm>
          <a:prstGeom prst="flowChartMagneticDisk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Data Staging Area 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8" name="Flowchart: Magnetic Disk 17"/>
          <p:cNvSpPr/>
          <p:nvPr/>
        </p:nvSpPr>
        <p:spPr>
          <a:xfrm>
            <a:off x="7239000" y="4495800"/>
            <a:ext cx="1371600" cy="1143000"/>
          </a:xfrm>
          <a:prstGeom prst="flowChartMagneticDisk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Data Warehouse 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9" name="Right Arrow 18"/>
          <p:cNvSpPr/>
          <p:nvPr/>
        </p:nvSpPr>
        <p:spPr>
          <a:xfrm rot="18839695">
            <a:off x="1753376" y="5109957"/>
            <a:ext cx="533400" cy="2286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Right Arrow 19"/>
          <p:cNvSpPr/>
          <p:nvPr/>
        </p:nvSpPr>
        <p:spPr>
          <a:xfrm rot="3016479">
            <a:off x="3085137" y="5014911"/>
            <a:ext cx="518647" cy="339935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1" name="Right Arrow 20"/>
          <p:cNvSpPr/>
          <p:nvPr/>
        </p:nvSpPr>
        <p:spPr>
          <a:xfrm rot="18458786">
            <a:off x="5181600" y="5029200"/>
            <a:ext cx="533400" cy="2286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Rectangle 21"/>
          <p:cNvSpPr/>
          <p:nvPr/>
        </p:nvSpPr>
        <p:spPr>
          <a:xfrm>
            <a:off x="381000" y="4648200"/>
            <a:ext cx="1371600" cy="1295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Data Acquisition System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23" name="Right Arrow 22"/>
          <p:cNvSpPr/>
          <p:nvPr/>
        </p:nvSpPr>
        <p:spPr>
          <a:xfrm rot="3016479">
            <a:off x="6742737" y="4938711"/>
            <a:ext cx="518647" cy="339935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5638800" y="4343400"/>
          <a:ext cx="10668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960"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</a:t>
                      </a:r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1905000" y="4267200"/>
          <a:ext cx="17526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</a:t>
                      </a:r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609600" y="31242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แบบที่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1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กระบวนการ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ETL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ที่การออกแบบโครงสร้างข้อมูลของ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ให้เหมือนกับ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Acquisition System 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85800" y="5903893"/>
            <a:ext cx="784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แบบที่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2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กระบวนการ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ETL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ที่การออกแบบโครงสร้างข้อมูลของ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ให้เหมือนกับ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Database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68362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แนวทางการออกแบบ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กับการ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ETL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1950" indent="-361950" algn="thaiDist">
              <a:lnSpc>
                <a:spcPct val="90000"/>
              </a:lnSpc>
              <a:buNone/>
              <a:tabLst>
                <a:tab pos="361950" algn="l"/>
                <a:tab pos="895350" algn="l"/>
              </a:tabLst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ETL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มีสองแนวทาง</a:t>
            </a:r>
          </a:p>
          <a:p>
            <a:pPr marL="361950" indent="-361950" algn="thaiDist">
              <a:lnSpc>
                <a:spcPct val="90000"/>
              </a:lnSpc>
              <a:buFont typeface="Wingdings" pitchFamily="2" charset="2"/>
              <a:buChar char="§"/>
              <a:tabLst>
                <a:tab pos="361950" algn="l"/>
                <a:tab pos="895350" algn="l"/>
              </a:tabLst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แนวทางที่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1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คือ การออกแบบโครงสร้างข้อมูล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ให้มีลักษณะ แบบเดียวกันกับโครงสร้างข้อมูลของ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Acquisition System</a:t>
            </a:r>
          </a:p>
          <a:p>
            <a:pPr marL="361950" indent="-361950" algn="thaiDist">
              <a:lnSpc>
                <a:spcPct val="90000"/>
              </a:lnSpc>
              <a:buNone/>
              <a:tabLst>
                <a:tab pos="361950" algn="l"/>
                <a:tab pos="895350" algn="l"/>
              </a:tabLst>
            </a:pP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 marL="361950" indent="-361950" algn="thaiDist">
              <a:lnSpc>
                <a:spcPct val="90000"/>
              </a:lnSpc>
              <a:buFont typeface="Wingdings" pitchFamily="2" charset="2"/>
              <a:buChar char="§"/>
              <a:tabLst>
                <a:tab pos="361950" algn="l"/>
                <a:tab pos="895350" algn="l"/>
              </a:tabLst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แนวทางที่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2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คือ การออกแบบโครงสร้างข้อมูล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ให้มีลักษณะแบบเดียวกับ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Database</a:t>
            </a:r>
          </a:p>
          <a:p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68362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แนวทางการออกแบบ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กับการ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ETL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		</a:t>
            </a:r>
            <a:r>
              <a:rPr lang="th-TH" b="1" dirty="0" smtClean="0">
                <a:solidFill>
                  <a:srgbClr val="002060"/>
                </a:solidFill>
                <a:latin typeface="AngsanaUPC" pitchFamily="18" charset="-34"/>
                <a:cs typeface="AngsanaUPC" pitchFamily="18" charset="-34"/>
              </a:rPr>
              <a:t>แนวทางที่ </a:t>
            </a:r>
            <a:r>
              <a:rPr lang="en-US" b="1" dirty="0" smtClean="0">
                <a:solidFill>
                  <a:srgbClr val="002060"/>
                </a:solidFill>
                <a:latin typeface="AngsanaUPC" pitchFamily="18" charset="-34"/>
                <a:cs typeface="AngsanaUPC" pitchFamily="18" charset="-34"/>
              </a:rPr>
              <a:t>1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การออกแบบ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ให้รับโครงสร้างข้อมูล แบบ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Data Acquisition System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ระบบจะต้องใช้เวลามากขึ้นในการย้ายข้อมูลจาก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Data Staging Area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เข้าไปยัง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Data Warehouse Database</a:t>
            </a:r>
          </a:p>
          <a:p>
            <a:pPr>
              <a:buNone/>
            </a:pP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		 </a:t>
            </a:r>
            <a:r>
              <a:rPr lang="th-TH" b="1" dirty="0" smtClean="0">
                <a:solidFill>
                  <a:srgbClr val="002060"/>
                </a:solidFill>
                <a:latin typeface="AngsanaUPC" pitchFamily="18" charset="-34"/>
                <a:cs typeface="AngsanaUPC" pitchFamily="18" charset="-34"/>
              </a:rPr>
              <a:t>แนวทางที่ </a:t>
            </a:r>
            <a:r>
              <a:rPr lang="en-US" b="1" dirty="0" smtClean="0">
                <a:solidFill>
                  <a:srgbClr val="002060"/>
                </a:solidFill>
                <a:latin typeface="AngsanaUPC" pitchFamily="18" charset="-34"/>
                <a:cs typeface="AngsanaUPC" pitchFamily="18" charset="-34"/>
              </a:rPr>
              <a:t>2</a:t>
            </a:r>
            <a:r>
              <a:rPr lang="th-TH" b="1" dirty="0" smtClean="0">
                <a:solidFill>
                  <a:srgbClr val="002060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การออกแบบ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ให้รับโครงสร้างข้อมูลแบบ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Data Warehouse Database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ระบบ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จะต้องใช้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เวลามากขึ้นในการย้ายข้อมูลจาก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Data Acquisition System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เข้าไปยัง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Data Staging Area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68362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แนวทางการออกแบบ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กับการ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ETL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		ถ้าระบบมีข้อมูลที่มี</a:t>
            </a:r>
            <a:r>
              <a:rPr lang="th-TH" dirty="0" smtClean="0">
                <a:solidFill>
                  <a:srgbClr val="FF0000"/>
                </a:solidFill>
                <a:latin typeface="AngsanaUPC" pitchFamily="18" charset="-34"/>
                <a:cs typeface="AngsanaUPC" pitchFamily="18" charset="-34"/>
              </a:rPr>
              <a:t>ความซับซ้อน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และปริมาณมาก จำเป็นต้องตรวจสอบความถูกต้องที่อยู่ใน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ในกรณีนี้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ควรออกแบบให้เหมือนโครงสร้างข้อมูลของ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		ถ้าระบบมีข้อมูลที่เข้ามามีปริมาณมาก และความถี่สูง </a:t>
            </a:r>
            <a:r>
              <a:rPr lang="th-TH" dirty="0" smtClean="0">
                <a:solidFill>
                  <a:srgbClr val="FF0000"/>
                </a:solidFill>
                <a:latin typeface="AngsanaUPC" pitchFamily="18" charset="-34"/>
                <a:cs typeface="AngsanaUPC" pitchFamily="18" charset="-34"/>
              </a:rPr>
              <a:t>แต่ไม่มีความซับซ้อน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ในการตรวจสอบความถูกต้องที่อยู่ใน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ดังนั้น กรณีนี้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ควรออกแบบให้เหมือนโครงสร้างข้อมูลของ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Acquisition System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ทำให้ไม่เสียเวลาในการแปลงข้อมูลสู่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ลดปัญหาการเกิดคอขวดในการ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Load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ข้อมูล</a:t>
            </a:r>
            <a:endParaRPr lang="th-TH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68362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แนวทางการออกแบบ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กับการ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ETL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>
          <a:xfrm>
            <a:off x="468313" y="765175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Reference</a:t>
            </a:r>
            <a:endParaRPr lang="th-TH" smtClean="0"/>
          </a:p>
        </p:txBody>
      </p:sp>
      <p:sp>
        <p:nvSpPr>
          <p:cNvPr id="61443" name="Content Placeholder 2"/>
          <p:cNvSpPr>
            <a:spLocks noGrp="1"/>
          </p:cNvSpPr>
          <p:nvPr>
            <p:ph idx="1"/>
          </p:nvPr>
        </p:nvSpPr>
        <p:spPr>
          <a:xfrm>
            <a:off x="468313" y="1916113"/>
            <a:ext cx="8226425" cy="4114800"/>
          </a:xfrm>
        </p:spPr>
        <p:txBody>
          <a:bodyPr/>
          <a:lstStyle/>
          <a:p>
            <a:pPr eaLnBrk="1" hangingPunct="1">
              <a:buClr>
                <a:srgbClr val="13872F"/>
              </a:buClr>
            </a:pPr>
            <a:r>
              <a:rPr lang="th-TH" sz="2800" dirty="0" smtClean="0">
                <a:solidFill>
                  <a:srgbClr val="0000FF"/>
                </a:solidFill>
                <a:latin typeface="Angsana New" pitchFamily="18" charset="-34"/>
              </a:rPr>
              <a:t>การออกแบบและพัฒนาคลังข้อมูล </a:t>
            </a:r>
            <a:r>
              <a:rPr lang="en-US" sz="2800" dirty="0" smtClean="0">
                <a:solidFill>
                  <a:srgbClr val="0000FF"/>
                </a:solidFill>
                <a:latin typeface="Angsana New" pitchFamily="18" charset="-34"/>
              </a:rPr>
              <a:t>Data Warehouse (</a:t>
            </a:r>
            <a:r>
              <a:rPr lang="th-TH" sz="2800" dirty="0" smtClean="0">
                <a:solidFill>
                  <a:srgbClr val="0000FF"/>
                </a:solidFill>
                <a:latin typeface="Angsana New" pitchFamily="18" charset="-34"/>
              </a:rPr>
              <a:t>กิตติพงศ์ กลมกล่อม</a:t>
            </a:r>
            <a:r>
              <a:rPr lang="en-US" sz="2800" dirty="0" smtClean="0">
                <a:solidFill>
                  <a:srgbClr val="0000FF"/>
                </a:solidFill>
                <a:latin typeface="Angsana New" pitchFamily="18" charset="-34"/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endParaRPr lang="th-TH" sz="2800" dirty="0" smtClean="0">
              <a:solidFill>
                <a:srgbClr val="1414BE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8"/>
          <p:cNvSpPr>
            <a:spLocks noChangeArrowheads="1"/>
          </p:cNvSpPr>
          <p:nvPr/>
        </p:nvSpPr>
        <p:spPr bwMode="auto">
          <a:xfrm>
            <a:off x="0" y="765175"/>
            <a:ext cx="9144000" cy="523875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ส่วนประกอบของ</a:t>
            </a:r>
            <a:r>
              <a:rPr lang="en-US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Data warehouse </a:t>
            </a:r>
            <a:r>
              <a:rPr lang="th-TH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แบบละเอียด </a:t>
            </a:r>
            <a:r>
              <a:rPr lang="en-US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(2/2) (</a:t>
            </a:r>
            <a:r>
              <a:rPr lang="th-TH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ต่อ</a:t>
            </a:r>
            <a:r>
              <a:rPr lang="en-US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800" b="1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49B7B4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400" dirty="0" smtClean="0">
                <a:solidFill>
                  <a:srgbClr val="000000"/>
                </a:solidFill>
              </a:rPr>
              <a:t>Data </a:t>
            </a:r>
            <a:r>
              <a:rPr lang="en-US" sz="4400" dirty="0">
                <a:solidFill>
                  <a:srgbClr val="000000"/>
                </a:solidFill>
              </a:rPr>
              <a:t>warehouse</a:t>
            </a:r>
            <a:endParaRPr lang="th-TH" sz="4400" kern="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6628" name="Flowchart: Magnetic Disk 23"/>
          <p:cNvSpPr>
            <a:spLocks noChangeArrowheads="1"/>
          </p:cNvSpPr>
          <p:nvPr/>
        </p:nvSpPr>
        <p:spPr bwMode="auto">
          <a:xfrm>
            <a:off x="1152525" y="2781300"/>
            <a:ext cx="1079500" cy="1439863"/>
          </a:xfrm>
          <a:prstGeom prst="flowChartMagneticDisk">
            <a:avLst/>
          </a:prstGeom>
          <a:solidFill>
            <a:srgbClr val="E4870A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600">
                <a:solidFill>
                  <a:srgbClr val="000000"/>
                </a:solidFill>
              </a:rPr>
              <a:t>Data </a:t>
            </a:r>
          </a:p>
          <a:p>
            <a:pPr algn="ctr"/>
            <a:r>
              <a:rPr lang="en-US" sz="1600">
                <a:solidFill>
                  <a:srgbClr val="000000"/>
                </a:solidFill>
              </a:rPr>
              <a:t>Warehouse</a:t>
            </a:r>
            <a:endParaRPr lang="th-TH" sz="1600">
              <a:solidFill>
                <a:srgbClr val="000000"/>
              </a:solidFill>
            </a:endParaRPr>
          </a:p>
        </p:txBody>
      </p:sp>
      <p:sp>
        <p:nvSpPr>
          <p:cNvPr id="26629" name="Flowchart: Magnetic Disk 24"/>
          <p:cNvSpPr>
            <a:spLocks noChangeArrowheads="1"/>
          </p:cNvSpPr>
          <p:nvPr/>
        </p:nvSpPr>
        <p:spPr bwMode="auto">
          <a:xfrm>
            <a:off x="4138613" y="2276475"/>
            <a:ext cx="720725" cy="720725"/>
          </a:xfrm>
          <a:prstGeom prst="flowChartMagneticDisk">
            <a:avLst/>
          </a:prstGeom>
          <a:solidFill>
            <a:srgbClr val="47B3B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400" b="1">
                <a:solidFill>
                  <a:srgbClr val="000000"/>
                </a:solidFill>
              </a:rPr>
              <a:t>Data</a:t>
            </a:r>
          </a:p>
          <a:p>
            <a:pPr algn="ctr"/>
            <a:r>
              <a:rPr lang="en-US" sz="1400" b="1">
                <a:solidFill>
                  <a:srgbClr val="000000"/>
                </a:solidFill>
              </a:rPr>
              <a:t> Mart</a:t>
            </a:r>
            <a:endParaRPr lang="th-TH" sz="1400" b="1">
              <a:solidFill>
                <a:srgbClr val="000000"/>
              </a:solidFill>
            </a:endParaRPr>
          </a:p>
        </p:txBody>
      </p:sp>
      <p:sp>
        <p:nvSpPr>
          <p:cNvPr id="26630" name="Flowchart: Magnetic Disk 26"/>
          <p:cNvSpPr>
            <a:spLocks noChangeArrowheads="1"/>
          </p:cNvSpPr>
          <p:nvPr/>
        </p:nvSpPr>
        <p:spPr bwMode="auto">
          <a:xfrm>
            <a:off x="4138613" y="3141663"/>
            <a:ext cx="720725" cy="719137"/>
          </a:xfrm>
          <a:prstGeom prst="flowChartMagneticDisk">
            <a:avLst/>
          </a:prstGeom>
          <a:solidFill>
            <a:srgbClr val="47B3B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400" b="1">
                <a:solidFill>
                  <a:srgbClr val="000000"/>
                </a:solidFill>
              </a:rPr>
              <a:t>Data </a:t>
            </a:r>
          </a:p>
          <a:p>
            <a:pPr algn="ctr"/>
            <a:r>
              <a:rPr lang="en-US" sz="1400" b="1">
                <a:solidFill>
                  <a:srgbClr val="000000"/>
                </a:solidFill>
              </a:rPr>
              <a:t>Mart</a:t>
            </a:r>
            <a:endParaRPr lang="th-TH" sz="1400" b="1">
              <a:solidFill>
                <a:srgbClr val="000000"/>
              </a:solidFill>
            </a:endParaRPr>
          </a:p>
        </p:txBody>
      </p:sp>
      <p:pic>
        <p:nvPicPr>
          <p:cNvPr id="2663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725" y="2565400"/>
            <a:ext cx="11176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Down Arrow 39"/>
          <p:cNvSpPr/>
          <p:nvPr/>
        </p:nvSpPr>
        <p:spPr bwMode="auto">
          <a:xfrm rot="14392032">
            <a:off x="3750469" y="2599532"/>
            <a:ext cx="230187" cy="565150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42" name="Down Arrow 41"/>
          <p:cNvSpPr/>
          <p:nvPr/>
        </p:nvSpPr>
        <p:spPr bwMode="auto">
          <a:xfrm rot="16200000">
            <a:off x="3868738" y="3340100"/>
            <a:ext cx="287337" cy="322263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 dirty="0"/>
          </a:p>
        </p:txBody>
      </p:sp>
      <p:sp>
        <p:nvSpPr>
          <p:cNvPr id="43" name="Down Arrow 42"/>
          <p:cNvSpPr/>
          <p:nvPr/>
        </p:nvSpPr>
        <p:spPr bwMode="auto">
          <a:xfrm rot="18412110">
            <a:off x="3726657" y="4018756"/>
            <a:ext cx="317500" cy="566737"/>
          </a:xfrm>
          <a:prstGeom prst="downArrow">
            <a:avLst>
              <a:gd name="adj1" fmla="val 50000"/>
              <a:gd name="adj2" fmla="val 39518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44" name="Down Arrow 43"/>
          <p:cNvSpPr/>
          <p:nvPr/>
        </p:nvSpPr>
        <p:spPr bwMode="auto">
          <a:xfrm rot="16200000">
            <a:off x="5145881" y="3464720"/>
            <a:ext cx="288925" cy="360362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 dirty="0"/>
          </a:p>
        </p:txBody>
      </p:sp>
      <p:sp>
        <p:nvSpPr>
          <p:cNvPr id="26636" name="Right Brace 44"/>
          <p:cNvSpPr>
            <a:spLocks/>
          </p:cNvSpPr>
          <p:nvPr/>
        </p:nvSpPr>
        <p:spPr bwMode="auto">
          <a:xfrm>
            <a:off x="4894263" y="2349500"/>
            <a:ext cx="287337" cy="2519363"/>
          </a:xfrm>
          <a:prstGeom prst="rightBrace">
            <a:avLst>
              <a:gd name="adj1" fmla="val 35275"/>
              <a:gd name="adj2" fmla="val 50560"/>
            </a:avLst>
          </a:prstGeom>
          <a:noFill/>
          <a:ln w="25400" algn="ctr">
            <a:solidFill>
              <a:srgbClr val="0505CD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  <p:sp>
        <p:nvSpPr>
          <p:cNvPr id="38" name="Oval 37"/>
          <p:cNvSpPr/>
          <p:nvPr/>
        </p:nvSpPr>
        <p:spPr bwMode="auto">
          <a:xfrm>
            <a:off x="2843808" y="3068960"/>
            <a:ext cx="1007367" cy="115212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Extract 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Transform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Load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(ETL)</a:t>
            </a:r>
            <a:endParaRPr lang="th-TH" sz="1400" dirty="0">
              <a:solidFill>
                <a:srgbClr val="000000"/>
              </a:solidFill>
            </a:endParaRPr>
          </a:p>
        </p:txBody>
      </p:sp>
      <p:sp>
        <p:nvSpPr>
          <p:cNvPr id="39" name="Down Arrow 38"/>
          <p:cNvSpPr/>
          <p:nvPr/>
        </p:nvSpPr>
        <p:spPr bwMode="auto">
          <a:xfrm rot="16200000">
            <a:off x="2375694" y="3248819"/>
            <a:ext cx="358775" cy="576263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 dirty="0"/>
          </a:p>
        </p:txBody>
      </p:sp>
      <p:sp>
        <p:nvSpPr>
          <p:cNvPr id="26641" name="Flowchart: Magnetic Disk 40"/>
          <p:cNvSpPr>
            <a:spLocks noChangeArrowheads="1"/>
          </p:cNvSpPr>
          <p:nvPr/>
        </p:nvSpPr>
        <p:spPr bwMode="auto">
          <a:xfrm>
            <a:off x="4138613" y="4149725"/>
            <a:ext cx="720725" cy="719138"/>
          </a:xfrm>
          <a:prstGeom prst="flowChartMagneticDisk">
            <a:avLst/>
          </a:prstGeom>
          <a:solidFill>
            <a:srgbClr val="47B3B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400" b="1">
                <a:solidFill>
                  <a:srgbClr val="000000"/>
                </a:solidFill>
              </a:rPr>
              <a:t>Data </a:t>
            </a:r>
          </a:p>
          <a:p>
            <a:pPr algn="ctr"/>
            <a:r>
              <a:rPr lang="en-US" sz="1400" b="1">
                <a:solidFill>
                  <a:srgbClr val="000000"/>
                </a:solidFill>
              </a:rPr>
              <a:t>Mart</a:t>
            </a:r>
            <a:endParaRPr lang="th-TH" sz="1400" b="1">
              <a:solidFill>
                <a:srgbClr val="000000"/>
              </a:solidFill>
            </a:endParaRPr>
          </a:p>
        </p:txBody>
      </p:sp>
      <p:sp>
        <p:nvSpPr>
          <p:cNvPr id="26642" name="TextBox 45"/>
          <p:cNvSpPr txBox="1">
            <a:spLocks noChangeArrowheads="1"/>
          </p:cNvSpPr>
          <p:nvPr/>
        </p:nvSpPr>
        <p:spPr bwMode="auto">
          <a:xfrm>
            <a:off x="5076825" y="4868863"/>
            <a:ext cx="20161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เลือกใช้แบบจำลอง </a:t>
            </a:r>
            <a:r>
              <a:rPr lang="en-US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(Model) </a:t>
            </a:r>
            <a:r>
              <a:rPr lang="th-TH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ต่างๆ</a:t>
            </a:r>
          </a:p>
        </p:txBody>
      </p:sp>
      <p:sp>
        <p:nvSpPr>
          <p:cNvPr id="26643" name="TextBox 47"/>
          <p:cNvSpPr txBox="1">
            <a:spLocks noChangeArrowheads="1"/>
          </p:cNvSpPr>
          <p:nvPr/>
        </p:nvSpPr>
        <p:spPr bwMode="auto">
          <a:xfrm>
            <a:off x="6659563" y="6524625"/>
            <a:ext cx="24844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DW, P10, P56, P156, MIS P 254 </a:t>
            </a:r>
            <a:endParaRPr lang="th-TH" sz="1200">
              <a:solidFill>
                <a:srgbClr val="000000"/>
              </a:solidFill>
            </a:endParaRPr>
          </a:p>
        </p:txBody>
      </p:sp>
      <p:sp>
        <p:nvSpPr>
          <p:cNvPr id="18" name="Down Arrow 17"/>
          <p:cNvSpPr/>
          <p:nvPr/>
        </p:nvSpPr>
        <p:spPr bwMode="auto">
          <a:xfrm rot="16200000">
            <a:off x="648494" y="3248819"/>
            <a:ext cx="358775" cy="576263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 dirty="0"/>
          </a:p>
        </p:txBody>
      </p:sp>
      <p:sp>
        <p:nvSpPr>
          <p:cNvPr id="26645" name="TextBox 18"/>
          <p:cNvSpPr txBox="1">
            <a:spLocks noChangeArrowheads="1"/>
          </p:cNvSpPr>
          <p:nvPr/>
        </p:nvSpPr>
        <p:spPr bwMode="auto">
          <a:xfrm>
            <a:off x="4787900" y="1628775"/>
            <a:ext cx="36004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/>
              <a:t>Business Intelligence (BI)</a:t>
            </a:r>
            <a:endParaRPr lang="th-TH" sz="2400" dirty="0"/>
          </a:p>
        </p:txBody>
      </p:sp>
      <p:sp>
        <p:nvSpPr>
          <p:cNvPr id="26646" name="Right Brace 19"/>
          <p:cNvSpPr>
            <a:spLocks/>
          </p:cNvSpPr>
          <p:nvPr/>
        </p:nvSpPr>
        <p:spPr bwMode="auto">
          <a:xfrm rot="-5400000">
            <a:off x="5795963" y="1196975"/>
            <a:ext cx="431800" cy="2016125"/>
          </a:xfrm>
          <a:prstGeom prst="rightBrace">
            <a:avLst>
              <a:gd name="adj1" fmla="val 43622"/>
              <a:gd name="adj2" fmla="val 51875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  <p:sp>
        <p:nvSpPr>
          <p:cNvPr id="26647" name="TextBox 20"/>
          <p:cNvSpPr txBox="1">
            <a:spLocks noChangeArrowheads="1"/>
          </p:cNvSpPr>
          <p:nvPr/>
        </p:nvSpPr>
        <p:spPr bwMode="auto">
          <a:xfrm>
            <a:off x="5364163" y="2276475"/>
            <a:ext cx="19446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C00000"/>
                </a:solidFill>
              </a:rPr>
              <a:t>End User</a:t>
            </a:r>
            <a:endParaRPr lang="th-TH" sz="2000" b="1">
              <a:solidFill>
                <a:srgbClr val="C00000"/>
              </a:solidFill>
            </a:endParaRPr>
          </a:p>
        </p:txBody>
      </p:sp>
      <p:pic>
        <p:nvPicPr>
          <p:cNvPr id="26648" name="Picture 5" descr="j019538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5825" y="2565400"/>
            <a:ext cx="1139825" cy="1163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0" y="1628775"/>
          <a:ext cx="9348788" cy="309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Visio" r:id="rId3" imgW="9406899" imgH="3106935" progId="Visio.Drawing.11">
                  <p:embed/>
                </p:oleObj>
              </mc:Choice>
              <mc:Fallback>
                <p:oleObj name="Visio" r:id="rId3" imgW="9406899" imgH="3106935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628775"/>
                        <a:ext cx="9348788" cy="309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9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49B7B4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400" dirty="0">
                <a:solidFill>
                  <a:srgbClr val="000000"/>
                </a:solidFill>
              </a:rPr>
              <a:t>Data warehouse (</a:t>
            </a:r>
            <a:r>
              <a:rPr lang="th-TH" sz="4400" dirty="0">
                <a:solidFill>
                  <a:srgbClr val="000000"/>
                </a:solidFill>
              </a:rPr>
              <a:t>ภาพรวม</a:t>
            </a:r>
            <a:r>
              <a:rPr lang="en-US" sz="4400" dirty="0">
                <a:solidFill>
                  <a:srgbClr val="000000"/>
                </a:solidFill>
              </a:rPr>
              <a:t>)</a:t>
            </a:r>
            <a:endParaRPr lang="th-TH" sz="4400" kern="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0"/>
            <a:ext cx="8229600" cy="2590800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Data Staging Area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7772400" cy="4463702"/>
          </a:xfrm>
        </p:spPr>
        <p:txBody>
          <a:bodyPr>
            <a:normAutofit lnSpcReduction="10000"/>
          </a:bodyPr>
          <a:lstStyle/>
          <a:p>
            <a:pPr algn="thaiDist" eaLnBrk="1" hangingPunct="1">
              <a:lnSpc>
                <a:spcPct val="80000"/>
              </a:lnSpc>
              <a:buClr>
                <a:srgbClr val="1414BE"/>
              </a:buClr>
            </a:pPr>
            <a:r>
              <a:rPr lang="en-US" sz="2800" b="1" dirty="0" smtClean="0">
                <a:solidFill>
                  <a:srgbClr val="FF0000"/>
                </a:solidFill>
                <a:latin typeface="Angsana New" pitchFamily="18" charset="-34"/>
              </a:rPr>
              <a:t>Data Staging Area </a:t>
            </a:r>
            <a:r>
              <a:rPr lang="th-TH" sz="2800" b="1" dirty="0" smtClean="0">
                <a:solidFill>
                  <a:srgbClr val="FF0000"/>
                </a:solidFill>
                <a:latin typeface="Angsana New" pitchFamily="18" charset="-34"/>
              </a:rPr>
              <a:t>หรือ </a:t>
            </a:r>
            <a:r>
              <a:rPr lang="en-US" sz="2800" b="1" dirty="0" smtClean="0">
                <a:solidFill>
                  <a:srgbClr val="FF0000"/>
                </a:solidFill>
                <a:latin typeface="Angsana New" pitchFamily="18" charset="-34"/>
              </a:rPr>
              <a:t>Data Staging Database: </a:t>
            </a:r>
            <a:endParaRPr lang="th-TH" sz="2800" b="1" dirty="0" smtClean="0">
              <a:solidFill>
                <a:srgbClr val="FF0000"/>
              </a:solidFill>
              <a:latin typeface="Angsana New" pitchFamily="18" charset="-34"/>
            </a:endParaRPr>
          </a:p>
          <a:p>
            <a:pPr algn="thaiDi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h-TH" sz="2800" b="1" dirty="0" smtClean="0">
                <a:latin typeface="Angsana New" pitchFamily="18" charset="-34"/>
              </a:rPr>
              <a:t>		</a:t>
            </a:r>
            <a:r>
              <a:rPr lang="th-TH" sz="2800" b="1" dirty="0" smtClean="0">
                <a:solidFill>
                  <a:srgbClr val="000000"/>
                </a:solidFill>
                <a:latin typeface="Angsana New" pitchFamily="18" charset="-34"/>
              </a:rPr>
              <a:t>เป็นบริเวณที่พักข้อมูลซึ่งข้อมูลที่รับมาจาก</a:t>
            </a: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ฐานข้อมูลปฏิบัติงาน ใน</a:t>
            </a:r>
            <a:r>
              <a:rPr lang="en-US" sz="2800" b="1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Angsana New" pitchFamily="18" charset="-34"/>
              </a:rPr>
              <a:t>Data Staging Area</a:t>
            </a:r>
            <a:r>
              <a:rPr lang="th-TH" sz="2800" b="1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นี้ ข้อมูลจะมีการตรวจสอบความถูกต้องอีกครั้งเช่น ตรวจสอบ ความสอดคล้องกัน ความตรงกันของข้อมูล เนื่องจากข้อมูลถูกนำมาจากหลายฐานข้อมูลปฏิบัติงานอาจไม่สอดคล้องกัน เช่น </a:t>
            </a:r>
            <a:r>
              <a:rPr lang="en-US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Name </a:t>
            </a: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แต่ละฐานข้อมูลปฏิบัติงานอาจจัดเก็บต่างกัน หรือไม่มีข้อมูล ดังนั้นเมื่อมารวมกันใน </a:t>
            </a:r>
            <a:r>
              <a:rPr lang="en-US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จึงจำเป็นต้องตรวจสอบข้อมูลจากทุกแหล่ง เพื่อต้องการจัดเก็บในรูปแบบเดียวกันใน </a:t>
            </a:r>
            <a:r>
              <a:rPr lang="en-US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Data Staging Area </a:t>
            </a:r>
            <a:endParaRPr lang="th-TH" sz="2800" b="1" dirty="0" smtClean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  <a:p>
            <a:pPr algn="thaiDi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		นอกจากนี้ ในส่วนนี้ข้อมูลบางส่วนจะถูกทำการลบทิ้ง หรือแก้ไขให้ถูกต้อง เรียกว่าการทำความสะอาดข้อมูล</a:t>
            </a:r>
            <a:r>
              <a:rPr lang="en-US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(Cleansing</a:t>
            </a:r>
            <a:r>
              <a:rPr lang="en-US" sz="2800" b="1" dirty="0" smtClean="0">
                <a:solidFill>
                  <a:srgbClr val="000000"/>
                </a:solidFill>
                <a:latin typeface="Angsana New" pitchFamily="18" charset="-34"/>
              </a:rPr>
              <a:t>) </a:t>
            </a:r>
            <a:r>
              <a:rPr lang="th-TH" sz="2800" b="1" dirty="0" smtClean="0">
                <a:solidFill>
                  <a:srgbClr val="000000"/>
                </a:solidFill>
                <a:latin typeface="Angsana New" pitchFamily="18" charset="-34"/>
              </a:rPr>
              <a:t>หลังจากนั้นข้อมูลจะถูกเลือกเฉพาะข้อมูลที่เป็นประโยชน์ </a:t>
            </a:r>
            <a:r>
              <a:rPr lang="en-US" sz="2800" b="1" dirty="0" smtClean="0">
                <a:solidFill>
                  <a:srgbClr val="000000"/>
                </a:solidFill>
                <a:latin typeface="Angsana New" pitchFamily="18" charset="-34"/>
              </a:rPr>
              <a:t>(Filtering) </a:t>
            </a:r>
            <a:r>
              <a:rPr lang="th-TH" sz="2800" b="1" dirty="0" smtClean="0">
                <a:solidFill>
                  <a:srgbClr val="000000"/>
                </a:solidFill>
                <a:latin typeface="Angsana New" pitchFamily="18" charset="-34"/>
              </a:rPr>
              <a:t>เท่านั้น จากนั้นข้อมูลที่ได้จะถูกทำการ </a:t>
            </a:r>
            <a:r>
              <a:rPr lang="en-US" sz="2800" b="1" dirty="0" smtClean="0">
                <a:solidFill>
                  <a:srgbClr val="000000"/>
                </a:solidFill>
                <a:latin typeface="Angsana New" pitchFamily="18" charset="-34"/>
              </a:rPr>
              <a:t>Extract, Transform, Load (ETL) </a:t>
            </a:r>
            <a:r>
              <a:rPr lang="th-TH" sz="2800" b="1" dirty="0" smtClean="0">
                <a:solidFill>
                  <a:srgbClr val="C00000"/>
                </a:solidFill>
                <a:latin typeface="Angsana New" pitchFamily="18" charset="-34"/>
              </a:rPr>
              <a:t>เข้าสู่ </a:t>
            </a:r>
            <a:r>
              <a:rPr lang="en-US" sz="2800" b="1" dirty="0" smtClean="0">
                <a:solidFill>
                  <a:srgbClr val="C00000"/>
                </a:solidFill>
                <a:latin typeface="Angsana New" pitchFamily="18" charset="-34"/>
              </a:rPr>
              <a:t>Data Warehouse Database</a:t>
            </a:r>
          </a:p>
          <a:p>
            <a:pPr>
              <a:buFont typeface="Wingdings" pitchFamily="2" charset="2"/>
              <a:buNone/>
            </a:pPr>
            <a:endParaRPr lang="th-TH" sz="28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3400" y="228600"/>
            <a:ext cx="822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Data Staging Area</a:t>
            </a:r>
            <a:endParaRPr kumimoji="0" lang="th-TH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0" y="692150"/>
            <a:ext cx="9144000" cy="503238"/>
          </a:xfrm>
          <a:solidFill>
            <a:srgbClr val="D2F6DD"/>
          </a:solidFill>
        </p:spPr>
        <p:txBody>
          <a:bodyPr>
            <a:normAutofit fontScale="90000"/>
          </a:bodyPr>
          <a:lstStyle/>
          <a:p>
            <a:r>
              <a:rPr lang="th-TH" sz="3200" b="1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ความหมาย </a:t>
            </a:r>
            <a:r>
              <a:rPr lang="en-US" sz="3200" b="1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Data cleansing :</a:t>
            </a:r>
            <a:endParaRPr lang="th-TH" sz="3200" b="1" smtClean="0">
              <a:solidFill>
                <a:srgbClr val="000099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125538"/>
            <a:ext cx="8675687" cy="561657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1414BE"/>
                </a:solidFill>
                <a:latin typeface="AngsanaUPC" pitchFamily="18" charset="-34"/>
                <a:cs typeface="AngsanaUPC" pitchFamily="18" charset="-34"/>
              </a:rPr>
              <a:t>Data cleansing </a:t>
            </a:r>
            <a:r>
              <a:rPr lang="th-TH" dirty="0" smtClean="0">
                <a:solidFill>
                  <a:srgbClr val="1414BE"/>
                </a:solidFill>
                <a:latin typeface="AngsanaUPC" pitchFamily="18" charset="-34"/>
                <a:cs typeface="AngsanaUPC" pitchFamily="18" charset="-34"/>
              </a:rPr>
              <a:t>หรือ </a:t>
            </a:r>
            <a:r>
              <a:rPr lang="en-US" dirty="0" smtClean="0">
                <a:solidFill>
                  <a:srgbClr val="1414BE"/>
                </a:solidFill>
                <a:latin typeface="AngsanaUPC" pitchFamily="18" charset="-34"/>
                <a:cs typeface="AngsanaUPC" pitchFamily="18" charset="-34"/>
              </a:rPr>
              <a:t>data cleaning 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หมายถึง การทำความสะอาดข้อมูล เพื่อให้ข้อมูลมีคุณภาพและตรงตามความต้องการของระบบ</a:t>
            </a:r>
          </a:p>
          <a:p>
            <a:pPr lvl="1">
              <a:defRPr/>
            </a:pPr>
            <a:r>
              <a:rPr lang="th-TH" sz="2400" dirty="0" smtClean="0">
                <a:solidFill>
                  <a:srgbClr val="000000"/>
                </a:solidFill>
                <a:latin typeface="AngsanaUPC" pitchFamily="18" charset="-34"/>
                <a:ea typeface="+mn-ea"/>
                <a:cs typeface="AngsanaUPC" pitchFamily="18" charset="-34"/>
              </a:rPr>
              <a:t>เป็นกระบวนการตรวจสอบข้อมูล </a:t>
            </a:r>
          </a:p>
          <a:p>
            <a:pPr lvl="1">
              <a:defRPr/>
            </a:pPr>
            <a:r>
              <a:rPr lang="th-TH" sz="2400" dirty="0" smtClean="0">
                <a:solidFill>
                  <a:srgbClr val="000000"/>
                </a:solidFill>
                <a:latin typeface="AngsanaUPC" pitchFamily="18" charset="-34"/>
                <a:ea typeface="+mn-ea"/>
                <a:cs typeface="AngsanaUPC" pitchFamily="18" charset="-34"/>
              </a:rPr>
              <a:t>ทำการแก้ไขให้ถูกต้องตามความต้องการของระบบ</a:t>
            </a:r>
          </a:p>
          <a:p>
            <a:pPr lvl="1">
              <a:defRPr/>
            </a:pPr>
            <a:r>
              <a:rPr lang="th-TH" sz="2400" dirty="0" smtClean="0">
                <a:solidFill>
                  <a:srgbClr val="000000"/>
                </a:solidFill>
                <a:latin typeface="AngsanaUPC" pitchFamily="18" charset="-34"/>
                <a:ea typeface="+mn-ea"/>
                <a:cs typeface="AngsanaUPC" pitchFamily="18" charset="-34"/>
              </a:rPr>
              <a:t>ลบรายการข้อมูลที่ไม่ถูกต้องออกไปจากชุดข้อมูล </a:t>
            </a:r>
          </a:p>
          <a:p>
            <a:pPr lvl="1">
              <a:defRPr/>
            </a:pPr>
            <a:r>
              <a:rPr lang="th-TH" sz="2400" dirty="0" smtClean="0">
                <a:solidFill>
                  <a:srgbClr val="000000"/>
                </a:solidFill>
                <a:latin typeface="AngsanaUPC" pitchFamily="18" charset="-34"/>
                <a:ea typeface="+mn-ea"/>
                <a:cs typeface="AngsanaUPC" pitchFamily="18" charset="-34"/>
              </a:rPr>
              <a:t>ตัวอย่างเช่น ระบบที่ต้องการ </a:t>
            </a:r>
            <a:r>
              <a:rPr lang="en-US" sz="2400" dirty="0" smtClean="0">
                <a:solidFill>
                  <a:srgbClr val="000000"/>
                </a:solidFill>
                <a:latin typeface="AngsanaUPC" pitchFamily="18" charset="-34"/>
                <a:ea typeface="+mn-ea"/>
                <a:cs typeface="AngsanaUPC" pitchFamily="18" charset="-34"/>
              </a:rPr>
              <a:t>Data Warehouse </a:t>
            </a:r>
            <a:r>
              <a:rPr lang="th-TH" sz="2400" dirty="0" smtClean="0">
                <a:solidFill>
                  <a:srgbClr val="000000"/>
                </a:solidFill>
                <a:latin typeface="AngsanaUPC" pitchFamily="18" charset="-34"/>
                <a:ea typeface="+mn-ea"/>
                <a:cs typeface="AngsanaUPC" pitchFamily="18" charset="-34"/>
              </a:rPr>
              <a:t>ที่ต้องการเก็บข้อมูลวันที่ขาย ยอดขาย เขตการขาย เท่านั้น แต่ไม่ต้องการข้อมูลหมายเหตุการขาย จึงทำ</a:t>
            </a:r>
            <a:r>
              <a:rPr lang="th-TH" sz="2400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การลบข้อมูล </a:t>
            </a:r>
            <a:r>
              <a:rPr lang="en-US" sz="2400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Field </a:t>
            </a:r>
            <a:r>
              <a:rPr lang="th-TH" sz="2400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หมายเหตุ ที่ดึงมาจากฐานข้อมูลปฏิบัติงานออกไป</a:t>
            </a:r>
          </a:p>
          <a:p>
            <a:pPr lvl="1">
              <a:defRPr/>
            </a:pPr>
            <a:r>
              <a:rPr lang="th-TH" sz="2400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ตัวอย่างเช่น รายการใบเสร็จที่มีการยกเลิกไปแล้วหากองค์กรมองว่าไม่มีประโยชน์ ก็จะถูกลบออกไปทั้งหมดของรายการ ใบเสร็จนั้นๆ</a:t>
            </a:r>
            <a:endParaRPr lang="th-TH" sz="2400" dirty="0" smtClean="0">
              <a:solidFill>
                <a:srgbClr val="000000"/>
              </a:solidFill>
              <a:latin typeface="AngsanaUPC" pitchFamily="18" charset="-34"/>
              <a:ea typeface="+mn-ea"/>
              <a:cs typeface="AngsanaUPC" pitchFamily="18" charset="-34"/>
            </a:endParaRPr>
          </a:p>
          <a:p>
            <a:pPr lvl="1">
              <a:defRPr/>
            </a:pPr>
            <a:r>
              <a:rPr lang="th-TH" sz="2400" dirty="0" smtClean="0">
                <a:solidFill>
                  <a:srgbClr val="000000"/>
                </a:solidFill>
                <a:latin typeface="AngsanaUPC" pitchFamily="18" charset="-34"/>
                <a:ea typeface="+mn-ea"/>
                <a:cs typeface="AngsanaUPC" pitchFamily="18" charset="-34"/>
              </a:rPr>
              <a:t>ตัวอย่างเช่น ในฐานข้อมูลปฏิบัติงานบางรายการของ </a:t>
            </a:r>
            <a:r>
              <a:rPr lang="en-US" sz="2400" dirty="0" smtClean="0">
                <a:solidFill>
                  <a:srgbClr val="000000"/>
                </a:solidFill>
                <a:latin typeface="AngsanaUPC" pitchFamily="18" charset="-34"/>
                <a:ea typeface="+mn-ea"/>
                <a:cs typeface="AngsanaUPC" pitchFamily="18" charset="-34"/>
              </a:rPr>
              <a:t>1 </a:t>
            </a:r>
            <a:r>
              <a:rPr lang="th-TH" sz="2400" dirty="0" smtClean="0">
                <a:solidFill>
                  <a:srgbClr val="000000"/>
                </a:solidFill>
                <a:latin typeface="AngsanaUPC" pitchFamily="18" charset="-34"/>
                <a:ea typeface="+mn-ea"/>
                <a:cs typeface="AngsanaUPC" pitchFamily="18" charset="-34"/>
              </a:rPr>
              <a:t>ใบเสร็จมีข้อมูลวันที่ขาดหายไป ถือว่ามีข้อมูลไม่ครบถ้วน </a:t>
            </a:r>
            <a:r>
              <a:rPr lang="th-TH" sz="2400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ข้อมูลของทั้งใบเสร็จนั้นจะถูกลบออกจากข้อมูลที่เตรียมไว้เพื่อจะนำเข้าสู่ </a:t>
            </a:r>
            <a:r>
              <a:rPr lang="en-US" sz="2400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Data Warehouse</a:t>
            </a:r>
            <a:r>
              <a:rPr lang="th-TH" sz="2400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ในขั้นตอนต่อไป</a:t>
            </a:r>
            <a:endParaRPr lang="th-TH" sz="2400" dirty="0" smtClean="0">
              <a:solidFill>
                <a:srgbClr val="000000"/>
              </a:solidFill>
              <a:latin typeface="AngsanaUPC" pitchFamily="18" charset="-34"/>
              <a:ea typeface="+mn-ea"/>
              <a:cs typeface="AngsanaUPC" pitchFamily="18" charset="-34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Data Staging Area</a:t>
            </a:r>
            <a:endParaRPr kumimoji="0" lang="th-TH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	เป็นสถานที่เก็บข้อมูลก่อนสู่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ทำหน้าที่</a:t>
            </a:r>
          </a:p>
          <a:p>
            <a:pPr marL="514350" indent="-514350"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1.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ทำการแปลงข้อมูลเพื่อสนับสนุนโครงสร้างใน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</a:t>
            </a:r>
          </a:p>
          <a:p>
            <a:pPr marL="514350" indent="-514350"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2.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ตรวจสอบความสอดคล้อง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3.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ตรวจสอบความถูกต้องของข้อมูล ก่อน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load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ข้อมูล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4.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การเป็นที่พัก รวมทั้งเป็นที่สำรองข้อมูลเบื้องต้น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(Temporary Backup)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5.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ทำหน้าที่ทำความสะอาดข้อมูล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(Data Cleansing)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	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304800"/>
            <a:ext cx="8229600" cy="1143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Data Staging Area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14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		ตัวอย่าง การแปลงข้อมูล การแปลงข้อมูลต้องดูลักษณะของ โครงสร้างที่เราต้องการในปลายทาง เช่นใน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เช่น ข้อมูล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  		จาก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Acquisition  &gt;&gt;&gt;&gt;  Data Staging Area    &gt;&gt;&gt; Data Warehouse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ข้อมูล 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1 Date 10/01/2019     &gt;&gt;&gt;&gt;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10 JANUARY 2019 &gt;&gt;&gt; 10 JANUARY 2019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ข้อมูล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2  Date 10/01/2019     &gt;&gt;&gt;&gt;&gt; 10+01+2019            &gt;&gt;&gt; 10+01+2019 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th-TH" dirty="0" smtClean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304800"/>
            <a:ext cx="8229600" cy="1143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Data Staging Area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819400" y="4572000"/>
          <a:ext cx="26670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4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9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3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Date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Month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Year</a:t>
                      </a:r>
                      <a:endParaRPr lang="th-TH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01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10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2019</a:t>
                      </a:r>
                      <a:endParaRPr lang="th-TH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81000" y="4572000"/>
          <a:ext cx="17526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Date</a:t>
                      </a:r>
                      <a:endParaRPr lang="th-TH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10/01/2019 </a:t>
                      </a:r>
                      <a:endParaRPr lang="th-TH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2209800" y="4800600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&gt;&gt;</a:t>
            </a:r>
            <a:endParaRPr lang="th-TH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6172200" y="4572000"/>
          <a:ext cx="26670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4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9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3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Date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Month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Year</a:t>
                      </a:r>
                      <a:endParaRPr lang="th-TH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01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10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2019</a:t>
                      </a:r>
                      <a:endParaRPr lang="th-TH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5552261" y="4724400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&gt;&gt;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2026</TotalTime>
  <Words>1337</Words>
  <Application>Microsoft Office PowerPoint</Application>
  <PresentationFormat>On-screen Show (4:3)</PresentationFormat>
  <Paragraphs>285</Paragraphs>
  <Slides>27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Angsana New</vt:lpstr>
      <vt:lpstr>AngsanaUPC</vt:lpstr>
      <vt:lpstr>Arial</vt:lpstr>
      <vt:lpstr>Calibri</vt:lpstr>
      <vt:lpstr>Cordia New</vt:lpstr>
      <vt:lpstr>Wingdings</vt:lpstr>
      <vt:lpstr>Office Theme</vt:lpstr>
      <vt:lpstr>Visio</vt:lpstr>
      <vt:lpstr>Chapter 4  4.2 พื้นที่พักข้อมูล (Data Staging Area)</vt:lpstr>
      <vt:lpstr>PowerPoint Presentation</vt:lpstr>
      <vt:lpstr>PowerPoint Presentation</vt:lpstr>
      <vt:lpstr>PowerPoint Presentation</vt:lpstr>
      <vt:lpstr>Data Staging Area</vt:lpstr>
      <vt:lpstr>PowerPoint Presentation</vt:lpstr>
      <vt:lpstr>ความหมาย Data cleansing :</vt:lpstr>
      <vt:lpstr>PowerPoint Presentation</vt:lpstr>
      <vt:lpstr>PowerPoint Presentation</vt:lpstr>
      <vt:lpstr>Data Staging Area</vt:lpstr>
      <vt:lpstr>2. การตรวจสอบความสอดคล้องกัน</vt:lpstr>
      <vt:lpstr>ตัวอย่างความไม่สอดคล้องกันของข้อมูล (Data Inconsistency)</vt:lpstr>
      <vt:lpstr>ตัวอย่างเปรียบเทียบการตรวจสอบข้อมูลระหว่าง  Data Acquisition System กับ Data Staging Area (1/3)</vt:lpstr>
      <vt:lpstr>ตัวอย่างเปรียบเทียบการตรวจสอบข้อมูลระหว่าง  Data Acquisition System กับ Data Staging Area (2/3)</vt:lpstr>
      <vt:lpstr>ตัวอย่างเปรียบเทียบการตรวจสอบข้อมูลระหว่าง  Data Acquisition System กับ Data Staging Area (3/3)</vt:lpstr>
      <vt:lpstr>การตรวจสอบความถูกต้องของข้อมูลก่อน Load เข้าสู่ Data Warehouse</vt:lpstr>
      <vt:lpstr>การตรวจสอบความถูกต้องของข้อมูลก่อน Load เข้าสู่ Data Warehouse</vt:lpstr>
      <vt:lpstr>การตรวจสอบความถูกต้องของข้อมูลก่อน Load เข้าสู่ Data Warehouse</vt:lpstr>
      <vt:lpstr>การตรวจสอบความถูกต้องของข้อมูลก่อน Load เข้าสู่ Data Warehouse</vt:lpstr>
      <vt:lpstr>การตรวจสอบความถูกต้องของข้อมูลก่อน Load เข้าสู่ Data Warehouse</vt:lpstr>
      <vt:lpstr>Data Staging Area  ทำหน้าที่เป็นส่วนสำรองข้อมูลชั่วคราว (Temporary Backup)</vt:lpstr>
      <vt:lpstr>แนวทางการออกแบบ Data Staging Area กับการ ETL</vt:lpstr>
      <vt:lpstr>แนวทางการออกแบบ Data Staging Area กับการ ETL</vt:lpstr>
      <vt:lpstr>แนวทางการออกแบบ Data Staging Area กับการ ETL</vt:lpstr>
      <vt:lpstr>แนวทางการออกแบบ Data Staging Area กับการ ETL</vt:lpstr>
      <vt:lpstr>แนวทางการออกแบบ Data Staging Area กับการ ETL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Staging Area</dc:title>
  <dc:creator>Thip</dc:creator>
  <cp:lastModifiedBy>Employee</cp:lastModifiedBy>
  <cp:revision>51</cp:revision>
  <dcterms:created xsi:type="dcterms:W3CDTF">2020-01-21T10:33:39Z</dcterms:created>
  <dcterms:modified xsi:type="dcterms:W3CDTF">2022-12-23T04:20:32Z</dcterms:modified>
</cp:coreProperties>
</file>