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72" r:id="rId12"/>
    <p:sldId id="263" r:id="rId13"/>
    <p:sldId id="265" r:id="rId14"/>
    <p:sldId id="268" r:id="rId15"/>
    <p:sldId id="269" r:id="rId16"/>
    <p:sldId id="270" r:id="rId17"/>
    <p:sldId id="273" r:id="rId18"/>
    <p:sldId id="274" r:id="rId19"/>
    <p:sldId id="277" r:id="rId20"/>
    <p:sldId id="278" r:id="rId21"/>
    <p:sldId id="279" r:id="rId22"/>
    <p:sldId id="281" r:id="rId23"/>
    <p:sldId id="284" r:id="rId24"/>
    <p:sldId id="292" r:id="rId25"/>
    <p:sldId id="283" r:id="rId26"/>
    <p:sldId id="285" r:id="rId27"/>
    <p:sldId id="286" r:id="rId28"/>
    <p:sldId id="293" r:id="rId29"/>
    <p:sldId id="294" r:id="rId30"/>
    <p:sldId id="295" r:id="rId31"/>
    <p:sldId id="280" r:id="rId32"/>
    <p:sldId id="288" r:id="rId33"/>
    <p:sldId id="289" r:id="rId34"/>
    <p:sldId id="290" r:id="rId35"/>
    <p:sldId id="291" r:id="rId36"/>
    <p:sldId id="296" r:id="rId37"/>
    <p:sldId id="308" r:id="rId38"/>
    <p:sldId id="307" r:id="rId39"/>
    <p:sldId id="299" r:id="rId40"/>
    <p:sldId id="300" r:id="rId41"/>
    <p:sldId id="302" r:id="rId42"/>
    <p:sldId id="303" r:id="rId43"/>
    <p:sldId id="305" r:id="rId44"/>
    <p:sldId id="306" r:id="rId45"/>
    <p:sldId id="314" r:id="rId46"/>
    <p:sldId id="304" r:id="rId47"/>
    <p:sldId id="301" r:id="rId48"/>
    <p:sldId id="315" r:id="rId49"/>
    <p:sldId id="309" r:id="rId50"/>
    <p:sldId id="312" r:id="rId51"/>
    <p:sldId id="311" r:id="rId52"/>
    <p:sldId id="310" r:id="rId53"/>
    <p:sldId id="297" r:id="rId54"/>
    <p:sldId id="298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E5E5"/>
    <a:srgbClr val="F9DBDB"/>
    <a:srgbClr val="9C3030"/>
    <a:srgbClr val="A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337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0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765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863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764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010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902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366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88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567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36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232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006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34762-5929-43BC-B198-3948D78B1046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11DEC-AF1D-4F8E-BF19-96CFCA4347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365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stackoverflow.com/questions/10028805/transfer-data-from-one-database-to-another-databas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hyperlink" Target="https://www.youtube.com/watch?v=C3CbZxsCrm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stackoverflow.com/questions/11531352/how-to-rollback-a-transaction-in-a-stored-procedure" TargetMode="External"/><Relationship Id="rId2" Type="http://schemas.openxmlformats.org/officeDocument/2006/relationships/hyperlink" Target="https://stackoverflow.com/questions/58172943/how-to-get-stored-procedure-with-transaction-to-execute-if-else-code-block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81901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/>
              <a:t>Stored Procedure</a:t>
            </a:r>
            <a:r>
              <a:rPr lang="th-TH" b="1" dirty="0"/>
              <a:t/>
            </a:r>
            <a:br>
              <a:rPr lang="th-TH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03530"/>
            <a:ext cx="9144000" cy="654269"/>
          </a:xfrm>
        </p:spPr>
        <p:txBody>
          <a:bodyPr/>
          <a:lstStyle/>
          <a:p>
            <a:r>
              <a:rPr lang="th-TH" dirty="0"/>
              <a:t>						โดย สุรินทร์ทิพ ศักดิ์ภูวดล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7342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10515600" cy="1325563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3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.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การสร้าง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Store Procedure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แบบส่งค่า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2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ค่า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1787"/>
            <a:ext cx="11353800" cy="32083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CREATE PROCEDURE </a:t>
            </a:r>
            <a:r>
              <a:rPr lang="en-US" dirty="0">
                <a:solidFill>
                  <a:srgbClr val="9C3030"/>
                </a:solidFill>
              </a:rPr>
              <a:t>SelectProductWhere03</a:t>
            </a:r>
          </a:p>
          <a:p>
            <a:pPr marL="0" indent="0">
              <a:buNone/>
            </a:pPr>
            <a:r>
              <a:rPr lang="en-US" dirty="0"/>
              <a:t>	@</a:t>
            </a:r>
            <a:r>
              <a:rPr lang="en-US" dirty="0" err="1"/>
              <a:t>pCode</a:t>
            </a:r>
            <a:r>
              <a:rPr lang="en-US" dirty="0"/>
              <a:t>   VARCHAR(10),</a:t>
            </a:r>
          </a:p>
          <a:p>
            <a:pPr marL="0" indent="0">
              <a:buNone/>
            </a:pPr>
            <a:r>
              <a:rPr lang="en-US" dirty="0"/>
              <a:t>	@Price   FLOAT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	SELECT * FROM Product WHERE </a:t>
            </a:r>
            <a:r>
              <a:rPr lang="en-US" dirty="0" err="1"/>
              <a:t>Product_Id</a:t>
            </a:r>
            <a:r>
              <a:rPr lang="en-US" dirty="0"/>
              <a:t> = </a:t>
            </a:r>
            <a:r>
              <a:rPr lang="en-US" dirty="0">
                <a:solidFill>
                  <a:srgbClr val="9C3030"/>
                </a:solidFill>
              </a:rPr>
              <a:t>@</a:t>
            </a:r>
            <a:r>
              <a:rPr lang="en-US" dirty="0" err="1">
                <a:solidFill>
                  <a:srgbClr val="9C3030"/>
                </a:solidFill>
              </a:rPr>
              <a:t>pCode</a:t>
            </a:r>
            <a:r>
              <a:rPr lang="en-US" dirty="0">
                <a:solidFill>
                  <a:srgbClr val="9C3030"/>
                </a:solidFill>
              </a:rPr>
              <a:t> </a:t>
            </a:r>
            <a:r>
              <a:rPr lang="en-US" dirty="0"/>
              <a:t>or </a:t>
            </a:r>
            <a:r>
              <a:rPr lang="en-US" dirty="0" err="1"/>
              <a:t>Unit_Price</a:t>
            </a:r>
            <a:r>
              <a:rPr lang="en-US" dirty="0">
                <a:solidFill>
                  <a:srgbClr val="9C3030"/>
                </a:solidFill>
              </a:rPr>
              <a:t>&gt;@Price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/>
              <a:t>GO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86349"/>
            <a:ext cx="11353800" cy="17716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th-TH" sz="4000" dirty="0"/>
              <a:t>การประมวลผล</a:t>
            </a:r>
          </a:p>
          <a:p>
            <a:pPr marL="0" indent="0">
              <a:buNone/>
            </a:pPr>
            <a:r>
              <a:rPr lang="en-US" dirty="0"/>
              <a:t>EXEC </a:t>
            </a:r>
            <a:r>
              <a:rPr lang="en-US" dirty="0">
                <a:solidFill>
                  <a:srgbClr val="9C3030"/>
                </a:solidFill>
              </a:rPr>
              <a:t>SelectProductWhere03 'G001',20000</a:t>
            </a:r>
          </a:p>
        </p:txBody>
      </p:sp>
    </p:spTree>
    <p:extLst>
      <p:ext uri="{BB962C8B-B14F-4D97-AF65-F5344CB8AC3E}">
        <p14:creationId xmlns:p14="http://schemas.microsoft.com/office/powerpoint/2010/main" xmlns="" val="2480314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209" y="1325563"/>
            <a:ext cx="10515600" cy="5370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9C303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IF (Expression)</a:t>
            </a:r>
            <a:endParaRPr lang="th-TH" sz="2400" dirty="0">
              <a:solidFill>
                <a:srgbClr val="9C303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BEGIN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		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// Statement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END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ELSE IF (Expression)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BEGIN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		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// Statement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END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ELSE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BEGIN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sz="2400" dirty="0">
                <a:latin typeface="AngsanaUPC" panose="02020603050405020304" pitchFamily="18" charset="-34"/>
                <a:cs typeface="AngsanaUPC" panose="02020603050405020304" pitchFamily="18" charset="-34"/>
              </a:rPr>
              <a:t>// Statement</a:t>
            </a:r>
            <a:endParaRPr lang="th-TH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9C303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END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10515600" cy="1325563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4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.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การสร้าง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IF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6283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5.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Try Catch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บน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Stored Procedure (SQL Server : Stored Procedure)</a:t>
            </a:r>
            <a:b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เมื่อโปรแกรมทำงานสำเร็จจะสิ้นสุดที่ </a:t>
            </a:r>
            <a:r>
              <a:rPr lang="en-US" dirty="0">
                <a:solidFill>
                  <a:srgbClr val="9C303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End Try</a:t>
            </a:r>
          </a:p>
          <a:p>
            <a:pPr marL="0" indent="0">
              <a:buNone/>
            </a:pP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เมื่อเกิด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Error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โปรแกรม จะกระโดดไปประมวลผลหลังคำสั่ง </a:t>
            </a:r>
            <a:r>
              <a:rPr lang="en-US" dirty="0">
                <a:solidFill>
                  <a:srgbClr val="9C303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CATCH</a:t>
            </a:r>
          </a:p>
          <a:p>
            <a:pPr marL="0" indent="0">
              <a:buNone/>
            </a:pP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Try Catch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บน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Stored Procedure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เราสามารถ เก็บ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Error Log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ข้อผิดพลาดของ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Stored Procedure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ได้ 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0154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9566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6.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COMMIT or ROLLBACK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แบบธรรมดา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091" y="153929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BEGIN TRANSACTION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en-US" dirty="0"/>
              <a:t>Statement 1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en-US" dirty="0"/>
              <a:t>Statement 2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COMMIT or ROLLBACK</a:t>
            </a:r>
          </a:p>
        </p:txBody>
      </p:sp>
    </p:spTree>
    <p:extLst>
      <p:ext uri="{BB962C8B-B14F-4D97-AF65-F5344CB8AC3E}">
        <p14:creationId xmlns:p14="http://schemas.microsoft.com/office/powerpoint/2010/main" xmlns="" val="1280103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836" y="18474"/>
            <a:ext cx="10515600" cy="770948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6.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COMMIT or ROLLBACK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แบบมี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Try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400" y="858983"/>
            <a:ext cx="9839036" cy="56724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CREATE PROCEDURE [</a:t>
            </a:r>
            <a:r>
              <a:rPr lang="en-US" sz="1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dbo</a:t>
            </a: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].[InsertData8]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@</a:t>
            </a:r>
            <a:r>
              <a:rPr lang="en-US" sz="1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RMessage</a:t>
            </a: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VARCHAR(500) OUTPUT</a:t>
            </a:r>
            <a:r>
              <a:rPr lang="th-TH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AS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BEGIN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BEGIN TRANSACTION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BEGIN TRY</a:t>
            </a:r>
            <a:r>
              <a:rPr lang="th-TH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Delete from </a:t>
            </a:r>
            <a:r>
              <a:rPr lang="en-US" sz="1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DW_SalesSystem.dbo.Customer</a:t>
            </a: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r>
              <a:rPr lang="th-TH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insert into </a:t>
            </a:r>
            <a:r>
              <a:rPr lang="en-US" sz="1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DW_SalesSystem.dbo.Customer</a:t>
            </a:r>
            <a:endParaRPr lang="en-US" sz="1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select * from </a:t>
            </a:r>
            <a:r>
              <a:rPr lang="en-US" sz="1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TPS_SalesSystem.dbo.Customer</a:t>
            </a: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SET @</a:t>
            </a:r>
            <a:r>
              <a:rPr lang="en-US" sz="1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RMessage</a:t>
            </a: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'Insert Data Successfully';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COMMIT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END TRY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BEGIN CATCH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ROLLBACK 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SELECT @</a:t>
            </a:r>
            <a:r>
              <a:rPr lang="en-US" sz="14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RMessage</a:t>
            </a: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ERROR_MESSAGE();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END CATCH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</a:p>
          <a:p>
            <a:pPr marL="0" indent="0">
              <a:buNone/>
            </a:pPr>
            <a:r>
              <a:rPr lang="en-US" sz="14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xmlns="" val="3409389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722"/>
          </a:xfrm>
        </p:spPr>
        <p:txBody>
          <a:bodyPr/>
          <a:lstStyle/>
          <a:p>
            <a:r>
              <a:rPr lang="th-TH" dirty="0"/>
              <a:t>การประมวลผล</a:t>
            </a:r>
            <a:r>
              <a:rPr lang="en-US" dirty="0"/>
              <a:t> InsertData8 (</a:t>
            </a:r>
            <a:r>
              <a:rPr lang="th-TH" b="1" dirty="0">
                <a:solidFill>
                  <a:srgbClr val="C00000"/>
                </a:solidFill>
              </a:rPr>
              <a:t>แก้ไข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1848"/>
            <a:ext cx="10515600" cy="311213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DECLARE</a:t>
            </a:r>
            <a:r>
              <a:rPr lang="en-US" dirty="0"/>
              <a:t> @</a:t>
            </a:r>
            <a:r>
              <a:rPr lang="en-US" dirty="0" err="1"/>
              <a:t>return_value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		@</a:t>
            </a:r>
            <a:r>
              <a:rPr lang="en-US" dirty="0" err="1"/>
              <a:t>RMessage</a:t>
            </a:r>
            <a:r>
              <a:rPr lang="en-US" dirty="0"/>
              <a:t> varchar(500)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EXEC </a:t>
            </a:r>
            <a:r>
              <a:rPr lang="en-US" dirty="0"/>
              <a:t>@</a:t>
            </a:r>
            <a:r>
              <a:rPr lang="en-US" dirty="0" err="1"/>
              <a:t>return_value</a:t>
            </a:r>
            <a:r>
              <a:rPr lang="en-US" dirty="0"/>
              <a:t> = [</a:t>
            </a:r>
            <a:r>
              <a:rPr lang="en-US" dirty="0" err="1"/>
              <a:t>dbo</a:t>
            </a:r>
            <a:r>
              <a:rPr lang="en-US" dirty="0"/>
              <a:t>].[InsertData8]</a:t>
            </a:r>
          </a:p>
          <a:p>
            <a:pPr marL="0" indent="0">
              <a:buNone/>
            </a:pPr>
            <a:r>
              <a:rPr lang="th-TH" dirty="0"/>
              <a:t>		</a:t>
            </a:r>
            <a:r>
              <a:rPr lang="en-US" dirty="0"/>
              <a:t>@</a:t>
            </a:r>
            <a:r>
              <a:rPr lang="en-US" dirty="0" err="1"/>
              <a:t>RMessage</a:t>
            </a:r>
            <a:r>
              <a:rPr lang="en-US" dirty="0"/>
              <a:t> = @</a:t>
            </a:r>
            <a:r>
              <a:rPr lang="en-US" dirty="0" err="1"/>
              <a:t>RMessage</a:t>
            </a:r>
            <a:r>
              <a:rPr lang="en-US" dirty="0"/>
              <a:t> OUTPUT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select</a:t>
            </a:r>
            <a:r>
              <a:rPr lang="en-US" dirty="0"/>
              <a:t> @</a:t>
            </a:r>
            <a:r>
              <a:rPr lang="en-US" dirty="0" err="1"/>
              <a:t>RMessage</a:t>
            </a:r>
            <a:r>
              <a:rPr lang="en-US" dirty="0"/>
              <a:t> as '@</a:t>
            </a:r>
            <a:r>
              <a:rPr lang="en-US" dirty="0" err="1"/>
              <a:t>RMessage</a:t>
            </a:r>
            <a:r>
              <a:rPr lang="en-US" dirty="0"/>
              <a:t>'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37018" y="4383984"/>
            <a:ext cx="6116782" cy="2510703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2015144" y="5639335"/>
            <a:ext cx="2044931" cy="781397"/>
          </a:xfrm>
          <a:prstGeom prst="wedgeEllipseCallout">
            <a:avLst>
              <a:gd name="adj1" fmla="val 106177"/>
              <a:gd name="adj2" fmla="val 50798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xmlns="" val="2794302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th-TH" dirty="0"/>
              <a:t>ในกรณี ที่ </a:t>
            </a:r>
            <a:r>
              <a:rPr lang="en-US" dirty="0"/>
              <a:t>Primary Key </a:t>
            </a:r>
            <a:r>
              <a:rPr lang="th-TH" dirty="0"/>
              <a:t>ซ้ำ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0752"/>
            <a:ext cx="10515600" cy="459364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CREATE PROCEDURE [</a:t>
            </a:r>
            <a:r>
              <a:rPr lang="en-US" sz="5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dbo</a:t>
            </a: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].[</a:t>
            </a:r>
            <a:r>
              <a:rPr lang="en-US" sz="5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InsertDataErr</a:t>
            </a: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]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@</a:t>
            </a:r>
            <a:r>
              <a:rPr lang="en-US" sz="5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RMessage</a:t>
            </a: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VARCHAR(500) OUTPUT</a:t>
            </a:r>
            <a:r>
              <a:rPr lang="th-TH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AS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BEGIN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BEGIN TRANSACTION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BEGIN TRY</a:t>
            </a:r>
            <a:r>
              <a:rPr lang="th-TH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insert into </a:t>
            </a:r>
            <a:r>
              <a:rPr lang="en-US" sz="5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DW_SalesSystem.dbo.Customer</a:t>
            </a:r>
            <a:endParaRPr lang="en-US" sz="5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select * from </a:t>
            </a:r>
            <a:r>
              <a:rPr lang="en-US" sz="5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TPS_SalesSystem.dbo.Customer</a:t>
            </a: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SET @</a:t>
            </a:r>
            <a:r>
              <a:rPr lang="en-US" sz="5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RMessage</a:t>
            </a: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'Insert Data Successfully';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COMMIT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END TRY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BEGIN CATCH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ROLLBACK 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SELECT @</a:t>
            </a:r>
            <a:r>
              <a:rPr lang="en-US" sz="56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RMessage</a:t>
            </a: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ERROR_MESSAGE();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END CATCH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</a:p>
          <a:p>
            <a:pPr marL="0" indent="0">
              <a:buNone/>
            </a:pPr>
            <a:r>
              <a:rPr lang="en-US" sz="5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4229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711"/>
          </a:xfrm>
        </p:spPr>
        <p:txBody>
          <a:bodyPr/>
          <a:lstStyle/>
          <a:p>
            <a:r>
              <a:rPr lang="en-US" dirty="0"/>
              <a:t>Table Design and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4317" y="1345983"/>
            <a:ext cx="5525655" cy="29172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96291" y="4620924"/>
            <a:ext cx="8833716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7814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5456"/>
          </a:xfrm>
        </p:spPr>
        <p:txBody>
          <a:bodyPr>
            <a:normAutofit fontScale="90000"/>
          </a:bodyPr>
          <a:lstStyle/>
          <a:p>
            <a:r>
              <a:rPr lang="th-TH" dirty="0"/>
              <a:t>การประมวลผล</a:t>
            </a:r>
            <a:r>
              <a:rPr lang="en-US" dirty="0"/>
              <a:t> </a:t>
            </a:r>
            <a:r>
              <a:rPr lang="en-US" dirty="0" err="1"/>
              <a:t>InsertDataErr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207193"/>
            <a:ext cx="10515600" cy="233033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DECLARE</a:t>
            </a:r>
            <a:r>
              <a:rPr lang="en-US" sz="2400" dirty="0"/>
              <a:t> @</a:t>
            </a:r>
            <a:r>
              <a:rPr lang="en-US" sz="2400" dirty="0" err="1"/>
              <a:t>return_value</a:t>
            </a:r>
            <a:r>
              <a:rPr lang="en-US" sz="2400" dirty="0"/>
              <a:t> </a:t>
            </a:r>
            <a:r>
              <a:rPr lang="en-US" sz="2400" dirty="0" err="1"/>
              <a:t>int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		@</a:t>
            </a:r>
            <a:r>
              <a:rPr lang="en-US" sz="2400" dirty="0" err="1"/>
              <a:t>RMessage</a:t>
            </a:r>
            <a:r>
              <a:rPr lang="en-US" sz="2400" dirty="0"/>
              <a:t> varchar(500)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EXEC </a:t>
            </a:r>
            <a:r>
              <a:rPr lang="en-US" sz="2400" dirty="0"/>
              <a:t>@</a:t>
            </a:r>
            <a:r>
              <a:rPr lang="en-US" sz="2400" dirty="0" err="1"/>
              <a:t>return_value</a:t>
            </a:r>
            <a:r>
              <a:rPr lang="en-US" sz="2400" dirty="0"/>
              <a:t> = [</a:t>
            </a:r>
            <a:r>
              <a:rPr lang="en-US" sz="2400" dirty="0" err="1"/>
              <a:t>dbo</a:t>
            </a:r>
            <a:r>
              <a:rPr lang="en-US" sz="2400" dirty="0"/>
              <a:t>].[</a:t>
            </a:r>
            <a:r>
              <a:rPr lang="en-US" sz="2400" dirty="0" err="1"/>
              <a:t>InsertDataErr</a:t>
            </a:r>
            <a:r>
              <a:rPr lang="en-US" sz="2400" dirty="0"/>
              <a:t>]</a:t>
            </a:r>
          </a:p>
          <a:p>
            <a:pPr marL="0" indent="0">
              <a:buNone/>
            </a:pPr>
            <a:r>
              <a:rPr lang="th-TH" sz="2400" dirty="0"/>
              <a:t>		</a:t>
            </a:r>
            <a:r>
              <a:rPr lang="en-US" sz="2400" dirty="0"/>
              <a:t>@</a:t>
            </a:r>
            <a:r>
              <a:rPr lang="en-US" sz="2400" dirty="0" err="1"/>
              <a:t>RMessage</a:t>
            </a:r>
            <a:r>
              <a:rPr lang="en-US" sz="2400" dirty="0"/>
              <a:t> = @</a:t>
            </a:r>
            <a:r>
              <a:rPr lang="en-US" sz="2400" dirty="0" err="1"/>
              <a:t>RMessage</a:t>
            </a:r>
            <a:r>
              <a:rPr lang="en-US" sz="2400" dirty="0"/>
              <a:t> OUTPUT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select</a:t>
            </a:r>
            <a:r>
              <a:rPr lang="en-US" sz="2400" dirty="0"/>
              <a:t> @</a:t>
            </a:r>
            <a:r>
              <a:rPr lang="en-US" sz="2400" dirty="0" err="1"/>
              <a:t>RMessage</a:t>
            </a:r>
            <a:r>
              <a:rPr lang="en-US" sz="2400" dirty="0"/>
              <a:t> as '@</a:t>
            </a:r>
            <a:r>
              <a:rPr lang="en-US" sz="2400" dirty="0" err="1"/>
              <a:t>RMessage</a:t>
            </a:r>
            <a:r>
              <a:rPr lang="en-US" sz="2400" dirty="0"/>
              <a:t>'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648796"/>
            <a:ext cx="81915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62599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75041"/>
          </a:xfrm>
        </p:spPr>
        <p:txBody>
          <a:bodyPr/>
          <a:lstStyle/>
          <a:p>
            <a:r>
              <a:rPr lang="en-US" dirty="0"/>
              <a:t>How to call stored procedure in SSIS</a:t>
            </a:r>
          </a:p>
        </p:txBody>
      </p:sp>
    </p:spTree>
    <p:extLst>
      <p:ext uri="{BB962C8B-B14F-4D97-AF65-F5344CB8AC3E}">
        <p14:creationId xmlns:p14="http://schemas.microsoft.com/office/powerpoint/2010/main" xmlns="" val="315043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/>
              <a:t>Stored Procedure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0035" y="1928553"/>
            <a:ext cx="10515600" cy="46372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>
                <a:latin typeface="AngsanaUPC" panose="02020603050405020304" pitchFamily="18" charset="-34"/>
                <a:cs typeface="AngsanaUPC" panose="02020603050405020304" pitchFamily="18" charset="-34"/>
              </a:rPr>
              <a:t>	การเขียน</a:t>
            </a:r>
            <a:r>
              <a:rPr lang="th-TH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Stored Procedure</a:t>
            </a:r>
            <a:r>
              <a:rPr lang="en-US" sz="3600" dirty="0"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th-TH" sz="3600" dirty="0">
                <a:latin typeface="AngsanaUPC" panose="02020603050405020304" pitchFamily="18" charset="-34"/>
                <a:cs typeface="AngsanaUPC" panose="02020603050405020304" pitchFamily="18" charset="-34"/>
              </a:rPr>
              <a:t>จะจำเป็นมากในการพัฒนาระบบขนาดใหญ่ ที่มีการจัดเก็บข้อมูลและประมวลผลจำนวนมาก ๆ โดย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Stored Procedure</a:t>
            </a:r>
            <a:r>
              <a:rPr lang="th-TH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จะเป็นการประมวลผลฝั่ง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โดยตรง</a:t>
            </a:r>
          </a:p>
          <a:p>
            <a:pPr marL="0" indent="0">
              <a:buNone/>
            </a:pPr>
            <a:r>
              <a:rPr lang="th-TH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ในบางครั้งการพัฒนาโปรแกรมจะ ใช้คำสั่ง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SQL </a:t>
            </a:r>
            <a:r>
              <a:rPr lang="th-TH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ใน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Application </a:t>
            </a:r>
            <a:r>
              <a:rPr lang="th-TH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จากนั้นคำสั่งจะถูกส่งผ่านเครือข่าย ส่งไปประมวลผลใน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Database server </a:t>
            </a:r>
            <a:r>
              <a:rPr lang="th-TH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เมื่อได้ผลลัพธ์ของการประมวลผลจาก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SQL </a:t>
            </a:r>
            <a:r>
              <a:rPr lang="th-TH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แล้วจะถูกส่งกลับมายัง โปรแกรมผ่านเครือข่ายอีกที</a:t>
            </a:r>
            <a:endParaRPr lang="en-US" sz="36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6078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Create stored procedure :</a:t>
            </a:r>
            <a:r>
              <a:rPr lang="en-US" dirty="0" err="1">
                <a:solidFill>
                  <a:prstClr val="black"/>
                </a:solidFill>
              </a:rPr>
              <a:t>InsertProduct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00420" y="2220089"/>
            <a:ext cx="53644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CREATE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PROCEDURE</a:t>
            </a:r>
            <a:r>
              <a:rPr lang="en-US" dirty="0">
                <a:solidFill>
                  <a:prstClr val="black"/>
                </a:solidFill>
              </a:rPr>
              <a:t> [</a:t>
            </a:r>
            <a:r>
              <a:rPr lang="en-US" dirty="0" err="1">
                <a:solidFill>
                  <a:prstClr val="black"/>
                </a:solidFill>
              </a:rPr>
              <a:t>dbo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.</a:t>
            </a:r>
            <a:r>
              <a:rPr lang="en-US" dirty="0">
                <a:solidFill>
                  <a:prstClr val="black"/>
                </a:solidFill>
              </a:rPr>
              <a:t>[</a:t>
            </a:r>
            <a:r>
              <a:rPr lang="en-US" dirty="0" err="1">
                <a:solidFill>
                  <a:prstClr val="black"/>
                </a:solidFill>
              </a:rPr>
              <a:t>InsertProduct</a:t>
            </a:r>
            <a:r>
              <a:rPr lang="en-US" dirty="0">
                <a:solidFill>
                  <a:prstClr val="black"/>
                </a:solidFill>
              </a:rPr>
              <a:t>] </a:t>
            </a:r>
          </a:p>
          <a:p>
            <a:r>
              <a:rPr lang="th-TH" dirty="0">
                <a:solidFill>
                  <a:prstClr val="black"/>
                </a:solidFill>
              </a:rPr>
              <a:t>	</a:t>
            </a:r>
          </a:p>
          <a:p>
            <a:r>
              <a:rPr lang="en-US" dirty="0">
                <a:solidFill>
                  <a:srgbClr val="0000FF"/>
                </a:solidFill>
              </a:rPr>
              <a:t>AS</a:t>
            </a:r>
          </a:p>
          <a:p>
            <a:r>
              <a:rPr lang="en-US" dirty="0">
                <a:solidFill>
                  <a:srgbClr val="0000FF"/>
                </a:solidFill>
              </a:rPr>
              <a:t>BEGIN</a:t>
            </a:r>
          </a:p>
          <a:p>
            <a:r>
              <a:rPr lang="en-US" dirty="0">
                <a:solidFill>
                  <a:srgbClr val="0000FF"/>
                </a:solidFill>
              </a:rPr>
              <a:t>insert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into</a:t>
            </a:r>
            <a:r>
              <a:rPr lang="en-US" dirty="0">
                <a:solidFill>
                  <a:prstClr val="black"/>
                </a:solidFill>
              </a:rPr>
              <a:t> Product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Product_Id</a:t>
            </a:r>
            <a:r>
              <a:rPr lang="en-US" dirty="0" err="1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Product_NameEng</a:t>
            </a:r>
            <a:r>
              <a:rPr lang="en-US" dirty="0">
                <a:solidFill>
                  <a:srgbClr val="808080"/>
                </a:solidFill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</a:rPr>
              <a:t>values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'G024'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srgbClr val="FF0000"/>
                </a:solidFill>
              </a:rPr>
              <a:t>'Cloth'</a:t>
            </a:r>
            <a:r>
              <a:rPr lang="en-US" dirty="0">
                <a:solidFill>
                  <a:srgbClr val="808080"/>
                </a:solidFill>
              </a:rPr>
              <a:t>)</a:t>
            </a:r>
          </a:p>
          <a:p>
            <a:endParaRPr lang="th-TH" dirty="0">
              <a:solidFill>
                <a:srgbClr val="80808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END</a:t>
            </a:r>
          </a:p>
          <a:p>
            <a:endParaRPr lang="th-TH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GO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5" y="1854200"/>
            <a:ext cx="5286375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4604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Select SQL Task Editor in SSIS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5488" y="1690688"/>
            <a:ext cx="6008599" cy="37798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96241" y="1690688"/>
            <a:ext cx="5106859" cy="377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1514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Edit property in </a:t>
            </a:r>
            <a:r>
              <a:rPr lang="en-US" dirty="0">
                <a:solidFill>
                  <a:srgbClr val="0070C0"/>
                </a:solidFill>
              </a:rPr>
              <a:t>“Execute SQL Task Editor“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1" y="2007886"/>
            <a:ext cx="5054914" cy="44066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6241" y="2007886"/>
            <a:ext cx="5106859" cy="415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5076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769353"/>
            <a:ext cx="4564380" cy="40894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27358" y="2248128"/>
            <a:ext cx="4502997" cy="368427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4. EXECUTE [</a:t>
            </a:r>
            <a:r>
              <a:rPr lang="en-US" b="1" dirty="0" err="1"/>
              <a:t>dbo</a:t>
            </a:r>
            <a:r>
              <a:rPr lang="en-US" b="1" dirty="0"/>
              <a:t>].[</a:t>
            </a:r>
            <a:r>
              <a:rPr lang="en-US" b="1" dirty="0" err="1"/>
              <a:t>InsertProduct</a:t>
            </a:r>
            <a:r>
              <a:rPr lang="en-US" b="1" dirty="0"/>
              <a:t>] GO</a:t>
            </a:r>
          </a:p>
        </p:txBody>
      </p:sp>
      <p:sp>
        <p:nvSpPr>
          <p:cNvPr id="3" name="Right Arrow 2"/>
          <p:cNvSpPr/>
          <p:nvPr/>
        </p:nvSpPr>
        <p:spPr>
          <a:xfrm>
            <a:off x="5583555" y="3509290"/>
            <a:ext cx="1223645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09155" y="1769353"/>
            <a:ext cx="452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Result after calling the stored procedure </a:t>
            </a:r>
          </a:p>
        </p:txBody>
      </p:sp>
    </p:spTree>
    <p:extLst>
      <p:ext uri="{BB962C8B-B14F-4D97-AF65-F5344CB8AC3E}">
        <p14:creationId xmlns:p14="http://schemas.microsoft.com/office/powerpoint/2010/main" xmlns="" val="624142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-23812"/>
            <a:ext cx="113665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How to transfer data from one database to another database</a:t>
            </a:r>
            <a:endParaRPr lang="en-US" sz="3200" b="1" dirty="0">
              <a:solidFill>
                <a:srgbClr val="0070C0"/>
              </a:solidFill>
              <a:hlinkClick r:id="rId2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794500" y="4279900"/>
            <a:ext cx="3568700" cy="21955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00800" y="1833514"/>
            <a:ext cx="561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dirty="0"/>
          </a:p>
          <a:p>
            <a:r>
              <a:rPr lang="en-US" dirty="0">
                <a:solidFill>
                  <a:srgbClr val="0000FF"/>
                </a:solidFill>
              </a:rPr>
              <a:t>CREATE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PROCEDURE</a:t>
            </a:r>
            <a:r>
              <a:rPr lang="en-US" dirty="0">
                <a:solidFill>
                  <a:prstClr val="black"/>
                </a:solidFill>
              </a:rPr>
              <a:t> [</a:t>
            </a:r>
            <a:r>
              <a:rPr lang="en-US" dirty="0" err="1">
                <a:solidFill>
                  <a:prstClr val="black"/>
                </a:solidFill>
              </a:rPr>
              <a:t>dbo</a:t>
            </a:r>
            <a:r>
              <a:rPr lang="en-US" dirty="0">
                <a:solidFill>
                  <a:prstClr val="black"/>
                </a:solidFill>
              </a:rPr>
              <a:t>]</a:t>
            </a:r>
            <a:r>
              <a:rPr lang="en-US" dirty="0">
                <a:solidFill>
                  <a:srgbClr val="808080"/>
                </a:solidFill>
              </a:rPr>
              <a:t>.</a:t>
            </a:r>
            <a:r>
              <a:rPr lang="en-US" dirty="0">
                <a:solidFill>
                  <a:prstClr val="black"/>
                </a:solidFill>
              </a:rPr>
              <a:t>[</a:t>
            </a:r>
            <a:r>
              <a:rPr lang="en-US" dirty="0" err="1">
                <a:solidFill>
                  <a:prstClr val="black"/>
                </a:solidFill>
              </a:rPr>
              <a:t>InsertCustomer</a:t>
            </a:r>
            <a:r>
              <a:rPr lang="en-US" dirty="0">
                <a:solidFill>
                  <a:prstClr val="black"/>
                </a:solidFill>
              </a:rPr>
              <a:t>]</a:t>
            </a:r>
          </a:p>
          <a:p>
            <a:r>
              <a:rPr lang="en-US" dirty="0">
                <a:solidFill>
                  <a:srgbClr val="0000FF"/>
                </a:solidFill>
              </a:rPr>
              <a:t>As</a:t>
            </a:r>
          </a:p>
          <a:p>
            <a:r>
              <a:rPr lang="en-US" sz="1800" dirty="0">
                <a:solidFill>
                  <a:srgbClr val="0000FF"/>
                </a:solidFill>
              </a:rPr>
              <a:t>                 Delete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DW_SalesSystem</a:t>
            </a:r>
            <a:r>
              <a:rPr lang="en-US" sz="1800" dirty="0" err="1">
                <a:solidFill>
                  <a:srgbClr val="808080"/>
                </a:solidFill>
              </a:rPr>
              <a:t>.</a:t>
            </a:r>
            <a:r>
              <a:rPr lang="en-US" sz="1800" dirty="0" err="1">
                <a:solidFill>
                  <a:prstClr val="black"/>
                </a:solidFill>
              </a:rPr>
              <a:t>dbo</a:t>
            </a:r>
            <a:r>
              <a:rPr lang="en-US" sz="1800" dirty="0" err="1">
                <a:solidFill>
                  <a:srgbClr val="808080"/>
                </a:solidFill>
              </a:rPr>
              <a:t>.</a:t>
            </a:r>
            <a:r>
              <a:rPr lang="en-US" sz="1800" dirty="0" err="1">
                <a:solidFill>
                  <a:prstClr val="black"/>
                </a:solidFill>
              </a:rPr>
              <a:t>Customer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</a:rPr>
              <a:t>insert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into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DW_SalesSystem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dbo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Customer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808080"/>
                </a:solidFill>
              </a:rPr>
              <a:t>*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TPS_SalesSystem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dbo</a:t>
            </a:r>
            <a:r>
              <a:rPr lang="en-US" dirty="0" err="1">
                <a:solidFill>
                  <a:srgbClr val="808080"/>
                </a:solidFill>
              </a:rPr>
              <a:t>.</a:t>
            </a:r>
            <a:r>
              <a:rPr lang="en-US" dirty="0" err="1">
                <a:solidFill>
                  <a:prstClr val="black"/>
                </a:solidFill>
              </a:rPr>
              <a:t>Customer</a:t>
            </a:r>
            <a:endParaRPr lang="en-US" dirty="0">
              <a:solidFill>
                <a:prstClr val="black"/>
              </a:solidFill>
            </a:endParaRPr>
          </a:p>
          <a:p>
            <a:endParaRPr lang="th-TH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GO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9300" y="2032794"/>
            <a:ext cx="5286375" cy="4494212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2600" y="921481"/>
            <a:ext cx="10515600" cy="103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>
                <a:solidFill>
                  <a:srgbClr val="0070C0"/>
                </a:solidFill>
              </a:rPr>
              <a:t>1. Create stored procedure :InsertProduct 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2746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Select SQL Task Editor in SSIS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5488" y="1690688"/>
            <a:ext cx="6008599" cy="37798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96241" y="1690688"/>
            <a:ext cx="5106859" cy="377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7203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Edit property in </a:t>
            </a:r>
            <a:r>
              <a:rPr lang="en-US" dirty="0">
                <a:solidFill>
                  <a:srgbClr val="0070C0"/>
                </a:solidFill>
              </a:rPr>
              <a:t>“Execute SQL Task Editor“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1" y="2007886"/>
            <a:ext cx="5054914" cy="44066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6241" y="2007886"/>
            <a:ext cx="5106859" cy="415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7180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769353"/>
            <a:ext cx="4564380" cy="408947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/>
              <a:t>4. EXECUTE [</a:t>
            </a:r>
            <a:r>
              <a:rPr lang="en-US" b="1" dirty="0" err="1"/>
              <a:t>dbo</a:t>
            </a:r>
            <a:r>
              <a:rPr lang="en-US" b="1" dirty="0"/>
              <a:t>].[</a:t>
            </a:r>
            <a:r>
              <a:rPr lang="en-US" b="1" dirty="0" err="1"/>
              <a:t>InsertProduct</a:t>
            </a:r>
            <a:r>
              <a:rPr lang="en-US" b="1" dirty="0"/>
              <a:t>] GO</a:t>
            </a:r>
          </a:p>
        </p:txBody>
      </p:sp>
      <p:sp>
        <p:nvSpPr>
          <p:cNvPr id="3" name="Right Arrow 2"/>
          <p:cNvSpPr/>
          <p:nvPr/>
        </p:nvSpPr>
        <p:spPr>
          <a:xfrm>
            <a:off x="5583555" y="3509290"/>
            <a:ext cx="1223645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09155" y="1769353"/>
            <a:ext cx="452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Result after calling the stored procedure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88175" y="2248128"/>
            <a:ext cx="4817772" cy="345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39984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and after using stored procedure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615" y="2345978"/>
            <a:ext cx="4316685" cy="35081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255" y="2345978"/>
            <a:ext cx="5710117" cy="34243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1690688"/>
            <a:ext cx="351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Before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92900" y="1623091"/>
            <a:ext cx="351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xmlns="" val="31394471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คำสั่งการจัดการข้อมูลประเภท ข้อความ </a:t>
            </a:r>
            <a:r>
              <a:rPr lang="en-US" dirty="0"/>
              <a:t>(Text)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en-US" dirty="0"/>
              <a:t>Left, Right </a:t>
            </a:r>
            <a:r>
              <a:rPr lang="th-TH" dirty="0"/>
              <a:t>		ตัดคำ</a:t>
            </a:r>
            <a:endParaRPr lang="en-US" dirty="0"/>
          </a:p>
          <a:p>
            <a:r>
              <a:rPr lang="en-US" dirty="0"/>
              <a:t>SUBSTRING</a:t>
            </a:r>
            <a:r>
              <a:rPr lang="th-TH" dirty="0"/>
              <a:t>  	ตัดคำ</a:t>
            </a:r>
            <a:endParaRPr lang="en-US" dirty="0"/>
          </a:p>
          <a:p>
            <a:r>
              <a:rPr lang="en-US" dirty="0"/>
              <a:t>TRIM()</a:t>
            </a:r>
            <a:r>
              <a:rPr lang="th-TH" dirty="0"/>
              <a:t>            	ตัดช่องว่าง    </a:t>
            </a:r>
            <a:endParaRPr lang="en-US" dirty="0"/>
          </a:p>
          <a:p>
            <a:r>
              <a:rPr lang="en-US" dirty="0"/>
              <a:t>UPPER()</a:t>
            </a:r>
          </a:p>
          <a:p>
            <a:r>
              <a:rPr lang="en-US" dirty="0"/>
              <a:t>LOWER()</a:t>
            </a:r>
          </a:p>
        </p:txBody>
      </p:sp>
    </p:spTree>
    <p:extLst>
      <p:ext uri="{BB962C8B-B14F-4D97-AF65-F5344CB8AC3E}">
        <p14:creationId xmlns:p14="http://schemas.microsoft.com/office/powerpoint/2010/main" xmlns="" val="365536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/>
              <a:t>Stored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607" y="1890047"/>
            <a:ext cx="10515600" cy="473886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th-TH" sz="3600" b="1" dirty="0">
                <a:solidFill>
                  <a:srgbClr val="00B05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ข้อดีการใช้ </a:t>
            </a:r>
            <a:r>
              <a:rPr lang="en-US" sz="3600" b="1" dirty="0">
                <a:solidFill>
                  <a:srgbClr val="00B05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Stored Procedure</a:t>
            </a:r>
          </a:p>
          <a:p>
            <a:pPr marL="0" indent="0">
              <a:buNone/>
            </a:pP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ใช้ประสิทธิภาพจากการ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Query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ได้อย่างสูงสุด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เพราะเราสามารถ เขียนคำสั่ง ประมวลผลข้อมูลคือการ 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Query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ข้อมูลใน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Database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ได้โดยตรง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ลดการประมวลผล ฝั่ง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Application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ทำให้ ลด 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Traffic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ของ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Network 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ระหว่าง 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Database 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กับ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Application</a:t>
            </a:r>
          </a:p>
          <a:p>
            <a:pPr marL="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2. การพัฒนาค่อนข้างจะเป็นระบบ แยกระหว่าง 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Application Logic 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กับ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Database Logic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 </a:t>
            </a: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3. หากมีการออกแบบที่ดี การใช้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Stored Procedure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ในการประมวลผล ร่วมกับ การใช้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Query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ใน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Application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บางส่วน จะมีประสิทธิภาพในการประมวลผลข้อมูล มากกว่า ใช้การ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Query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ใน </a:t>
            </a:r>
            <a:r>
              <a:rPr lang="en-US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Application</a:t>
            </a:r>
            <a:r>
              <a:rPr lang="th-TH" sz="32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 อย่างเดียว</a:t>
            </a:r>
            <a:endParaRPr lang="en-US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7375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LEFT, 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LEFT(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 err="1"/>
              <a:t>number_of_chars</a:t>
            </a:r>
            <a:r>
              <a:rPr lang="en-US" dirty="0"/>
              <a:t>)</a:t>
            </a:r>
          </a:p>
          <a:p>
            <a:r>
              <a:rPr lang="en-US" dirty="0"/>
              <a:t>RIGHT(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 err="1"/>
              <a:t>number_of_chars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Select left(RDate,2) from sales</a:t>
            </a:r>
          </a:p>
          <a:p>
            <a:r>
              <a:rPr lang="en-US" dirty="0"/>
              <a:t>Select right(RDate,4) from sales</a:t>
            </a:r>
          </a:p>
        </p:txBody>
      </p:sp>
    </p:spTree>
    <p:extLst>
      <p:ext uri="{BB962C8B-B14F-4D97-AF65-F5344CB8AC3E}">
        <p14:creationId xmlns:p14="http://schemas.microsoft.com/office/powerpoint/2010/main" xmlns="" val="447792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SUBSTRING(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/>
              <a:t>start</a:t>
            </a:r>
            <a:r>
              <a:rPr lang="en-US" dirty="0"/>
              <a:t>, </a:t>
            </a:r>
            <a:r>
              <a:rPr lang="en-US" i="1" dirty="0"/>
              <a:t>length</a:t>
            </a:r>
            <a:r>
              <a:rPr lang="en-US" dirty="0"/>
              <a:t>)</a:t>
            </a:r>
          </a:p>
          <a:p>
            <a:r>
              <a:rPr lang="en-US" dirty="0"/>
              <a:t>SELECT SUBSTRING(Rdate,1,4)from sales</a:t>
            </a:r>
          </a:p>
          <a:p>
            <a:r>
              <a:rPr lang="en-US" dirty="0"/>
              <a:t>SELECT SUBSTRING(Rdate,4,4)from sales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xmlns="" id="{3EBCB71D-BD6B-4C19-9F50-50762C46D46B}"/>
              </a:ext>
            </a:extLst>
          </p:cNvPr>
          <p:cNvSpPr/>
          <p:nvPr/>
        </p:nvSpPr>
        <p:spPr>
          <a:xfrm>
            <a:off x="2922309" y="3934437"/>
            <a:ext cx="3235211" cy="1291904"/>
          </a:xfrm>
          <a:prstGeom prst="wedgeEllipseCallout">
            <a:avLst>
              <a:gd name="adj1" fmla="val 16135"/>
              <a:gd name="adj2" fmla="val -10916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</a:rPr>
              <a:t>ตำแหน่งที่เริ่มอ่าน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xmlns="" id="{E0A0513D-1F91-42A5-AF2B-EE7DE7983754}"/>
              </a:ext>
            </a:extLst>
          </p:cNvPr>
          <p:cNvSpPr/>
          <p:nvPr/>
        </p:nvSpPr>
        <p:spPr>
          <a:xfrm>
            <a:off x="6485392" y="3981909"/>
            <a:ext cx="2483141" cy="1291904"/>
          </a:xfrm>
          <a:prstGeom prst="wedgeEllipseCallout">
            <a:avLst>
              <a:gd name="adj1" fmla="val -97256"/>
              <a:gd name="adj2" fmla="val -11672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ความยาวของข้อมูลที่ต้องการตัด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0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E0DAC4-4285-4612-A8CA-4887D655F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307975"/>
            <a:ext cx="10515600" cy="67786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CE5267B-9F5C-4FDC-A2CC-8933D3023FDA}"/>
              </a:ext>
            </a:extLst>
          </p:cNvPr>
          <p:cNvSpPr txBox="1"/>
          <p:nvPr/>
        </p:nvSpPr>
        <p:spPr>
          <a:xfrm>
            <a:off x="490538" y="1053316"/>
            <a:ext cx="887157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808080"/>
                </a:solidFill>
              </a:rPr>
              <a:t>*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</a:t>
            </a: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</a:t>
            </a:r>
            <a:r>
              <a:rPr lang="en-US" sz="1800" dirty="0">
                <a:solidFill>
                  <a:srgbClr val="808080"/>
                </a:solidFill>
              </a:rPr>
              <a:t>,</a:t>
            </a:r>
            <a:r>
              <a:rPr lang="en-US" sz="1800" dirty="0">
                <a:solidFill>
                  <a:prstClr val="black"/>
                </a:solidFill>
              </a:rPr>
              <a:t>gender2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</a:t>
            </a: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</a:t>
            </a:r>
            <a:r>
              <a:rPr lang="en-US" sz="1800" dirty="0">
                <a:solidFill>
                  <a:srgbClr val="808080"/>
                </a:solidFill>
              </a:rPr>
              <a:t>,</a:t>
            </a:r>
            <a:r>
              <a:rPr lang="en-US" sz="1800" dirty="0">
                <a:solidFill>
                  <a:prstClr val="black"/>
                </a:solidFill>
              </a:rPr>
              <a:t>gender2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 </a:t>
            </a:r>
            <a:r>
              <a:rPr lang="en-US" sz="1800" dirty="0">
                <a:solidFill>
                  <a:srgbClr val="0000FF"/>
                </a:solidFill>
              </a:rPr>
              <a:t>where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FF00FF"/>
                </a:solidFill>
              </a:rPr>
              <a:t>LTRIM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prstClr val="black"/>
                </a:solidFill>
              </a:rPr>
              <a:t>gender2</a:t>
            </a:r>
            <a:r>
              <a:rPr lang="en-US" sz="1800" dirty="0">
                <a:solidFill>
                  <a:srgbClr val="808080"/>
                </a:solidFill>
              </a:rPr>
              <a:t>)=</a:t>
            </a:r>
            <a:r>
              <a:rPr lang="en-US" sz="1800" dirty="0">
                <a:solidFill>
                  <a:srgbClr val="FF0000"/>
                </a:solidFill>
              </a:rPr>
              <a:t>'F'</a:t>
            </a: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</a:t>
            </a:r>
            <a:r>
              <a:rPr lang="en-US" sz="1800" dirty="0">
                <a:solidFill>
                  <a:srgbClr val="808080"/>
                </a:solidFill>
              </a:rPr>
              <a:t>,</a:t>
            </a:r>
            <a:r>
              <a:rPr lang="en-US" sz="1800" dirty="0">
                <a:solidFill>
                  <a:prstClr val="black"/>
                </a:solidFill>
              </a:rPr>
              <a:t>gender2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 </a:t>
            </a:r>
            <a:r>
              <a:rPr lang="en-US" sz="1800" dirty="0">
                <a:solidFill>
                  <a:srgbClr val="0000FF"/>
                </a:solidFill>
              </a:rPr>
              <a:t>where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FF00FF"/>
                </a:solidFill>
              </a:rPr>
              <a:t>LTRIM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prstClr val="black"/>
                </a:solidFill>
              </a:rPr>
              <a:t>gender</a:t>
            </a:r>
            <a:r>
              <a:rPr lang="en-US" sz="1800" dirty="0">
                <a:solidFill>
                  <a:srgbClr val="808080"/>
                </a:solidFill>
              </a:rPr>
              <a:t>)=</a:t>
            </a:r>
            <a:r>
              <a:rPr lang="en-US" sz="1800" dirty="0">
                <a:solidFill>
                  <a:srgbClr val="FF0000"/>
                </a:solidFill>
              </a:rPr>
              <a:t>'F'</a:t>
            </a: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</a:t>
            </a:r>
            <a:r>
              <a:rPr lang="en-US" sz="1800" dirty="0">
                <a:solidFill>
                  <a:srgbClr val="808080"/>
                </a:solidFill>
              </a:rPr>
              <a:t>,</a:t>
            </a:r>
            <a:r>
              <a:rPr lang="en-US" sz="1800" dirty="0">
                <a:solidFill>
                  <a:prstClr val="black"/>
                </a:solidFill>
              </a:rPr>
              <a:t>gender2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 </a:t>
            </a:r>
            <a:r>
              <a:rPr lang="en-US" sz="1800" dirty="0">
                <a:solidFill>
                  <a:srgbClr val="0000FF"/>
                </a:solidFill>
              </a:rPr>
              <a:t>where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FF00FF"/>
                </a:solidFill>
              </a:rPr>
              <a:t>RTRIM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prstClr val="black"/>
                </a:solidFill>
              </a:rPr>
              <a:t>gender2</a:t>
            </a:r>
            <a:r>
              <a:rPr lang="en-US" sz="1800" dirty="0">
                <a:solidFill>
                  <a:srgbClr val="808080"/>
                </a:solidFill>
              </a:rPr>
              <a:t>)=</a:t>
            </a:r>
            <a:r>
              <a:rPr lang="en-US" sz="1800" dirty="0">
                <a:solidFill>
                  <a:srgbClr val="FF0000"/>
                </a:solidFill>
              </a:rPr>
              <a:t>'F'</a:t>
            </a: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</a:t>
            </a:r>
            <a:r>
              <a:rPr lang="en-US" sz="1800" dirty="0">
                <a:solidFill>
                  <a:srgbClr val="808080"/>
                </a:solidFill>
              </a:rPr>
              <a:t>,</a:t>
            </a:r>
            <a:r>
              <a:rPr lang="en-US" sz="1800" dirty="0">
                <a:solidFill>
                  <a:prstClr val="black"/>
                </a:solidFill>
              </a:rPr>
              <a:t>gender2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 </a:t>
            </a:r>
            <a:r>
              <a:rPr lang="en-US" sz="1800" dirty="0">
                <a:solidFill>
                  <a:srgbClr val="0000FF"/>
                </a:solidFill>
              </a:rPr>
              <a:t>where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FF00FF"/>
                </a:solidFill>
              </a:rPr>
              <a:t>RTRIM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prstClr val="black"/>
                </a:solidFill>
              </a:rPr>
              <a:t>gender2</a:t>
            </a:r>
            <a:r>
              <a:rPr lang="en-US" sz="1800" dirty="0">
                <a:solidFill>
                  <a:srgbClr val="808080"/>
                </a:solidFill>
              </a:rPr>
              <a:t>)=</a:t>
            </a:r>
            <a:r>
              <a:rPr lang="en-US" sz="1800" dirty="0">
                <a:solidFill>
                  <a:srgbClr val="FF0000"/>
                </a:solidFill>
              </a:rPr>
              <a:t>'F'</a:t>
            </a:r>
          </a:p>
          <a:p>
            <a:endParaRPr lang="th-TH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</a:t>
            </a:r>
            <a:r>
              <a:rPr lang="en-US" sz="1800" dirty="0">
                <a:solidFill>
                  <a:srgbClr val="808080"/>
                </a:solidFill>
              </a:rPr>
              <a:t>,</a:t>
            </a:r>
            <a:r>
              <a:rPr lang="en-US" sz="1800" dirty="0">
                <a:solidFill>
                  <a:prstClr val="black"/>
                </a:solidFill>
              </a:rPr>
              <a:t>gender2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 </a:t>
            </a:r>
            <a:r>
              <a:rPr lang="en-US" sz="1800" dirty="0">
                <a:solidFill>
                  <a:srgbClr val="0000FF"/>
                </a:solidFill>
              </a:rPr>
              <a:t>where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FF00FF"/>
                </a:solidFill>
              </a:rPr>
              <a:t>LTRIM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srgbClr val="FF00FF"/>
                </a:solidFill>
              </a:rPr>
              <a:t>RTRIM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prstClr val="black"/>
                </a:solidFill>
              </a:rPr>
              <a:t>gender2</a:t>
            </a:r>
            <a:r>
              <a:rPr lang="en-US" sz="1800" dirty="0">
                <a:solidFill>
                  <a:srgbClr val="808080"/>
                </a:solidFill>
              </a:rPr>
              <a:t>))=</a:t>
            </a:r>
            <a:r>
              <a:rPr lang="en-US" sz="1800" dirty="0">
                <a:solidFill>
                  <a:srgbClr val="FF0000"/>
                </a:solidFill>
              </a:rPr>
              <a:t>'F'</a:t>
            </a: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</a:t>
            </a:r>
            <a:r>
              <a:rPr lang="en-US" sz="1800" dirty="0">
                <a:solidFill>
                  <a:srgbClr val="808080"/>
                </a:solidFill>
              </a:rPr>
              <a:t>,</a:t>
            </a:r>
            <a:r>
              <a:rPr lang="en-US" sz="1800" dirty="0">
                <a:solidFill>
                  <a:prstClr val="black"/>
                </a:solidFill>
              </a:rPr>
              <a:t>gender2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 </a:t>
            </a:r>
            <a:r>
              <a:rPr lang="en-US" sz="1800" dirty="0">
                <a:solidFill>
                  <a:srgbClr val="0000FF"/>
                </a:solidFill>
              </a:rPr>
              <a:t>where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FF00FF"/>
                </a:solidFill>
              </a:rPr>
              <a:t>RTRIM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srgbClr val="FF00FF"/>
                </a:solidFill>
              </a:rPr>
              <a:t>LTRIM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prstClr val="black"/>
                </a:solidFill>
              </a:rPr>
              <a:t>gender2</a:t>
            </a:r>
            <a:r>
              <a:rPr lang="en-US" sz="1800" dirty="0">
                <a:solidFill>
                  <a:srgbClr val="808080"/>
                </a:solidFill>
              </a:rPr>
              <a:t>))=</a:t>
            </a:r>
            <a:r>
              <a:rPr lang="en-US" sz="1800" dirty="0">
                <a:solidFill>
                  <a:srgbClr val="FF0000"/>
                </a:solidFill>
              </a:rPr>
              <a:t>'F'</a:t>
            </a:r>
          </a:p>
          <a:p>
            <a:endParaRPr lang="th-TH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</a:t>
            </a:r>
            <a:r>
              <a:rPr lang="en-US" sz="1800" dirty="0">
                <a:solidFill>
                  <a:srgbClr val="808080"/>
                </a:solidFill>
              </a:rPr>
              <a:t>,</a:t>
            </a:r>
            <a:r>
              <a:rPr lang="en-US" sz="1800" dirty="0">
                <a:solidFill>
                  <a:prstClr val="black"/>
                </a:solidFill>
              </a:rPr>
              <a:t>gender2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 </a:t>
            </a:r>
            <a:r>
              <a:rPr lang="en-US" sz="1800" dirty="0">
                <a:solidFill>
                  <a:srgbClr val="0000FF"/>
                </a:solidFill>
              </a:rPr>
              <a:t>where</a:t>
            </a:r>
            <a:r>
              <a:rPr lang="en-US" sz="1800" dirty="0">
                <a:solidFill>
                  <a:prstClr val="black"/>
                </a:solidFill>
              </a:rPr>
              <a:t> gender2</a:t>
            </a:r>
            <a:r>
              <a:rPr lang="en-US" sz="1800" dirty="0">
                <a:solidFill>
                  <a:srgbClr val="808080"/>
                </a:solidFill>
              </a:rPr>
              <a:t>=</a:t>
            </a:r>
            <a:r>
              <a:rPr lang="en-US" sz="1800" dirty="0">
                <a:solidFill>
                  <a:srgbClr val="FF0000"/>
                </a:solidFill>
              </a:rPr>
              <a:t>'M'</a:t>
            </a:r>
          </a:p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gender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customer </a:t>
            </a:r>
            <a:r>
              <a:rPr lang="en-US" sz="1800" dirty="0">
                <a:solidFill>
                  <a:srgbClr val="0000FF"/>
                </a:solidFill>
              </a:rPr>
              <a:t>where</a:t>
            </a:r>
            <a:r>
              <a:rPr lang="en-US" sz="1800" dirty="0">
                <a:solidFill>
                  <a:prstClr val="black"/>
                </a:solidFill>
              </a:rPr>
              <a:t> gender2</a:t>
            </a:r>
            <a:r>
              <a:rPr lang="en-US" sz="1800" dirty="0">
                <a:solidFill>
                  <a:srgbClr val="808080"/>
                </a:solidFill>
              </a:rPr>
              <a:t>=</a:t>
            </a:r>
            <a:r>
              <a:rPr lang="en-US" sz="1800" dirty="0">
                <a:solidFill>
                  <a:srgbClr val="FF0000"/>
                </a:solidFill>
              </a:rPr>
              <a:t>'F'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25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421" y="1"/>
            <a:ext cx="10515600" cy="861848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การใช้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IF ELSE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11092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.... 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begin transaction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	... 'if' command #1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	... 'if' command #2</a:t>
            </a:r>
          </a:p>
          <a:p>
            <a:pPr marL="0" indent="0">
              <a:buNone/>
            </a:pP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  	...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	... 'if' command #n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begin transaction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		... 'then' command #1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		... 'then' command #2</a:t>
            </a:r>
          </a:p>
          <a:p>
            <a:pPr marL="0" indent="0">
              <a:buNone/>
            </a:pP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   		...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		... 'then' command #n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end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49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LTRIM, RTRIM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gender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gender2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 </a:t>
            </a:r>
            <a:r>
              <a:rPr lang="en-US" dirty="0">
                <a:solidFill>
                  <a:srgbClr val="0000FF"/>
                </a:solidFill>
              </a:rPr>
              <a:t>where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LTRIM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srgbClr val="FF00FF"/>
                </a:solidFill>
              </a:rPr>
              <a:t>RTRIM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gender2</a:t>
            </a:r>
            <a:r>
              <a:rPr lang="en-US" dirty="0">
                <a:solidFill>
                  <a:srgbClr val="808080"/>
                </a:solidFill>
              </a:rPr>
              <a:t>))=</a:t>
            </a:r>
            <a:r>
              <a:rPr lang="en-US" dirty="0">
                <a:solidFill>
                  <a:srgbClr val="FF0000"/>
                </a:solidFill>
              </a:rPr>
              <a:t>'F'</a:t>
            </a:r>
          </a:p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gender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gender2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 </a:t>
            </a:r>
            <a:r>
              <a:rPr lang="en-US" dirty="0">
                <a:solidFill>
                  <a:srgbClr val="0000FF"/>
                </a:solidFill>
              </a:rPr>
              <a:t>where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RTRIM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srgbClr val="FF00FF"/>
                </a:solidFill>
              </a:rPr>
              <a:t>LTRIM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prstClr val="black"/>
                </a:solidFill>
              </a:rPr>
              <a:t>gender2</a:t>
            </a:r>
            <a:r>
              <a:rPr lang="en-US" dirty="0">
                <a:solidFill>
                  <a:srgbClr val="808080"/>
                </a:solidFill>
              </a:rPr>
              <a:t>))=</a:t>
            </a:r>
            <a:r>
              <a:rPr lang="en-US" dirty="0">
                <a:solidFill>
                  <a:srgbClr val="FF0000"/>
                </a:solidFill>
              </a:rPr>
              <a:t>'F'</a:t>
            </a:r>
          </a:p>
          <a:p>
            <a:endParaRPr lang="th-TH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645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ฟังก์ชัน</a:t>
            </a:r>
            <a:r>
              <a:rPr lang="en-US" dirty="0"/>
              <a:t>CONCAT()  </a:t>
            </a:r>
            <a:r>
              <a:rPr lang="th-TH" dirty="0"/>
              <a:t>ใช้สำหรับเชื่อมคำ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CONCAT(</a:t>
            </a:r>
            <a:r>
              <a:rPr lang="en-US" i="1" dirty="0"/>
              <a:t>string1</a:t>
            </a:r>
            <a:r>
              <a:rPr lang="en-US" dirty="0"/>
              <a:t>, </a:t>
            </a:r>
            <a:r>
              <a:rPr lang="en-US" i="1" dirty="0"/>
              <a:t>string2</a:t>
            </a:r>
            <a:r>
              <a:rPr lang="en-US" dirty="0"/>
              <a:t>, </a:t>
            </a:r>
            <a:r>
              <a:rPr lang="en-US" i="1" dirty="0"/>
              <a:t>....</a:t>
            </a:r>
            <a:r>
              <a:rPr lang="en-US" dirty="0"/>
              <a:t>, </a:t>
            </a:r>
            <a:r>
              <a:rPr lang="en-US" i="1" dirty="0" err="1"/>
              <a:t>string_n</a:t>
            </a:r>
            <a:r>
              <a:rPr lang="en-US" dirty="0"/>
              <a:t>) from Table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Cust_name</a:t>
            </a:r>
            <a:r>
              <a:rPr lang="en-US" dirty="0">
                <a:solidFill>
                  <a:srgbClr val="80808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</a:rPr>
              <a:t>' '</a:t>
            </a:r>
            <a:r>
              <a:rPr lang="en-US" dirty="0">
                <a:solidFill>
                  <a:srgbClr val="808080"/>
                </a:solidFill>
              </a:rPr>
              <a:t>+</a:t>
            </a:r>
            <a:r>
              <a:rPr lang="en-US" dirty="0" err="1">
                <a:solidFill>
                  <a:prstClr val="black"/>
                </a:solidFill>
              </a:rPr>
              <a:t>Cust_Surname</a:t>
            </a:r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srgbClr val="0000FF"/>
                </a:solidFill>
              </a:rPr>
              <a:t>as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Fullname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CONCAT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 err="1">
                <a:solidFill>
                  <a:prstClr val="black"/>
                </a:solidFill>
              </a:rPr>
              <a:t>Cust_name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srgbClr val="FF0000"/>
                </a:solidFill>
              </a:rPr>
              <a:t>' '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 err="1">
                <a:solidFill>
                  <a:prstClr val="black"/>
                </a:solidFill>
              </a:rPr>
              <a:t>Cust_Surname</a:t>
            </a:r>
            <a:r>
              <a:rPr lang="en-US" dirty="0">
                <a:solidFill>
                  <a:srgbClr val="808080"/>
                </a:solidFill>
              </a:rPr>
              <a:t>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from</a:t>
            </a:r>
            <a:r>
              <a:rPr lang="en-US" dirty="0">
                <a:solidFill>
                  <a:prstClr val="black"/>
                </a:solidFill>
              </a:rPr>
              <a:t> customer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788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</a:t>
            </a:r>
            <a:r>
              <a:rPr lang="en-US" dirty="0"/>
              <a:t> Select </a:t>
            </a:r>
            <a:r>
              <a:rPr lang="th-TH" dirty="0"/>
              <a:t>รวมคำ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44219"/>
            <a:ext cx="10515600" cy="73889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Cust_Name</a:t>
            </a:r>
            <a:r>
              <a:rPr lang="en-US" dirty="0"/>
              <a:t>+' '+ </a:t>
            </a:r>
            <a:r>
              <a:rPr lang="en-US" dirty="0" err="1"/>
              <a:t>Cust_Surname</a:t>
            </a:r>
            <a:r>
              <a:rPr lang="en-US" dirty="0"/>
              <a:t> as </a:t>
            </a:r>
            <a:r>
              <a:rPr lang="en-US" dirty="0" err="1"/>
              <a:t>Name_Surname</a:t>
            </a:r>
            <a:r>
              <a:rPr lang="en-US" dirty="0"/>
              <a:t> from Customer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545486"/>
            <a:ext cx="8115300" cy="1781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6863" y="4403341"/>
            <a:ext cx="218122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426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</a:t>
            </a:r>
            <a:r>
              <a:rPr lang="th-TH" dirty="0"/>
              <a:t>ข้าม </a:t>
            </a:r>
            <a:r>
              <a:rPr lang="en-US" dirty="0"/>
              <a:t>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06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6331"/>
          </a:xfrm>
        </p:spPr>
        <p:txBody>
          <a:bodyPr/>
          <a:lstStyle/>
          <a:p>
            <a:r>
              <a:rPr lang="th-TH" dirty="0"/>
              <a:t>หาความยาว </a:t>
            </a:r>
            <a:r>
              <a:rPr lang="en-US" dirty="0"/>
              <a:t>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1456"/>
            <a:ext cx="10515600" cy="10745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LEN(</a:t>
            </a:r>
            <a:r>
              <a:rPr lang="en-US" dirty="0" err="1"/>
              <a:t>cust_Fullname</a:t>
            </a:r>
            <a:r>
              <a:rPr lang="en-US" dirty="0"/>
              <a:t>) </a:t>
            </a:r>
            <a:r>
              <a:rPr lang="th-TH" dirty="0"/>
              <a:t>ความยาวชื่อ</a:t>
            </a:r>
            <a:r>
              <a:rPr lang="en-US" dirty="0"/>
              <a:t>_</a:t>
            </a:r>
            <a:r>
              <a:rPr lang="th-TH" dirty="0"/>
              <a:t>นามสกุล </a:t>
            </a:r>
            <a:r>
              <a:rPr lang="en-US" dirty="0"/>
              <a:t>from Customer2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7297" y="2278398"/>
            <a:ext cx="2990850" cy="18478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84BD79B-A235-4DE1-8AD3-DB43790747FF}"/>
              </a:ext>
            </a:extLst>
          </p:cNvPr>
          <p:cNvSpPr txBox="1"/>
          <p:nvPr/>
        </p:nvSpPr>
        <p:spPr>
          <a:xfrm>
            <a:off x="937297" y="4563503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FF00FF"/>
                </a:solidFill>
              </a:rPr>
              <a:t>LEN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>
                <a:solidFill>
                  <a:srgbClr val="FF0000"/>
                </a:solidFill>
              </a:rPr>
              <a:t>'Flower'</a:t>
            </a:r>
            <a:r>
              <a:rPr lang="en-US" sz="1800" dirty="0">
                <a:solidFill>
                  <a:srgbClr val="808080"/>
                </a:solidFill>
              </a:rPr>
              <a:t>)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D997F0A-2E39-426F-B598-B67928F7A0A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7297" y="4966877"/>
            <a:ext cx="2524125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28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27727"/>
          </a:xfrm>
        </p:spPr>
        <p:txBody>
          <a:bodyPr/>
          <a:lstStyle/>
          <a:p>
            <a:r>
              <a:rPr lang="en-US" dirty="0"/>
              <a:t>This function searches for one character expression inside a second character expression, returning the starting position of the first expression if found.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CHARINDEX (Transact-SQL)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5887" y="3990749"/>
            <a:ext cx="3636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SELECT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CHARINDEX</a:t>
            </a:r>
            <a:r>
              <a:rPr lang="en-US" dirty="0">
                <a:solidFill>
                  <a:srgbClr val="80808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'dent'</a:t>
            </a:r>
            <a:r>
              <a:rPr lang="en-US" dirty="0">
                <a:solidFill>
                  <a:srgbClr val="808080"/>
                </a:solidFill>
              </a:rPr>
              <a:t>,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'Student'</a:t>
            </a:r>
            <a:r>
              <a:rPr lang="en-US" dirty="0">
                <a:solidFill>
                  <a:srgbClr val="808080"/>
                </a:solidFill>
              </a:rPr>
              <a:t>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5887" y="4418514"/>
            <a:ext cx="3009900" cy="1143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63259" y="3319885"/>
            <a:ext cx="5887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SFMono-Regular"/>
              </a:rPr>
              <a:t>SELECT</a:t>
            </a:r>
            <a:r>
              <a:rPr lang="en-US" dirty="0">
                <a:solidFill>
                  <a:srgbClr val="333333"/>
                </a:solidFill>
                <a:latin typeface="SFMono-Regular"/>
              </a:rPr>
              <a:t> CHARINDEX(</a:t>
            </a:r>
            <a:r>
              <a:rPr lang="en-US" dirty="0">
                <a:solidFill>
                  <a:srgbClr val="BC6060"/>
                </a:solidFill>
                <a:latin typeface="SFMono-Regular"/>
              </a:rPr>
              <a:t>&lt;</a:t>
            </a:r>
            <a:r>
              <a:rPr lang="en-US" dirty="0">
                <a:solidFill>
                  <a:srgbClr val="333333"/>
                </a:solidFill>
                <a:latin typeface="SFMono-Regular"/>
              </a:rPr>
              <a:t>FIND_STRING</a:t>
            </a:r>
            <a:r>
              <a:rPr lang="en-US" dirty="0">
                <a:solidFill>
                  <a:srgbClr val="BC6060"/>
                </a:solidFill>
                <a:latin typeface="SFMono-Regular"/>
              </a:rPr>
              <a:t>&gt;</a:t>
            </a:r>
            <a:r>
              <a:rPr lang="en-US" dirty="0">
                <a:solidFill>
                  <a:srgbClr val="333333"/>
                </a:solidFill>
                <a:latin typeface="SFMono-Regular"/>
              </a:rPr>
              <a:t>, </a:t>
            </a:r>
            <a:r>
              <a:rPr lang="en-US" dirty="0">
                <a:solidFill>
                  <a:srgbClr val="BC6060"/>
                </a:solidFill>
                <a:latin typeface="SFMono-Regular"/>
              </a:rPr>
              <a:t>&lt;</a:t>
            </a:r>
            <a:r>
              <a:rPr lang="en-US" dirty="0">
                <a:solidFill>
                  <a:srgbClr val="333333"/>
                </a:solidFill>
                <a:latin typeface="SFMono-Regular"/>
              </a:rPr>
              <a:t>FULL_STRING</a:t>
            </a:r>
            <a:r>
              <a:rPr lang="en-US" dirty="0">
                <a:solidFill>
                  <a:srgbClr val="BC6060"/>
                </a:solidFill>
                <a:latin typeface="SFMono-Regular"/>
              </a:rPr>
              <a:t>&gt;</a:t>
            </a:r>
            <a:r>
              <a:rPr lang="en-US" dirty="0">
                <a:solidFill>
                  <a:srgbClr val="333333"/>
                </a:solidFill>
                <a:latin typeface="SFMono-Regular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707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/>
              <a:t>Stored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BE5E5"/>
          </a:solidFill>
        </p:spPr>
        <p:txBody>
          <a:bodyPr/>
          <a:lstStyle/>
          <a:p>
            <a:pPr marL="0" indent="0">
              <a:buNone/>
            </a:pPr>
            <a:r>
              <a:rPr lang="th-TH" sz="3600" b="1" dirty="0">
                <a:solidFill>
                  <a:srgbClr val="AC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ข้อเสียการใช้ </a:t>
            </a:r>
            <a:r>
              <a:rPr lang="en-US" sz="3600" b="1" dirty="0">
                <a:solidFill>
                  <a:srgbClr val="AC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Stored Procedure</a:t>
            </a:r>
          </a:p>
          <a:p>
            <a:pPr marL="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Syntax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ของการเขียน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Stored Procedure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ในแต่ละ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DBMS (SQL Server, Oracle)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จะไม่เหมือนกัน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ดังนั้นเมื่อเปลี่ยน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DBMS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จะต้องเขียนใหม่ </a:t>
            </a:r>
          </a:p>
          <a:p>
            <a:pPr marL="0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2. เมื่อนำไปใช้บน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Production Server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 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Debug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ตรวจสอบหาข้อผิดพลาดทำได้ยากพอสมควร</a:t>
            </a:r>
          </a:p>
          <a:p>
            <a:pPr marL="0" indent="0">
              <a:buNone/>
            </a:pP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Production Server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คือ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Server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ที่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 Run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ระบบงานจริงของผู้ใช้งาน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3079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CHARINDEX(</a:t>
            </a:r>
            <a:r>
              <a:rPr lang="en-US" i="1" dirty="0"/>
              <a:t>substring</a:t>
            </a:r>
            <a:r>
              <a:rPr lang="en-US" dirty="0"/>
              <a:t>, 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/>
              <a:t>start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98143184"/>
              </p:ext>
            </p:extLst>
          </p:nvPr>
        </p:nvGraphicFramePr>
        <p:xfrm>
          <a:off x="946265" y="2547491"/>
          <a:ext cx="9705975" cy="1981200"/>
        </p:xfrm>
        <a:graphic>
          <a:graphicData uri="http://schemas.openxmlformats.org/drawingml/2006/table">
            <a:tbl>
              <a:tblPr/>
              <a:tblGrid>
                <a:gridCol w="2230041">
                  <a:extLst>
                    <a:ext uri="{9D8B030D-6E8A-4147-A177-3AD203B41FA5}">
                      <a16:colId xmlns:a16="http://schemas.microsoft.com/office/drawing/2014/main" xmlns="" val="432400887"/>
                    </a:ext>
                  </a:extLst>
                </a:gridCol>
                <a:gridCol w="7475934">
                  <a:extLst>
                    <a:ext uri="{9D8B030D-6E8A-4147-A177-3AD203B41FA5}">
                      <a16:colId xmlns:a16="http://schemas.microsoft.com/office/drawing/2014/main" xmlns="" val="6068055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Parameter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2615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i="1">
                          <a:effectLst/>
                        </a:rPr>
                        <a:t>substring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Required. The substring to search for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9542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i="1">
                          <a:effectLst/>
                        </a:rPr>
                        <a:t>string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Required. The string to be searched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7981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i="1">
                          <a:effectLst/>
                        </a:rPr>
                        <a:t>start</a:t>
                      </a:r>
                      <a:endParaRPr lang="en-US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Optional. The position where the search will start (if you do not want to start at the beginning of s</a:t>
                      </a:r>
                      <a:r>
                        <a:rPr lang="en-US" i="1" dirty="0">
                          <a:effectLst/>
                        </a:rPr>
                        <a:t>tring</a:t>
                      </a:r>
                      <a:r>
                        <a:rPr lang="en-US" dirty="0">
                          <a:effectLst/>
                        </a:rPr>
                        <a:t>). The first position in </a:t>
                      </a:r>
                      <a:r>
                        <a:rPr lang="en-US" i="1" dirty="0">
                          <a:effectLst/>
                        </a:rPr>
                        <a:t>string</a:t>
                      </a:r>
                      <a:r>
                        <a:rPr lang="en-US" dirty="0">
                          <a:effectLst/>
                        </a:rPr>
                        <a:t> is 1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960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533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/>
              <a:t>ค้นหา “</a:t>
            </a:r>
            <a:r>
              <a:rPr lang="en-US" dirty="0" err="1"/>
              <a:t>mer</a:t>
            </a:r>
            <a:r>
              <a:rPr lang="en-US" dirty="0"/>
              <a:t>" </a:t>
            </a:r>
            <a:r>
              <a:rPr lang="th-TH" dirty="0"/>
              <a:t>ในสตริง "</a:t>
            </a:r>
            <a:r>
              <a:rPr lang="en-US" dirty="0"/>
              <a:t>Customer" </a:t>
            </a:r>
            <a:r>
              <a:rPr lang="th-TH" dirty="0"/>
              <a:t>และส่งคืนตำแหน่ง: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CHARINDEX(‘</a:t>
            </a:r>
            <a:r>
              <a:rPr lang="en-US" dirty="0" err="1"/>
              <a:t>mer</a:t>
            </a:r>
            <a:r>
              <a:rPr lang="en-US" dirty="0"/>
              <a:t>', 'Customer');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h-TH" dirty="0"/>
              <a:t>ค้นหา “</a:t>
            </a:r>
            <a:r>
              <a:rPr lang="en-US" dirty="0"/>
              <a:t>to" </a:t>
            </a:r>
            <a:r>
              <a:rPr lang="th-TH" dirty="0"/>
              <a:t>ในสตริง "</a:t>
            </a:r>
            <a:r>
              <a:rPr lang="en-US" dirty="0"/>
              <a:t>Customer" </a:t>
            </a:r>
            <a:r>
              <a:rPr lang="th-TH" dirty="0"/>
              <a:t>และส่งคืนตำแหน่ง (เริ่มต้นในตำแหน่งที่ 3):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CHARINDEX(‘to', 'Customer', 3)</a:t>
            </a:r>
          </a:p>
        </p:txBody>
      </p:sp>
    </p:spTree>
    <p:extLst>
      <p:ext uri="{BB962C8B-B14F-4D97-AF65-F5344CB8AC3E}">
        <p14:creationId xmlns:p14="http://schemas.microsoft.com/office/powerpoint/2010/main" xmlns="" val="391005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336551"/>
            <a:ext cx="10515600" cy="996950"/>
          </a:xfrm>
        </p:spPr>
        <p:txBody>
          <a:bodyPr/>
          <a:lstStyle/>
          <a:p>
            <a:r>
              <a:rPr lang="en-US" dirty="0" smtClean="0"/>
              <a:t>CHARINDEX </a:t>
            </a:r>
            <a:r>
              <a:rPr lang="en-US" dirty="0" err="1" smtClean="0"/>
              <a:t>Reture</a:t>
            </a:r>
            <a:r>
              <a:rPr lang="th-TH" dirty="0" smtClean="0"/>
              <a:t>ให้ค่าเป็นตัวเลข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106612"/>
            <a:ext cx="10515600" cy="1393825"/>
          </a:xfrm>
        </p:spPr>
        <p:txBody>
          <a:bodyPr/>
          <a:lstStyle/>
          <a:p>
            <a:endParaRPr lang="th-TH" dirty="0"/>
          </a:p>
          <a:p>
            <a:r>
              <a:rPr lang="en-US" dirty="0" smtClean="0"/>
              <a:t>select </a:t>
            </a:r>
            <a:r>
              <a:rPr lang="en-US" dirty="0"/>
              <a:t>CHARINDEX(' ', </a:t>
            </a:r>
            <a:r>
              <a:rPr lang="en-US" dirty="0" err="1" smtClean="0"/>
              <a:t>cust_Fullname</a:t>
            </a:r>
            <a:r>
              <a:rPr lang="en-US" dirty="0" smtClean="0"/>
              <a:t>) </a:t>
            </a:r>
            <a:r>
              <a:rPr lang="en-US" dirty="0"/>
              <a:t>as </a:t>
            </a:r>
            <a:r>
              <a:rPr lang="en-US" dirty="0" err="1"/>
              <a:t>CIndex</a:t>
            </a:r>
            <a:r>
              <a:rPr lang="en-US" dirty="0"/>
              <a:t> from Customer2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3614737"/>
            <a:ext cx="1562100" cy="15906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57250" y="1500188"/>
            <a:ext cx="2335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CHARINDEX </a:t>
            </a:r>
            <a:r>
              <a:rPr lang="th-TH" dirty="0" smtClean="0"/>
              <a:t>ให้</a:t>
            </a:r>
            <a:r>
              <a:rPr lang="th-TH" dirty="0"/>
              <a:t>ค่าเป็นตัวเลข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05054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CHARINDEX</a:t>
            </a:r>
          </a:p>
        </p:txBody>
      </p:sp>
      <p:sp>
        <p:nvSpPr>
          <p:cNvPr id="4" name="Rectangle 3"/>
          <p:cNvSpPr/>
          <p:nvPr/>
        </p:nvSpPr>
        <p:spPr>
          <a:xfrm>
            <a:off x="714375" y="2056804"/>
            <a:ext cx="10287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select left(</a:t>
            </a:r>
            <a:r>
              <a:rPr lang="en-US" sz="2000" dirty="0" err="1"/>
              <a:t>cust_Fullname</a:t>
            </a:r>
            <a:r>
              <a:rPr lang="en-US" sz="2000" dirty="0"/>
              <a:t>,(</a:t>
            </a:r>
            <a:r>
              <a:rPr lang="en-US" sz="2000" dirty="0" err="1"/>
              <a:t>Charindex</a:t>
            </a:r>
            <a:r>
              <a:rPr lang="en-US" sz="2000" dirty="0"/>
              <a:t>(' ',</a:t>
            </a:r>
            <a:r>
              <a:rPr lang="en-US" sz="2000" dirty="0" err="1"/>
              <a:t>cust_Fullname</a:t>
            </a:r>
            <a:r>
              <a:rPr lang="en-US" sz="2000" dirty="0"/>
              <a:t>)-1)) as name from Customer2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487614"/>
            <a:ext cx="1657350" cy="14954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4375" y="1615560"/>
            <a:ext cx="88487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เนื่องจาก</a:t>
            </a:r>
            <a:r>
              <a:rPr lang="en-US" dirty="0" smtClean="0"/>
              <a:t>CHARINDEX </a:t>
            </a:r>
            <a:r>
              <a:rPr lang="th-TH" dirty="0"/>
              <a:t>ให้ค่าเป็น</a:t>
            </a:r>
            <a:r>
              <a:rPr lang="th-TH" dirty="0" smtClean="0"/>
              <a:t>ตัวเลข จึงได้นำคุณสมบัตินี้มาปรับใช้ในการหาตำแหน่งในการตัดคำ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" y="5005387"/>
            <a:ext cx="88773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left(cust_Fullname,8) as name from Customer2 where </a:t>
            </a:r>
            <a:r>
              <a:rPr lang="en-US" dirty="0" err="1"/>
              <a:t>cust_fullname</a:t>
            </a:r>
            <a:r>
              <a:rPr lang="en-US" dirty="0"/>
              <a:t> = '</a:t>
            </a:r>
            <a:r>
              <a:rPr lang="th-TH" dirty="0"/>
              <a:t>ดาวเรือง ไกลบ้าน'</a:t>
            </a:r>
            <a:br>
              <a:rPr lang="th-TH" dirty="0"/>
            </a:br>
            <a:r>
              <a:rPr lang="en-US" dirty="0"/>
              <a:t>select left(cust_Fullname,8) as name from Customer2 where </a:t>
            </a:r>
            <a:r>
              <a:rPr lang="en-US" dirty="0" err="1"/>
              <a:t>cust_fullname</a:t>
            </a:r>
            <a:r>
              <a:rPr lang="en-US" dirty="0"/>
              <a:t> = '</a:t>
            </a:r>
            <a:r>
              <a:rPr lang="th-TH" dirty="0"/>
              <a:t>ประพันธ์ เจริญ'</a:t>
            </a:r>
            <a:br>
              <a:rPr lang="th-TH" dirty="0"/>
            </a:br>
            <a:r>
              <a:rPr lang="en-US" dirty="0"/>
              <a:t>select left(cust_Fullname,7) as name from Customer2 where </a:t>
            </a:r>
            <a:r>
              <a:rPr lang="en-US" dirty="0" err="1"/>
              <a:t>cust_fullname</a:t>
            </a:r>
            <a:r>
              <a:rPr lang="en-US" dirty="0"/>
              <a:t> = '</a:t>
            </a:r>
            <a:r>
              <a:rPr lang="th-TH" dirty="0"/>
              <a:t>พุดซ้อน รุ่งเรือง'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05987" y="4499967"/>
            <a:ext cx="1343025" cy="2133600"/>
          </a:xfrm>
          <a:prstGeom prst="rect">
            <a:avLst/>
          </a:prstGeom>
        </p:spPr>
      </p:pic>
      <p:sp>
        <p:nvSpPr>
          <p:cNvPr id="12" name="Oval Callout 11"/>
          <p:cNvSpPr/>
          <p:nvPr/>
        </p:nvSpPr>
        <p:spPr>
          <a:xfrm>
            <a:off x="4505325" y="3114675"/>
            <a:ext cx="2419350" cy="1666875"/>
          </a:xfrm>
          <a:prstGeom prst="wedgeEllipseCallout">
            <a:avLst>
              <a:gd name="adj1" fmla="val 8175"/>
              <a:gd name="adj2" fmla="val -8876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ตำแหน่ง </a:t>
            </a:r>
          </a:p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9-1</a:t>
            </a:r>
            <a:r>
              <a:rPr lang="en-US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=8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9-1=8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8-1=7</a:t>
            </a:r>
            <a:endParaRPr lang="en-US" sz="20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96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195489"/>
            <a:ext cx="10412974" cy="890361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แยกคำ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598" y="1173908"/>
            <a:ext cx="9184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Google Sans"/>
              </a:rPr>
              <a:t>How to split a column of text into multiple columns in SQL Server</a:t>
            </a:r>
            <a:endParaRPr lang="en-US" b="0" i="0" u="none" strike="noStrike" dirty="0">
              <a:effectLst/>
              <a:latin typeface="Google Sans"/>
              <a:hlinkClick r:id="rId2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594169" y="3307830"/>
            <a:ext cx="2183854" cy="741790"/>
          </a:xfrm>
          <a:prstGeom prst="wedgeEllipseCallout">
            <a:avLst>
              <a:gd name="adj1" fmla="val -51136"/>
              <a:gd name="adj2" fmla="val 11271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</a:rPr>
              <a:t>ตำแหน่งที่เริ่ม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1297" y="1560758"/>
            <a:ext cx="6800850" cy="1238250"/>
          </a:xfrm>
          <a:prstGeom prst="rect">
            <a:avLst/>
          </a:prstGeom>
        </p:spPr>
      </p:pic>
      <p:sp>
        <p:nvSpPr>
          <p:cNvPr id="10" name="Oval Callout 9"/>
          <p:cNvSpPr/>
          <p:nvPr/>
        </p:nvSpPr>
        <p:spPr>
          <a:xfrm>
            <a:off x="2797721" y="3256398"/>
            <a:ext cx="1669504" cy="1017005"/>
          </a:xfrm>
          <a:prstGeom prst="wedgeEllipseCallout">
            <a:avLst>
              <a:gd name="adj1" fmla="val -9902"/>
              <a:gd name="adj2" fmla="val 77034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"/>
            <a:r>
              <a:rPr lang="th-TH" sz="1400" dirty="0">
                <a:solidFill>
                  <a:schemeClr val="tx1"/>
                </a:solidFill>
              </a:rPr>
              <a:t>ดาวเรือง ไกล</a:t>
            </a:r>
            <a:r>
              <a:rPr lang="th-TH" sz="1400" dirty="0" smtClean="0">
                <a:solidFill>
                  <a:schemeClr val="tx1"/>
                </a:solidFill>
              </a:rPr>
              <a:t>บ้าน</a:t>
            </a:r>
            <a:endParaRPr lang="en-US" sz="1400" dirty="0" smtClean="0">
              <a:solidFill>
                <a:schemeClr val="tx1"/>
              </a:solidFill>
            </a:endParaRPr>
          </a:p>
          <a:p>
            <a:pPr fontAlgn="b"/>
            <a:r>
              <a:rPr lang="th-TH" sz="1400" dirty="0">
                <a:solidFill>
                  <a:schemeClr val="tx1"/>
                </a:solidFill>
              </a:rPr>
              <a:t>ประพันธ์ </a:t>
            </a:r>
            <a:r>
              <a:rPr lang="th-TH" sz="1400" dirty="0" smtClean="0">
                <a:solidFill>
                  <a:schemeClr val="tx1"/>
                </a:solidFill>
              </a:rPr>
              <a:t>เจริญ</a:t>
            </a:r>
            <a:endParaRPr lang="en-US" sz="1400" dirty="0" smtClean="0">
              <a:solidFill>
                <a:schemeClr val="tx1"/>
              </a:solidFill>
            </a:endParaRPr>
          </a:p>
          <a:p>
            <a:pPr fontAlgn="b"/>
            <a:r>
              <a:rPr lang="th-TH" sz="1400" dirty="0">
                <a:solidFill>
                  <a:schemeClr val="tx1"/>
                </a:solidFill>
              </a:rPr>
              <a:t>พุดซ้อน </a:t>
            </a:r>
            <a:r>
              <a:rPr lang="th-TH" sz="1400" dirty="0" smtClean="0">
                <a:solidFill>
                  <a:schemeClr val="tx1"/>
                </a:solidFill>
              </a:rPr>
              <a:t>รุ่งเรือง</a:t>
            </a:r>
            <a:endParaRPr lang="th-TH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57275" y="4403902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SUBSTRING(</a:t>
            </a:r>
            <a:r>
              <a:rPr lang="en-US" dirty="0" err="1"/>
              <a:t>Cust_Fullname</a:t>
            </a:r>
            <a:r>
              <a:rPr lang="en-US" dirty="0"/>
              <a:t>, 1, (CHARINDEX(' ', </a:t>
            </a:r>
            <a:r>
              <a:rPr lang="en-US" dirty="0" err="1"/>
              <a:t>Cust_Fullname</a:t>
            </a:r>
            <a:r>
              <a:rPr lang="en-US" dirty="0"/>
              <a:t>))-1) AS Name</a:t>
            </a:r>
          </a:p>
          <a:p>
            <a:r>
              <a:rPr lang="en-US" dirty="0"/>
              <a:t>FROM Customer2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76337" y="5239377"/>
            <a:ext cx="1476375" cy="1276350"/>
          </a:xfrm>
          <a:prstGeom prst="rect">
            <a:avLst/>
          </a:prstGeom>
        </p:spPr>
      </p:pic>
      <p:sp>
        <p:nvSpPr>
          <p:cNvPr id="14" name="Oval Callout 13"/>
          <p:cNvSpPr/>
          <p:nvPr/>
        </p:nvSpPr>
        <p:spPr>
          <a:xfrm>
            <a:off x="7587976" y="2422960"/>
            <a:ext cx="2419350" cy="1666875"/>
          </a:xfrm>
          <a:prstGeom prst="wedgeEllipseCallout">
            <a:avLst>
              <a:gd name="adj1" fmla="val -67022"/>
              <a:gd name="adj2" fmla="val 7580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ตำแหน่ง </a:t>
            </a:r>
          </a:p>
          <a:p>
            <a:pPr algn="ctr"/>
            <a:r>
              <a:rPr lang="th-TH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9-1</a:t>
            </a:r>
            <a:r>
              <a:rPr lang="en-US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=8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9-1=8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8-1=7</a:t>
            </a:r>
            <a:endParaRPr lang="en-US" sz="20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1343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524" y="1724024"/>
            <a:ext cx="10515600" cy="1143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select </a:t>
            </a:r>
            <a:r>
              <a:rPr lang="en-US" sz="1800" dirty="0"/>
              <a:t>Substring(cust_Fullname,1,8) as name from Customer2 where </a:t>
            </a:r>
            <a:r>
              <a:rPr lang="en-US" sz="1800" dirty="0" err="1"/>
              <a:t>cust_fullname</a:t>
            </a:r>
            <a:r>
              <a:rPr lang="en-US" sz="1800" dirty="0"/>
              <a:t> = '</a:t>
            </a:r>
            <a:r>
              <a:rPr lang="th-TH" sz="1800" dirty="0"/>
              <a:t>ดาวเรือง ไกลบ้าน'</a:t>
            </a:r>
            <a:br>
              <a:rPr lang="th-TH" sz="1800" dirty="0"/>
            </a:br>
            <a:r>
              <a:rPr lang="en-US" sz="1800" dirty="0"/>
              <a:t>select Substring(cust_Fullname,1,8) as name from Customer2 where </a:t>
            </a:r>
            <a:r>
              <a:rPr lang="en-US" sz="1800" dirty="0" err="1"/>
              <a:t>cust_fullname</a:t>
            </a:r>
            <a:r>
              <a:rPr lang="en-US" sz="1800" dirty="0"/>
              <a:t> = '</a:t>
            </a:r>
            <a:r>
              <a:rPr lang="th-TH" sz="1800" dirty="0"/>
              <a:t>ประพันธ์ เจริญ'</a:t>
            </a:r>
            <a:br>
              <a:rPr lang="th-TH" sz="1800" dirty="0"/>
            </a:br>
            <a:r>
              <a:rPr lang="en-US" sz="1800" dirty="0"/>
              <a:t>select Substring(cust_Fullname,1,7) as name from Customer2 where </a:t>
            </a:r>
            <a:r>
              <a:rPr lang="en-US" sz="1800" dirty="0" err="1"/>
              <a:t>cust_fullname</a:t>
            </a:r>
            <a:r>
              <a:rPr lang="en-US" sz="1800" dirty="0"/>
              <a:t> = '</a:t>
            </a:r>
            <a:r>
              <a:rPr lang="th-TH" sz="1800" dirty="0"/>
              <a:t>พุดซ้อน รุ่งเรือง'</a:t>
            </a:r>
          </a:p>
          <a:p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867025"/>
            <a:ext cx="1533525" cy="212407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6524" y="366939"/>
            <a:ext cx="10412974" cy="890361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แยกคำ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5463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แยก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คำ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ที่มีขนาดไม่เท่ากันในแต่ละ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Row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SUBSTRING(</a:t>
            </a:r>
            <a:r>
              <a:rPr lang="en-US" dirty="0" err="1"/>
              <a:t>fullname</a:t>
            </a:r>
            <a:r>
              <a:rPr lang="en-US" dirty="0"/>
              <a:t>, 1, CHARINDEX(' ', </a:t>
            </a:r>
            <a:r>
              <a:rPr lang="en-US" dirty="0" err="1"/>
              <a:t>fullname</a:t>
            </a:r>
            <a:r>
              <a:rPr lang="en-US" dirty="0"/>
              <a:t>) - 1) AS </a:t>
            </a:r>
            <a:r>
              <a:rPr lang="en-US" dirty="0" err="1"/>
              <a:t>Firstname</a:t>
            </a:r>
            <a:r>
              <a:rPr lang="en-US" dirty="0"/>
              <a:t>,  </a:t>
            </a:r>
          </a:p>
          <a:p>
            <a:pPr marL="0" indent="0">
              <a:buNone/>
            </a:pPr>
            <a:r>
              <a:rPr lang="en-US" dirty="0"/>
              <a:t>SUBSTRING(</a:t>
            </a:r>
            <a:r>
              <a:rPr lang="en-US" dirty="0" err="1"/>
              <a:t>fullname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CHARINDEX(' ', </a:t>
            </a:r>
            <a:r>
              <a:rPr lang="en-US" dirty="0" err="1"/>
              <a:t>fullname</a:t>
            </a:r>
            <a:r>
              <a:rPr lang="en-US" dirty="0"/>
              <a:t>) + 1,</a:t>
            </a:r>
          </a:p>
          <a:p>
            <a:pPr marL="0" indent="0">
              <a:buNone/>
            </a:pPr>
            <a:r>
              <a:rPr lang="en-US" dirty="0"/>
              <a:t>LEN(</a:t>
            </a:r>
            <a:r>
              <a:rPr lang="en-US" dirty="0" err="1"/>
              <a:t>fullname</a:t>
            </a:r>
            <a:r>
              <a:rPr lang="en-US" dirty="0"/>
              <a:t>) - CHARINDEX(' ', </a:t>
            </a:r>
            <a:r>
              <a:rPr lang="en-US" dirty="0" err="1"/>
              <a:t>fullname</a:t>
            </a:r>
            <a:r>
              <a:rPr lang="en-US" dirty="0"/>
              <a:t>)) AS </a:t>
            </a:r>
            <a:r>
              <a:rPr lang="en-US" dirty="0" err="1"/>
              <a:t>Lastname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FROM Table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71806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select left(cust_Fullname,8)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ดาวเรือง ไกลบ้าน'</a:t>
            </a:r>
            <a:br>
              <a:rPr lang="th-TH" sz="1400" dirty="0"/>
            </a:br>
            <a:r>
              <a:rPr lang="en-US" sz="1400" dirty="0"/>
              <a:t>select left(cust_Fullname,8)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ประพันธ์ เจริญ'</a:t>
            </a:r>
            <a:br>
              <a:rPr lang="th-TH" sz="1400" dirty="0"/>
            </a:br>
            <a:r>
              <a:rPr lang="en-US" sz="1400" dirty="0"/>
              <a:t>select left(cust_Fullname,7)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พุดซ้อน รุ่งเรือง'</a:t>
            </a:r>
          </a:p>
          <a:p>
            <a:r>
              <a:rPr lang="th-TH" sz="1400" dirty="0"/>
              <a:t/>
            </a:r>
            <a:br>
              <a:rPr lang="th-TH" sz="1400" dirty="0"/>
            </a:br>
            <a:r>
              <a:rPr lang="en-US" sz="1400" dirty="0"/>
              <a:t>select Substring(cust_Fullname,1,8)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ดาวเรือง ไกลบ้าน'</a:t>
            </a:r>
            <a:br>
              <a:rPr lang="th-TH" sz="1400" dirty="0"/>
            </a:br>
            <a:r>
              <a:rPr lang="en-US" sz="1400" dirty="0"/>
              <a:t>select Substring(cust_Fullname,1,8)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ประพันธ์ เจริญ'</a:t>
            </a:r>
            <a:br>
              <a:rPr lang="th-TH" sz="1400" dirty="0"/>
            </a:br>
            <a:r>
              <a:rPr lang="en-US" sz="1400" dirty="0"/>
              <a:t>select Substring(cust_Fullname,1,7)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พุดซ้อน รุ่งเรือง'</a:t>
            </a:r>
          </a:p>
          <a:p>
            <a:r>
              <a:rPr lang="en-US" sz="1400" dirty="0"/>
              <a:t>select Substring(cust_Fullname,1,CHARINDEX(' ', </a:t>
            </a:r>
            <a:r>
              <a:rPr lang="en-US" sz="1400" dirty="0" err="1"/>
              <a:t>cust_Fullname</a:t>
            </a:r>
            <a:r>
              <a:rPr lang="en-US" sz="1400" dirty="0"/>
              <a:t>)-1)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ดาวเรือง ไกลบ้าน'</a:t>
            </a:r>
            <a:br>
              <a:rPr lang="th-TH" sz="1400" dirty="0"/>
            </a:br>
            <a:r>
              <a:rPr lang="en-US" sz="1400" dirty="0"/>
              <a:t>select Substring(cust_Fullname,1,CHARINDEX(' ', </a:t>
            </a:r>
            <a:r>
              <a:rPr lang="en-US" sz="1400" dirty="0" err="1"/>
              <a:t>cust_Fullname</a:t>
            </a:r>
            <a:r>
              <a:rPr lang="en-US" sz="1400" dirty="0"/>
              <a:t>)-1)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ประพันธ์ เจริญ'</a:t>
            </a:r>
            <a:br>
              <a:rPr lang="th-TH" sz="1400" dirty="0"/>
            </a:br>
            <a:r>
              <a:rPr lang="en-US" sz="1400" dirty="0"/>
              <a:t>select Substring(cust_Fullname,1,CHARINDEX(' ', </a:t>
            </a:r>
            <a:r>
              <a:rPr lang="en-US" sz="1400" dirty="0" err="1"/>
              <a:t>cust_Fullname</a:t>
            </a:r>
            <a:r>
              <a:rPr lang="en-US" sz="1400" dirty="0"/>
              <a:t>)-1) as name from Customer2 where </a:t>
            </a:r>
            <a:r>
              <a:rPr lang="en-US" sz="1400" dirty="0" err="1"/>
              <a:t>cust_fullname</a:t>
            </a:r>
            <a:r>
              <a:rPr lang="en-US" sz="1400" dirty="0"/>
              <a:t> = '</a:t>
            </a:r>
            <a:r>
              <a:rPr lang="th-TH" sz="1400" dirty="0"/>
              <a:t>พุดซ้อน </a:t>
            </a:r>
            <a:r>
              <a:rPr lang="th-TH" sz="1400" dirty="0" smtClean="0"/>
              <a:t>รุ่งเรือง‘</a:t>
            </a:r>
          </a:p>
          <a:p>
            <a:r>
              <a:rPr lang="en-US" sz="1400" dirty="0">
                <a:latin typeface="-apple-system"/>
              </a:rPr>
              <a:t>select Substring(cust_Fullname,10,7) as name from Customer2 where </a:t>
            </a:r>
            <a:r>
              <a:rPr lang="en-US" sz="1400" dirty="0" err="1">
                <a:latin typeface="-apple-system"/>
              </a:rPr>
              <a:t>cust_fullname</a:t>
            </a:r>
            <a:r>
              <a:rPr lang="en-US" sz="1400" dirty="0">
                <a:latin typeface="-apple-system"/>
              </a:rPr>
              <a:t> = '</a:t>
            </a:r>
            <a:r>
              <a:rPr lang="th-TH" sz="1400" dirty="0">
                <a:latin typeface="-apple-system"/>
              </a:rPr>
              <a:t>ดาวเรือง ไกลบ้าน'</a:t>
            </a:r>
            <a:br>
              <a:rPr lang="th-TH" sz="1400" dirty="0">
                <a:latin typeface="-apple-system"/>
              </a:rPr>
            </a:br>
            <a:r>
              <a:rPr lang="en-US" sz="1400" dirty="0">
                <a:latin typeface="-apple-system"/>
              </a:rPr>
              <a:t>select Substring(cust_Fullname,10,6) as name from Customer2 where </a:t>
            </a:r>
            <a:r>
              <a:rPr lang="en-US" sz="1400" dirty="0" err="1">
                <a:latin typeface="-apple-system"/>
              </a:rPr>
              <a:t>cust_fullname</a:t>
            </a:r>
            <a:r>
              <a:rPr lang="en-US" sz="1400" dirty="0">
                <a:latin typeface="-apple-system"/>
              </a:rPr>
              <a:t> = '</a:t>
            </a:r>
            <a:r>
              <a:rPr lang="th-TH" sz="1400" dirty="0">
                <a:latin typeface="-apple-system"/>
              </a:rPr>
              <a:t>ประพันธ์ เจริญ'</a:t>
            </a:r>
            <a:br>
              <a:rPr lang="th-TH" sz="1400" dirty="0">
                <a:latin typeface="-apple-system"/>
              </a:rPr>
            </a:br>
            <a:r>
              <a:rPr lang="en-US" sz="1400" dirty="0">
                <a:latin typeface="-apple-system"/>
              </a:rPr>
              <a:t>select Substring(cust_Fullname,9,9) as name from Customer2 where </a:t>
            </a:r>
            <a:r>
              <a:rPr lang="en-US" sz="1400" dirty="0" err="1">
                <a:latin typeface="-apple-system"/>
              </a:rPr>
              <a:t>cust_fullname</a:t>
            </a:r>
            <a:r>
              <a:rPr lang="en-US" sz="1400" dirty="0">
                <a:latin typeface="-apple-system"/>
              </a:rPr>
              <a:t> = '</a:t>
            </a:r>
            <a:r>
              <a:rPr lang="th-TH" sz="1400" dirty="0">
                <a:latin typeface="-apple-system"/>
              </a:rPr>
              <a:t>พุดซ้อน รุ่งเรือง'</a:t>
            </a:r>
          </a:p>
          <a:p>
            <a:endParaRPr lang="th-TH" sz="14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4914744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88899"/>
            <a:ext cx="10515600" cy="825501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Select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แยก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คำ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กรณี นามสกุล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3756023"/>
            <a:ext cx="11177588" cy="1593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SUBSTRING(</a:t>
            </a:r>
            <a:r>
              <a:rPr lang="en-US" sz="2400" dirty="0" err="1"/>
              <a:t>cust_Fullname</a:t>
            </a:r>
            <a:r>
              <a:rPr lang="en-US" sz="2400" dirty="0"/>
              <a:t>,(CHARINDEX(' ',</a:t>
            </a:r>
            <a:r>
              <a:rPr lang="en-US" sz="2400" dirty="0" err="1"/>
              <a:t>cust_Fullname</a:t>
            </a:r>
            <a:r>
              <a:rPr lang="en-US" sz="2400" dirty="0"/>
              <a:t>)+1),(</a:t>
            </a:r>
            <a:r>
              <a:rPr lang="en-US" sz="2400" dirty="0" err="1"/>
              <a:t>len</a:t>
            </a:r>
            <a:r>
              <a:rPr lang="en-US" sz="2400" dirty="0"/>
              <a:t>(</a:t>
            </a:r>
            <a:r>
              <a:rPr lang="en-US" sz="2400" dirty="0" err="1"/>
              <a:t>cust_Fullname</a:t>
            </a:r>
            <a:r>
              <a:rPr lang="en-US" sz="2400" dirty="0"/>
              <a:t>)-CHARINDEX(' ',</a:t>
            </a:r>
            <a:r>
              <a:rPr lang="en-US" sz="2400" dirty="0" err="1"/>
              <a:t>cust_Fullname</a:t>
            </a:r>
            <a:r>
              <a:rPr lang="en-US" sz="2400" dirty="0"/>
              <a:t>))) as </a:t>
            </a:r>
            <a:r>
              <a:rPr lang="en-US" sz="2400" dirty="0" err="1" smtClean="0"/>
              <a:t>lastname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from Customer2</a:t>
            </a:r>
            <a:endParaRPr lang="en-US" sz="2400" dirty="0"/>
          </a:p>
        </p:txBody>
      </p:sp>
      <p:sp>
        <p:nvSpPr>
          <p:cNvPr id="7" name="Speech Bubble: Oval 4">
            <a:extLst>
              <a:ext uri="{FF2B5EF4-FFF2-40B4-BE49-F238E27FC236}">
                <a16:creationId xmlns:a16="http://schemas.microsoft.com/office/drawing/2014/main" xmlns="" id="{E0A0513D-1F91-42A5-AF2B-EE7DE7983754}"/>
              </a:ext>
            </a:extLst>
          </p:cNvPr>
          <p:cNvSpPr/>
          <p:nvPr/>
        </p:nvSpPr>
        <p:spPr>
          <a:xfrm>
            <a:off x="5714563" y="5421031"/>
            <a:ext cx="3953312" cy="1291904"/>
          </a:xfrm>
          <a:prstGeom prst="wedgeEllipseCallout">
            <a:avLst>
              <a:gd name="adj1" fmla="val -86899"/>
              <a:gd name="adj2" fmla="val -12114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Length</a:t>
            </a:r>
            <a:r>
              <a:rPr lang="en-US" b="1" dirty="0" smtClean="0">
                <a:solidFill>
                  <a:schemeClr val="tx1"/>
                </a:solidFill>
              </a:rPr>
              <a:t> = </a:t>
            </a:r>
            <a:r>
              <a:rPr lang="th-TH" b="1" dirty="0" smtClean="0">
                <a:solidFill>
                  <a:schemeClr val="tx1"/>
                </a:solidFill>
              </a:rPr>
              <a:t>ความ</a:t>
            </a:r>
            <a:r>
              <a:rPr lang="th-TH" b="1" dirty="0">
                <a:solidFill>
                  <a:schemeClr val="tx1"/>
                </a:solidFill>
              </a:rPr>
              <a:t>ยาวของข้อมูลที่ต้องการ</a:t>
            </a:r>
            <a:r>
              <a:rPr lang="th-TH" b="1" dirty="0" smtClean="0">
                <a:solidFill>
                  <a:schemeClr val="tx1"/>
                </a:solidFill>
              </a:rPr>
              <a:t>ตัด</a:t>
            </a:r>
            <a:r>
              <a:rPr lang="en-US" b="1" dirty="0" smtClean="0">
                <a:solidFill>
                  <a:schemeClr val="tx1"/>
                </a:solidFill>
              </a:rPr>
              <a:t>= </a:t>
            </a:r>
            <a:r>
              <a:rPr lang="th-TH" b="1" dirty="0" smtClean="0">
                <a:solidFill>
                  <a:schemeClr val="tx1"/>
                </a:solidFill>
              </a:rPr>
              <a:t>เอาความยาวของข้อความทั้งหมด-ความยาวของข้อความส่วน ชื่อ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Firstname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6361" y="655003"/>
            <a:ext cx="3183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SUBSTRING(</a:t>
            </a:r>
            <a:r>
              <a:rPr lang="en-US" i="1" dirty="0"/>
              <a:t>string</a:t>
            </a:r>
            <a:r>
              <a:rPr lang="en-US" dirty="0"/>
              <a:t>, </a:t>
            </a:r>
            <a:r>
              <a:rPr lang="en-US" i="1" dirty="0">
                <a:solidFill>
                  <a:srgbClr val="C00000"/>
                </a:solidFill>
              </a:rPr>
              <a:t>start</a:t>
            </a:r>
            <a:r>
              <a:rPr lang="en-US" dirty="0"/>
              <a:t>, </a:t>
            </a:r>
            <a:r>
              <a:rPr lang="en-US" i="1" dirty="0">
                <a:solidFill>
                  <a:srgbClr val="C00000"/>
                </a:solidFill>
              </a:rPr>
              <a:t>length</a:t>
            </a:r>
            <a:r>
              <a:rPr lang="en-US" dirty="0"/>
              <a:t>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5275" y="1620599"/>
            <a:ext cx="7181850" cy="18803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Speech Bubble: Oval 3">
            <a:extLst>
              <a:ext uri="{FF2B5EF4-FFF2-40B4-BE49-F238E27FC236}">
                <a16:creationId xmlns:a16="http://schemas.microsoft.com/office/drawing/2014/main" xmlns="" id="{3EBCB71D-BD6B-4C19-9F50-50762C46D46B}"/>
              </a:ext>
            </a:extLst>
          </p:cNvPr>
          <p:cNvSpPr/>
          <p:nvPr/>
        </p:nvSpPr>
        <p:spPr>
          <a:xfrm>
            <a:off x="7585523" y="1771650"/>
            <a:ext cx="4367213" cy="1563645"/>
          </a:xfrm>
          <a:prstGeom prst="wedgeEllipseCallout">
            <a:avLst>
              <a:gd name="adj1" fmla="val -77696"/>
              <a:gd name="adj2" fmla="val 9506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</a:rPr>
              <a:t>ตำแหน่งที่เริ่ม</a:t>
            </a:r>
            <a:r>
              <a:rPr lang="th-TH" sz="2400" b="1" dirty="0" smtClean="0">
                <a:solidFill>
                  <a:schemeClr val="tx1"/>
                </a:solidFill>
              </a:rPr>
              <a:t>อ่าน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Start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th-TH" sz="2400" b="1" dirty="0" smtClean="0">
                <a:solidFill>
                  <a:schemeClr val="tx1"/>
                </a:solidFill>
              </a:rPr>
              <a:t>ของ </a:t>
            </a:r>
            <a:r>
              <a:rPr lang="th-TH" sz="2400" b="1" dirty="0" smtClean="0">
                <a:solidFill>
                  <a:srgbClr val="C00000"/>
                </a:solidFill>
              </a:rPr>
              <a:t>นามสกุล</a:t>
            </a:r>
            <a:r>
              <a:rPr lang="th-TH" sz="2400" b="1" dirty="0" smtClean="0">
                <a:solidFill>
                  <a:schemeClr val="tx1"/>
                </a:solidFill>
              </a:rPr>
              <a:t> คือหลังจากตำแหน่งหลัง </a:t>
            </a:r>
            <a:r>
              <a:rPr lang="en-US" sz="2400" b="1" dirty="0" smtClean="0">
                <a:solidFill>
                  <a:schemeClr val="tx1"/>
                </a:solidFill>
              </a:rPr>
              <a:t>‘ ’ </a:t>
            </a:r>
            <a:r>
              <a:rPr lang="th-TH" sz="2400" b="1" dirty="0" smtClean="0">
                <a:solidFill>
                  <a:schemeClr val="tx1"/>
                </a:solidFill>
              </a:rPr>
              <a:t>ดังนั้น ใช้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CHARINDEX(' </a:t>
            </a:r>
            <a:r>
              <a:rPr lang="en-US" sz="1400" dirty="0" smtClean="0">
                <a:solidFill>
                  <a:schemeClr val="tx1"/>
                </a:solidFill>
              </a:rPr>
              <a:t>',</a:t>
            </a:r>
            <a:r>
              <a:rPr lang="en-US" sz="1400" dirty="0" err="1" smtClean="0">
                <a:solidFill>
                  <a:schemeClr val="tx1"/>
                </a:solidFill>
              </a:rPr>
              <a:t>Cust_Fullname</a:t>
            </a:r>
            <a:r>
              <a:rPr lang="en-US" sz="1400" dirty="0" smtClean="0">
                <a:solidFill>
                  <a:schemeClr val="tx1"/>
                </a:solidFill>
              </a:rPr>
              <a:t>)+1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2114549" y="880507"/>
            <a:ext cx="2743201" cy="484982"/>
          </a:xfrm>
          <a:prstGeom prst="wedgeEllipseCallout">
            <a:avLst>
              <a:gd name="adj1" fmla="val -9091"/>
              <a:gd name="adj2" fmla="val 20587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กรณี </a:t>
            </a:r>
            <a:r>
              <a:rPr lang="en-US" dirty="0" err="1" smtClean="0">
                <a:solidFill>
                  <a:schemeClr val="tx1"/>
                </a:solidFill>
              </a:rPr>
              <a:t>Lastname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3000373" y="2389306"/>
            <a:ext cx="257175" cy="600075"/>
          </a:xfrm>
          <a:prstGeom prst="rightBrace">
            <a:avLst>
              <a:gd name="adj1" fmla="val 34259"/>
              <a:gd name="adj2" fmla="val 468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291984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2" y="197643"/>
            <a:ext cx="10515600" cy="1325563"/>
          </a:xfrm>
        </p:spPr>
        <p:txBody>
          <a:bodyPr/>
          <a:lstStyle/>
          <a:p>
            <a:r>
              <a:rPr lang="en-US" dirty="0"/>
              <a:t>Select </a:t>
            </a:r>
            <a:r>
              <a:rPr lang="th-TH" dirty="0"/>
              <a:t>แยกคำ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3028951"/>
            <a:ext cx="10515600" cy="1683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SELECT SUBSTRING(</a:t>
            </a:r>
            <a:r>
              <a:rPr lang="en-US" sz="2000" dirty="0" err="1"/>
              <a:t>cust_Fullname</a:t>
            </a:r>
            <a:r>
              <a:rPr lang="en-US" sz="2000" dirty="0"/>
              <a:t>, 1, CHARINDEX(' ', </a:t>
            </a:r>
            <a:r>
              <a:rPr lang="en-US" sz="2000" dirty="0" err="1"/>
              <a:t>cust_Fullname</a:t>
            </a:r>
            <a:r>
              <a:rPr lang="en-US" sz="2000" dirty="0"/>
              <a:t>) - 1) AS </a:t>
            </a:r>
            <a:r>
              <a:rPr lang="en-US" sz="2000" dirty="0" err="1"/>
              <a:t>Firstname</a:t>
            </a:r>
            <a:r>
              <a:rPr lang="en-US" sz="2000" dirty="0"/>
              <a:t>,  </a:t>
            </a:r>
          </a:p>
          <a:p>
            <a:pPr marL="0" indent="0">
              <a:buNone/>
            </a:pPr>
            <a:r>
              <a:rPr lang="en-US" sz="2000" dirty="0"/>
              <a:t>SUBSTRING(</a:t>
            </a:r>
            <a:r>
              <a:rPr lang="en-US" sz="2000" dirty="0" err="1"/>
              <a:t>cust_Fullname,CHARINDEX</a:t>
            </a:r>
            <a:r>
              <a:rPr lang="en-US" sz="2000" dirty="0"/>
              <a:t>(' ', </a:t>
            </a:r>
            <a:r>
              <a:rPr lang="en-US" sz="2000" dirty="0" err="1"/>
              <a:t>cust_Fullname</a:t>
            </a:r>
            <a:r>
              <a:rPr lang="en-US" sz="2000" dirty="0"/>
              <a:t>) + 1,</a:t>
            </a:r>
          </a:p>
          <a:p>
            <a:pPr marL="0" indent="0">
              <a:buNone/>
            </a:pPr>
            <a:r>
              <a:rPr lang="en-US" sz="2000" dirty="0"/>
              <a:t>LEN(</a:t>
            </a:r>
            <a:r>
              <a:rPr lang="en-US" sz="2000" dirty="0" err="1"/>
              <a:t>cust_Fullname</a:t>
            </a:r>
            <a:r>
              <a:rPr lang="en-US" sz="2000" dirty="0"/>
              <a:t>) - CHARINDEX(' ', </a:t>
            </a:r>
            <a:r>
              <a:rPr lang="en-US" sz="2000" dirty="0" err="1"/>
              <a:t>cust_Fullname</a:t>
            </a:r>
            <a:r>
              <a:rPr lang="en-US" sz="2000" dirty="0"/>
              <a:t>)) AS </a:t>
            </a:r>
            <a:r>
              <a:rPr lang="en-US" sz="2000" dirty="0" err="1"/>
              <a:t>Lastname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FROM Customer2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953793"/>
            <a:ext cx="2533650" cy="1714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2462" y="1319212"/>
            <a:ext cx="68294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223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668"/>
          </a:xfrm>
        </p:spPr>
        <p:txBody>
          <a:bodyPr/>
          <a:lstStyle/>
          <a:p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การสร้าง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Store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628" y="1502979"/>
            <a:ext cx="10515600" cy="3857297"/>
          </a:xfrm>
        </p:spPr>
        <p:txBody>
          <a:bodyPr/>
          <a:lstStyle/>
          <a:p>
            <a:pPr marL="0" indent="0">
              <a:buNone/>
            </a:pP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คำสั่งทั่วไป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CREATE PROCEDURE </a:t>
            </a:r>
            <a:r>
              <a:rPr lang="en-US" dirty="0" err="1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SelectProduct</a:t>
            </a:r>
            <a:endParaRPr lang="en-US" dirty="0">
              <a:solidFill>
                <a:srgbClr val="FF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AS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BEGIN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SELECT * FROM </a:t>
            </a:r>
            <a:r>
              <a:rPr lang="en-US" dirty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END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xmlns="" val="12354846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อ้างอิง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https://stackoverflow.com/questions/58172943/how-to-get-stored-procedure-with-transaction-to-execute-if-else-code-block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https://stackoverflow.com/questions/11531352/how-to-rollback-a-transaction-in-a-stored-procedure</a:t>
            </a:r>
            <a:endParaRPr lang="en-US" dirty="0"/>
          </a:p>
          <a:p>
            <a:endParaRPr lang="en-US" dirty="0"/>
          </a:p>
          <a:p>
            <a:r>
              <a:rPr lang="en-US" dirty="0"/>
              <a:t>https://www.sqlshack.com/how-to-rollback-using-explicit-sql-server-transactions/</a:t>
            </a:r>
          </a:p>
        </p:txBody>
      </p:sp>
    </p:spTree>
    <p:extLst>
      <p:ext uri="{BB962C8B-B14F-4D97-AF65-F5344CB8AC3E}">
        <p14:creationId xmlns:p14="http://schemas.microsoft.com/office/powerpoint/2010/main" xmlns="" val="19624871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https://data.world/uscensusbureau/annual-retail-trade-survey</a:t>
            </a:r>
          </a:p>
        </p:txBody>
      </p:sp>
    </p:spTree>
    <p:extLst>
      <p:ext uri="{BB962C8B-B14F-4D97-AF65-F5344CB8AC3E}">
        <p14:creationId xmlns:p14="http://schemas.microsoft.com/office/powerpoint/2010/main" xmlns="" val="173336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925"/>
          </a:xfrm>
        </p:spPr>
        <p:txBody>
          <a:bodyPr>
            <a:normAutofit/>
          </a:bodyPr>
          <a:lstStyle/>
          <a:p>
            <a:r>
              <a:rPr lang="th-TH" dirty="0"/>
              <a:t>กด</a:t>
            </a:r>
            <a:r>
              <a:rPr lang="en-US" dirty="0"/>
              <a:t> execute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371600"/>
            <a:ext cx="927735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982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</a:t>
            </a:r>
            <a:r>
              <a:rPr lang="en-US" dirty="0"/>
              <a:t> Run Store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	EXEC</a:t>
            </a:r>
            <a:r>
              <a:rPr lang="en-US" sz="44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4400" dirty="0">
                <a:solidFill>
                  <a:srgbClr val="9C303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Store procedure name</a:t>
            </a:r>
          </a:p>
          <a:p>
            <a:pPr marL="0" indent="0">
              <a:buNone/>
            </a:pPr>
            <a:r>
              <a:rPr lang="en-US" sz="44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  <a:p>
            <a:pPr marL="0" indent="0">
              <a:buNone/>
            </a:pPr>
            <a:r>
              <a:rPr lang="en-US" sz="44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4400" dirty="0">
                <a:latin typeface="AngsanaUPC" panose="02020603050405020304" pitchFamily="18" charset="-34"/>
                <a:cs typeface="AngsanaUPC" panose="02020603050405020304" pitchFamily="18" charset="-34"/>
              </a:rPr>
              <a:t>เช่น </a:t>
            </a:r>
            <a:r>
              <a:rPr lang="en-US" sz="4400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en-US" sz="4400" dirty="0">
                <a:solidFill>
                  <a:srgbClr val="0070C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EXEC</a:t>
            </a:r>
            <a:r>
              <a:rPr lang="en-US" sz="44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SelectProduct</a:t>
            </a:r>
            <a:endParaRPr lang="en-US" sz="4400" dirty="0">
              <a:solidFill>
                <a:srgbClr val="C0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37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</a:t>
            </a:r>
            <a:r>
              <a:rPr lang="th-TH" dirty="0"/>
              <a:t>ข้าม </a:t>
            </a:r>
            <a:r>
              <a:rPr lang="en-US" dirty="0"/>
              <a:t>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8534"/>
            <a:ext cx="10515600" cy="35129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CREATE PROCEDURE [</a:t>
            </a:r>
            <a:r>
              <a:rPr lang="en-US" dirty="0" err="1"/>
              <a:t>dbo</a:t>
            </a:r>
            <a:r>
              <a:rPr lang="en-US" dirty="0"/>
              <a:t>].[</a:t>
            </a:r>
            <a:r>
              <a:rPr lang="en-US" dirty="0" err="1"/>
              <a:t>InsertCustomer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	Delete from </a:t>
            </a:r>
            <a:r>
              <a:rPr lang="en-US" dirty="0" err="1"/>
              <a:t>DW_SalesSystem.dbo.Customer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insert into </a:t>
            </a:r>
            <a:r>
              <a:rPr lang="en-US" dirty="0" err="1"/>
              <a:t>DW_SalesSystem.dbo.Customer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select * from </a:t>
            </a:r>
            <a:r>
              <a:rPr lang="en-US" dirty="0" err="1"/>
              <a:t>TPS_SalesSystem.dbo.Customer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GO</a:t>
            </a:r>
          </a:p>
          <a:p>
            <a:pPr marL="0" indent="0">
              <a:buNone/>
            </a:pPr>
            <a:endParaRPr lang="th-TH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4920095"/>
            <a:ext cx="10771909" cy="17716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th-TH" sz="4000" dirty="0"/>
              <a:t>การประมวลผล</a:t>
            </a:r>
          </a:p>
          <a:p>
            <a:pPr marL="0" indent="0">
              <a:buNone/>
            </a:pPr>
            <a:r>
              <a:rPr lang="en-US" dirty="0"/>
              <a:t>EXEC </a:t>
            </a:r>
            <a:r>
              <a:rPr lang="en-US" dirty="0">
                <a:solidFill>
                  <a:srgbClr val="9C3030"/>
                </a:solidFill>
              </a:rPr>
              <a:t>InsertCustomer2</a:t>
            </a:r>
          </a:p>
        </p:txBody>
      </p:sp>
    </p:spTree>
    <p:extLst>
      <p:ext uri="{BB962C8B-B14F-4D97-AF65-F5344CB8AC3E}">
        <p14:creationId xmlns:p14="http://schemas.microsoft.com/office/powerpoint/2010/main" xmlns="" val="3877608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10515600" cy="1325563"/>
          </a:xfrm>
        </p:spPr>
        <p:txBody>
          <a:bodyPr/>
          <a:lstStyle/>
          <a:p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2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.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การสร้าง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Store Procedure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แบบส่งค่า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 1 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ค่า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1787"/>
            <a:ext cx="11353800" cy="32083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CREATE PROCEDURE </a:t>
            </a:r>
            <a:r>
              <a:rPr lang="en-US" dirty="0" err="1">
                <a:solidFill>
                  <a:srgbClr val="9C3030"/>
                </a:solidFill>
              </a:rPr>
              <a:t>SelectProductWhere</a:t>
            </a:r>
            <a:endParaRPr lang="en-US" dirty="0">
              <a:solidFill>
                <a:srgbClr val="9C303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9C3030"/>
                </a:solidFill>
              </a:rPr>
              <a:t>	@</a:t>
            </a:r>
            <a:r>
              <a:rPr lang="en-US" dirty="0" err="1">
                <a:solidFill>
                  <a:srgbClr val="9C3030"/>
                </a:solidFill>
              </a:rPr>
              <a:t>pCode</a:t>
            </a:r>
            <a:r>
              <a:rPr lang="en-US" dirty="0">
                <a:solidFill>
                  <a:srgbClr val="9C3030"/>
                </a:solidFill>
              </a:rPr>
              <a:t>   </a:t>
            </a:r>
            <a:r>
              <a:rPr lang="en-US" dirty="0"/>
              <a:t>VARCHAR(10)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	SELECT * FROM Product WHERE </a:t>
            </a:r>
            <a:r>
              <a:rPr lang="en-US" dirty="0" err="1"/>
              <a:t>Product_Id</a:t>
            </a:r>
            <a:r>
              <a:rPr lang="en-US" dirty="0"/>
              <a:t> = </a:t>
            </a:r>
            <a:r>
              <a:rPr lang="en-US" dirty="0">
                <a:solidFill>
                  <a:srgbClr val="9C3030"/>
                </a:solidFill>
              </a:rPr>
              <a:t>@</a:t>
            </a:r>
            <a:r>
              <a:rPr lang="en-US" dirty="0" err="1">
                <a:solidFill>
                  <a:srgbClr val="9C3030"/>
                </a:solidFill>
              </a:rPr>
              <a:t>pCode</a:t>
            </a:r>
            <a:endParaRPr lang="en-US" dirty="0">
              <a:solidFill>
                <a:srgbClr val="9C3030"/>
              </a:solidFill>
            </a:endParaRP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/>
              <a:t>GO</a:t>
            </a:r>
            <a:endParaRPr lang="th-TH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5086349"/>
            <a:ext cx="11353800" cy="17716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th-TH" sz="4000" dirty="0"/>
              <a:t>การประมวลผล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EXEC </a:t>
            </a:r>
            <a:r>
              <a:rPr lang="en-US" dirty="0" err="1">
                <a:solidFill>
                  <a:srgbClr val="9C3030"/>
                </a:solidFill>
              </a:rPr>
              <a:t>SelectProductWhere</a:t>
            </a:r>
            <a:r>
              <a:rPr lang="en-US" dirty="0">
                <a:solidFill>
                  <a:srgbClr val="9C3030"/>
                </a:solidFill>
              </a:rPr>
              <a:t> 'G001'</a:t>
            </a:r>
          </a:p>
        </p:txBody>
      </p:sp>
    </p:spTree>
    <p:extLst>
      <p:ext uri="{BB962C8B-B14F-4D97-AF65-F5344CB8AC3E}">
        <p14:creationId xmlns:p14="http://schemas.microsoft.com/office/powerpoint/2010/main" xmlns="" val="3573443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959786161D5A43A23B2C4018460907" ma:contentTypeVersion="6" ma:contentTypeDescription="Create a new document." ma:contentTypeScope="" ma:versionID="a5618c5e10442ab61b326dea459a2b13">
  <xsd:schema xmlns:xsd="http://www.w3.org/2001/XMLSchema" xmlns:xs="http://www.w3.org/2001/XMLSchema" xmlns:p="http://schemas.microsoft.com/office/2006/metadata/properties" xmlns:ns2="132e4bea-e1dc-4077-9f23-ac6029c7ca7b" xmlns:ns3="68f739ab-f436-4139-9e97-508fe52a4351" targetNamespace="http://schemas.microsoft.com/office/2006/metadata/properties" ma:root="true" ma:fieldsID="60e1a1d57297a9399cad988e1f878736" ns2:_="" ns3:_="">
    <xsd:import namespace="132e4bea-e1dc-4077-9f23-ac6029c7ca7b"/>
    <xsd:import namespace="68f739ab-f436-4139-9e97-508fe52a4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e4bea-e1dc-4077-9f23-ac6029c7ca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f739ab-f436-4139-9e97-508fe52a4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0BF6B8-CB7A-48DB-89D3-623DFE445C7E}">
  <ds:schemaRefs>
    <ds:schemaRef ds:uri="http://schemas.microsoft.com/office/2006/metadata/properties"/>
    <ds:schemaRef ds:uri="132e4bea-e1dc-4077-9f23-ac6029c7ca7b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68f739ab-f436-4139-9e97-508fe52a4351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B728B8-B5EC-448F-85D9-7EBCEFD970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2e4bea-e1dc-4077-9f23-ac6029c7ca7b"/>
    <ds:schemaRef ds:uri="68f739ab-f436-4139-9e97-508fe52a43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D20EC3-7866-40F3-BBB3-C8417BEC20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3239</TotalTime>
  <Words>1082</Words>
  <Application>Microsoft Office PowerPoint</Application>
  <PresentationFormat>Custom</PresentationFormat>
  <Paragraphs>309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Stored Procedure </vt:lpstr>
      <vt:lpstr>Stored Procedure</vt:lpstr>
      <vt:lpstr>Stored Procedure</vt:lpstr>
      <vt:lpstr>Stored Procedure</vt:lpstr>
      <vt:lpstr>1. การสร้าง Store Procedure </vt:lpstr>
      <vt:lpstr>กด execute</vt:lpstr>
      <vt:lpstr>การ Run Store procedure</vt:lpstr>
      <vt:lpstr>Insert ข้าม Database</vt:lpstr>
      <vt:lpstr>2. การสร้าง Store Procedure แบบส่งค่า 1 ค่า</vt:lpstr>
      <vt:lpstr>3. การสร้าง Store Procedure แบบส่งค่า 2 ค่า</vt:lpstr>
      <vt:lpstr>4. การสร้าง IF ELSE</vt:lpstr>
      <vt:lpstr>5. Try Catch บน Stored Procedure (SQL Server : Stored Procedure) </vt:lpstr>
      <vt:lpstr>6. COMMIT or ROLLBACK แบบธรรมดา</vt:lpstr>
      <vt:lpstr>6. COMMIT or ROLLBACK แบบมี Try cache</vt:lpstr>
      <vt:lpstr>การประมวลผล InsertData8 (แก้ไข)</vt:lpstr>
      <vt:lpstr>ในกรณี ที่ Primary Key ซ้ำ </vt:lpstr>
      <vt:lpstr>Table Design and Data</vt:lpstr>
      <vt:lpstr>การประมวลผล InsertDataErr</vt:lpstr>
      <vt:lpstr>How to call stored procedure in SSIS</vt:lpstr>
      <vt:lpstr>1. Create stored procedure :InsertProduct </vt:lpstr>
      <vt:lpstr>2. Select SQL Task Editor in SSIS</vt:lpstr>
      <vt:lpstr>3. Edit property in “Execute SQL Task Editor“</vt:lpstr>
      <vt:lpstr>4. EXECUTE [dbo].[InsertProduct] GO</vt:lpstr>
      <vt:lpstr>How to transfer data from one database to another database</vt:lpstr>
      <vt:lpstr>2. Select SQL Task Editor in SSIS</vt:lpstr>
      <vt:lpstr>3. Edit property in “Execute SQL Task Editor“</vt:lpstr>
      <vt:lpstr>4. EXECUTE [dbo].[InsertProduct] GO</vt:lpstr>
      <vt:lpstr>Before and after using stored procedure</vt:lpstr>
      <vt:lpstr>คำสั่งการจัดการข้อมูลประเภท ข้อความ (Text) </vt:lpstr>
      <vt:lpstr>LEFT, Right</vt:lpstr>
      <vt:lpstr>SUBSTRING</vt:lpstr>
      <vt:lpstr>Slide 32</vt:lpstr>
      <vt:lpstr>การใช้ IF ELSE</vt:lpstr>
      <vt:lpstr>LTRIM, RTRIM</vt:lpstr>
      <vt:lpstr>ฟังก์ชันCONCAT()  ใช้สำหรับเชื่อมคำ</vt:lpstr>
      <vt:lpstr>การ Select รวมคำ</vt:lpstr>
      <vt:lpstr>Insert ข้าม Database</vt:lpstr>
      <vt:lpstr>หาความยาว Text</vt:lpstr>
      <vt:lpstr>CHARINDEX (Transact-SQL)</vt:lpstr>
      <vt:lpstr>CHARINDEX</vt:lpstr>
      <vt:lpstr>CHARINDEX</vt:lpstr>
      <vt:lpstr>CHARINDEX Retureให้ค่าเป็นตัวเลข</vt:lpstr>
      <vt:lpstr>CHARINDEX</vt:lpstr>
      <vt:lpstr>การ Select แยกคำ</vt:lpstr>
      <vt:lpstr>การ Select แยกคำ</vt:lpstr>
      <vt:lpstr>การ Select แยกคำ ที่มีขนาดไม่เท่ากันในแต่ละ Row</vt:lpstr>
      <vt:lpstr>แบบฝึกหัด</vt:lpstr>
      <vt:lpstr>การ Select แยกคำ กรณี นามสกุล </vt:lpstr>
      <vt:lpstr>Select แยกคำ</vt:lpstr>
      <vt:lpstr>อ้างอิง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Employee</dc:creator>
  <cp:lastModifiedBy>Thip</cp:lastModifiedBy>
  <cp:revision>90</cp:revision>
  <dcterms:created xsi:type="dcterms:W3CDTF">2023-12-06T17:50:02Z</dcterms:created>
  <dcterms:modified xsi:type="dcterms:W3CDTF">2024-07-21T17:06:52Z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0x01010091959786161D5A43A23B2C4018460907</vt:lpwstr>
  </property>
</Properties>
</file>