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5C9"/>
    <a:srgbClr val="E3E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30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6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7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7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1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8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1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6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D427-B064-41F0-A0D1-43672D024E7D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1BCBF-3C75-4850-A075-C02A844E4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1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youtube.com/watch?v=C3CbZxsCrm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11531352/how-to-rollback-a-transaction-in-a-stored-procedure" TargetMode="External"/><Relationship Id="rId2" Type="http://schemas.openxmlformats.org/officeDocument/2006/relationships/hyperlink" Target="https://stackoverflow.com/questions/58172943/how-to-get-stored-procedure-with-transaction-to-execute-if-else-code-bloc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2181"/>
            <a:ext cx="12192000" cy="2484119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การประมวลผล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คำ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SQL</a:t>
            </a:r>
            <a:b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Text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processing using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SQL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65080" y="5928360"/>
            <a:ext cx="1973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โดย สุรินทร์ทิพ ศักดิ์ภูวดล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36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</a:t>
            </a:r>
            <a:r>
              <a:rPr lang="th-TH" dirty="0"/>
              <a:t>ข้าม </a:t>
            </a:r>
            <a:r>
              <a:rPr lang="en-US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55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6331"/>
          </a:xfrm>
        </p:spPr>
        <p:txBody>
          <a:bodyPr/>
          <a:lstStyle/>
          <a:p>
            <a:r>
              <a:rPr lang="th-TH" dirty="0"/>
              <a:t>หาความยาว </a:t>
            </a:r>
            <a:r>
              <a:rPr lang="en-US" dirty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1456"/>
            <a:ext cx="10515600" cy="10745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LEN(</a:t>
            </a:r>
            <a:r>
              <a:rPr lang="en-US" dirty="0" err="1"/>
              <a:t>cust_Fullname</a:t>
            </a:r>
            <a:r>
              <a:rPr lang="en-US" dirty="0"/>
              <a:t>) </a:t>
            </a:r>
            <a:r>
              <a:rPr lang="th-TH" dirty="0"/>
              <a:t>ความยาวชื่อ</a:t>
            </a:r>
            <a:r>
              <a:rPr lang="en-US" dirty="0"/>
              <a:t>_</a:t>
            </a:r>
            <a:r>
              <a:rPr lang="th-TH" dirty="0"/>
              <a:t>นามสกุล </a:t>
            </a:r>
            <a:r>
              <a:rPr lang="en-US" dirty="0"/>
              <a:t>from Customer2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97" y="2278398"/>
            <a:ext cx="2990850" cy="18478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4BD79B-A235-4DE1-8AD3-DB43790747FF}"/>
              </a:ext>
            </a:extLst>
          </p:cNvPr>
          <p:cNvSpPr txBox="1"/>
          <p:nvPr/>
        </p:nvSpPr>
        <p:spPr>
          <a:xfrm>
            <a:off x="937297" y="4563503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'Flower'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997F0A-2E39-426F-B598-B67928F7A0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297" y="4966877"/>
            <a:ext cx="252412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61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27727"/>
          </a:xfrm>
        </p:spPr>
        <p:txBody>
          <a:bodyPr/>
          <a:lstStyle/>
          <a:p>
            <a:r>
              <a:rPr lang="en-US" dirty="0"/>
              <a:t>This function searches for one character expression inside a second character expression, returning the starting position of the first expression if found.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CHARINDEX (Transact-SQL)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5887" y="3990749"/>
            <a:ext cx="3636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CHARINDEX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'dent'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'Student'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887" y="4418514"/>
            <a:ext cx="3009900" cy="1143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63259" y="3319885"/>
            <a:ext cx="5887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 CHARINDEX(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C6060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&lt;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FIND_STRING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C6060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C6060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&lt;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FULL_STRING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C6060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&gt;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SFMono-Regular"/>
                <a:ea typeface="+mn-ea"/>
                <a:cs typeface="+mn-cs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555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CHARINDEX(</a:t>
            </a:r>
            <a:r>
              <a:rPr lang="en-US" i="1" dirty="0"/>
              <a:t>substring</a:t>
            </a:r>
            <a:r>
              <a:rPr lang="en-US" dirty="0"/>
              <a:t>, 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/>
              <a:t>start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200" y="2680494"/>
          <a:ext cx="9705975" cy="1981200"/>
        </p:xfrm>
        <a:graphic>
          <a:graphicData uri="http://schemas.openxmlformats.org/drawingml/2006/table">
            <a:tbl>
              <a:tblPr/>
              <a:tblGrid>
                <a:gridCol w="2230041">
                  <a:extLst>
                    <a:ext uri="{9D8B030D-6E8A-4147-A177-3AD203B41FA5}">
                      <a16:colId xmlns:a16="http://schemas.microsoft.com/office/drawing/2014/main" val="432400887"/>
                    </a:ext>
                  </a:extLst>
                </a:gridCol>
                <a:gridCol w="7475934">
                  <a:extLst>
                    <a:ext uri="{9D8B030D-6E8A-4147-A177-3AD203B41FA5}">
                      <a16:colId xmlns:a16="http://schemas.microsoft.com/office/drawing/2014/main" val="6068055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Parameter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615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>
                          <a:effectLst/>
                        </a:rPr>
                        <a:t>substring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Required. The substring to search for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542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>
                          <a:effectLst/>
                        </a:rPr>
                        <a:t>string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Required. The string to be searched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981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>
                          <a:effectLst/>
                        </a:rPr>
                        <a:t>start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Optional. The position where the search will start (if you do not want to start at the beginning of s</a:t>
                      </a:r>
                      <a:r>
                        <a:rPr lang="en-US" i="1" dirty="0">
                          <a:effectLst/>
                        </a:rPr>
                        <a:t>tring</a:t>
                      </a:r>
                      <a:r>
                        <a:rPr lang="en-US" dirty="0">
                          <a:effectLst/>
                        </a:rPr>
                        <a:t>). The first position in </a:t>
                      </a:r>
                      <a:r>
                        <a:rPr lang="en-US" i="1" dirty="0">
                          <a:effectLst/>
                        </a:rPr>
                        <a:t>string</a:t>
                      </a:r>
                      <a:r>
                        <a:rPr lang="en-US" dirty="0">
                          <a:effectLst/>
                        </a:rPr>
                        <a:t> is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0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65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ค้นหา “</a:t>
            </a:r>
            <a:r>
              <a:rPr lang="en-US" dirty="0" err="1"/>
              <a:t>mer</a:t>
            </a:r>
            <a:r>
              <a:rPr lang="en-US" dirty="0"/>
              <a:t>" </a:t>
            </a:r>
            <a:r>
              <a:rPr lang="th-TH" dirty="0"/>
              <a:t>ในสตริง "</a:t>
            </a:r>
            <a:r>
              <a:rPr lang="en-US" dirty="0"/>
              <a:t>Customer" </a:t>
            </a:r>
            <a:r>
              <a:rPr lang="th-TH" dirty="0"/>
              <a:t>และส่งคืนตำแหน่ง: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CHARINDEX(‘</a:t>
            </a:r>
            <a:r>
              <a:rPr lang="en-US" dirty="0" err="1"/>
              <a:t>mer</a:t>
            </a:r>
            <a:r>
              <a:rPr lang="en-US" dirty="0"/>
              <a:t>', 'Customer');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h-TH" dirty="0"/>
              <a:t>ค้นหา “</a:t>
            </a:r>
            <a:r>
              <a:rPr lang="en-US" dirty="0"/>
              <a:t>to" </a:t>
            </a:r>
            <a:r>
              <a:rPr lang="th-TH" dirty="0"/>
              <a:t>ในสตริง "</a:t>
            </a:r>
            <a:r>
              <a:rPr lang="en-US" dirty="0"/>
              <a:t>Customer" </a:t>
            </a:r>
            <a:r>
              <a:rPr lang="th-TH" dirty="0"/>
              <a:t>และส่งคืนตำแหน่ง (เริ่มต้นในตำแหน่งที่ 3):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CHARINDEX(‘to', 'Customer', 3)</a:t>
            </a:r>
          </a:p>
        </p:txBody>
      </p:sp>
    </p:spTree>
    <p:extLst>
      <p:ext uri="{BB962C8B-B14F-4D97-AF65-F5344CB8AC3E}">
        <p14:creationId xmlns:p14="http://schemas.microsoft.com/office/powerpoint/2010/main" val="50079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90" y="1463464"/>
            <a:ext cx="10515600" cy="81031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CHARINDEX(' ', </a:t>
            </a:r>
            <a:r>
              <a:rPr lang="en-US" dirty="0" err="1"/>
              <a:t>cust_Fullname</a:t>
            </a:r>
            <a:r>
              <a:rPr lang="en-US" dirty="0"/>
              <a:t>, 1) from </a:t>
            </a:r>
            <a:r>
              <a:rPr lang="en-US" sz="2400" dirty="0"/>
              <a:t>Customer2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2635935"/>
            <a:ext cx="1028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 left(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cust_Fullname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Charindex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(' ',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cust_Fullname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)-1)) as name from Customer2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3398205"/>
            <a:ext cx="3276600" cy="241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3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แยกคำ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3221" y="4990216"/>
            <a:ext cx="8353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 SUBSTRING(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cust_Fullname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1, CHARINDEX(' ',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cust_Fullname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1)) AS Name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Customer2</a:t>
            </a:r>
          </a:p>
        </p:txBody>
      </p:sp>
      <p:sp>
        <p:nvSpPr>
          <p:cNvPr id="6" name="Rectangle 5"/>
          <p:cNvSpPr/>
          <p:nvPr/>
        </p:nvSpPr>
        <p:spPr>
          <a:xfrm>
            <a:off x="913086" y="1336386"/>
            <a:ext cx="9184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ogle Sans"/>
                <a:ea typeface="+mn-ea"/>
                <a:cs typeface="+mn-cs"/>
              </a:rPr>
              <a:t>How to split a column of text into multiple columns in SQL Server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oogle Sans"/>
              <a:ea typeface="+mn-ea"/>
              <a:cs typeface="+mn-cs"/>
              <a:hlinkClick r:id="rId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972" y="2002795"/>
            <a:ext cx="6972300" cy="1752600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4474121" y="3755396"/>
            <a:ext cx="2619406" cy="741790"/>
          </a:xfrm>
          <a:prstGeom prst="wedgeEllipseCallout">
            <a:avLst>
              <a:gd name="adj1" fmla="val -52078"/>
              <a:gd name="adj2" fmla="val 12041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ตำแหน่งที่เริ่ม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8318064" y="3788647"/>
            <a:ext cx="3035736" cy="741790"/>
          </a:xfrm>
          <a:prstGeom prst="wedgeEllipseCallout">
            <a:avLst>
              <a:gd name="adj1" fmla="val -38749"/>
              <a:gd name="adj2" fmla="val 1058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ได้รับ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ชื่อ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+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 1 </a:t>
            </a:r>
            <a:r>
              <a:rPr kumimoji="0" lang="th-TH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ช่องว่าง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3220" y="5732007"/>
            <a:ext cx="9396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 SUBSTRING(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cust_Fullname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1, CHARINDEX(' ',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cust_Fullname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)-1)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Name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Customer2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8788111" y="4990215"/>
            <a:ext cx="2619406" cy="900045"/>
          </a:xfrm>
          <a:prstGeom prst="wedgeEllipseCallout">
            <a:avLst>
              <a:gd name="adj1" fmla="val -45149"/>
              <a:gd name="adj2" fmla="val 712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ได้รับ</a:t>
            </a:r>
            <a:r>
              <a:rPr kumimoji="0" lang="th-TH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ชื่อ</a:t>
            </a:r>
            <a:r>
              <a:rPr lang="th-TH" sz="2400" b="1" dirty="0" smtClean="0">
                <a:solidFill>
                  <a:prstClr val="black"/>
                </a:solidFill>
                <a:latin typeface="Calibri" panose="020F0502020204030204"/>
                <a:cs typeface="Cordia New" panose="020B0304020202020204" pitchFamily="34" charset="-34"/>
              </a:rPr>
              <a:t>ตำแหน่งที่พอดี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230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คำ ได้รับ นามสกุล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select SUBSTRING(</a:t>
            </a:r>
            <a:r>
              <a:rPr lang="en-US" sz="2000" dirty="0" err="1"/>
              <a:t>cust_Fullname</a:t>
            </a:r>
            <a:r>
              <a:rPr lang="en-US" sz="2000" dirty="0"/>
              <a:t>,(CHARINDEX(' ',</a:t>
            </a:r>
            <a:r>
              <a:rPr lang="en-US" sz="2000" dirty="0" err="1"/>
              <a:t>cust_Fullname</a:t>
            </a:r>
            <a:r>
              <a:rPr lang="en-US" sz="2000" dirty="0"/>
              <a:t>)+1),(</a:t>
            </a:r>
            <a:r>
              <a:rPr lang="en-US" sz="2000" dirty="0" err="1"/>
              <a:t>len</a:t>
            </a:r>
            <a:r>
              <a:rPr lang="en-US" sz="2000" dirty="0"/>
              <a:t>(</a:t>
            </a:r>
            <a:r>
              <a:rPr lang="en-US" sz="2000" dirty="0" err="1"/>
              <a:t>cust_Fullname</a:t>
            </a:r>
            <a:r>
              <a:rPr lang="en-US" sz="2000" dirty="0"/>
              <a:t>)-CHARINDEX(' ',</a:t>
            </a:r>
            <a:r>
              <a:rPr lang="en-US" sz="2000" dirty="0" err="1"/>
              <a:t>cust_Fullname</a:t>
            </a:r>
            <a:r>
              <a:rPr lang="en-US" sz="2000" dirty="0"/>
              <a:t>))) as la</a:t>
            </a:r>
          </a:p>
          <a:p>
            <a:pPr marL="0" indent="0">
              <a:buNone/>
            </a:pPr>
            <a:r>
              <a:rPr lang="en-US" sz="2000" dirty="0"/>
              <a:t>from </a:t>
            </a:r>
            <a:r>
              <a:rPr lang="en-US" sz="2000" dirty="0" smtClean="0"/>
              <a:t>Customer2</a:t>
            </a:r>
            <a:endParaRPr lang="th-TH" sz="2000" dirty="0" smtClean="0"/>
          </a:p>
          <a:p>
            <a:pPr marL="0" indent="0">
              <a:buNone/>
            </a:pPr>
            <a:endParaRPr lang="th-TH" sz="2000" dirty="0"/>
          </a:p>
          <a:p>
            <a:pPr marL="0" indent="0">
              <a:buNone/>
            </a:pPr>
            <a:r>
              <a:rPr lang="en-US" sz="2000" dirty="0" smtClean="0"/>
              <a:t>SELECT SUBSTRING(</a:t>
            </a:r>
            <a:r>
              <a:rPr lang="en-US" sz="2000" dirty="0" err="1" smtClean="0"/>
              <a:t>cust_Fullname,CHARINDEX</a:t>
            </a:r>
            <a:r>
              <a:rPr lang="en-US" sz="2000" dirty="0" smtClean="0"/>
              <a:t>(' ', </a:t>
            </a:r>
            <a:r>
              <a:rPr lang="en-US" sz="2000" dirty="0" err="1" smtClean="0"/>
              <a:t>cust_Fullname</a:t>
            </a:r>
            <a:r>
              <a:rPr lang="en-US" sz="2000" dirty="0" smtClean="0"/>
              <a:t>) + 1,</a:t>
            </a:r>
          </a:p>
          <a:p>
            <a:pPr marL="0" indent="0">
              <a:buNone/>
            </a:pPr>
            <a:r>
              <a:rPr lang="en-US" sz="2000" dirty="0" smtClean="0"/>
              <a:t>LEN(</a:t>
            </a:r>
            <a:r>
              <a:rPr lang="en-US" sz="2000" dirty="0" err="1" smtClean="0"/>
              <a:t>cust_Fullname</a:t>
            </a:r>
            <a:r>
              <a:rPr lang="en-US" sz="2000" dirty="0" smtClean="0"/>
              <a:t>) - CHARINDEX(' ', </a:t>
            </a:r>
            <a:r>
              <a:rPr lang="en-US" sz="2000" dirty="0" err="1" smtClean="0"/>
              <a:t>cust_Fullname</a:t>
            </a:r>
            <a:r>
              <a:rPr lang="en-US" sz="2000" dirty="0" smtClean="0"/>
              <a:t>)) AS </a:t>
            </a:r>
            <a:r>
              <a:rPr lang="en-US" sz="2000" dirty="0" err="1" smtClean="0"/>
              <a:t>Lastname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FROM Customer2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2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คำ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ได้รับ ชื่อ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+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นามสกุล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SUBSTRING(</a:t>
            </a:r>
            <a:r>
              <a:rPr lang="en-US" dirty="0" err="1"/>
              <a:t>fullname</a:t>
            </a:r>
            <a:r>
              <a:rPr lang="en-US" dirty="0"/>
              <a:t>, 1, CHARINDEX(' ', </a:t>
            </a:r>
            <a:r>
              <a:rPr lang="en-US" dirty="0" err="1"/>
              <a:t>fullname</a:t>
            </a:r>
            <a:r>
              <a:rPr lang="en-US" dirty="0"/>
              <a:t>) - 1) AS </a:t>
            </a:r>
            <a:r>
              <a:rPr lang="en-US" dirty="0" err="1"/>
              <a:t>Firstname</a:t>
            </a:r>
            <a:r>
              <a:rPr lang="en-US" dirty="0"/>
              <a:t>,  </a:t>
            </a:r>
          </a:p>
          <a:p>
            <a:pPr marL="0" indent="0">
              <a:buNone/>
            </a:pPr>
            <a:r>
              <a:rPr lang="en-US" dirty="0"/>
              <a:t>SUBSTRING(</a:t>
            </a:r>
            <a:r>
              <a:rPr lang="en-US" dirty="0" err="1"/>
              <a:t>fullname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CHARINDEX(' ', </a:t>
            </a:r>
            <a:r>
              <a:rPr lang="en-US" dirty="0" err="1"/>
              <a:t>fullname</a:t>
            </a:r>
            <a:r>
              <a:rPr lang="en-US" dirty="0"/>
              <a:t>) + 1,</a:t>
            </a:r>
          </a:p>
          <a:p>
            <a:pPr marL="0" indent="0">
              <a:buNone/>
            </a:pPr>
            <a:r>
              <a:rPr lang="en-US" dirty="0"/>
              <a:t>LEN(</a:t>
            </a:r>
            <a:r>
              <a:rPr lang="en-US" dirty="0" err="1"/>
              <a:t>fullname</a:t>
            </a:r>
            <a:r>
              <a:rPr lang="en-US" dirty="0"/>
              <a:t>) - CHARINDEX(' ', </a:t>
            </a:r>
            <a:r>
              <a:rPr lang="en-US" dirty="0" err="1"/>
              <a:t>fullname</a:t>
            </a:r>
            <a:r>
              <a:rPr lang="en-US" dirty="0"/>
              <a:t>)) AS </a:t>
            </a:r>
            <a:r>
              <a:rPr lang="en-US" dirty="0" err="1"/>
              <a:t>Lastname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Table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45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</a:t>
            </a:r>
            <a:r>
              <a:rPr lang="th-TH" dirty="0"/>
              <a:t>แยกคำ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SELECT SUBSTRING(</a:t>
            </a:r>
            <a:r>
              <a:rPr lang="en-US" sz="2000" dirty="0" err="1"/>
              <a:t>cust_Fullname</a:t>
            </a:r>
            <a:r>
              <a:rPr lang="en-US" sz="2000" dirty="0"/>
              <a:t>, 1, CHARINDEX(' ', </a:t>
            </a:r>
            <a:r>
              <a:rPr lang="en-US" sz="2000" dirty="0" err="1"/>
              <a:t>cust_Fullname</a:t>
            </a:r>
            <a:r>
              <a:rPr lang="en-US" sz="2000" dirty="0"/>
              <a:t>) - 1) AS </a:t>
            </a:r>
            <a:r>
              <a:rPr lang="en-US" sz="2000" dirty="0" err="1"/>
              <a:t>Firstname</a:t>
            </a:r>
            <a:r>
              <a:rPr lang="en-US" sz="2000" dirty="0"/>
              <a:t>,  </a:t>
            </a:r>
          </a:p>
          <a:p>
            <a:pPr marL="0" indent="0">
              <a:buNone/>
            </a:pPr>
            <a:r>
              <a:rPr lang="en-US" sz="2000" dirty="0"/>
              <a:t>SUBSTRING(</a:t>
            </a:r>
            <a:r>
              <a:rPr lang="en-US" sz="2000" dirty="0" err="1"/>
              <a:t>cust_Fullname,CHARINDEX</a:t>
            </a:r>
            <a:r>
              <a:rPr lang="en-US" sz="2000" dirty="0"/>
              <a:t>(' ', </a:t>
            </a:r>
            <a:r>
              <a:rPr lang="en-US" sz="2000" dirty="0" err="1"/>
              <a:t>cust_Fullname</a:t>
            </a:r>
            <a:r>
              <a:rPr lang="en-US" sz="2000" dirty="0"/>
              <a:t>) + 1,</a:t>
            </a:r>
          </a:p>
          <a:p>
            <a:pPr marL="0" indent="0">
              <a:buNone/>
            </a:pPr>
            <a:r>
              <a:rPr lang="en-US" sz="2000" dirty="0"/>
              <a:t>LEN(</a:t>
            </a:r>
            <a:r>
              <a:rPr lang="en-US" sz="2000" dirty="0" err="1"/>
              <a:t>cust_Fullname</a:t>
            </a:r>
            <a:r>
              <a:rPr lang="en-US" sz="2000" dirty="0"/>
              <a:t>) - CHARINDEX(' ', </a:t>
            </a:r>
            <a:r>
              <a:rPr lang="en-US" sz="2000" dirty="0" err="1"/>
              <a:t>cust_Fullname</a:t>
            </a:r>
            <a:r>
              <a:rPr lang="en-US" sz="2000" dirty="0"/>
              <a:t>)) AS </a:t>
            </a:r>
            <a:r>
              <a:rPr lang="en-US" sz="2000" dirty="0" err="1"/>
              <a:t>Lastname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FROM Customer2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375" y="3837132"/>
            <a:ext cx="253365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1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E3E2EC"/>
          </a:solidFill>
        </p:spPr>
        <p:txBody>
          <a:bodyPr/>
          <a:lstStyle/>
          <a:p>
            <a:pPr algn="ctr"/>
            <a:r>
              <a:rPr lang="th-TH" dirty="0"/>
              <a:t>คำสั่งการจัดการข้อมูลประเภท ข้อความ </a:t>
            </a:r>
            <a:r>
              <a:rPr lang="en-US" dirty="0"/>
              <a:t>(Text)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en-US" dirty="0"/>
              <a:t>Left, Right </a:t>
            </a:r>
            <a:r>
              <a:rPr lang="th-TH" dirty="0"/>
              <a:t>		ตัดคำ</a:t>
            </a:r>
            <a:endParaRPr lang="en-US" dirty="0"/>
          </a:p>
          <a:p>
            <a:r>
              <a:rPr lang="en-US" dirty="0"/>
              <a:t>SUBSTRING</a:t>
            </a:r>
            <a:r>
              <a:rPr lang="th-TH" dirty="0"/>
              <a:t>  	ตัดคำ</a:t>
            </a:r>
            <a:endParaRPr lang="en-US" dirty="0"/>
          </a:p>
          <a:p>
            <a:r>
              <a:rPr lang="en-US" dirty="0"/>
              <a:t>TRIM()</a:t>
            </a:r>
            <a:r>
              <a:rPr lang="th-TH" dirty="0"/>
              <a:t>            	ตัดช่องว่าง    </a:t>
            </a:r>
            <a:endParaRPr lang="en-US" dirty="0"/>
          </a:p>
          <a:p>
            <a:r>
              <a:rPr lang="en-US" dirty="0"/>
              <a:t>UPPER()</a:t>
            </a:r>
          </a:p>
          <a:p>
            <a:r>
              <a:rPr lang="en-US" dirty="0"/>
              <a:t>LOWER()</a:t>
            </a:r>
          </a:p>
        </p:txBody>
      </p:sp>
    </p:spTree>
    <p:extLst>
      <p:ext uri="{BB962C8B-B14F-4D97-AF65-F5344CB8AC3E}">
        <p14:creationId xmlns:p14="http://schemas.microsoft.com/office/powerpoint/2010/main" val="657396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https://stackoverflow.com/questions/58172943/how-to-get-stored-procedure-with-transaction-to-execute-if-else-code-block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https://stackoverflow.com/questions/11531352/how-to-rollback-a-transaction-in-a-stored-procedure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https://www.sqlshack.com/how-to-rollback-using-explicit-sql-server-transactions/</a:t>
            </a:r>
          </a:p>
        </p:txBody>
      </p:sp>
    </p:spTree>
    <p:extLst>
      <p:ext uri="{BB962C8B-B14F-4D97-AF65-F5344CB8AC3E}">
        <p14:creationId xmlns:p14="http://schemas.microsoft.com/office/powerpoint/2010/main" val="192278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LEFT,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 err="1"/>
              <a:t>number_of_chars</a:t>
            </a:r>
            <a:r>
              <a:rPr lang="en-US" dirty="0"/>
              <a:t>)</a:t>
            </a:r>
          </a:p>
          <a:p>
            <a:r>
              <a:rPr lang="en-US" dirty="0"/>
              <a:t>RIGHT(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 err="1"/>
              <a:t>number_of_chars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Select left(RDate,2) from sales</a:t>
            </a:r>
          </a:p>
          <a:p>
            <a:r>
              <a:rPr lang="en-US" dirty="0"/>
              <a:t>Select right(RDate,4) from sales</a:t>
            </a:r>
          </a:p>
        </p:txBody>
      </p:sp>
    </p:spTree>
    <p:extLst>
      <p:ext uri="{BB962C8B-B14F-4D97-AF65-F5344CB8AC3E}">
        <p14:creationId xmlns:p14="http://schemas.microsoft.com/office/powerpoint/2010/main" val="21256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SUBSTRING(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/>
              <a:t>start</a:t>
            </a:r>
            <a:r>
              <a:rPr lang="en-US" dirty="0"/>
              <a:t>, </a:t>
            </a:r>
            <a:r>
              <a:rPr lang="en-US" i="1" dirty="0"/>
              <a:t>length</a:t>
            </a:r>
            <a:r>
              <a:rPr lang="en-US" dirty="0"/>
              <a:t>)</a:t>
            </a:r>
          </a:p>
          <a:p>
            <a:r>
              <a:rPr lang="en-US" dirty="0"/>
              <a:t>SELECT SUBSTRING(Rdate,1,4)from sales</a:t>
            </a:r>
          </a:p>
          <a:p>
            <a:r>
              <a:rPr lang="en-US" dirty="0"/>
              <a:t>SELECT SUBSTRING(Rdate,4,4)from </a:t>
            </a:r>
            <a:r>
              <a:rPr lang="en-US" dirty="0" smtClean="0"/>
              <a:t>sales</a:t>
            </a:r>
          </a:p>
          <a:p>
            <a:r>
              <a:rPr lang="en-US" dirty="0"/>
              <a:t>SELECT SUBSTRING(Rdate,5,4)from sales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3EBCB71D-BD6B-4C19-9F50-50762C46D46B}"/>
              </a:ext>
            </a:extLst>
          </p:cNvPr>
          <p:cNvSpPr/>
          <p:nvPr/>
        </p:nvSpPr>
        <p:spPr>
          <a:xfrm>
            <a:off x="2860789" y="4491390"/>
            <a:ext cx="3235211" cy="1291904"/>
          </a:xfrm>
          <a:prstGeom prst="wedgeEllipseCallout">
            <a:avLst>
              <a:gd name="adj1" fmla="val 16135"/>
              <a:gd name="adj2" fmla="val -10916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ตำแหน่งที่เริ่มอ่าน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0A0513D-1F91-42A5-AF2B-EE7DE7983754}"/>
              </a:ext>
            </a:extLst>
          </p:cNvPr>
          <p:cNvSpPr/>
          <p:nvPr/>
        </p:nvSpPr>
        <p:spPr>
          <a:xfrm>
            <a:off x="6585145" y="4597051"/>
            <a:ext cx="2483141" cy="1291904"/>
          </a:xfrm>
          <a:prstGeom prst="wedgeEllipseCallout">
            <a:avLst>
              <a:gd name="adj1" fmla="val -97256"/>
              <a:gd name="adj2" fmla="val -11672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t>ความยาวของข้อมูลที่ต้องการตัด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64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0DAC4-4285-4612-A8CA-4887D655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290" y="1576563"/>
            <a:ext cx="11342630" cy="875785"/>
          </a:xfrm>
          <a:noFill/>
        </p:spPr>
        <p:txBody>
          <a:bodyPr>
            <a:noAutofit/>
          </a:bodyPr>
          <a:lstStyle/>
          <a:p>
            <a:r>
              <a:rPr lang="en-US" sz="2000" dirty="0"/>
              <a:t>The TRIM() </a:t>
            </a:r>
            <a:r>
              <a:rPr lang="en-US" sz="2000" dirty="0" smtClean="0"/>
              <a:t>function removes </a:t>
            </a:r>
            <a:r>
              <a:rPr lang="en-US" sz="2000" dirty="0"/>
              <a:t>the space character OR other specified characters from the start or end of a string.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E5267B-9F5C-4FDC-A2CC-8933D3023FDA}"/>
              </a:ext>
            </a:extLst>
          </p:cNvPr>
          <p:cNvSpPr txBox="1"/>
          <p:nvPr/>
        </p:nvSpPr>
        <p:spPr>
          <a:xfrm>
            <a:off x="590290" y="3305585"/>
            <a:ext cx="887157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))=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LTRIM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))=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gender2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'M'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customer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gender2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'F'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0290" y="1036191"/>
            <a:ext cx="1134263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TRIM([</a:t>
            </a:r>
            <a:r>
              <a:rPr lang="en-US" i="1" dirty="0"/>
              <a:t>characters </a:t>
            </a:r>
            <a:r>
              <a:rPr lang="en-US" dirty="0"/>
              <a:t>FROM</a:t>
            </a:r>
            <a:r>
              <a:rPr lang="en-US" i="1" dirty="0"/>
              <a:t> </a:t>
            </a:r>
            <a:r>
              <a:rPr lang="en-US" dirty="0"/>
              <a:t>]</a:t>
            </a:r>
            <a:r>
              <a:rPr lang="en-US" i="1" dirty="0"/>
              <a:t>string</a:t>
            </a:r>
            <a:r>
              <a:rPr lang="en-US" dirty="0"/>
              <a:t>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90290" y="266701"/>
            <a:ext cx="11342630" cy="748284"/>
          </a:xfrm>
          <a:prstGeom prst="rect">
            <a:avLst/>
          </a:prstGeom>
          <a:solidFill>
            <a:srgbClr val="CFC5C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LTRIM, RTRIM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0290" y="2382255"/>
            <a:ext cx="11066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trim()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function removes whitespace and other predefined characters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both sides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a string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ltrim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removes whitespace or other predefined characters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left side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 string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rtrim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function removes whitespace or other predefined characters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right side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a string.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2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164"/>
            <a:ext cx="12024360" cy="708597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trim()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function removes whitespace and other predefined characters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both sides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a string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1" y="1481328"/>
            <a:ext cx="4127754" cy="14559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79976" y="1522369"/>
            <a:ext cx="269443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gender </a:t>
            </a:r>
          </a:p>
          <a:p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 </a:t>
            </a:r>
          </a:p>
          <a:p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LTRIM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gender</a:t>
            </a:r>
            <a:r>
              <a:rPr lang="en-US" dirty="0">
                <a:solidFill>
                  <a:srgbClr val="808080"/>
                </a:solidFill>
              </a:rPr>
              <a:t>)=</a:t>
            </a:r>
            <a:r>
              <a:rPr lang="en-US" dirty="0">
                <a:solidFill>
                  <a:srgbClr val="FF0000"/>
                </a:solidFill>
              </a:rPr>
              <a:t>'F'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379976" y="2461832"/>
            <a:ext cx="2694432" cy="4937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1" y="4096512"/>
            <a:ext cx="4127753" cy="132835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383024" y="4299025"/>
            <a:ext cx="285902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*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 </a:t>
            </a:r>
          </a:p>
          <a:p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RTRIM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gender</a:t>
            </a:r>
            <a:r>
              <a:rPr lang="en-US" dirty="0">
                <a:solidFill>
                  <a:srgbClr val="808080"/>
                </a:solidFill>
              </a:rPr>
              <a:t>)=</a:t>
            </a:r>
            <a:r>
              <a:rPr lang="en-US" dirty="0">
                <a:solidFill>
                  <a:srgbClr val="FF0000"/>
                </a:solidFill>
              </a:rPr>
              <a:t>'F'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3968" y="4141565"/>
            <a:ext cx="4724400" cy="12382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3968" y="1214861"/>
            <a:ext cx="4724400" cy="2497604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2569464" y="3447288"/>
            <a:ext cx="896112" cy="365760"/>
          </a:xfrm>
          <a:prstGeom prst="wedgeRoundRectCallout">
            <a:avLst>
              <a:gd name="adj1" fmla="val 30187"/>
              <a:gd name="adj2" fmla="val -4350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2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LTRIM, RTRIM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gender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 </a:t>
            </a:r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LTRIM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srgbClr val="FF00FF"/>
                </a:solidFill>
              </a:rPr>
              <a:t>RTRIM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gender2</a:t>
            </a:r>
            <a:r>
              <a:rPr lang="en-US" dirty="0">
                <a:solidFill>
                  <a:srgbClr val="808080"/>
                </a:solidFill>
              </a:rPr>
              <a:t>))=</a:t>
            </a:r>
            <a:r>
              <a:rPr lang="en-US" dirty="0">
                <a:solidFill>
                  <a:srgbClr val="FF0000"/>
                </a:solidFill>
              </a:rPr>
              <a:t>'F'</a:t>
            </a:r>
          </a:p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gender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 </a:t>
            </a:r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RTRIM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srgbClr val="FF00FF"/>
                </a:solidFill>
              </a:rPr>
              <a:t>LTRIM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gender2</a:t>
            </a:r>
            <a:r>
              <a:rPr lang="en-US" dirty="0">
                <a:solidFill>
                  <a:srgbClr val="808080"/>
                </a:solidFill>
              </a:rPr>
              <a:t>))=</a:t>
            </a:r>
            <a:r>
              <a:rPr lang="en-US" dirty="0">
                <a:solidFill>
                  <a:srgbClr val="FF0000"/>
                </a:solidFill>
              </a:rPr>
              <a:t>'F'</a:t>
            </a:r>
          </a:p>
          <a:p>
            <a:endParaRPr lang="th-TH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0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ฟังก์ชัน</a:t>
            </a:r>
            <a:r>
              <a:rPr lang="en-US" dirty="0"/>
              <a:t>CONCAT()  </a:t>
            </a:r>
            <a:r>
              <a:rPr lang="th-TH" dirty="0"/>
              <a:t>ใช้สำหรับเชื่อมคำ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CONCAT(</a:t>
            </a:r>
            <a:r>
              <a:rPr lang="en-US" i="1" dirty="0"/>
              <a:t>string1</a:t>
            </a:r>
            <a:r>
              <a:rPr lang="en-US" dirty="0"/>
              <a:t>, </a:t>
            </a:r>
            <a:r>
              <a:rPr lang="en-US" i="1" dirty="0"/>
              <a:t>string2</a:t>
            </a:r>
            <a:r>
              <a:rPr lang="en-US" dirty="0"/>
              <a:t>, </a:t>
            </a:r>
            <a:r>
              <a:rPr lang="en-US" i="1" dirty="0"/>
              <a:t>....</a:t>
            </a:r>
            <a:r>
              <a:rPr lang="en-US" dirty="0"/>
              <a:t>, </a:t>
            </a:r>
            <a:r>
              <a:rPr lang="en-US" i="1" dirty="0" err="1"/>
              <a:t>string_n</a:t>
            </a:r>
            <a:r>
              <a:rPr lang="en-US" dirty="0"/>
              <a:t>) from Table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Cust_name</a:t>
            </a:r>
            <a:r>
              <a:rPr lang="en-US" dirty="0">
                <a:solidFill>
                  <a:srgbClr val="80808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' '</a:t>
            </a:r>
            <a:r>
              <a:rPr lang="en-US" dirty="0">
                <a:solidFill>
                  <a:srgbClr val="808080"/>
                </a:solidFill>
              </a:rPr>
              <a:t>+</a:t>
            </a:r>
            <a:r>
              <a:rPr lang="en-US" dirty="0" err="1">
                <a:solidFill>
                  <a:prstClr val="black"/>
                </a:solidFill>
              </a:rPr>
              <a:t>Cust_Surname</a:t>
            </a: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as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Fullname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CONCAT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Cust_name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srgbClr val="FF0000"/>
                </a:solidFill>
              </a:rPr>
              <a:t>' '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Cust_Surname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9075" y="5705475"/>
            <a:ext cx="11782425" cy="857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!!!!! 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th-TH" dirty="0" smtClean="0">
                <a:solidFill>
                  <a:srgbClr val="C00000"/>
                </a:solidFill>
              </a:rPr>
              <a:t>คำสั่ง </a:t>
            </a:r>
            <a:r>
              <a:rPr lang="en-US" dirty="0" err="1" smtClean="0">
                <a:solidFill>
                  <a:srgbClr val="C00000"/>
                </a:solidFill>
              </a:rPr>
              <a:t>Concat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th-TH" dirty="0" smtClean="0">
                <a:solidFill>
                  <a:srgbClr val="C00000"/>
                </a:solidFill>
              </a:rPr>
              <a:t>ใช้ใน </a:t>
            </a:r>
            <a:r>
              <a:rPr lang="en-US" dirty="0" smtClean="0">
                <a:solidFill>
                  <a:srgbClr val="C00000"/>
                </a:solidFill>
              </a:rPr>
              <a:t>MS SQL Server Version 2008R2 </a:t>
            </a:r>
            <a:r>
              <a:rPr lang="th-TH" dirty="0" smtClean="0">
                <a:solidFill>
                  <a:srgbClr val="C00000"/>
                </a:solidFill>
              </a:rPr>
              <a:t>ไม่ได้ แต่ </a:t>
            </a:r>
            <a:r>
              <a:rPr lang="en-US" dirty="0" smtClean="0">
                <a:solidFill>
                  <a:srgbClr val="C00000"/>
                </a:solidFill>
              </a:rPr>
              <a:t>2012 </a:t>
            </a:r>
            <a:r>
              <a:rPr lang="th-TH" dirty="0" smtClean="0">
                <a:solidFill>
                  <a:srgbClr val="C00000"/>
                </a:solidFill>
              </a:rPr>
              <a:t>ใช้ได้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5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</a:t>
            </a:r>
            <a:r>
              <a:rPr lang="en-US" dirty="0"/>
              <a:t> Select </a:t>
            </a:r>
            <a:r>
              <a:rPr lang="th-TH" dirty="0"/>
              <a:t>รวมคำ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44219"/>
            <a:ext cx="10515600" cy="7388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Cust_Name</a:t>
            </a:r>
            <a:r>
              <a:rPr lang="en-US" dirty="0"/>
              <a:t>+' '+ </a:t>
            </a:r>
            <a:r>
              <a:rPr lang="en-US" dirty="0" err="1"/>
              <a:t>Cust_Surname</a:t>
            </a:r>
            <a:r>
              <a:rPr lang="en-US" dirty="0"/>
              <a:t> as </a:t>
            </a:r>
            <a:r>
              <a:rPr lang="en-US" dirty="0" err="1"/>
              <a:t>Name_Surname</a:t>
            </a:r>
            <a:r>
              <a:rPr lang="en-US" dirty="0"/>
              <a:t> from Customer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45486"/>
            <a:ext cx="8115300" cy="1781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63" y="4403341"/>
            <a:ext cx="218122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69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686</Words>
  <Application>Microsoft Office PowerPoint</Application>
  <PresentationFormat>Widescreen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Angsana New</vt:lpstr>
      <vt:lpstr>AngsanaUPC</vt:lpstr>
      <vt:lpstr>Arial</vt:lpstr>
      <vt:lpstr>Calibri</vt:lpstr>
      <vt:lpstr>Calibri Light</vt:lpstr>
      <vt:lpstr>Cordia New</vt:lpstr>
      <vt:lpstr>Google Sans</vt:lpstr>
      <vt:lpstr>SFMono-Regular</vt:lpstr>
      <vt:lpstr>Office Theme</vt:lpstr>
      <vt:lpstr>การประมวลผลคำโดย SQL Text processing using SQL </vt:lpstr>
      <vt:lpstr>คำสั่งการจัดการข้อมูลประเภท ข้อความ (Text) </vt:lpstr>
      <vt:lpstr>LEFT, Right</vt:lpstr>
      <vt:lpstr>SUBSTRING</vt:lpstr>
      <vt:lpstr>The TRIM() function removes the space character OR other specified characters from the start or end of a string.</vt:lpstr>
      <vt:lpstr>The trim() function removes whitespace and other predefined characters from both sides of a string.</vt:lpstr>
      <vt:lpstr>LTRIM, RTRIM</vt:lpstr>
      <vt:lpstr>ฟังก์ชันCONCAT()  ใช้สำหรับเชื่อมคำ</vt:lpstr>
      <vt:lpstr>การ Select รวมคำ</vt:lpstr>
      <vt:lpstr>Insert ข้าม Database</vt:lpstr>
      <vt:lpstr>หาความยาว Text</vt:lpstr>
      <vt:lpstr>CHARINDEX (Transact-SQL)</vt:lpstr>
      <vt:lpstr>CHARINDEX</vt:lpstr>
      <vt:lpstr>CHARINDEX</vt:lpstr>
      <vt:lpstr>CHARINDEX</vt:lpstr>
      <vt:lpstr>การ Select แยกคำ</vt:lpstr>
      <vt:lpstr>การ Select แยกคำ ได้รับ นามสกุล</vt:lpstr>
      <vt:lpstr>การ Select แยกคำ ได้รับ ชื่อ + นามสกุล</vt:lpstr>
      <vt:lpstr>Select แยกคำ</vt:lpstr>
      <vt:lpstr>Reference: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การประมวลผลคำ</dc:title>
  <dc:creator>Employee</dc:creator>
  <cp:lastModifiedBy>Employee</cp:lastModifiedBy>
  <cp:revision>16</cp:revision>
  <dcterms:created xsi:type="dcterms:W3CDTF">2024-08-18T10:21:27Z</dcterms:created>
  <dcterms:modified xsi:type="dcterms:W3CDTF">2024-09-08T18:09:56Z</dcterms:modified>
</cp:coreProperties>
</file>