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1" r:id="rId2"/>
    <p:sldId id="266" r:id="rId3"/>
    <p:sldId id="264" r:id="rId4"/>
    <p:sldId id="265" r:id="rId5"/>
    <p:sldId id="268" r:id="rId6"/>
    <p:sldId id="267" r:id="rId7"/>
    <p:sldId id="275" r:id="rId8"/>
    <p:sldId id="274" r:id="rId9"/>
    <p:sldId id="272" r:id="rId10"/>
    <p:sldId id="270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4E6D7"/>
    <a:srgbClr val="B6D2E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>
        <p:scale>
          <a:sx n="50" d="100"/>
          <a:sy n="50" d="100"/>
        </p:scale>
        <p:origin x="2220" y="150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387922-8A6F-4614-84CB-9F61CF05B278}" type="datetimeFigureOut">
              <a:rPr lang="en-US" smtClean="0"/>
              <a:pPr/>
              <a:t>2/10/2023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EADA98-6F8C-4C91-86A6-017823321DB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10035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387922-8A6F-4614-84CB-9F61CF05B278}" type="datetimeFigureOut">
              <a:rPr lang="en-US" smtClean="0"/>
              <a:pPr/>
              <a:t>2/10/2023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EADA98-6F8C-4C91-86A6-017823321DB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99667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387922-8A6F-4614-84CB-9F61CF05B278}" type="datetimeFigureOut">
              <a:rPr lang="en-US" smtClean="0"/>
              <a:pPr/>
              <a:t>2/10/2023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EADA98-6F8C-4C91-86A6-017823321DB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22523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387922-8A6F-4614-84CB-9F61CF05B278}" type="datetimeFigureOut">
              <a:rPr lang="en-US" smtClean="0"/>
              <a:pPr/>
              <a:t>2/10/2023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EADA98-6F8C-4C91-86A6-017823321DB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72246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387922-8A6F-4614-84CB-9F61CF05B278}" type="datetimeFigureOut">
              <a:rPr lang="en-US" smtClean="0"/>
              <a:pPr/>
              <a:t>2/10/2023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EADA98-6F8C-4C91-86A6-017823321DB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05716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387922-8A6F-4614-84CB-9F61CF05B278}" type="datetimeFigureOut">
              <a:rPr lang="en-US" smtClean="0"/>
              <a:pPr/>
              <a:t>2/10/2023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EADA98-6F8C-4C91-86A6-017823321DB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09478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387922-8A6F-4614-84CB-9F61CF05B278}" type="datetimeFigureOut">
              <a:rPr lang="en-US" smtClean="0"/>
              <a:pPr/>
              <a:t>2/10/2023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EADA98-6F8C-4C91-86A6-017823321DB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10777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387922-8A6F-4614-84CB-9F61CF05B278}" type="datetimeFigureOut">
              <a:rPr lang="en-US" smtClean="0"/>
              <a:pPr/>
              <a:t>2/10/2023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EADA98-6F8C-4C91-86A6-017823321DB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65457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387922-8A6F-4614-84CB-9F61CF05B278}" type="datetimeFigureOut">
              <a:rPr lang="en-US" smtClean="0"/>
              <a:pPr/>
              <a:t>2/10/2023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EADA98-6F8C-4C91-86A6-017823321DB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29427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387922-8A6F-4614-84CB-9F61CF05B278}" type="datetimeFigureOut">
              <a:rPr lang="en-US" smtClean="0"/>
              <a:pPr/>
              <a:t>2/10/2023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EADA98-6F8C-4C91-86A6-017823321DB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81082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387922-8A6F-4614-84CB-9F61CF05B278}" type="datetimeFigureOut">
              <a:rPr lang="en-US" smtClean="0"/>
              <a:pPr/>
              <a:t>2/10/2023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EADA98-6F8C-4C91-86A6-017823321DB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78766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6387922-8A6F-4614-84CB-9F61CF05B278}" type="datetimeFigureOut">
              <a:rPr lang="en-US" smtClean="0"/>
              <a:pPr/>
              <a:t>2/10/2023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8EADA98-6F8C-4C91-86A6-017823321DB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19422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4.emf"/><Relationship Id="rId5" Type="http://schemas.openxmlformats.org/officeDocument/2006/relationships/oleObject" Target="../embeddings/oleObject1.bin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787164"/>
          </a:xfrm>
          <a:solidFill>
            <a:schemeClr val="accent6">
              <a:lumMod val="40000"/>
              <a:lumOff val="60000"/>
            </a:schemeClr>
          </a:solidFill>
        </p:spPr>
        <p:txBody>
          <a:bodyPr/>
          <a:lstStyle/>
          <a:p>
            <a:r>
              <a:rPr lang="th-TH" dirty="0" smtClean="0"/>
              <a:t>สรุปบทเรียน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Data Dimensional Model 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8910734" y="5812971"/>
            <a:ext cx="30137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dirty="0" smtClean="0"/>
              <a:t>สุรินทร์ทิพ ศักดิ์ภูวดล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7837479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Code SQL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61753" y="1800687"/>
            <a:ext cx="10515600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>
                <a:latin typeface="AngsanaUPC" panose="02020603050405020304" pitchFamily="18" charset="-34"/>
                <a:cs typeface="AngsanaUPC" panose="02020603050405020304" pitchFamily="18" charset="-34"/>
              </a:rPr>
              <a:t>select </a:t>
            </a:r>
            <a:r>
              <a:rPr lang="en-US" dirty="0" err="1">
                <a:latin typeface="AngsanaUPC" panose="02020603050405020304" pitchFamily="18" charset="-34"/>
                <a:cs typeface="AngsanaUPC" panose="02020603050405020304" pitchFamily="18" charset="-34"/>
              </a:rPr>
              <a:t>Product_NameEng</a:t>
            </a:r>
            <a:r>
              <a:rPr lang="en-US" dirty="0" smtClean="0">
                <a:latin typeface="AngsanaUPC" panose="02020603050405020304" pitchFamily="18" charset="-34"/>
                <a:cs typeface="AngsanaUPC" panose="02020603050405020304" pitchFamily="18" charset="-34"/>
              </a:rPr>
              <a:t>, COUNT(</a:t>
            </a:r>
            <a:r>
              <a:rPr lang="en-US" dirty="0" err="1" smtClean="0">
                <a:latin typeface="AngsanaUPC" panose="02020603050405020304" pitchFamily="18" charset="-34"/>
                <a:cs typeface="AngsanaUPC" panose="02020603050405020304" pitchFamily="18" charset="-34"/>
              </a:rPr>
              <a:t>Sale_Qty</a:t>
            </a:r>
            <a:r>
              <a:rPr lang="en-US" dirty="0">
                <a:latin typeface="AngsanaUPC" panose="02020603050405020304" pitchFamily="18" charset="-34"/>
                <a:cs typeface="AngsanaUPC" panose="02020603050405020304" pitchFamily="18" charset="-34"/>
              </a:rPr>
              <a:t>) </a:t>
            </a:r>
            <a:r>
              <a:rPr lang="th-TH" dirty="0">
                <a:latin typeface="AngsanaUPC" panose="02020603050405020304" pitchFamily="18" charset="-34"/>
                <a:cs typeface="AngsanaUPC" panose="02020603050405020304" pitchFamily="18" charset="-34"/>
              </a:rPr>
              <a:t>จำนวนชิ้นที่ขายได้ </a:t>
            </a:r>
            <a:r>
              <a:rPr lang="en-US" dirty="0">
                <a:latin typeface="AngsanaUPC" panose="02020603050405020304" pitchFamily="18" charset="-34"/>
                <a:cs typeface="AngsanaUPC" panose="02020603050405020304" pitchFamily="18" charset="-34"/>
              </a:rPr>
              <a:t>from </a:t>
            </a:r>
            <a:r>
              <a:rPr lang="en-US" dirty="0" err="1">
                <a:latin typeface="AngsanaUPC" panose="02020603050405020304" pitchFamily="18" charset="-34"/>
                <a:cs typeface="AngsanaUPC" panose="02020603050405020304" pitchFamily="18" charset="-34"/>
              </a:rPr>
              <a:t>DW_Sales_Detail</a:t>
            </a:r>
            <a:endParaRPr lang="en-US" dirty="0">
              <a:latin typeface="AngsanaUPC" panose="02020603050405020304" pitchFamily="18" charset="-34"/>
              <a:cs typeface="AngsanaUPC" panose="02020603050405020304" pitchFamily="18" charset="-34"/>
            </a:endParaRPr>
          </a:p>
          <a:p>
            <a:pPr marL="0" indent="0">
              <a:buNone/>
            </a:pPr>
            <a:r>
              <a:rPr lang="en-US" dirty="0">
                <a:latin typeface="AngsanaUPC" panose="02020603050405020304" pitchFamily="18" charset="-34"/>
                <a:cs typeface="AngsanaUPC" panose="02020603050405020304" pitchFamily="18" charset="-34"/>
              </a:rPr>
              <a:t>group by </a:t>
            </a:r>
            <a:r>
              <a:rPr lang="en-US" dirty="0" err="1">
                <a:latin typeface="AngsanaUPC" panose="02020603050405020304" pitchFamily="18" charset="-34"/>
                <a:cs typeface="AngsanaUPC" panose="02020603050405020304" pitchFamily="18" charset="-34"/>
              </a:rPr>
              <a:t>Product_NameEng</a:t>
            </a:r>
            <a:endParaRPr lang="en-US" dirty="0">
              <a:latin typeface="AngsanaUPC" panose="02020603050405020304" pitchFamily="18" charset="-34"/>
              <a:cs typeface="AngsanaUPC" panose="02020603050405020304" pitchFamily="18" charset="-34"/>
            </a:endParaRPr>
          </a:p>
          <a:p>
            <a:pPr marL="0" indent="0">
              <a:buNone/>
            </a:pPr>
            <a:endParaRPr lang="en-US" dirty="0">
              <a:latin typeface="AngsanaUPC" panose="02020603050405020304" pitchFamily="18" charset="-34"/>
              <a:cs typeface="AngsanaUPC" panose="02020603050405020304" pitchFamily="18" charset="-34"/>
            </a:endParaRPr>
          </a:p>
          <a:p>
            <a:pPr marL="0" indent="0">
              <a:buNone/>
            </a:pPr>
            <a:r>
              <a:rPr lang="en-US" dirty="0">
                <a:latin typeface="AngsanaUPC" panose="02020603050405020304" pitchFamily="18" charset="-34"/>
                <a:cs typeface="AngsanaUPC" panose="02020603050405020304" pitchFamily="18" charset="-34"/>
              </a:rPr>
              <a:t>select </a:t>
            </a:r>
            <a:r>
              <a:rPr lang="en-US" dirty="0" err="1">
                <a:latin typeface="AngsanaUPC" panose="02020603050405020304" pitchFamily="18" charset="-34"/>
                <a:cs typeface="AngsanaUPC" panose="02020603050405020304" pitchFamily="18" charset="-34"/>
              </a:rPr>
              <a:t>Product_NameEng,sum</a:t>
            </a:r>
            <a:r>
              <a:rPr lang="en-US" dirty="0">
                <a:latin typeface="AngsanaUPC" panose="02020603050405020304" pitchFamily="18" charset="-34"/>
                <a:cs typeface="AngsanaUPC" panose="02020603050405020304" pitchFamily="18" charset="-34"/>
              </a:rPr>
              <a:t>(</a:t>
            </a:r>
            <a:r>
              <a:rPr lang="en-US" dirty="0" err="1">
                <a:latin typeface="AngsanaUPC" panose="02020603050405020304" pitchFamily="18" charset="-34"/>
                <a:cs typeface="AngsanaUPC" panose="02020603050405020304" pitchFamily="18" charset="-34"/>
              </a:rPr>
              <a:t>Sale_Qty</a:t>
            </a:r>
            <a:r>
              <a:rPr lang="en-US" dirty="0">
                <a:latin typeface="AngsanaUPC" panose="02020603050405020304" pitchFamily="18" charset="-34"/>
                <a:cs typeface="AngsanaUPC" panose="02020603050405020304" pitchFamily="18" charset="-34"/>
              </a:rPr>
              <a:t>) </a:t>
            </a:r>
            <a:r>
              <a:rPr lang="th-TH" dirty="0">
                <a:latin typeface="AngsanaUPC" panose="02020603050405020304" pitchFamily="18" charset="-34"/>
                <a:cs typeface="AngsanaUPC" panose="02020603050405020304" pitchFamily="18" charset="-34"/>
              </a:rPr>
              <a:t>จำนวนชิ้นที่ขายได้ </a:t>
            </a:r>
            <a:r>
              <a:rPr lang="en-US" dirty="0">
                <a:latin typeface="AngsanaUPC" panose="02020603050405020304" pitchFamily="18" charset="-34"/>
                <a:cs typeface="AngsanaUPC" panose="02020603050405020304" pitchFamily="18" charset="-34"/>
              </a:rPr>
              <a:t>from </a:t>
            </a:r>
            <a:r>
              <a:rPr lang="en-US" dirty="0" err="1">
                <a:latin typeface="AngsanaUPC" panose="02020603050405020304" pitchFamily="18" charset="-34"/>
                <a:cs typeface="AngsanaUPC" panose="02020603050405020304" pitchFamily="18" charset="-34"/>
              </a:rPr>
              <a:t>DW_Sales_Detail</a:t>
            </a:r>
            <a:endParaRPr lang="en-US" dirty="0">
              <a:latin typeface="AngsanaUPC" panose="02020603050405020304" pitchFamily="18" charset="-34"/>
              <a:cs typeface="AngsanaUPC" panose="02020603050405020304" pitchFamily="18" charset="-34"/>
            </a:endParaRPr>
          </a:p>
          <a:p>
            <a:pPr marL="0" indent="0">
              <a:buNone/>
            </a:pPr>
            <a:r>
              <a:rPr lang="en-US" dirty="0">
                <a:latin typeface="AngsanaUPC" panose="02020603050405020304" pitchFamily="18" charset="-34"/>
                <a:cs typeface="AngsanaUPC" panose="02020603050405020304" pitchFamily="18" charset="-34"/>
              </a:rPr>
              <a:t>group by </a:t>
            </a:r>
            <a:r>
              <a:rPr lang="en-US" dirty="0" err="1">
                <a:latin typeface="AngsanaUPC" panose="02020603050405020304" pitchFamily="18" charset="-34"/>
                <a:cs typeface="AngsanaUPC" panose="02020603050405020304" pitchFamily="18" charset="-34"/>
              </a:rPr>
              <a:t>Product_NameEng</a:t>
            </a:r>
            <a:endParaRPr lang="en-US" dirty="0">
              <a:latin typeface="AngsanaUPC" panose="02020603050405020304" pitchFamily="18" charset="-34"/>
              <a:cs typeface="AngsanaUPC" panose="02020603050405020304" pitchFamily="18" charset="-34"/>
            </a:endParaRPr>
          </a:p>
          <a:p>
            <a:pPr marL="0" indent="0">
              <a:buNone/>
            </a:pPr>
            <a:endParaRPr lang="en-US" dirty="0">
              <a:latin typeface="AngsanaUPC" panose="02020603050405020304" pitchFamily="18" charset="-34"/>
              <a:cs typeface="AngsanaUPC" panose="02020603050405020304" pitchFamily="18" charset="-34"/>
            </a:endParaRPr>
          </a:p>
          <a:p>
            <a:pPr marL="0" indent="0">
              <a:buNone/>
            </a:pPr>
            <a:r>
              <a:rPr lang="en-US" dirty="0">
                <a:latin typeface="AngsanaUPC" panose="02020603050405020304" pitchFamily="18" charset="-34"/>
                <a:cs typeface="AngsanaUPC" panose="02020603050405020304" pitchFamily="18" charset="-34"/>
              </a:rPr>
              <a:t>select * from  </a:t>
            </a:r>
            <a:r>
              <a:rPr lang="en-US" dirty="0" err="1">
                <a:latin typeface="AngsanaUPC" panose="02020603050405020304" pitchFamily="18" charset="-34"/>
                <a:cs typeface="AngsanaUPC" panose="02020603050405020304" pitchFamily="18" charset="-34"/>
              </a:rPr>
              <a:t>DW_Sales_Detail</a:t>
            </a:r>
            <a:r>
              <a:rPr lang="en-US" dirty="0">
                <a:latin typeface="AngsanaUPC" panose="02020603050405020304" pitchFamily="18" charset="-34"/>
                <a:cs typeface="AngsanaUPC" panose="02020603050405020304" pitchFamily="18" charset="-34"/>
              </a:rPr>
              <a:t> order by </a:t>
            </a:r>
            <a:r>
              <a:rPr lang="en-US" dirty="0" err="1">
                <a:latin typeface="AngsanaUPC" panose="02020603050405020304" pitchFamily="18" charset="-34"/>
                <a:cs typeface="AngsanaUPC" panose="02020603050405020304" pitchFamily="18" charset="-34"/>
              </a:rPr>
              <a:t>product_id</a:t>
            </a:r>
            <a:endParaRPr lang="en-US" dirty="0">
              <a:latin typeface="AngsanaUPC" panose="02020603050405020304" pitchFamily="18" charset="-34"/>
              <a:cs typeface="AngsanaUPC" panose="02020603050405020304" pitchFamily="18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371990806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838200" y="308680"/>
            <a:ext cx="10515600" cy="4793898"/>
          </a:xfrm>
        </p:spPr>
        <p:txBody>
          <a:bodyPr>
            <a:noAutofit/>
          </a:bodyPr>
          <a:lstStyle/>
          <a:p>
            <a:r>
              <a:rPr lang="th-TH" sz="4000" dirty="0" smtClean="0">
                <a:latin typeface="AngsanaUPC" panose="02020603050405020304" pitchFamily="18" charset="-34"/>
                <a:cs typeface="AngsanaUPC" panose="02020603050405020304" pitchFamily="18" charset="-34"/>
              </a:rPr>
              <a:t>การเปรียบเทียบจากการใช้ </a:t>
            </a:r>
            <a:r>
              <a:rPr lang="en-US" sz="4000" b="1" dirty="0" smtClean="0">
                <a:solidFill>
                  <a:srgbClr val="0070C0"/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Power BI (***)</a:t>
            </a:r>
            <a:r>
              <a:rPr lang="th-TH" sz="4000" dirty="0" smtClean="0">
                <a:latin typeface="AngsanaUPC" panose="02020603050405020304" pitchFamily="18" charset="-34"/>
                <a:cs typeface="AngsanaUPC" panose="02020603050405020304" pitchFamily="18" charset="-34"/>
              </a:rPr>
              <a:t/>
            </a:r>
            <a:br>
              <a:rPr lang="th-TH" sz="4000" dirty="0" smtClean="0">
                <a:latin typeface="AngsanaUPC" panose="02020603050405020304" pitchFamily="18" charset="-34"/>
                <a:cs typeface="AngsanaUPC" panose="02020603050405020304" pitchFamily="18" charset="-34"/>
              </a:rPr>
            </a:br>
            <a:r>
              <a:rPr lang="th-TH" sz="4000" dirty="0" smtClean="0">
                <a:latin typeface="AngsanaUPC" panose="02020603050405020304" pitchFamily="18" charset="-34"/>
                <a:cs typeface="AngsanaUPC" panose="02020603050405020304" pitchFamily="18" charset="-34"/>
              </a:rPr>
              <a:t/>
            </a:r>
            <a:br>
              <a:rPr lang="th-TH" sz="4000" dirty="0" smtClean="0">
                <a:latin typeface="AngsanaUPC" panose="02020603050405020304" pitchFamily="18" charset="-34"/>
                <a:cs typeface="AngsanaUPC" panose="02020603050405020304" pitchFamily="18" charset="-34"/>
              </a:rPr>
            </a:br>
            <a:r>
              <a:rPr lang="th-TH" sz="4000" dirty="0" smtClean="0">
                <a:latin typeface="AngsanaUPC" panose="02020603050405020304" pitchFamily="18" charset="-34"/>
                <a:cs typeface="AngsanaUPC" panose="02020603050405020304" pitchFamily="18" charset="-34"/>
              </a:rPr>
              <a:t>1. ไม่มี  </a:t>
            </a:r>
            <a:r>
              <a:rPr lang="en-US" sz="4000" dirty="0">
                <a:latin typeface="AngsanaUPC" panose="02020603050405020304" pitchFamily="18" charset="-34"/>
                <a:cs typeface="AngsanaUPC" panose="02020603050405020304" pitchFamily="18" charset="-34"/>
              </a:rPr>
              <a:t>Dimensional Data </a:t>
            </a:r>
            <a:r>
              <a:rPr lang="en-US" sz="4000" dirty="0" smtClean="0">
                <a:latin typeface="AngsanaUPC" panose="02020603050405020304" pitchFamily="18" charset="-34"/>
                <a:cs typeface="AngsanaUPC" panose="02020603050405020304" pitchFamily="18" charset="-34"/>
              </a:rPr>
              <a:t>model</a:t>
            </a:r>
            <a:r>
              <a:rPr lang="th-TH" sz="4000" dirty="0" smtClean="0">
                <a:latin typeface="AngsanaUPC" panose="02020603050405020304" pitchFamily="18" charset="-34"/>
                <a:cs typeface="AngsanaUPC" panose="02020603050405020304" pitchFamily="18" charset="-34"/>
              </a:rPr>
              <a:t> </a:t>
            </a:r>
            <a:r>
              <a:rPr lang="en-US" sz="4000" dirty="0" smtClean="0">
                <a:latin typeface="AngsanaUPC" panose="02020603050405020304" pitchFamily="18" charset="-34"/>
                <a:cs typeface="AngsanaUPC" panose="02020603050405020304" pitchFamily="18" charset="-34"/>
              </a:rPr>
              <a:t/>
            </a:r>
            <a:br>
              <a:rPr lang="en-US" sz="4000" dirty="0" smtClean="0">
                <a:latin typeface="AngsanaUPC" panose="02020603050405020304" pitchFamily="18" charset="-34"/>
                <a:cs typeface="AngsanaUPC" panose="02020603050405020304" pitchFamily="18" charset="-34"/>
              </a:rPr>
            </a:br>
            <a:r>
              <a:rPr lang="en-US" sz="4000" dirty="0">
                <a:latin typeface="AngsanaUPC" panose="02020603050405020304" pitchFamily="18" charset="-34"/>
                <a:cs typeface="AngsanaUPC" panose="02020603050405020304" pitchFamily="18" charset="-34"/>
              </a:rPr>
              <a:t> </a:t>
            </a:r>
            <a:r>
              <a:rPr lang="en-US" sz="4000" dirty="0" smtClean="0">
                <a:latin typeface="AngsanaUPC" panose="02020603050405020304" pitchFamily="18" charset="-34"/>
                <a:cs typeface="AngsanaUPC" panose="02020603050405020304" pitchFamily="18" charset="-34"/>
              </a:rPr>
              <a:t>    Sales, </a:t>
            </a:r>
            <a:r>
              <a:rPr lang="en-US" sz="4000" dirty="0" err="1" smtClean="0">
                <a:latin typeface="AngsanaUPC" panose="02020603050405020304" pitchFamily="18" charset="-34"/>
                <a:cs typeface="AngsanaUPC" panose="02020603050405020304" pitchFamily="18" charset="-34"/>
              </a:rPr>
              <a:t>Sales_Detail</a:t>
            </a:r>
            <a:r>
              <a:rPr lang="en-US" sz="4000" dirty="0" smtClean="0">
                <a:latin typeface="AngsanaUPC" panose="02020603050405020304" pitchFamily="18" charset="-34"/>
                <a:cs typeface="AngsanaUPC" panose="02020603050405020304" pitchFamily="18" charset="-34"/>
              </a:rPr>
              <a:t>, Product, </a:t>
            </a:r>
            <a:r>
              <a:rPr lang="en-US" sz="4000" dirty="0" err="1" smtClean="0">
                <a:latin typeface="AngsanaUPC" panose="02020603050405020304" pitchFamily="18" charset="-34"/>
                <a:cs typeface="AngsanaUPC" panose="02020603050405020304" pitchFamily="18" charset="-34"/>
              </a:rPr>
              <a:t>Product_type</a:t>
            </a:r>
            <a:r>
              <a:rPr lang="en-US" sz="4000" dirty="0" smtClean="0">
                <a:latin typeface="AngsanaUPC" panose="02020603050405020304" pitchFamily="18" charset="-34"/>
                <a:cs typeface="AngsanaUPC" panose="02020603050405020304" pitchFamily="18" charset="-34"/>
              </a:rPr>
              <a:t>, Customer, Shop</a:t>
            </a:r>
            <a:r>
              <a:rPr lang="th-TH" sz="4000" dirty="0" smtClean="0">
                <a:latin typeface="AngsanaUPC" panose="02020603050405020304" pitchFamily="18" charset="-34"/>
                <a:cs typeface="AngsanaUPC" panose="02020603050405020304" pitchFamily="18" charset="-34"/>
              </a:rPr>
              <a:t/>
            </a:r>
            <a:br>
              <a:rPr lang="th-TH" sz="4000" dirty="0" smtClean="0">
                <a:latin typeface="AngsanaUPC" panose="02020603050405020304" pitchFamily="18" charset="-34"/>
                <a:cs typeface="AngsanaUPC" panose="02020603050405020304" pitchFamily="18" charset="-34"/>
              </a:rPr>
            </a:br>
            <a:r>
              <a:rPr lang="th-TH" sz="4000" dirty="0" smtClean="0">
                <a:latin typeface="AngsanaUPC" panose="02020603050405020304" pitchFamily="18" charset="-34"/>
                <a:cs typeface="AngsanaUPC" panose="02020603050405020304" pitchFamily="18" charset="-34"/>
              </a:rPr>
              <a:t/>
            </a:r>
            <a:br>
              <a:rPr lang="th-TH" sz="4000" dirty="0" smtClean="0">
                <a:latin typeface="AngsanaUPC" panose="02020603050405020304" pitchFamily="18" charset="-34"/>
                <a:cs typeface="AngsanaUPC" panose="02020603050405020304" pitchFamily="18" charset="-34"/>
              </a:rPr>
            </a:br>
            <a:r>
              <a:rPr lang="th-TH" sz="4000" dirty="0" smtClean="0">
                <a:latin typeface="AngsanaUPC" panose="02020603050405020304" pitchFamily="18" charset="-34"/>
                <a:cs typeface="AngsanaUPC" panose="02020603050405020304" pitchFamily="18" charset="-34"/>
              </a:rPr>
              <a:t>2. มี </a:t>
            </a:r>
            <a:r>
              <a:rPr lang="en-US" sz="4000" dirty="0" smtClean="0">
                <a:latin typeface="AngsanaUPC" panose="02020603050405020304" pitchFamily="18" charset="-34"/>
                <a:cs typeface="AngsanaUPC" panose="02020603050405020304" pitchFamily="18" charset="-34"/>
              </a:rPr>
              <a:t>Dimensional Data model</a:t>
            </a:r>
            <a:br>
              <a:rPr lang="en-US" sz="4000" dirty="0" smtClean="0">
                <a:latin typeface="AngsanaUPC" panose="02020603050405020304" pitchFamily="18" charset="-34"/>
                <a:cs typeface="AngsanaUPC" panose="02020603050405020304" pitchFamily="18" charset="-34"/>
              </a:rPr>
            </a:br>
            <a:r>
              <a:rPr lang="en-US" sz="4000" dirty="0">
                <a:latin typeface="AngsanaUPC" panose="02020603050405020304" pitchFamily="18" charset="-34"/>
                <a:cs typeface="AngsanaUPC" panose="02020603050405020304" pitchFamily="18" charset="-34"/>
              </a:rPr>
              <a:t> </a:t>
            </a:r>
            <a:r>
              <a:rPr lang="en-US" sz="4000" dirty="0" smtClean="0">
                <a:latin typeface="AngsanaUPC" panose="02020603050405020304" pitchFamily="18" charset="-34"/>
                <a:cs typeface="AngsanaUPC" panose="02020603050405020304" pitchFamily="18" charset="-34"/>
              </a:rPr>
              <a:t>   </a:t>
            </a:r>
            <a:endParaRPr lang="en-US" sz="4000" dirty="0">
              <a:latin typeface="AngsanaUPC" panose="02020603050405020304" pitchFamily="18" charset="-34"/>
              <a:cs typeface="AngsanaUPC" panose="02020603050405020304" pitchFamily="18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309521304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dirty="0" smtClean="0"/>
              <a:t>ในกรณี</a:t>
            </a:r>
            <a:r>
              <a:rPr lang="en-US" dirty="0" smtClean="0"/>
              <a:t> Sum data </a:t>
            </a:r>
            <a:r>
              <a:rPr lang="th-TH" dirty="0" smtClean="0"/>
              <a:t>ที่ไม่มีการสร้าง </a:t>
            </a:r>
            <a:r>
              <a:rPr lang="en-US" dirty="0" smtClean="0"/>
              <a:t>Dimensional Data model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th-TH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	</a:t>
            </a:r>
            <a:r>
              <a:rPr lang="en-US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Power BI </a:t>
            </a:r>
            <a:r>
              <a:rPr lang="th-TH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สามารถ </a:t>
            </a:r>
            <a:r>
              <a:rPr lang="en-US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Sum group </a:t>
            </a:r>
            <a:r>
              <a:rPr lang="th-TH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ข้อมูลได้ ถึงแม้ไม่มี </a:t>
            </a:r>
            <a:r>
              <a:rPr lang="en-US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Summary Data </a:t>
            </a:r>
            <a:r>
              <a:rPr lang="th-TH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จาก</a:t>
            </a:r>
            <a:r>
              <a:rPr lang="en-US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 Database </a:t>
            </a:r>
            <a:r>
              <a:rPr lang="th-TH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ในรูปแบบ </a:t>
            </a:r>
            <a:r>
              <a:rPr lang="en-US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Dimensional Data model</a:t>
            </a:r>
            <a:r>
              <a:rPr lang="th-TH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 เพราะข้อมูลถ้ามีการเลือก ข้อมูลด้านต่างๆ </a:t>
            </a:r>
            <a:r>
              <a:rPr lang="en-US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(Dimension</a:t>
            </a:r>
            <a:r>
              <a:rPr lang="en-US" dirty="0">
                <a:latin typeface="Angsana New" panose="02020603050405020304" pitchFamily="18" charset="-34"/>
                <a:cs typeface="Angsana New" panose="02020603050405020304" pitchFamily="18" charset="-34"/>
              </a:rPr>
              <a:t>)</a:t>
            </a:r>
            <a:r>
              <a:rPr lang="th-TH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 และ จำนวน</a:t>
            </a:r>
            <a:r>
              <a:rPr lang="en-US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 (Measure)</a:t>
            </a:r>
            <a:r>
              <a:rPr lang="th-TH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 โปรแกรม </a:t>
            </a:r>
            <a:r>
              <a:rPr lang="en-US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Power BI </a:t>
            </a:r>
            <a:r>
              <a:rPr lang="th-TH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จะมีการ </a:t>
            </a:r>
            <a:r>
              <a:rPr lang="en-US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Sum </a:t>
            </a:r>
            <a:r>
              <a:rPr lang="th-TH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หรือ </a:t>
            </a:r>
            <a:r>
              <a:rPr lang="en-US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Count </a:t>
            </a:r>
            <a:r>
              <a:rPr lang="th-TH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จำนวน ตามข้อมูลที่เลือกมาแสดง</a:t>
            </a:r>
            <a:endParaRPr lang="en-US" dirty="0">
              <a:latin typeface="Angsana New" panose="02020603050405020304" pitchFamily="18" charset="-34"/>
              <a:cs typeface="Angsana New" panose="02020603050405020304" pitchFamily="18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272696226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201629"/>
            <a:ext cx="5676900" cy="3656371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48351" y="3106377"/>
            <a:ext cx="6343649" cy="365637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96138" y="365125"/>
            <a:ext cx="7257661" cy="1752433"/>
          </a:xfrm>
        </p:spPr>
        <p:txBody>
          <a:bodyPr>
            <a:normAutofit/>
          </a:bodyPr>
          <a:lstStyle/>
          <a:p>
            <a:r>
              <a:rPr lang="th-TH" sz="4000" b="1" dirty="0" smtClean="0">
                <a:solidFill>
                  <a:srgbClr val="0070C0"/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แบบ 1 </a:t>
            </a:r>
            <a:r>
              <a:rPr lang="th-TH" sz="3600" dirty="0" smtClean="0">
                <a:latin typeface="AngsanaUPC" panose="02020603050405020304" pitchFamily="18" charset="-34"/>
                <a:cs typeface="AngsanaUPC" panose="02020603050405020304" pitchFamily="18" charset="-34"/>
              </a:rPr>
              <a:t>วิเคราะห์โดยใช้ ข้อมูลที่เก็บจาก </a:t>
            </a:r>
            <a:r>
              <a:rPr lang="en-US" sz="3600" dirty="0" smtClean="0">
                <a:latin typeface="AngsanaUPC" panose="02020603050405020304" pitchFamily="18" charset="-34"/>
                <a:cs typeface="AngsanaUPC" panose="02020603050405020304" pitchFamily="18" charset="-34"/>
              </a:rPr>
              <a:t>Data warehouse </a:t>
            </a:r>
            <a:r>
              <a:rPr lang="th-TH" sz="3600" dirty="0" smtClean="0">
                <a:latin typeface="AngsanaUPC" panose="02020603050405020304" pitchFamily="18" charset="-34"/>
                <a:cs typeface="AngsanaUPC" panose="02020603050405020304" pitchFamily="18" charset="-34"/>
              </a:rPr>
              <a:t>แต่ไม่ใช่ </a:t>
            </a:r>
            <a:r>
              <a:rPr lang="en-US" sz="3600" dirty="0" smtClean="0">
                <a:latin typeface="AngsanaUPC" panose="02020603050405020304" pitchFamily="18" charset="-34"/>
                <a:cs typeface="AngsanaUPC" panose="02020603050405020304" pitchFamily="18" charset="-34"/>
              </a:rPr>
              <a:t>Dimensional Data model</a:t>
            </a:r>
            <a:endParaRPr lang="en-US" sz="3600" dirty="0">
              <a:latin typeface="AngsanaUPC" panose="02020603050405020304" pitchFamily="18" charset="-34"/>
              <a:cs typeface="AngsanaUPC" panose="02020603050405020304" pitchFamily="18" charset="-34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0" y="3296877"/>
            <a:ext cx="2076287" cy="3465871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7560538" y="3741262"/>
            <a:ext cx="2680742" cy="1653697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9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49290" y="365125"/>
            <a:ext cx="3657600" cy="24958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Oval 4"/>
          <p:cNvSpPr/>
          <p:nvPr/>
        </p:nvSpPr>
        <p:spPr>
          <a:xfrm>
            <a:off x="8558784" y="4076562"/>
            <a:ext cx="777241" cy="458862"/>
          </a:xfrm>
          <a:prstGeom prst="ellipse">
            <a:avLst/>
          </a:prstGeom>
          <a:noFill/>
          <a:ln w="254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ounded Rectangular Callout 10"/>
          <p:cNvSpPr/>
          <p:nvPr/>
        </p:nvSpPr>
        <p:spPr>
          <a:xfrm>
            <a:off x="8458200" y="1892808"/>
            <a:ext cx="1929384" cy="968172"/>
          </a:xfrm>
          <a:prstGeom prst="wedgeRoundRectCallout">
            <a:avLst>
              <a:gd name="adj1" fmla="val -29364"/>
              <a:gd name="adj2" fmla="val 185280"/>
              <a:gd name="adj3" fmla="val 16667"/>
            </a:avLst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dirty="0" smtClean="0">
                <a:solidFill>
                  <a:schemeClr val="tx1"/>
                </a:solidFill>
              </a:rPr>
              <a:t>วันที่ 15 เชียงราย </a:t>
            </a:r>
            <a:r>
              <a:rPr lang="en-US" dirty="0" smtClean="0">
                <a:solidFill>
                  <a:schemeClr val="tx1"/>
                </a:solidFill>
              </a:rPr>
              <a:t>Bread 200 </a:t>
            </a:r>
            <a:r>
              <a:rPr lang="th-TH" dirty="0" smtClean="0">
                <a:solidFill>
                  <a:schemeClr val="tx1"/>
                </a:solidFill>
              </a:rPr>
              <a:t>บาท</a:t>
            </a:r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16725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68464" y="2726565"/>
            <a:ext cx="6134100" cy="373138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0671" y="2726565"/>
            <a:ext cx="5221429" cy="373138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96138" y="365125"/>
            <a:ext cx="7257661" cy="1325563"/>
          </a:xfrm>
        </p:spPr>
        <p:txBody>
          <a:bodyPr/>
          <a:lstStyle/>
          <a:p>
            <a:r>
              <a:rPr lang="th-TH" b="1" dirty="0" smtClean="0">
                <a:solidFill>
                  <a:srgbClr val="0070C0"/>
                </a:solidFill>
              </a:rPr>
              <a:t>แบบที่ 2 </a:t>
            </a:r>
            <a:r>
              <a:rPr lang="th-TH" dirty="0" smtClean="0"/>
              <a:t>สร้าง </a:t>
            </a:r>
            <a:r>
              <a:rPr lang="en-US" dirty="0" smtClean="0"/>
              <a:t>Dimensional Data model</a:t>
            </a: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247035" y="3392129"/>
            <a:ext cx="1734165" cy="2741971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7554861" y="3392129"/>
            <a:ext cx="2338848" cy="1308126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9" name="Object 4"/>
          <p:cNvGraphicFramePr>
            <a:graphicFrameLocks noGrp="1" noChangeAspect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66812332"/>
              </p:ext>
            </p:extLst>
          </p:nvPr>
        </p:nvGraphicFramePr>
        <p:xfrm>
          <a:off x="247035" y="262144"/>
          <a:ext cx="3505200" cy="246442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60" name="Visio" r:id="rId5" imgW="5553494" imgH="2572737" progId="Visio.Drawing.11">
                  <p:embed/>
                </p:oleObj>
              </mc:Choice>
              <mc:Fallback>
                <p:oleObj name="Visio" r:id="rId5" imgW="5553494" imgH="2572737" progId="Visio.Drawing.11">
                  <p:embed/>
                  <p:pic>
                    <p:nvPicPr>
                      <p:cNvPr id="0" name="Picture 20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7035" y="262144"/>
                        <a:ext cx="3505200" cy="2464421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241781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4667250" cy="511175"/>
          </a:xfrm>
        </p:spPr>
        <p:txBody>
          <a:bodyPr>
            <a:normAutofit fontScale="90000"/>
          </a:bodyPr>
          <a:lstStyle/>
          <a:p>
            <a:r>
              <a:rPr lang="th-TH" dirty="0" smtClean="0">
                <a:latin typeface="AngsanaUPC" panose="02020603050405020304" pitchFamily="18" charset="-34"/>
                <a:cs typeface="AngsanaUPC" panose="02020603050405020304" pitchFamily="18" charset="-34"/>
              </a:rPr>
              <a:t>เปรียบเทียบ 2 </a:t>
            </a:r>
            <a:r>
              <a:rPr lang="en-US" dirty="0" smtClean="0">
                <a:latin typeface="AngsanaUPC" panose="02020603050405020304" pitchFamily="18" charset="-34"/>
                <a:cs typeface="AngsanaUPC" panose="02020603050405020304" pitchFamily="18" charset="-34"/>
              </a:rPr>
              <a:t>model (Level 1</a:t>
            </a:r>
            <a:r>
              <a:rPr lang="en-US" dirty="0">
                <a:latin typeface="AngsanaUPC" panose="02020603050405020304" pitchFamily="18" charset="-34"/>
                <a:cs typeface="AngsanaUPC" panose="02020603050405020304" pitchFamily="18" charset="-34"/>
              </a:rPr>
              <a:t>)</a:t>
            </a:r>
          </a:p>
        </p:txBody>
      </p:sp>
      <p:sp>
        <p:nvSpPr>
          <p:cNvPr id="3" name="Rectangle 2"/>
          <p:cNvSpPr/>
          <p:nvPr/>
        </p:nvSpPr>
        <p:spPr>
          <a:xfrm>
            <a:off x="1862051" y="1886989"/>
            <a:ext cx="2103120" cy="52370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3200" b="1" dirty="0" smtClean="0">
                <a:solidFill>
                  <a:srgbClr val="002060"/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แบบที่ 1</a:t>
            </a:r>
            <a:endParaRPr lang="en-US" sz="3200" b="1" dirty="0">
              <a:solidFill>
                <a:srgbClr val="002060"/>
              </a:solidFill>
              <a:latin typeface="AngsanaUPC" panose="02020603050405020304" pitchFamily="18" charset="-34"/>
              <a:cs typeface="AngsanaUPC" panose="02020603050405020304" pitchFamily="18" charset="-34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7706125" y="1815454"/>
            <a:ext cx="2103120" cy="52370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3200" b="1" dirty="0" smtClean="0">
                <a:solidFill>
                  <a:srgbClr val="002060"/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แบบที่ 2</a:t>
            </a:r>
            <a:endParaRPr lang="en-US" sz="3200" b="1" dirty="0">
              <a:solidFill>
                <a:srgbClr val="002060"/>
              </a:solidFill>
              <a:latin typeface="AngsanaUPC" panose="02020603050405020304" pitchFamily="18" charset="-34"/>
              <a:cs typeface="AngsanaUPC" panose="02020603050405020304" pitchFamily="18" charset="-34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199" y="3001139"/>
            <a:ext cx="4255329" cy="2740767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47021" y="3001140"/>
            <a:ext cx="3835230" cy="27407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392410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dirty="0" smtClean="0"/>
              <a:t>สรุป แบบที่ 1 และ 2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th-TH" sz="4000" b="1" dirty="0" smtClean="0">
                <a:solidFill>
                  <a:srgbClr val="0070C0"/>
                </a:solidFill>
              </a:rPr>
              <a:t>สรุป</a:t>
            </a:r>
            <a:r>
              <a:rPr lang="th-TH" sz="4000" b="1" dirty="0" smtClean="0"/>
              <a:t> </a:t>
            </a:r>
            <a:r>
              <a:rPr lang="th-TH" sz="4000" dirty="0" smtClean="0"/>
              <a:t>การวิเคราะห์ข้อมูล </a:t>
            </a:r>
            <a:r>
              <a:rPr lang="th-TH" sz="4000" dirty="0"/>
              <a:t>แบบที่ 1 และ </a:t>
            </a:r>
            <a:r>
              <a:rPr lang="th-TH" sz="4000" dirty="0" smtClean="0"/>
              <a:t>2 สามารถแสดงข้อมูล ค่าต่างๆ การหาผลรวม ได้เหมือนกัน </a:t>
            </a:r>
          </a:p>
          <a:p>
            <a:pPr marL="0" indent="0">
              <a:buNone/>
            </a:pPr>
            <a:endParaRPr lang="th-TH" sz="4000" dirty="0" smtClean="0"/>
          </a:p>
          <a:p>
            <a:pPr marL="0" indent="0">
              <a:buNone/>
            </a:pPr>
            <a:r>
              <a:rPr lang="th-TH" sz="4000" dirty="0" smtClean="0"/>
              <a:t>แต่การออกแบบทั้ง 2 แบบ มีข้อดี ข้อเสีย แตกต่างกัน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324696933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dirty="0" smtClean="0"/>
              <a:t>เหตุผลข้อดีข้อเสียของ ไม่มี </a:t>
            </a:r>
            <a:r>
              <a:rPr lang="en-US" dirty="0" smtClean="0"/>
              <a:t>Dimensional Data model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355627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th-TH" dirty="0">
                <a:latin typeface="AngsanaUPC" panose="02020603050405020304" pitchFamily="18" charset="-34"/>
                <a:cs typeface="AngsanaUPC" panose="02020603050405020304" pitchFamily="18" charset="-34"/>
              </a:rPr>
              <a:t>ข้อดี</a:t>
            </a:r>
          </a:p>
          <a:p>
            <a:pPr marL="0" indent="0">
              <a:buNone/>
            </a:pPr>
            <a:r>
              <a:rPr lang="th-TH" dirty="0">
                <a:latin typeface="AngsanaUPC" panose="02020603050405020304" pitchFamily="18" charset="-34"/>
                <a:cs typeface="AngsanaUPC" panose="02020603050405020304" pitchFamily="18" charset="-34"/>
              </a:rPr>
              <a:t>	</a:t>
            </a:r>
            <a:r>
              <a:rPr lang="th-TH" dirty="0" smtClean="0">
                <a:latin typeface="AngsanaUPC" panose="02020603050405020304" pitchFamily="18" charset="-34"/>
                <a:cs typeface="AngsanaUPC" panose="02020603050405020304" pitchFamily="18" charset="-34"/>
              </a:rPr>
              <a:t>ยืดหยุ่นในการใช้งาน เพราะไม่มีการออกแบบ </a:t>
            </a:r>
            <a:r>
              <a:rPr lang="en-US" dirty="0" smtClean="0">
                <a:latin typeface="AngsanaUPC" panose="02020603050405020304" pitchFamily="18" charset="-34"/>
                <a:cs typeface="AngsanaUPC" panose="02020603050405020304" pitchFamily="18" charset="-34"/>
              </a:rPr>
              <a:t>Table </a:t>
            </a:r>
            <a:r>
              <a:rPr lang="th-TH" dirty="0" smtClean="0">
                <a:latin typeface="AngsanaUPC" panose="02020603050405020304" pitchFamily="18" charset="-34"/>
                <a:cs typeface="AngsanaUPC" panose="02020603050405020304" pitchFamily="18" charset="-34"/>
              </a:rPr>
              <a:t>ในรูปแบบ </a:t>
            </a:r>
            <a:r>
              <a:rPr lang="en-US" dirty="0">
                <a:latin typeface="AngsanaUPC" panose="02020603050405020304" pitchFamily="18" charset="-34"/>
                <a:cs typeface="AngsanaUPC" panose="02020603050405020304" pitchFamily="18" charset="-34"/>
              </a:rPr>
              <a:t>Dimensional Data model </a:t>
            </a:r>
            <a:r>
              <a:rPr lang="th-TH" dirty="0" smtClean="0">
                <a:latin typeface="AngsanaUPC" panose="02020603050405020304" pitchFamily="18" charset="-34"/>
                <a:cs typeface="AngsanaUPC" panose="02020603050405020304" pitchFamily="18" charset="-34"/>
              </a:rPr>
              <a:t>มาก่อน สามารถปรับเปลี่ยนรูปแบบการวิเคราะห์ได้หลากหลาย</a:t>
            </a:r>
          </a:p>
          <a:p>
            <a:pPr marL="0" indent="0">
              <a:buNone/>
            </a:pPr>
            <a:endParaRPr lang="th-TH" dirty="0" smtClean="0">
              <a:latin typeface="AngsanaUPC" panose="02020603050405020304" pitchFamily="18" charset="-34"/>
              <a:cs typeface="AngsanaUPC" panose="02020603050405020304" pitchFamily="18" charset="-34"/>
            </a:endParaRPr>
          </a:p>
          <a:p>
            <a:pPr marL="0" indent="0">
              <a:buNone/>
            </a:pPr>
            <a:r>
              <a:rPr lang="th-TH" dirty="0" smtClean="0">
                <a:latin typeface="AngsanaUPC" panose="02020603050405020304" pitchFamily="18" charset="-34"/>
                <a:cs typeface="AngsanaUPC" panose="02020603050405020304" pitchFamily="18" charset="-34"/>
              </a:rPr>
              <a:t>ข้อเสีย </a:t>
            </a:r>
            <a:endParaRPr lang="th-TH" dirty="0">
              <a:latin typeface="AngsanaUPC" panose="02020603050405020304" pitchFamily="18" charset="-34"/>
              <a:cs typeface="AngsanaUPC" panose="02020603050405020304" pitchFamily="18" charset="-34"/>
            </a:endParaRPr>
          </a:p>
          <a:p>
            <a:pPr marL="0" indent="0">
              <a:buNone/>
            </a:pPr>
            <a:r>
              <a:rPr lang="th-TH" dirty="0">
                <a:latin typeface="AngsanaUPC" panose="02020603050405020304" pitchFamily="18" charset="-34"/>
                <a:cs typeface="AngsanaUPC" panose="02020603050405020304" pitchFamily="18" charset="-34"/>
              </a:rPr>
              <a:t>	</a:t>
            </a:r>
            <a:r>
              <a:rPr lang="th-TH" dirty="0" smtClean="0">
                <a:latin typeface="AngsanaUPC" panose="02020603050405020304" pitchFamily="18" charset="-34"/>
                <a:cs typeface="AngsanaUPC" panose="02020603050405020304" pitchFamily="18" charset="-34"/>
              </a:rPr>
              <a:t>ความเร็วลดลง หากข้อมูลมีจำนวนมาก</a:t>
            </a:r>
          </a:p>
          <a:p>
            <a:pPr marL="514350" indent="-514350">
              <a:buAutoNum type="arabicPeriod"/>
            </a:pPr>
            <a:endParaRPr lang="th-TH" dirty="0" smtClean="0">
              <a:latin typeface="AngsanaUPC" panose="02020603050405020304" pitchFamily="18" charset="-34"/>
              <a:cs typeface="AngsanaUPC" panose="02020603050405020304" pitchFamily="18" charset="-34"/>
            </a:endParaRPr>
          </a:p>
          <a:p>
            <a:pPr marL="0" indent="0">
              <a:buNone/>
            </a:pPr>
            <a:endParaRPr lang="en-US" dirty="0">
              <a:latin typeface="AngsanaUPC" panose="02020603050405020304" pitchFamily="18" charset="-34"/>
              <a:cs typeface="AngsanaUPC" panose="02020603050405020304" pitchFamily="18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207533865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dirty="0" smtClean="0"/>
              <a:t>เหตุผลข้อดีข้อเสียของ มี </a:t>
            </a:r>
            <a:r>
              <a:rPr lang="en-US" dirty="0" smtClean="0"/>
              <a:t>Dimensional Data model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3713026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th-TH" dirty="0" smtClean="0">
                <a:latin typeface="AngsanaUPC" panose="02020603050405020304" pitchFamily="18" charset="-34"/>
                <a:cs typeface="AngsanaUPC" panose="02020603050405020304" pitchFamily="18" charset="-34"/>
              </a:rPr>
              <a:t>ข้อดี</a:t>
            </a:r>
          </a:p>
          <a:p>
            <a:pPr marL="0" indent="0">
              <a:buNone/>
            </a:pPr>
            <a:r>
              <a:rPr lang="th-TH" dirty="0" smtClean="0">
                <a:latin typeface="AngsanaUPC" panose="02020603050405020304" pitchFamily="18" charset="-34"/>
                <a:cs typeface="AngsanaUPC" panose="02020603050405020304" pitchFamily="18" charset="-34"/>
              </a:rPr>
              <a:t>1. ความเร็ว หากมีการดึงข้อมูล </a:t>
            </a:r>
            <a:r>
              <a:rPr lang="en-US" dirty="0" smtClean="0">
                <a:latin typeface="AngsanaUPC" panose="02020603050405020304" pitchFamily="18" charset="-34"/>
                <a:cs typeface="AngsanaUPC" panose="02020603050405020304" pitchFamily="18" charset="-34"/>
              </a:rPr>
              <a:t>Summary </a:t>
            </a:r>
            <a:r>
              <a:rPr lang="th-TH" dirty="0" smtClean="0">
                <a:latin typeface="AngsanaUPC" panose="02020603050405020304" pitchFamily="18" charset="-34"/>
                <a:cs typeface="AngsanaUPC" panose="02020603050405020304" pitchFamily="18" charset="-34"/>
              </a:rPr>
              <a:t>จาก </a:t>
            </a:r>
            <a:r>
              <a:rPr lang="en-US" dirty="0" smtClean="0">
                <a:latin typeface="AngsanaUPC" panose="02020603050405020304" pitchFamily="18" charset="-34"/>
                <a:cs typeface="AngsanaUPC" panose="02020603050405020304" pitchFamily="18" charset="-34"/>
              </a:rPr>
              <a:t>Dimensional  data model (Star, snowflake,</a:t>
            </a:r>
            <a:r>
              <a:rPr lang="en-US" dirty="0">
                <a:latin typeface="AngsanaUPC" panose="02020603050405020304" pitchFamily="18" charset="-34"/>
                <a:cs typeface="AngsanaUPC" panose="02020603050405020304" pitchFamily="18" charset="-34"/>
              </a:rPr>
              <a:t> Fact constellation</a:t>
            </a:r>
            <a:r>
              <a:rPr lang="en-US" dirty="0" smtClean="0">
                <a:latin typeface="AngsanaUPC" panose="02020603050405020304" pitchFamily="18" charset="-34"/>
                <a:cs typeface="AngsanaUPC" panose="02020603050405020304" pitchFamily="18" charset="-34"/>
              </a:rPr>
              <a:t> )</a:t>
            </a:r>
          </a:p>
          <a:p>
            <a:pPr marL="0" indent="0">
              <a:buNone/>
            </a:pPr>
            <a:r>
              <a:rPr lang="en-US" dirty="0" smtClean="0">
                <a:latin typeface="AngsanaUPC" panose="02020603050405020304" pitchFamily="18" charset="-34"/>
                <a:cs typeface="AngsanaUPC" panose="02020603050405020304" pitchFamily="18" charset="-34"/>
              </a:rPr>
              <a:t>    </a:t>
            </a:r>
            <a:r>
              <a:rPr lang="th-TH" dirty="0" smtClean="0">
                <a:latin typeface="AngsanaUPC" panose="02020603050405020304" pitchFamily="18" charset="-34"/>
                <a:cs typeface="AngsanaUPC" panose="02020603050405020304" pitchFamily="18" charset="-34"/>
              </a:rPr>
              <a:t>เช่น ในการเขียนโปรแกรม ดึงข้อมูลผ่าน </a:t>
            </a:r>
            <a:r>
              <a:rPr lang="en-US" dirty="0" smtClean="0">
                <a:latin typeface="AngsanaUPC" panose="02020603050405020304" pitchFamily="18" charset="-34"/>
                <a:cs typeface="AngsanaUPC" panose="02020603050405020304" pitchFamily="18" charset="-34"/>
              </a:rPr>
              <a:t>Application </a:t>
            </a:r>
            <a:r>
              <a:rPr lang="th-TH" dirty="0" smtClean="0">
                <a:latin typeface="AngsanaUPC" panose="02020603050405020304" pitchFamily="18" charset="-34"/>
                <a:cs typeface="AngsanaUPC" panose="02020603050405020304" pitchFamily="18" charset="-34"/>
              </a:rPr>
              <a:t>ต่างๆ ซึ่งเราสามารถพัฒนาโปรแกรมขึ้นมาเอง นอกเหนือจากใช้ </a:t>
            </a:r>
            <a:r>
              <a:rPr lang="en-US" dirty="0" smtClean="0">
                <a:latin typeface="AngsanaUPC" panose="02020603050405020304" pitchFamily="18" charset="-34"/>
                <a:cs typeface="AngsanaUPC" panose="02020603050405020304" pitchFamily="18" charset="-34"/>
              </a:rPr>
              <a:t>Power BI</a:t>
            </a:r>
          </a:p>
          <a:p>
            <a:pPr marL="0" indent="0">
              <a:buNone/>
            </a:pPr>
            <a:r>
              <a:rPr lang="en-US" dirty="0" smtClean="0">
                <a:latin typeface="AngsanaUPC" panose="02020603050405020304" pitchFamily="18" charset="-34"/>
                <a:cs typeface="AngsanaUPC" panose="02020603050405020304" pitchFamily="18" charset="-34"/>
              </a:rPr>
              <a:t>2. </a:t>
            </a:r>
            <a:r>
              <a:rPr lang="th-TH" dirty="0" smtClean="0">
                <a:latin typeface="AngsanaUPC" panose="02020603050405020304" pitchFamily="18" charset="-34"/>
                <a:cs typeface="AngsanaUPC" panose="02020603050405020304" pitchFamily="18" charset="-34"/>
              </a:rPr>
              <a:t>นักวิเคราะห์มี </a:t>
            </a:r>
            <a:r>
              <a:rPr lang="en-US" dirty="0" smtClean="0">
                <a:latin typeface="AngsanaUPC" panose="02020603050405020304" pitchFamily="18" charset="-34"/>
                <a:cs typeface="AngsanaUPC" panose="02020603050405020304" pitchFamily="18" charset="-34"/>
              </a:rPr>
              <a:t>Data</a:t>
            </a:r>
            <a:r>
              <a:rPr lang="th-TH" dirty="0" smtClean="0">
                <a:latin typeface="AngsanaUPC" panose="02020603050405020304" pitchFamily="18" charset="-34"/>
                <a:cs typeface="AngsanaUPC" panose="02020603050405020304" pitchFamily="18" charset="-34"/>
              </a:rPr>
              <a:t> ที่พร้อมจะวิเคราะห์ และง่ายต่อการนำเสนอ</a:t>
            </a:r>
          </a:p>
          <a:p>
            <a:pPr marL="0" indent="0">
              <a:buNone/>
            </a:pPr>
            <a:r>
              <a:rPr lang="th-TH" dirty="0" smtClean="0">
                <a:latin typeface="AngsanaUPC" panose="02020603050405020304" pitchFamily="18" charset="-34"/>
                <a:cs typeface="AngsanaUPC" panose="02020603050405020304" pitchFamily="18" charset="-34"/>
              </a:rPr>
              <a:t>ข้อเสีย </a:t>
            </a:r>
          </a:p>
          <a:p>
            <a:pPr marL="0" indent="0">
              <a:buNone/>
            </a:pPr>
            <a:r>
              <a:rPr lang="th-TH" dirty="0" smtClean="0">
                <a:latin typeface="AngsanaUPC" panose="02020603050405020304" pitchFamily="18" charset="-34"/>
                <a:cs typeface="AngsanaUPC" panose="02020603050405020304" pitchFamily="18" charset="-34"/>
              </a:rPr>
              <a:t>1. ไม่ยืดหยุ่นในการใช้งาน เพราะต้อง ออกแบบ </a:t>
            </a:r>
            <a:r>
              <a:rPr lang="en-US" dirty="0" smtClean="0">
                <a:latin typeface="AngsanaUPC" panose="02020603050405020304" pitchFamily="18" charset="-34"/>
                <a:cs typeface="AngsanaUPC" panose="02020603050405020304" pitchFamily="18" charset="-34"/>
              </a:rPr>
              <a:t>Table </a:t>
            </a:r>
            <a:r>
              <a:rPr lang="th-TH" dirty="0" smtClean="0">
                <a:latin typeface="AngsanaUPC" panose="02020603050405020304" pitchFamily="18" charset="-34"/>
                <a:cs typeface="AngsanaUPC" panose="02020603050405020304" pitchFamily="18" charset="-34"/>
              </a:rPr>
              <a:t>ก่อน และหากปรับเปลี่ยนความต้องการไม่สามารถเพิ่มได้ทันทีต้องมีการแก้ไข โครงสร้าง  และ </a:t>
            </a:r>
            <a:r>
              <a:rPr lang="en-US" dirty="0" smtClean="0">
                <a:latin typeface="AngsanaUPC" panose="02020603050405020304" pitchFamily="18" charset="-34"/>
                <a:cs typeface="AngsanaUPC" panose="02020603050405020304" pitchFamily="18" charset="-34"/>
              </a:rPr>
              <a:t>Load data </a:t>
            </a:r>
            <a:r>
              <a:rPr lang="th-TH" dirty="0" smtClean="0">
                <a:latin typeface="AngsanaUPC" panose="02020603050405020304" pitchFamily="18" charset="-34"/>
                <a:cs typeface="AngsanaUPC" panose="02020603050405020304" pitchFamily="18" charset="-34"/>
              </a:rPr>
              <a:t>เข้ามาใหม่</a:t>
            </a:r>
          </a:p>
          <a:p>
            <a:pPr marL="0" indent="0">
              <a:buNone/>
            </a:pPr>
            <a:endParaRPr lang="en-US" dirty="0">
              <a:latin typeface="AngsanaUPC" panose="02020603050405020304" pitchFamily="18" charset="-34"/>
              <a:cs typeface="AngsanaUPC" panose="02020603050405020304" pitchFamily="18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13597330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2108</TotalTime>
  <Words>252</Words>
  <Application>Microsoft Office PowerPoint</Application>
  <PresentationFormat>Widescreen</PresentationFormat>
  <Paragraphs>36</Paragraphs>
  <Slides>10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8" baseType="lpstr">
      <vt:lpstr>Angsana New</vt:lpstr>
      <vt:lpstr>AngsanaUPC</vt:lpstr>
      <vt:lpstr>Arial</vt:lpstr>
      <vt:lpstr>Calibri</vt:lpstr>
      <vt:lpstr>Calibri Light</vt:lpstr>
      <vt:lpstr>Cordia New</vt:lpstr>
      <vt:lpstr>Office Theme</vt:lpstr>
      <vt:lpstr>Visio</vt:lpstr>
      <vt:lpstr>สรุปบทเรียน Data Dimensional Model </vt:lpstr>
      <vt:lpstr>การเปรียบเทียบจากการใช้ Power BI (***)  1. ไม่มี  Dimensional Data model       Sales, Sales_Detail, Product, Product_type, Customer, Shop  2. มี Dimensional Data model     </vt:lpstr>
      <vt:lpstr>ในกรณี Sum data ที่ไม่มีการสร้าง Dimensional Data model</vt:lpstr>
      <vt:lpstr>แบบ 1 วิเคราะห์โดยใช้ ข้อมูลที่เก็บจาก Data warehouse แต่ไม่ใช่ Dimensional Data model</vt:lpstr>
      <vt:lpstr>แบบที่ 2 สร้าง Dimensional Data model</vt:lpstr>
      <vt:lpstr>เปรียบเทียบ 2 model (Level 1)</vt:lpstr>
      <vt:lpstr>สรุป แบบที่ 1 และ 2</vt:lpstr>
      <vt:lpstr>เหตุผลข้อดีข้อเสียของ ไม่มี Dimensional Data model</vt:lpstr>
      <vt:lpstr>เหตุผลข้อดีข้อเสียของ มี Dimensional Data model</vt:lpstr>
      <vt:lpstr>Code SQL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Employee</dc:creator>
  <cp:lastModifiedBy>Employee</cp:lastModifiedBy>
  <cp:revision>51</cp:revision>
  <dcterms:created xsi:type="dcterms:W3CDTF">2022-02-14T14:15:16Z</dcterms:created>
  <dcterms:modified xsi:type="dcterms:W3CDTF">2023-02-10T05:55:45Z</dcterms:modified>
</cp:coreProperties>
</file>