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5EBE-CE24-4CBB-B780-042665B0E187}" type="datetimeFigureOut">
              <a:rPr lang="th-TH" smtClean="0"/>
              <a:pPr/>
              <a:t>21/12/62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FC8E-E1F5-49C8-AA47-660FA2C64E4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แก้ไข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4348163" y="2416175"/>
            <a:ext cx="3654425" cy="703263"/>
            <a:chOff x="1721" y="2202"/>
            <a:chExt cx="2261" cy="446"/>
          </a:xfrm>
        </p:grpSpPr>
        <p:sp>
          <p:nvSpPr>
            <p:cNvPr id="13364" name="Line 59"/>
            <p:cNvSpPr>
              <a:spLocks noChangeShapeType="1"/>
            </p:cNvSpPr>
            <p:nvPr/>
          </p:nvSpPr>
          <p:spPr bwMode="auto">
            <a:xfrm flipH="1">
              <a:off x="1886" y="2208"/>
              <a:ext cx="89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65" name="Line 60"/>
            <p:cNvSpPr>
              <a:spLocks noChangeShapeType="1"/>
            </p:cNvSpPr>
            <p:nvPr/>
          </p:nvSpPr>
          <p:spPr bwMode="auto">
            <a:xfrm>
              <a:off x="2784" y="2208"/>
              <a:ext cx="28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66" name="Text Box 64"/>
            <p:cNvSpPr txBox="1">
              <a:spLocks noChangeArrowheads="1"/>
            </p:cNvSpPr>
            <p:nvPr/>
          </p:nvSpPr>
          <p:spPr bwMode="auto">
            <a:xfrm>
              <a:off x="1721" y="2291"/>
              <a:ext cx="43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&lt;=30</a:t>
              </a:r>
              <a:endParaRPr lang="th-TH" sz="2000"/>
            </a:p>
          </p:txBody>
        </p:sp>
        <p:sp>
          <p:nvSpPr>
            <p:cNvPr id="13367" name="Text Box 64"/>
            <p:cNvSpPr txBox="1">
              <a:spLocks noChangeArrowheads="1"/>
            </p:cNvSpPr>
            <p:nvPr/>
          </p:nvSpPr>
          <p:spPr bwMode="auto">
            <a:xfrm>
              <a:off x="2843" y="2380"/>
              <a:ext cx="51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 dirty="0"/>
                <a:t>31..40</a:t>
              </a:r>
              <a:endParaRPr lang="th-TH" sz="2000" dirty="0"/>
            </a:p>
          </p:txBody>
        </p:sp>
        <p:sp>
          <p:nvSpPr>
            <p:cNvPr id="13368" name="Line 59"/>
            <p:cNvSpPr>
              <a:spLocks noChangeShapeType="1"/>
            </p:cNvSpPr>
            <p:nvPr/>
          </p:nvSpPr>
          <p:spPr bwMode="auto">
            <a:xfrm>
              <a:off x="2804" y="2202"/>
              <a:ext cx="1149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69" name="Text Box 64"/>
            <p:cNvSpPr txBox="1">
              <a:spLocks noChangeArrowheads="1"/>
            </p:cNvSpPr>
            <p:nvPr/>
          </p:nvSpPr>
          <p:spPr bwMode="auto">
            <a:xfrm>
              <a:off x="3628" y="2291"/>
              <a:ext cx="35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&gt;40</a:t>
              </a:r>
              <a:endParaRPr lang="th-TH" sz="200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454650" y="1844675"/>
            <a:ext cx="12144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age</a:t>
            </a:r>
            <a:endParaRPr lang="th-TH" sz="2000" dirty="0"/>
          </a:p>
        </p:txBody>
      </p:sp>
      <p:sp>
        <p:nvSpPr>
          <p:cNvPr id="11" name="Rectangle 10"/>
          <p:cNvSpPr/>
          <p:nvPr/>
        </p:nvSpPr>
        <p:spPr>
          <a:xfrm>
            <a:off x="5691188" y="3063875"/>
            <a:ext cx="854075" cy="431800"/>
          </a:xfrm>
          <a:prstGeom prst="rect">
            <a:avLst/>
          </a:prstGeom>
          <a:solidFill>
            <a:srgbClr val="F79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yes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1438" y="2995613"/>
            <a:ext cx="13589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student</a:t>
            </a:r>
            <a:endParaRPr lang="th-TH" sz="2000" dirty="0"/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636963" y="3557588"/>
            <a:ext cx="1601787" cy="642937"/>
            <a:chOff x="1670" y="2202"/>
            <a:chExt cx="1959" cy="407"/>
          </a:xfrm>
        </p:grpSpPr>
        <p:sp>
          <p:nvSpPr>
            <p:cNvPr id="13360" name="Line 59"/>
            <p:cNvSpPr>
              <a:spLocks noChangeShapeType="1"/>
            </p:cNvSpPr>
            <p:nvPr/>
          </p:nvSpPr>
          <p:spPr bwMode="auto">
            <a:xfrm flipH="1">
              <a:off x="2141" y="2208"/>
              <a:ext cx="643" cy="4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61" name="Text Box 64"/>
            <p:cNvSpPr txBox="1">
              <a:spLocks noChangeArrowheads="1"/>
            </p:cNvSpPr>
            <p:nvPr/>
          </p:nvSpPr>
          <p:spPr bwMode="auto">
            <a:xfrm>
              <a:off x="1670" y="2247"/>
              <a:ext cx="654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yes</a:t>
              </a:r>
              <a:endParaRPr lang="th-TH" sz="2000"/>
            </a:p>
          </p:txBody>
        </p:sp>
        <p:sp>
          <p:nvSpPr>
            <p:cNvPr id="13362" name="Line 59"/>
            <p:cNvSpPr>
              <a:spLocks noChangeShapeType="1"/>
            </p:cNvSpPr>
            <p:nvPr/>
          </p:nvSpPr>
          <p:spPr bwMode="auto">
            <a:xfrm>
              <a:off x="2804" y="2202"/>
              <a:ext cx="618" cy="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63" name="Text Box 64"/>
            <p:cNvSpPr txBox="1">
              <a:spLocks noChangeArrowheads="1"/>
            </p:cNvSpPr>
            <p:nvPr/>
          </p:nvSpPr>
          <p:spPr bwMode="auto">
            <a:xfrm>
              <a:off x="3074" y="2292"/>
              <a:ext cx="55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no</a:t>
              </a:r>
              <a:endParaRPr lang="th-TH" sz="200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635375" y="4219575"/>
            <a:ext cx="757238" cy="433388"/>
          </a:xfrm>
          <a:prstGeom prst="rect">
            <a:avLst/>
          </a:prstGeom>
          <a:solidFill>
            <a:srgbClr val="F79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yes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6950" y="4219575"/>
            <a:ext cx="576263" cy="433388"/>
          </a:xfrm>
          <a:prstGeom prst="rect">
            <a:avLst/>
          </a:prstGeom>
          <a:solidFill>
            <a:srgbClr val="F79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no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83438" y="3068638"/>
            <a:ext cx="10699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credit</a:t>
            </a:r>
            <a:endParaRPr lang="th-TH" sz="2000" dirty="0"/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6443663" y="3644900"/>
            <a:ext cx="2559050" cy="717550"/>
            <a:chOff x="1707" y="2202"/>
            <a:chExt cx="2160" cy="455"/>
          </a:xfrm>
        </p:grpSpPr>
        <p:sp>
          <p:nvSpPr>
            <p:cNvPr id="13356" name="Line 59"/>
            <p:cNvSpPr>
              <a:spLocks noChangeShapeType="1"/>
            </p:cNvSpPr>
            <p:nvPr/>
          </p:nvSpPr>
          <p:spPr bwMode="auto">
            <a:xfrm flipH="1">
              <a:off x="2191" y="2208"/>
              <a:ext cx="593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57" name="Text Box 64"/>
            <p:cNvSpPr txBox="1">
              <a:spLocks noChangeArrowheads="1"/>
            </p:cNvSpPr>
            <p:nvPr/>
          </p:nvSpPr>
          <p:spPr bwMode="auto">
            <a:xfrm>
              <a:off x="1707" y="2293"/>
              <a:ext cx="5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fair</a:t>
              </a:r>
              <a:endParaRPr lang="th-TH" sz="2000"/>
            </a:p>
          </p:txBody>
        </p:sp>
        <p:sp>
          <p:nvSpPr>
            <p:cNvPr id="13358" name="Line 59"/>
            <p:cNvSpPr>
              <a:spLocks noChangeShapeType="1"/>
            </p:cNvSpPr>
            <p:nvPr/>
          </p:nvSpPr>
          <p:spPr bwMode="auto">
            <a:xfrm>
              <a:off x="2804" y="2202"/>
              <a:ext cx="804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359" name="Text Box 64"/>
            <p:cNvSpPr txBox="1">
              <a:spLocks noChangeArrowheads="1"/>
            </p:cNvSpPr>
            <p:nvPr/>
          </p:nvSpPr>
          <p:spPr bwMode="auto">
            <a:xfrm>
              <a:off x="2924" y="2293"/>
              <a:ext cx="94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2000"/>
                <a:t>excellent</a:t>
              </a:r>
              <a:endParaRPr lang="th-TH" sz="20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770688" y="4219575"/>
            <a:ext cx="773112" cy="433388"/>
          </a:xfrm>
          <a:prstGeom prst="rect">
            <a:avLst/>
          </a:prstGeom>
          <a:solidFill>
            <a:srgbClr val="F79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yes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0" y="4219575"/>
            <a:ext cx="565150" cy="433388"/>
          </a:xfrm>
          <a:prstGeom prst="rect">
            <a:avLst/>
          </a:prstGeom>
          <a:solidFill>
            <a:srgbClr val="F797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no</a:t>
            </a:r>
            <a:endParaRPr lang="th-TH" sz="2000" dirty="0">
              <a:solidFill>
                <a:schemeClr val="tx1"/>
              </a:solidFill>
            </a:endParaRPr>
          </a:p>
        </p:txBody>
      </p:sp>
      <p:graphicFrame>
        <p:nvGraphicFramePr>
          <p:cNvPr id="9280" name="Group 64"/>
          <p:cNvGraphicFramePr>
            <a:graphicFrameLocks noGrp="1"/>
          </p:cNvGraphicFramePr>
          <p:nvPr/>
        </p:nvGraphicFramePr>
        <p:xfrm>
          <a:off x="250825" y="6021388"/>
          <a:ext cx="7778260" cy="741363"/>
        </p:xfrm>
        <a:graphic>
          <a:graphicData uri="http://schemas.openxmlformats.org/drawingml/2006/table">
            <a:tbl>
              <a:tblPr/>
              <a:tblGrid>
                <a:gridCol w="1556238"/>
                <a:gridCol w="1556238"/>
                <a:gridCol w="1553308"/>
                <a:gridCol w="1556238"/>
                <a:gridCol w="1556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Age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Income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Student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Credit_rate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Buy computer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&lt;=30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low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yes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fair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? (yes)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ordia New" pitchFamily="34" charset="-34"/>
                      </a:endParaRPr>
                    </a:p>
                  </a:txBody>
                  <a:tcPr marL="84406" marR="844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E6A2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838200"/>
            <a:ext cx="28733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Decision Tree</a:t>
            </a:r>
            <a:endParaRPr lang="th-TH" sz="3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ight Arrow 44"/>
          <p:cNvSpPr/>
          <p:nvPr/>
        </p:nvSpPr>
        <p:spPr>
          <a:xfrm>
            <a:off x="3765550" y="1371600"/>
            <a:ext cx="8255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51" name="TextBox 45"/>
          <p:cNvSpPr txBox="1">
            <a:spLocks noChangeArrowheads="1"/>
          </p:cNvSpPr>
          <p:nvPr/>
        </p:nvSpPr>
        <p:spPr bwMode="auto">
          <a:xfrm>
            <a:off x="4038600" y="8382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/>
              <a:t>เรียนรู้</a:t>
            </a:r>
          </a:p>
        </p:txBody>
      </p:sp>
      <p:sp>
        <p:nvSpPr>
          <p:cNvPr id="13352" name="TextBox 46"/>
          <p:cNvSpPr txBox="1">
            <a:spLocks noChangeArrowheads="1"/>
          </p:cNvSpPr>
          <p:nvPr/>
        </p:nvSpPr>
        <p:spPr bwMode="auto">
          <a:xfrm>
            <a:off x="228600" y="54864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นำ </a:t>
            </a:r>
            <a:r>
              <a:rPr lang="en-US">
                <a:latin typeface="AngsanaUPC" pitchFamily="18" charset="-34"/>
                <a:cs typeface="AngsanaUPC" pitchFamily="18" charset="-34"/>
              </a:rPr>
              <a:t>Model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ที่ได้นำไปทำนายข้อมูลใหม่</a:t>
            </a:r>
          </a:p>
        </p:txBody>
      </p:sp>
      <p:graphicFrame>
        <p:nvGraphicFramePr>
          <p:cNvPr id="13314" name="Object 2"/>
          <p:cNvGraphicFramePr>
            <a:graphicFrameLocks/>
          </p:cNvGraphicFramePr>
          <p:nvPr/>
        </p:nvGraphicFramePr>
        <p:xfrm>
          <a:off x="228600" y="990600"/>
          <a:ext cx="3263900" cy="3806825"/>
        </p:xfrm>
        <a:graphic>
          <a:graphicData uri="http://schemas.openxmlformats.org/presentationml/2006/ole">
            <p:oleObj spid="_x0000_s1026" name="Worksheet" r:id="rId3" imgW="6115048" imgH="4457683" progId="Excel.Sheet.8">
              <p:embed/>
            </p:oleObj>
          </a:graphicData>
        </a:graphic>
      </p:graphicFrame>
      <p:sp>
        <p:nvSpPr>
          <p:cNvPr id="13353" name="TextBox 48"/>
          <p:cNvSpPr txBox="1">
            <a:spLocks noChangeArrowheads="1"/>
          </p:cNvSpPr>
          <p:nvPr/>
        </p:nvSpPr>
        <p:spPr bwMode="auto">
          <a:xfrm>
            <a:off x="609600" y="4953000"/>
            <a:ext cx="302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2060"/>
                </a:solidFill>
              </a:rPr>
              <a:t>Training Data</a:t>
            </a:r>
            <a:endParaRPr lang="th-TH" sz="2000">
              <a:solidFill>
                <a:srgbClr val="002060"/>
              </a:solidFill>
            </a:endParaRPr>
          </a:p>
        </p:txBody>
      </p:sp>
      <p:sp>
        <p:nvSpPr>
          <p:cNvPr id="13354" name="Text Box 37"/>
          <p:cNvSpPr txBox="1">
            <a:spLocks noChangeArrowheads="1"/>
          </p:cNvSpPr>
          <p:nvPr/>
        </p:nvSpPr>
        <p:spPr bwMode="auto">
          <a:xfrm>
            <a:off x="5181600" y="4968875"/>
            <a:ext cx="3124200" cy="34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sz="2000">
                <a:solidFill>
                  <a:srgbClr val="002060"/>
                </a:solidFill>
              </a:rPr>
              <a:t>Model:  Decision Tree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th-TH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+mj-ea"/>
                <a:cs typeface="AngsanaUPC" pitchFamily="18" charset="-34"/>
              </a:rPr>
              <a:t>เทคนิคในการทำเหมืองข้อมูล</a:t>
            </a:r>
            <a:r>
              <a:rPr lang="en-US" sz="4000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+mj-ea"/>
                <a:cs typeface="AngsanaUPC" pitchFamily="18" charset="-34"/>
              </a:rPr>
              <a:t> : Classification (Ex2) </a:t>
            </a:r>
            <a:endParaRPr lang="th-TH" sz="4000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7"/>
          <p:cNvSpPr txBox="1">
            <a:spLocks noChangeArrowheads="1"/>
          </p:cNvSpPr>
          <p:nvPr/>
        </p:nvSpPr>
        <p:spPr bwMode="auto">
          <a:xfrm>
            <a:off x="381000" y="2212975"/>
            <a:ext cx="8367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(age&lt;=30) and (student is “yes”) Then buy computer is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“yes”</a:t>
            </a:r>
            <a:endParaRPr lang="th-TH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4" name="TextBox 28"/>
          <p:cNvSpPr txBox="1">
            <a:spLocks noChangeArrowheads="1"/>
          </p:cNvSpPr>
          <p:nvPr/>
        </p:nvSpPr>
        <p:spPr bwMode="auto">
          <a:xfrm>
            <a:off x="381000" y="2860675"/>
            <a:ext cx="7935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(age&lt;=30) and (student is “no”) Then buy computer is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“no”</a:t>
            </a:r>
            <a:endParaRPr lang="th-TH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381000" y="3508375"/>
            <a:ext cx="786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age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&gt;=31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and age &lt;= 40) Then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buy computer is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“yes”</a:t>
            </a:r>
            <a:endParaRPr lang="th-TH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381000" y="4229100"/>
            <a:ext cx="7791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(age &gt; 40) and (credit is “fair”) Then buy computer is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“yes”</a:t>
            </a:r>
            <a:endParaRPr lang="th-TH" sz="2000" b="1" dirty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68614" name="TextBox 32"/>
          <p:cNvSpPr txBox="1">
            <a:spLocks noChangeArrowheads="1"/>
          </p:cNvSpPr>
          <p:nvPr/>
        </p:nvSpPr>
        <p:spPr bwMode="auto">
          <a:xfrm>
            <a:off x="381000" y="4876800"/>
            <a:ext cx="8367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If (age &gt; 40) and (credit is “excellent”) Then buy computer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“no”</a:t>
            </a:r>
            <a:endParaRPr lang="th-TH" sz="2000" b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8615" name="TextBox 7"/>
          <p:cNvSpPr txBox="1">
            <a:spLocks noChangeArrowheads="1"/>
          </p:cNvSpPr>
          <p:nvPr/>
        </p:nvSpPr>
        <p:spPr bwMode="auto">
          <a:xfrm>
            <a:off x="250825" y="1196975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 Rules: </a:t>
            </a:r>
            <a:endParaRPr lang="th-TH" b="1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000" b="1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+mj-ea"/>
                <a:cs typeface="AngsanaUPC" pitchFamily="18" charset="-34"/>
              </a:rPr>
              <a:t>เทคนิคในการทำเหมืองข้อมูล</a:t>
            </a:r>
            <a:r>
              <a:rPr lang="en-US" sz="4000" b="1" kern="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UPC" pitchFamily="18" charset="-34"/>
                <a:ea typeface="+mj-ea"/>
                <a:cs typeface="AngsanaUPC" pitchFamily="18" charset="-34"/>
              </a:rPr>
              <a:t> : Classification (Ex2) </a:t>
            </a:r>
            <a:endParaRPr lang="th-TH" sz="4000" b="1" kern="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174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Worksheet</vt:lpstr>
      <vt:lpstr>แก้ไข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แก้ไข</dc:title>
  <dc:creator>Thip</dc:creator>
  <cp:lastModifiedBy>Thip</cp:lastModifiedBy>
  <cp:revision>2</cp:revision>
  <dcterms:created xsi:type="dcterms:W3CDTF">2019-08-26T16:19:38Z</dcterms:created>
  <dcterms:modified xsi:type="dcterms:W3CDTF">2019-12-21T14:12:06Z</dcterms:modified>
</cp:coreProperties>
</file>