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58" r:id="rId5"/>
    <p:sldId id="282" r:id="rId6"/>
    <p:sldId id="281" r:id="rId7"/>
    <p:sldId id="259" r:id="rId8"/>
    <p:sldId id="272" r:id="rId9"/>
    <p:sldId id="260" r:id="rId10"/>
    <p:sldId id="261" r:id="rId11"/>
    <p:sldId id="262" r:id="rId12"/>
    <p:sldId id="263" r:id="rId13"/>
    <p:sldId id="291" r:id="rId14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AD77E"/>
    <a:srgbClr val="73BED3"/>
    <a:srgbClr val="4205BB"/>
    <a:srgbClr val="0C015F"/>
    <a:srgbClr val="DEECC6"/>
    <a:srgbClr val="F7F9D7"/>
    <a:srgbClr val="3E2AD6"/>
    <a:srgbClr val="E9C083"/>
    <a:srgbClr val="CDA685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05C08-C1AD-4DAA-8667-41F84725018C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05C08-C1AD-4DAA-8667-41F84725018C}" type="datetimeFigureOut">
              <a:rPr lang="th-TH" smtClean="0"/>
              <a:pPr/>
              <a:t>01/02/63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716C6B-4A01-414E-9629-0475FDAC69DD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00"/>
            <a:ext cx="7772400" cy="1470025"/>
          </a:xfrm>
          <a:solidFill>
            <a:schemeClr val="accent5"/>
          </a:solidFill>
        </p:spPr>
        <p:txBody>
          <a:bodyPr/>
          <a:lstStyle/>
          <a:p>
            <a:r>
              <a:rPr lang="th-TH" dirty="0" smtClean="0"/>
              <a:t>การออกแบบระบบการรับข้อมูลเข้าสู่คลังข้อมูล</a:t>
            </a:r>
            <a:br>
              <a:rPr lang="th-TH" dirty="0" smtClean="0"/>
            </a:br>
            <a:r>
              <a:rPr lang="en-US" dirty="0" smtClean="0"/>
              <a:t>(Data Acquisition Design)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648200"/>
            <a:ext cx="6400800" cy="1371600"/>
          </a:xfrm>
        </p:spPr>
        <p:txBody>
          <a:bodyPr>
            <a:noAutofit/>
          </a:bodyPr>
          <a:lstStyle/>
          <a:p>
            <a:r>
              <a:rPr lang="th-TH" sz="24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สุรินทร์ทิพ ศักดิ์ภูวดล</a:t>
            </a:r>
          </a:p>
          <a:p>
            <a:r>
              <a:rPr lang="th-TH" sz="24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คณะ </a:t>
            </a:r>
            <a:r>
              <a:rPr lang="en-US" sz="24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ICT</a:t>
            </a:r>
            <a:endParaRPr lang="th-TH" sz="2400" dirty="0" smtClean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  <a:p>
            <a:r>
              <a:rPr lang="th-TH" sz="2400" dirty="0" smtClean="0">
                <a:solidFill>
                  <a:srgbClr val="0070C0"/>
                </a:solidFill>
                <a:latin typeface="AngsanaUPC" pitchFamily="18" charset="-34"/>
                <a:cs typeface="AngsanaUPC" pitchFamily="18" charset="-34"/>
              </a:rPr>
              <a:t>มหาวิทยาลัยพะเยา</a:t>
            </a:r>
            <a:endParaRPr lang="th-TH" sz="2400" dirty="0">
              <a:solidFill>
                <a:srgbClr val="0070C0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Acquisition </a:t>
            </a:r>
            <a:r>
              <a:rPr lang="en-US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แก้ไข</a:t>
            </a:r>
            <a:r>
              <a:rPr lang="en-US" b="1" dirty="0" smtClean="0">
                <a:solidFill>
                  <a:srgbClr val="C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b="1" dirty="0">
              <a:solidFill>
                <a:srgbClr val="C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28800" y="4724400"/>
            <a:ext cx="586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Physical Data Model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จากระบบ การบันทึกรายวัน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TPS)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5334000"/>
            <a:ext cx="838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	เป็น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รูป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ที่แสดง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Physical Data Model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ที่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เก็บข้อมูลรายวันก่อนจะ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LOAD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เข้าสู่ฐานข้อมูล จากรูป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จะพบว่า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Table Installment Action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จะเก็บข้อมูลที่เกิดจากการคำนวณ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คือ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Accumulated Amount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และ </a:t>
            </a:r>
            <a:r>
              <a:rPr lang="en-US" b="1" dirty="0" smtClean="0">
                <a:solidFill>
                  <a:srgbClr val="0000CC"/>
                </a:solidFill>
                <a:latin typeface="AngsanaUPC" pitchFamily="18" charset="-34"/>
                <a:cs typeface="AngsanaUPC" pitchFamily="18" charset="-34"/>
              </a:rPr>
              <a:t> Remaining Amount </a:t>
            </a:r>
            <a:endParaRPr lang="th-TH" b="1" dirty="0">
              <a:solidFill>
                <a:srgbClr val="0000CC"/>
              </a:solidFill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600200"/>
            <a:ext cx="5214938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</a:t>
            </a:r>
            <a:r>
              <a:rPr lang="en-US" dirty="0" smtClean="0"/>
              <a:t>Acquisition 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th-TH" dirty="0" smtClean="0">
                <a:solidFill>
                  <a:srgbClr val="C00000"/>
                </a:solidFill>
              </a:rPr>
              <a:t>แก้ไข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endParaRPr lang="th-TH" dirty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85800" y="5562600"/>
            <a:ext cx="7543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 Accumulated Amount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ถูก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ตัดทิ้ง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เนื่องจากเป็น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เกิดจากการคำนวณ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 Remaining Amount  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ถูกตัดทิ้ง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เนื่องจากเป็น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เกิดจากการคำนวณ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676400"/>
            <a:ext cx="5248275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4038600" y="4267200"/>
            <a:ext cx="510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ngsanaUPC" pitchFamily="18" charset="-34"/>
                <a:cs typeface="AngsanaUPC" pitchFamily="18" charset="-34"/>
              </a:rPr>
              <a:t>Data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ที่ถูกเลือกมาจัดเก็บใน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Acquisition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System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</a:t>
            </a:r>
            <a:endParaRPr lang="th-TH" dirty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การออกแบบ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Entity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ที่มีการออกแบบ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One to One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กรณีที่เกิดจากการแยกกันเพื่อจัดเก็บ จะยุบรวมทุก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Attribute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ของ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Entity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ที่มีความสัมพันธ์กันไว้ใน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Acquisition File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เดียวกัน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One to Many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ยึดหลัก เหมือน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Relational Database  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คือ แยก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และเชื่อมโดยใช้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Foreign Key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Many to Many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ยึดหลัก เหมือน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Relational Database 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คือ แยก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Table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และเชื่อมโดยใช้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Foreign Key</a:t>
            </a: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468313" y="765175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Reference</a:t>
            </a:r>
            <a:endParaRPr lang="th-TH" smtClean="0"/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>
          <a:xfrm>
            <a:off x="468313" y="1916113"/>
            <a:ext cx="8226425" cy="4114800"/>
          </a:xfrm>
        </p:spPr>
        <p:txBody>
          <a:bodyPr/>
          <a:lstStyle/>
          <a:p>
            <a:pPr eaLnBrk="1" hangingPunct="1">
              <a:buClr>
                <a:srgbClr val="13872F"/>
              </a:buClr>
            </a:pPr>
            <a:r>
              <a:rPr lang="th-TH" sz="2800" dirty="0" smtClean="0">
                <a:solidFill>
                  <a:srgbClr val="0000FF"/>
                </a:solidFill>
                <a:latin typeface="Angsana New" pitchFamily="18" charset="-34"/>
              </a:rPr>
              <a:t>การออกแบบและพัฒนาคลังข้อมูล </a:t>
            </a:r>
            <a:r>
              <a:rPr lang="en-US" sz="2800" dirty="0" smtClean="0">
                <a:solidFill>
                  <a:srgbClr val="0000FF"/>
                </a:solidFill>
                <a:latin typeface="Angsana New" pitchFamily="18" charset="-34"/>
              </a:rPr>
              <a:t>Data Warehouse (</a:t>
            </a:r>
            <a:r>
              <a:rPr lang="th-TH" sz="2800" dirty="0" smtClean="0">
                <a:solidFill>
                  <a:srgbClr val="0000FF"/>
                </a:solidFill>
                <a:latin typeface="Angsana New" pitchFamily="18" charset="-34"/>
              </a:rPr>
              <a:t>กิตติพงศ์ กลมกล่อม</a:t>
            </a:r>
            <a:r>
              <a:rPr lang="en-US" sz="2800" dirty="0" smtClean="0">
                <a:solidFill>
                  <a:srgbClr val="0000FF"/>
                </a:solidFill>
                <a:latin typeface="Angsana New" pitchFamily="18" charset="-34"/>
              </a:rPr>
              <a:t>)</a:t>
            </a:r>
          </a:p>
          <a:p>
            <a:pPr eaLnBrk="1" hangingPunct="1">
              <a:buFont typeface="Wingdings" pitchFamily="2" charset="2"/>
              <a:buNone/>
            </a:pPr>
            <a:endParaRPr lang="th-TH" sz="2800" dirty="0" smtClean="0">
              <a:solidFill>
                <a:srgbClr val="1414BE"/>
              </a:solidFill>
              <a:latin typeface="AngsanaUPC" pitchFamily="18" charset="-34"/>
              <a:cs typeface="AngsanaUPC" pitchFamily="18" charset="-34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8"/>
          <p:cNvSpPr>
            <a:spLocks noChangeArrowheads="1"/>
          </p:cNvSpPr>
          <p:nvPr/>
        </p:nvSpPr>
        <p:spPr bwMode="auto">
          <a:xfrm>
            <a:off x="0" y="765175"/>
            <a:ext cx="9144000" cy="522288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ส่วนประกอบของ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Data warehouse 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แบบละเอียด 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(1/2) </a:t>
            </a:r>
            <a:endParaRPr lang="th-TH" sz="2800" b="1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Data </a:t>
            </a:r>
            <a:r>
              <a:rPr lang="en-US" sz="4400" dirty="0">
                <a:solidFill>
                  <a:srgbClr val="000000"/>
                </a:solidFill>
              </a:rPr>
              <a:t>warehouse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5" name="Flowchart: Process 4"/>
          <p:cNvSpPr/>
          <p:nvPr/>
        </p:nvSpPr>
        <p:spPr bwMode="auto">
          <a:xfrm>
            <a:off x="863080" y="1772816"/>
            <a:ext cx="1836712" cy="576064"/>
          </a:xfrm>
          <a:prstGeom prst="flowChartProcess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6" name="Flowchart: Process 5"/>
          <p:cNvSpPr/>
          <p:nvPr/>
        </p:nvSpPr>
        <p:spPr bwMode="auto">
          <a:xfrm>
            <a:off x="863080" y="2420888"/>
            <a:ext cx="1872208" cy="576064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data 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ระบบขาย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1" name="Flowchart: Process 10"/>
          <p:cNvSpPr/>
          <p:nvPr/>
        </p:nvSpPr>
        <p:spPr bwMode="auto">
          <a:xfrm>
            <a:off x="863080" y="3068960"/>
            <a:ext cx="1872208" cy="576064"/>
          </a:xfrm>
          <a:prstGeom prst="flowChartProcess">
            <a:avLst/>
          </a:prstGeom>
          <a:solidFill>
            <a:srgbClr val="F7BC53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Operational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2" name="Flowchart: Process 11"/>
          <p:cNvSpPr/>
          <p:nvPr/>
        </p:nvSpPr>
        <p:spPr bwMode="auto">
          <a:xfrm>
            <a:off x="899592" y="3717032"/>
            <a:ext cx="1872208" cy="576064"/>
          </a:xfrm>
          <a:prstGeom prst="flowChartProcess">
            <a:avLst/>
          </a:prstGeom>
          <a:solidFill>
            <a:srgbClr val="F8FC68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Historical data</a:t>
            </a:r>
          </a:p>
          <a:p>
            <a:pPr>
              <a:lnSpc>
                <a:spcPts val="1800"/>
              </a:lnSpc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ระบบการผลิต</a:t>
            </a: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3" name="Flowchart: Process 12"/>
          <p:cNvSpPr/>
          <p:nvPr/>
        </p:nvSpPr>
        <p:spPr bwMode="auto">
          <a:xfrm>
            <a:off x="863080" y="4437112"/>
            <a:ext cx="1872208" cy="576064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4" name="Flowchart: Process 13"/>
          <p:cNvSpPr/>
          <p:nvPr/>
        </p:nvSpPr>
        <p:spPr bwMode="auto">
          <a:xfrm>
            <a:off x="863080" y="5085184"/>
            <a:ext cx="1872208" cy="504056"/>
          </a:xfrm>
          <a:prstGeom prst="flowChartProcess">
            <a:avLst/>
          </a:prstGeom>
          <a:solidFill>
            <a:srgbClr val="3D9997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2400" b="1" dirty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External data</a:t>
            </a:r>
            <a:endParaRPr lang="th-TH" sz="2400" b="1" dirty="0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17" name="Left Bracket 16"/>
          <p:cNvSpPr/>
          <p:nvPr/>
        </p:nvSpPr>
        <p:spPr bwMode="auto">
          <a:xfrm>
            <a:off x="755576" y="1700808"/>
            <a:ext cx="288032" cy="2520280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18" name="Left Bracket 17"/>
          <p:cNvSpPr/>
          <p:nvPr/>
        </p:nvSpPr>
        <p:spPr bwMode="auto">
          <a:xfrm>
            <a:off x="755576" y="4293096"/>
            <a:ext cx="288032" cy="1368152"/>
          </a:xfrm>
          <a:prstGeom prst="leftBracket">
            <a:avLst/>
          </a:prstGeom>
          <a:noFill/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25628" name="TextBox 18"/>
          <p:cNvSpPr txBox="1">
            <a:spLocks noChangeArrowheads="1"/>
          </p:cNvSpPr>
          <p:nvPr/>
        </p:nvSpPr>
        <p:spPr bwMode="auto">
          <a:xfrm>
            <a:off x="0" y="2133600"/>
            <a:ext cx="1547813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Internal</a:t>
            </a:r>
          </a:p>
          <a:p>
            <a:r>
              <a:rPr lang="en-US" sz="1200" b="1">
                <a:solidFill>
                  <a:srgbClr val="000000"/>
                </a:solidFill>
              </a:rPr>
              <a:t>Data</a:t>
            </a:r>
          </a:p>
          <a:p>
            <a:r>
              <a:rPr lang="en-US" sz="1200" b="1">
                <a:solidFill>
                  <a:srgbClr val="000000"/>
                </a:solidFill>
              </a:rPr>
              <a:t>Sources</a:t>
            </a:r>
            <a:endParaRPr lang="th-TH" sz="1200" b="1">
              <a:solidFill>
                <a:srgbClr val="000000"/>
              </a:solidFill>
            </a:endParaRPr>
          </a:p>
        </p:txBody>
      </p:sp>
      <p:sp>
        <p:nvSpPr>
          <p:cNvPr id="25629" name="TextBox 19"/>
          <p:cNvSpPr txBox="1">
            <a:spLocks noChangeArrowheads="1"/>
          </p:cNvSpPr>
          <p:nvPr/>
        </p:nvSpPr>
        <p:spPr bwMode="auto">
          <a:xfrm>
            <a:off x="0" y="4437063"/>
            <a:ext cx="15478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 b="1">
                <a:solidFill>
                  <a:srgbClr val="000000"/>
                </a:solidFill>
              </a:rPr>
              <a:t>External</a:t>
            </a:r>
          </a:p>
          <a:p>
            <a:r>
              <a:rPr lang="en-US" sz="1200" b="1">
                <a:solidFill>
                  <a:srgbClr val="000000"/>
                </a:solidFill>
              </a:rPr>
              <a:t>Data</a:t>
            </a:r>
          </a:p>
          <a:p>
            <a:r>
              <a:rPr lang="en-US" sz="1200" b="1">
                <a:solidFill>
                  <a:srgbClr val="000000"/>
                </a:solidFill>
              </a:rPr>
              <a:t>Sources</a:t>
            </a:r>
            <a:endParaRPr lang="th-TH" sz="1200" b="1">
              <a:solidFill>
                <a:srgbClr val="000000"/>
              </a:solidFill>
            </a:endParaRPr>
          </a:p>
        </p:txBody>
      </p:sp>
      <p:sp>
        <p:nvSpPr>
          <p:cNvPr id="21" name="Oval 20"/>
          <p:cNvSpPr/>
          <p:nvPr/>
        </p:nvSpPr>
        <p:spPr bwMode="auto">
          <a:xfrm>
            <a:off x="2987824" y="2996952"/>
            <a:ext cx="1296144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ETL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25633" name="TextBox 21"/>
          <p:cNvSpPr txBox="1">
            <a:spLocks noChangeArrowheads="1"/>
          </p:cNvSpPr>
          <p:nvPr/>
        </p:nvSpPr>
        <p:spPr bwMode="auto">
          <a:xfrm>
            <a:off x="0" y="5661025"/>
            <a:ext cx="62642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dirty="0">
                <a:solidFill>
                  <a:srgbClr val="000000"/>
                </a:solidFill>
              </a:rPr>
              <a:t>Extract </a:t>
            </a:r>
            <a:r>
              <a:rPr lang="th-TH" sz="2000" dirty="0">
                <a:solidFill>
                  <a:srgbClr val="000000"/>
                </a:solidFill>
              </a:rPr>
              <a:t> การสกัดข้อมูล เป็นเลือกข้อมูลที่ดี และข้อมูลตามต้องการ </a:t>
            </a:r>
          </a:p>
        </p:txBody>
      </p:sp>
      <p:sp>
        <p:nvSpPr>
          <p:cNvPr id="25634" name="TextBox 22"/>
          <p:cNvSpPr txBox="1">
            <a:spLocks noChangeArrowheads="1"/>
          </p:cNvSpPr>
          <p:nvPr/>
        </p:nvSpPr>
        <p:spPr bwMode="auto">
          <a:xfrm>
            <a:off x="0" y="6021388"/>
            <a:ext cx="91440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Transform </a:t>
            </a:r>
            <a:r>
              <a:rPr lang="th-TH" sz="2000">
                <a:solidFill>
                  <a:srgbClr val="000000"/>
                </a:solidFill>
              </a:rPr>
              <a:t> การแปลงรูปแบบข้อมูล ให้อยู่รูปแบบที่ต้องการ เช่น แปลงข้อมูลเงินจาก </a:t>
            </a:r>
            <a:r>
              <a:rPr lang="en-US" sz="2000">
                <a:solidFill>
                  <a:srgbClr val="000000"/>
                </a:solidFill>
              </a:rPr>
              <a:t>50 </a:t>
            </a:r>
            <a:r>
              <a:rPr lang="th-TH" sz="2000">
                <a:solidFill>
                  <a:srgbClr val="000000"/>
                </a:solidFill>
              </a:rPr>
              <a:t>เป็น  </a:t>
            </a:r>
            <a:r>
              <a:rPr lang="en-US" sz="2000">
                <a:solidFill>
                  <a:srgbClr val="000000"/>
                </a:solidFill>
              </a:rPr>
              <a:t>50.00</a:t>
            </a:r>
            <a:endParaRPr lang="th-TH" sz="2000">
              <a:solidFill>
                <a:srgbClr val="000000"/>
              </a:solidFill>
            </a:endParaRPr>
          </a:p>
        </p:txBody>
      </p:sp>
      <p:sp>
        <p:nvSpPr>
          <p:cNvPr id="25635" name="Flowchart: Magnetic Disk 23"/>
          <p:cNvSpPr>
            <a:spLocks noChangeArrowheads="1"/>
          </p:cNvSpPr>
          <p:nvPr/>
        </p:nvSpPr>
        <p:spPr bwMode="auto">
          <a:xfrm>
            <a:off x="4645025" y="2781300"/>
            <a:ext cx="1079500" cy="1439863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2000" dirty="0">
                <a:solidFill>
                  <a:srgbClr val="000000"/>
                </a:solidFill>
              </a:rPr>
              <a:t>Staging </a:t>
            </a:r>
          </a:p>
          <a:p>
            <a:pPr algn="ctr"/>
            <a:r>
              <a:rPr lang="en-US" sz="2000" dirty="0" err="1">
                <a:solidFill>
                  <a:srgbClr val="000000"/>
                </a:solidFill>
              </a:rPr>
              <a:t>Databse</a:t>
            </a:r>
            <a:endParaRPr lang="th-TH" sz="2000" dirty="0">
              <a:solidFill>
                <a:srgbClr val="000000"/>
              </a:solidFill>
            </a:endParaRPr>
          </a:p>
        </p:txBody>
      </p:sp>
      <p:sp>
        <p:nvSpPr>
          <p:cNvPr id="31" name="Down Arrow 30"/>
          <p:cNvSpPr/>
          <p:nvPr/>
        </p:nvSpPr>
        <p:spPr bwMode="auto">
          <a:xfrm rot="16200000">
            <a:off x="2789238" y="3014663"/>
            <a:ext cx="288925" cy="396875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2" name="Bent Arrow 31"/>
          <p:cNvSpPr/>
          <p:nvPr/>
        </p:nvSpPr>
        <p:spPr bwMode="auto">
          <a:xfrm rot="5400000">
            <a:off x="2933701" y="1935162"/>
            <a:ext cx="863600" cy="1260475"/>
          </a:xfrm>
          <a:prstGeom prst="bentArrow">
            <a:avLst>
              <a:gd name="adj1" fmla="val 15838"/>
              <a:gd name="adj2" fmla="val 14921"/>
              <a:gd name="adj3" fmla="val 20348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3" name="Bent Arrow 32"/>
          <p:cNvSpPr/>
          <p:nvPr/>
        </p:nvSpPr>
        <p:spPr bwMode="auto">
          <a:xfrm rot="5400000">
            <a:off x="2969419" y="2331244"/>
            <a:ext cx="431800" cy="900112"/>
          </a:xfrm>
          <a:prstGeom prst="bentArrow">
            <a:avLst>
              <a:gd name="adj1" fmla="val 28436"/>
              <a:gd name="adj2" fmla="val 2500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4" name="Bent Arrow 33"/>
          <p:cNvSpPr/>
          <p:nvPr/>
        </p:nvSpPr>
        <p:spPr bwMode="auto">
          <a:xfrm rot="5400000" flipH="1">
            <a:off x="2861469" y="3950494"/>
            <a:ext cx="647700" cy="900112"/>
          </a:xfrm>
          <a:prstGeom prst="bentArrow">
            <a:avLst>
              <a:gd name="adj1" fmla="val 18358"/>
              <a:gd name="adj2" fmla="val 21640"/>
              <a:gd name="adj3" fmla="val 25000"/>
              <a:gd name="adj4" fmla="val 43750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5" name="Down Arrow 34"/>
          <p:cNvSpPr/>
          <p:nvPr/>
        </p:nvSpPr>
        <p:spPr bwMode="auto">
          <a:xfrm rot="16200000">
            <a:off x="2790032" y="3734594"/>
            <a:ext cx="287337" cy="396875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6" name="Bent Arrow 35"/>
          <p:cNvSpPr/>
          <p:nvPr/>
        </p:nvSpPr>
        <p:spPr bwMode="auto">
          <a:xfrm rot="5400000" flipH="1">
            <a:off x="2681288" y="4059237"/>
            <a:ext cx="1296988" cy="1331913"/>
          </a:xfrm>
          <a:prstGeom prst="bentArrow">
            <a:avLst>
              <a:gd name="adj1" fmla="val 9910"/>
              <a:gd name="adj2" fmla="val 10937"/>
              <a:gd name="adj3" fmla="val 10772"/>
              <a:gd name="adj4" fmla="val 45582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7" name="Down Arrow 36"/>
          <p:cNvSpPr/>
          <p:nvPr/>
        </p:nvSpPr>
        <p:spPr bwMode="auto">
          <a:xfrm rot="16200000">
            <a:off x="4285456" y="3356770"/>
            <a:ext cx="358775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39" name="Oval 38"/>
          <p:cNvSpPr/>
          <p:nvPr/>
        </p:nvSpPr>
        <p:spPr bwMode="auto">
          <a:xfrm>
            <a:off x="6084044" y="3068960"/>
            <a:ext cx="1296144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ETL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25646" name="Flowchart: Magnetic Disk 40"/>
          <p:cNvSpPr>
            <a:spLocks noChangeArrowheads="1"/>
          </p:cNvSpPr>
          <p:nvPr/>
        </p:nvSpPr>
        <p:spPr bwMode="auto">
          <a:xfrm>
            <a:off x="7740650" y="2852738"/>
            <a:ext cx="1081088" cy="1439862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600">
                <a:solidFill>
                  <a:srgbClr val="000000"/>
                </a:solidFill>
              </a:rPr>
              <a:t>Warehouse</a:t>
            </a: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46" name="Down Arrow 45"/>
          <p:cNvSpPr/>
          <p:nvPr/>
        </p:nvSpPr>
        <p:spPr bwMode="auto">
          <a:xfrm rot="16200000">
            <a:off x="7380287" y="3429001"/>
            <a:ext cx="360363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7" name="Down Arrow 46"/>
          <p:cNvSpPr/>
          <p:nvPr/>
        </p:nvSpPr>
        <p:spPr bwMode="auto">
          <a:xfrm rot="16200000">
            <a:off x="5724525" y="3429000"/>
            <a:ext cx="360363" cy="3603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8" name="Flowchart: Process 47"/>
          <p:cNvSpPr/>
          <p:nvPr/>
        </p:nvSpPr>
        <p:spPr bwMode="auto">
          <a:xfrm>
            <a:off x="4499868" y="1447800"/>
            <a:ext cx="1900932" cy="805408"/>
          </a:xfrm>
          <a:prstGeom prst="flowChartProcess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r>
              <a:rPr lang="en-US" sz="1800" dirty="0">
                <a:solidFill>
                  <a:srgbClr val="000000"/>
                </a:solidFill>
              </a:rPr>
              <a:t>Cleansing</a:t>
            </a:r>
          </a:p>
          <a:p>
            <a:pPr>
              <a:defRPr/>
            </a:pPr>
            <a:r>
              <a:rPr lang="en-US" sz="1800" dirty="0">
                <a:solidFill>
                  <a:srgbClr val="000000"/>
                </a:solidFill>
              </a:rPr>
              <a:t>and Filtering</a:t>
            </a:r>
            <a:endParaRPr lang="th-TH" sz="1800" dirty="0">
              <a:solidFill>
                <a:srgbClr val="000000"/>
              </a:solidFill>
            </a:endParaRPr>
          </a:p>
        </p:txBody>
      </p:sp>
      <p:sp>
        <p:nvSpPr>
          <p:cNvPr id="25652" name="TextBox 50"/>
          <p:cNvSpPr txBox="1">
            <a:spLocks noChangeArrowheads="1"/>
          </p:cNvSpPr>
          <p:nvPr/>
        </p:nvSpPr>
        <p:spPr bwMode="auto">
          <a:xfrm>
            <a:off x="0" y="6396038"/>
            <a:ext cx="55086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rgbClr val="000000"/>
                </a:solidFill>
              </a:rPr>
              <a:t>Load </a:t>
            </a:r>
            <a:r>
              <a:rPr lang="th-TH" sz="2000">
                <a:solidFill>
                  <a:srgbClr val="000000"/>
                </a:solidFill>
              </a:rPr>
              <a:t> การนำข้อมูลที่แปลงรูปแบบ แล้วนำไปเก็บยัง ฐานข้อมูลปลายทาง</a:t>
            </a:r>
          </a:p>
        </p:txBody>
      </p:sp>
      <p:sp>
        <p:nvSpPr>
          <p:cNvPr id="25653" name="TextBox 51"/>
          <p:cNvSpPr txBox="1">
            <a:spLocks noChangeArrowheads="1"/>
          </p:cNvSpPr>
          <p:nvPr/>
        </p:nvSpPr>
        <p:spPr bwMode="auto">
          <a:xfrm>
            <a:off x="7596188" y="6524625"/>
            <a:ext cx="1547812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000">
                <a:solidFill>
                  <a:srgbClr val="000000"/>
                </a:solidFill>
              </a:rPr>
              <a:t>DW, P10, P56, P156, </a:t>
            </a:r>
            <a:endParaRPr lang="th-TH" sz="1000">
              <a:solidFill>
                <a:srgbClr val="000000"/>
              </a:solidFill>
            </a:endParaRPr>
          </a:p>
        </p:txBody>
      </p:sp>
      <p:sp>
        <p:nvSpPr>
          <p:cNvPr id="25654" name="Right Brace 52"/>
          <p:cNvSpPr>
            <a:spLocks/>
          </p:cNvSpPr>
          <p:nvPr/>
        </p:nvSpPr>
        <p:spPr bwMode="auto">
          <a:xfrm rot="-5400000">
            <a:off x="1574006" y="738982"/>
            <a:ext cx="307975" cy="1944688"/>
          </a:xfrm>
          <a:prstGeom prst="rightBrace">
            <a:avLst>
              <a:gd name="adj1" fmla="val 36045"/>
              <a:gd name="adj2" fmla="val 50778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25655" name="TextBox 53"/>
          <p:cNvSpPr txBox="1">
            <a:spLocks noChangeArrowheads="1"/>
          </p:cNvSpPr>
          <p:nvPr/>
        </p:nvSpPr>
        <p:spPr bwMode="auto">
          <a:xfrm>
            <a:off x="684212" y="1268413"/>
            <a:ext cx="37353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Data Acquisition</a:t>
            </a:r>
            <a:endParaRPr lang="th-TH" dirty="0">
              <a:solidFill>
                <a:srgbClr val="000000"/>
              </a:solidFill>
            </a:endParaRPr>
          </a:p>
        </p:txBody>
      </p:sp>
      <p:sp>
        <p:nvSpPr>
          <p:cNvPr id="38" name="Down Arrow 37"/>
          <p:cNvSpPr/>
          <p:nvPr/>
        </p:nvSpPr>
        <p:spPr bwMode="auto">
          <a:xfrm rot="16200000">
            <a:off x="8802687" y="3448051"/>
            <a:ext cx="360363" cy="3222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25657" name="Up-Down Arrow 39"/>
          <p:cNvSpPr>
            <a:spLocks noChangeArrowheads="1"/>
          </p:cNvSpPr>
          <p:nvPr/>
        </p:nvSpPr>
        <p:spPr bwMode="auto">
          <a:xfrm>
            <a:off x="5003800" y="2205038"/>
            <a:ext cx="360363" cy="576262"/>
          </a:xfrm>
          <a:prstGeom prst="upDownArrow">
            <a:avLst>
              <a:gd name="adj1" fmla="val 50000"/>
              <a:gd name="adj2" fmla="val 4997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8"/>
          <p:cNvSpPr>
            <a:spLocks noChangeArrowheads="1"/>
          </p:cNvSpPr>
          <p:nvPr/>
        </p:nvSpPr>
        <p:spPr bwMode="auto">
          <a:xfrm>
            <a:off x="0" y="765175"/>
            <a:ext cx="9144000" cy="523875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ส่วนประกอบของ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Data warehouse 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แบบละเอียด 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 (2/2) (</a:t>
            </a:r>
            <a:r>
              <a:rPr lang="th-TH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ต่อ</a:t>
            </a:r>
            <a:r>
              <a:rPr lang="en-US" sz="2800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)</a:t>
            </a:r>
            <a:endParaRPr lang="th-TH" sz="2800" b="1">
              <a:solidFill>
                <a:srgbClr val="000000"/>
              </a:solidFill>
              <a:latin typeface="AngsanaUPC" pitchFamily="18" charset="-34"/>
              <a:cs typeface="AngsanaUPC" pitchFamily="18" charset="-34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 smtClean="0">
                <a:solidFill>
                  <a:srgbClr val="000000"/>
                </a:solidFill>
              </a:rPr>
              <a:t>Data </a:t>
            </a:r>
            <a:r>
              <a:rPr lang="en-US" sz="4400" dirty="0">
                <a:solidFill>
                  <a:srgbClr val="000000"/>
                </a:solidFill>
              </a:rPr>
              <a:t>warehouse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6628" name="Flowchart: Magnetic Disk 23"/>
          <p:cNvSpPr>
            <a:spLocks noChangeArrowheads="1"/>
          </p:cNvSpPr>
          <p:nvPr/>
        </p:nvSpPr>
        <p:spPr bwMode="auto">
          <a:xfrm>
            <a:off x="1152525" y="2781300"/>
            <a:ext cx="1079500" cy="1439863"/>
          </a:xfrm>
          <a:prstGeom prst="flowChartMagneticDisk">
            <a:avLst/>
          </a:prstGeom>
          <a:solidFill>
            <a:srgbClr val="E4870A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600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600">
                <a:solidFill>
                  <a:srgbClr val="000000"/>
                </a:solidFill>
              </a:rPr>
              <a:t>Warehouse</a:t>
            </a:r>
            <a:endParaRPr lang="th-TH" sz="1600">
              <a:solidFill>
                <a:srgbClr val="000000"/>
              </a:solidFill>
            </a:endParaRPr>
          </a:p>
        </p:txBody>
      </p:sp>
      <p:sp>
        <p:nvSpPr>
          <p:cNvPr id="26629" name="Flowchart: Magnetic Disk 24"/>
          <p:cNvSpPr>
            <a:spLocks noChangeArrowheads="1"/>
          </p:cNvSpPr>
          <p:nvPr/>
        </p:nvSpPr>
        <p:spPr bwMode="auto">
          <a:xfrm>
            <a:off x="4138613" y="2276475"/>
            <a:ext cx="720725" cy="720725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 Mart</a:t>
            </a:r>
            <a:endParaRPr lang="th-TH" sz="1400" b="1">
              <a:solidFill>
                <a:srgbClr val="000000"/>
              </a:solidFill>
            </a:endParaRPr>
          </a:p>
        </p:txBody>
      </p:sp>
      <p:sp>
        <p:nvSpPr>
          <p:cNvPr id="26630" name="Flowchart: Magnetic Disk 26"/>
          <p:cNvSpPr>
            <a:spLocks noChangeArrowheads="1"/>
          </p:cNvSpPr>
          <p:nvPr/>
        </p:nvSpPr>
        <p:spPr bwMode="auto">
          <a:xfrm>
            <a:off x="4138613" y="3141663"/>
            <a:ext cx="720725" cy="719137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Mart</a:t>
            </a:r>
            <a:endParaRPr lang="th-TH" sz="1400" b="1">
              <a:solidFill>
                <a:srgbClr val="000000"/>
              </a:solidFill>
            </a:endParaRPr>
          </a:p>
        </p:txBody>
      </p:sp>
      <p:pic>
        <p:nvPicPr>
          <p:cNvPr id="26631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92725" y="2565400"/>
            <a:ext cx="1117600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Down Arrow 39"/>
          <p:cNvSpPr/>
          <p:nvPr/>
        </p:nvSpPr>
        <p:spPr bwMode="auto">
          <a:xfrm rot="14392032">
            <a:off x="3750469" y="2599532"/>
            <a:ext cx="230187" cy="565150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2" name="Down Arrow 41"/>
          <p:cNvSpPr/>
          <p:nvPr/>
        </p:nvSpPr>
        <p:spPr bwMode="auto">
          <a:xfrm rot="16200000">
            <a:off x="3868738" y="3340100"/>
            <a:ext cx="287337" cy="322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43" name="Down Arrow 42"/>
          <p:cNvSpPr/>
          <p:nvPr/>
        </p:nvSpPr>
        <p:spPr bwMode="auto">
          <a:xfrm rot="18412110">
            <a:off x="3726657" y="4018756"/>
            <a:ext cx="317500" cy="566737"/>
          </a:xfrm>
          <a:prstGeom prst="downArrow">
            <a:avLst>
              <a:gd name="adj1" fmla="val 50000"/>
              <a:gd name="adj2" fmla="val 39518"/>
            </a:avLst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/>
          </a:p>
        </p:txBody>
      </p:sp>
      <p:sp>
        <p:nvSpPr>
          <p:cNvPr id="44" name="Down Arrow 43"/>
          <p:cNvSpPr/>
          <p:nvPr/>
        </p:nvSpPr>
        <p:spPr bwMode="auto">
          <a:xfrm rot="16200000">
            <a:off x="5145881" y="3464720"/>
            <a:ext cx="288925" cy="360362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36" name="Right Brace 44"/>
          <p:cNvSpPr>
            <a:spLocks/>
          </p:cNvSpPr>
          <p:nvPr/>
        </p:nvSpPr>
        <p:spPr bwMode="auto">
          <a:xfrm>
            <a:off x="4894263" y="2349500"/>
            <a:ext cx="287337" cy="2519363"/>
          </a:xfrm>
          <a:prstGeom prst="rightBrace">
            <a:avLst>
              <a:gd name="adj1" fmla="val 35275"/>
              <a:gd name="adj2" fmla="val 50560"/>
            </a:avLst>
          </a:prstGeom>
          <a:noFill/>
          <a:ln w="25400" algn="ctr">
            <a:solidFill>
              <a:srgbClr val="0505CD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38" name="Oval 37"/>
          <p:cNvSpPr/>
          <p:nvPr/>
        </p:nvSpPr>
        <p:spPr bwMode="auto">
          <a:xfrm>
            <a:off x="2843808" y="3068960"/>
            <a:ext cx="1007367" cy="1152128"/>
          </a:xfrm>
          <a:prstGeom prst="ellips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Extract 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Transform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Load</a:t>
            </a:r>
          </a:p>
          <a:p>
            <a:pPr algn="ctr">
              <a:defRPr/>
            </a:pPr>
            <a:r>
              <a:rPr lang="en-US" sz="1400" dirty="0">
                <a:solidFill>
                  <a:srgbClr val="000000"/>
                </a:solidFill>
              </a:rPr>
              <a:t>(ETL)</a:t>
            </a:r>
            <a:endParaRPr lang="th-TH" sz="1400" dirty="0">
              <a:solidFill>
                <a:srgbClr val="000000"/>
              </a:solidFill>
            </a:endParaRPr>
          </a:p>
        </p:txBody>
      </p:sp>
      <p:sp>
        <p:nvSpPr>
          <p:cNvPr id="39" name="Down Arrow 38"/>
          <p:cNvSpPr/>
          <p:nvPr/>
        </p:nvSpPr>
        <p:spPr bwMode="auto">
          <a:xfrm rot="16200000">
            <a:off x="2375694" y="3248819"/>
            <a:ext cx="358775" cy="576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41" name="Flowchart: Magnetic Disk 40"/>
          <p:cNvSpPr>
            <a:spLocks noChangeArrowheads="1"/>
          </p:cNvSpPr>
          <p:nvPr/>
        </p:nvSpPr>
        <p:spPr bwMode="auto">
          <a:xfrm>
            <a:off x="4138613" y="4149725"/>
            <a:ext cx="720725" cy="719138"/>
          </a:xfrm>
          <a:prstGeom prst="flowChartMagneticDisk">
            <a:avLst/>
          </a:prstGeom>
          <a:solidFill>
            <a:srgbClr val="47B3B0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sz="1400" b="1">
                <a:solidFill>
                  <a:srgbClr val="000000"/>
                </a:solidFill>
              </a:rPr>
              <a:t>Data </a:t>
            </a:r>
          </a:p>
          <a:p>
            <a:pPr algn="ctr"/>
            <a:r>
              <a:rPr lang="en-US" sz="1400" b="1">
                <a:solidFill>
                  <a:srgbClr val="000000"/>
                </a:solidFill>
              </a:rPr>
              <a:t>Mart</a:t>
            </a:r>
            <a:endParaRPr lang="th-TH" sz="1400" b="1">
              <a:solidFill>
                <a:srgbClr val="000000"/>
              </a:solidFill>
            </a:endParaRPr>
          </a:p>
        </p:txBody>
      </p:sp>
      <p:sp>
        <p:nvSpPr>
          <p:cNvPr id="26642" name="TextBox 45"/>
          <p:cNvSpPr txBox="1">
            <a:spLocks noChangeArrowheads="1"/>
          </p:cNvSpPr>
          <p:nvPr/>
        </p:nvSpPr>
        <p:spPr bwMode="auto">
          <a:xfrm>
            <a:off x="5076825" y="4868863"/>
            <a:ext cx="2016125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th-TH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เลือกใช้แบบจำลอง </a:t>
            </a:r>
            <a:r>
              <a:rPr lang="en-US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(Model) </a:t>
            </a:r>
            <a:r>
              <a:rPr lang="th-TH" b="1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ต่างๆ</a:t>
            </a:r>
          </a:p>
        </p:txBody>
      </p:sp>
      <p:sp>
        <p:nvSpPr>
          <p:cNvPr id="26643" name="TextBox 47"/>
          <p:cNvSpPr txBox="1">
            <a:spLocks noChangeArrowheads="1"/>
          </p:cNvSpPr>
          <p:nvPr/>
        </p:nvSpPr>
        <p:spPr bwMode="auto">
          <a:xfrm>
            <a:off x="6659563" y="6524625"/>
            <a:ext cx="24844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200">
                <a:solidFill>
                  <a:srgbClr val="000000"/>
                </a:solidFill>
              </a:rPr>
              <a:t>DW, P10, P56, P156, MIS P 254 </a:t>
            </a:r>
            <a:endParaRPr lang="th-TH" sz="1200">
              <a:solidFill>
                <a:srgbClr val="000000"/>
              </a:solidFill>
            </a:endParaRPr>
          </a:p>
        </p:txBody>
      </p:sp>
      <p:sp>
        <p:nvSpPr>
          <p:cNvPr id="18" name="Down Arrow 17"/>
          <p:cNvSpPr/>
          <p:nvPr/>
        </p:nvSpPr>
        <p:spPr bwMode="auto">
          <a:xfrm rot="16200000">
            <a:off x="648494" y="3248819"/>
            <a:ext cx="358775" cy="576263"/>
          </a:xfrm>
          <a:prstGeom prst="downArrow">
            <a:avLst/>
          </a:prstGeom>
          <a:solidFill>
            <a:schemeClr val="accent1">
              <a:lumMod val="50000"/>
            </a:schemeClr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th-TH" dirty="0"/>
          </a:p>
        </p:txBody>
      </p:sp>
      <p:sp>
        <p:nvSpPr>
          <p:cNvPr id="26645" name="TextBox 18"/>
          <p:cNvSpPr txBox="1">
            <a:spLocks noChangeArrowheads="1"/>
          </p:cNvSpPr>
          <p:nvPr/>
        </p:nvSpPr>
        <p:spPr bwMode="auto">
          <a:xfrm>
            <a:off x="4787900" y="1628775"/>
            <a:ext cx="3600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/>
              <a:t>Business Intelligence (BI)</a:t>
            </a:r>
            <a:endParaRPr lang="th-TH" sz="2400" dirty="0"/>
          </a:p>
        </p:txBody>
      </p:sp>
      <p:sp>
        <p:nvSpPr>
          <p:cNvPr id="26646" name="Right Brace 19"/>
          <p:cNvSpPr>
            <a:spLocks/>
          </p:cNvSpPr>
          <p:nvPr/>
        </p:nvSpPr>
        <p:spPr bwMode="auto">
          <a:xfrm rot="-5400000">
            <a:off x="5795963" y="1196975"/>
            <a:ext cx="431800" cy="2016125"/>
          </a:xfrm>
          <a:prstGeom prst="rightBrace">
            <a:avLst>
              <a:gd name="adj1" fmla="val 43622"/>
              <a:gd name="adj2" fmla="val 51875"/>
            </a:avLst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th-TH"/>
          </a:p>
        </p:txBody>
      </p:sp>
      <p:sp>
        <p:nvSpPr>
          <p:cNvPr id="26647" name="TextBox 20"/>
          <p:cNvSpPr txBox="1">
            <a:spLocks noChangeArrowheads="1"/>
          </p:cNvSpPr>
          <p:nvPr/>
        </p:nvSpPr>
        <p:spPr bwMode="auto">
          <a:xfrm>
            <a:off x="5364163" y="2276475"/>
            <a:ext cx="194468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b="1">
                <a:solidFill>
                  <a:srgbClr val="C00000"/>
                </a:solidFill>
              </a:rPr>
              <a:t>End User</a:t>
            </a:r>
            <a:endParaRPr lang="th-TH" sz="2000" b="1">
              <a:solidFill>
                <a:srgbClr val="C00000"/>
              </a:solidFill>
            </a:endParaRPr>
          </a:p>
        </p:txBody>
      </p:sp>
      <p:pic>
        <p:nvPicPr>
          <p:cNvPr id="26648" name="Picture 5" descr="j019538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5825" y="2565400"/>
            <a:ext cx="1139825" cy="1163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Object 4"/>
          <p:cNvGraphicFramePr>
            <a:graphicFrameLocks noChangeAspect="1"/>
          </p:cNvGraphicFramePr>
          <p:nvPr/>
        </p:nvGraphicFramePr>
        <p:xfrm>
          <a:off x="0" y="1628775"/>
          <a:ext cx="9348788" cy="3095625"/>
        </p:xfrm>
        <a:graphic>
          <a:graphicData uri="http://schemas.openxmlformats.org/presentationml/2006/ole">
            <p:oleObj spid="_x0000_s1026" name="Visio" r:id="rId3" imgW="9406899" imgH="3106935" progId="Visio.Drawing.11">
              <p:embed/>
            </p:oleObj>
          </a:graphicData>
        </a:graphic>
      </p:graphicFrame>
      <p:sp>
        <p:nvSpPr>
          <p:cNvPr id="139" name="Rectangle 2"/>
          <p:cNvSpPr txBox="1">
            <a:spLocks noChangeArrowheads="1"/>
          </p:cNvSpPr>
          <p:nvPr/>
        </p:nvSpPr>
        <p:spPr bwMode="auto">
          <a:xfrm>
            <a:off x="0" y="0"/>
            <a:ext cx="9144000" cy="765175"/>
          </a:xfrm>
          <a:prstGeom prst="rect">
            <a:avLst/>
          </a:prstGeom>
          <a:solidFill>
            <a:srgbClr val="49B7B4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4400" dirty="0">
                <a:solidFill>
                  <a:srgbClr val="000000"/>
                </a:solidFill>
              </a:rPr>
              <a:t>Data warehouse (</a:t>
            </a:r>
            <a:r>
              <a:rPr lang="th-TH" sz="4400" dirty="0">
                <a:solidFill>
                  <a:srgbClr val="000000"/>
                </a:solidFill>
              </a:rPr>
              <a:t>ภาพรวม</a:t>
            </a:r>
            <a:r>
              <a:rPr lang="en-US" sz="4400" dirty="0">
                <a:solidFill>
                  <a:srgbClr val="000000"/>
                </a:solidFill>
              </a:rPr>
              <a:t>)</a:t>
            </a:r>
            <a:endParaRPr lang="th-TH" sz="4400" kern="0" dirty="0">
              <a:solidFill>
                <a:srgbClr val="000000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1676400"/>
          </a:xfrm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7"/>
          <p:cNvSpPr>
            <a:spLocks noGrp="1" noChangeArrowheads="1"/>
          </p:cNvSpPr>
          <p:nvPr>
            <p:ph type="body" idx="1"/>
          </p:nvPr>
        </p:nvSpPr>
        <p:spPr>
          <a:xfrm>
            <a:off x="468313" y="1169988"/>
            <a:ext cx="8229600" cy="3698875"/>
          </a:xfrm>
        </p:spPr>
        <p:txBody>
          <a:bodyPr/>
          <a:lstStyle/>
          <a:p>
            <a:pPr algn="thaiDist" eaLnBrk="1" hangingPunct="1">
              <a:lnSpc>
                <a:spcPct val="80000"/>
              </a:lnSpc>
              <a:buClr>
                <a:srgbClr val="1414BE"/>
              </a:buClr>
              <a:buFont typeface="Wingdings" pitchFamily="2" charset="2"/>
              <a:buNone/>
            </a:pP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     Data Acquisition System</a:t>
            </a:r>
            <a:r>
              <a:rPr lang="en-US" sz="2800" b="1" dirty="0" smtClean="0">
                <a:latin typeface="Angsana New" pitchFamily="18" charset="-34"/>
              </a:rPr>
              <a:t> : </a:t>
            </a:r>
            <a:endParaRPr lang="th-TH" sz="2800" b="1" dirty="0" smtClean="0">
              <a:latin typeface="Angsana New" pitchFamily="18" charset="-34"/>
            </a:endParaRP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 smtClean="0">
                <a:latin typeface="Angsana New" pitchFamily="18" charset="-34"/>
              </a:rPr>
              <a:t>		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ทำหน้าที่รับข้อมูลจากภายใน/นอกองค์กร มีการตรวจสอบความถูกต้องของข้อมูลเบื้องต้น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(Validation)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เช่น ขนาดข้อมูลอายุคน ประเภทข้อมูลต้องเป็นตัวเลข ไม่เกิน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180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ปี </a:t>
            </a: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	        ข้อมูลจะถูกดึง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(Extract)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จากฐานข้อมูลปฏิบัติงาน ขั้นตอนต่อมาจะมีการปรับเปลี่ยนรูปแบบข้อมูล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(Transform)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และหลังจากนั้นข้อมูลจะถูกถ่ายเท </a:t>
            </a:r>
            <a:r>
              <a:rPr lang="en-US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(Load) </a:t>
            </a:r>
            <a:r>
              <a:rPr lang="th-TH" sz="2800" b="1" dirty="0" smtClean="0">
                <a:solidFill>
                  <a:srgbClr val="000000"/>
                </a:solidFill>
                <a:latin typeface="AngsanaUPC" pitchFamily="18" charset="-34"/>
                <a:cs typeface="AngsanaUPC" pitchFamily="18" charset="-34"/>
              </a:rPr>
              <a:t>ไปยัง </a:t>
            </a:r>
            <a:r>
              <a:rPr lang="en-US" sz="2800" b="1" dirty="0" smtClean="0">
                <a:solidFill>
                  <a:srgbClr val="FF0000"/>
                </a:solidFill>
                <a:latin typeface="Angsana New" pitchFamily="18" charset="-34"/>
              </a:rPr>
              <a:t>Data Staging Area </a:t>
            </a:r>
            <a:endParaRPr lang="en-US" sz="2800" b="1" dirty="0" smtClean="0">
              <a:latin typeface="AngsanaUPC" pitchFamily="18" charset="-34"/>
              <a:cs typeface="AngsanaUPC" pitchFamily="18" charset="-34"/>
            </a:endParaRPr>
          </a:p>
          <a:p>
            <a:pPr algn="thaiDist" eaLnBrk="1" hangingPunct="1">
              <a:lnSpc>
                <a:spcPct val="80000"/>
              </a:lnSpc>
              <a:buClr>
                <a:srgbClr val="1414BE"/>
              </a:buClr>
              <a:buFont typeface="Wingdings" pitchFamily="2" charset="2"/>
              <a:buNone/>
            </a:pPr>
            <a:endParaRPr lang="th-TH" sz="2800" b="1" dirty="0" smtClean="0">
              <a:solidFill>
                <a:srgbClr val="000000"/>
              </a:solidFill>
              <a:latin typeface="Angsana New" pitchFamily="18" charset="-34"/>
            </a:endParaRPr>
          </a:p>
          <a:p>
            <a:pPr algn="thaiDist"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800" b="1" dirty="0" smtClean="0">
              <a:solidFill>
                <a:srgbClr val="000000"/>
              </a:solidFill>
              <a:latin typeface="Angsana New" pitchFamily="18" charset="-34"/>
            </a:endParaRPr>
          </a:p>
        </p:txBody>
      </p:sp>
      <p:sp>
        <p:nvSpPr>
          <p:cNvPr id="31747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881063"/>
          </a:xfrm>
          <a:solidFill>
            <a:srgbClr val="90CCCB"/>
          </a:solidFill>
        </p:spPr>
        <p:txBody>
          <a:bodyPr/>
          <a:lstStyle/>
          <a:p>
            <a:r>
              <a:rPr lang="en-US" b="1" smtClean="0">
                <a:solidFill>
                  <a:srgbClr val="000099"/>
                </a:solidFill>
                <a:latin typeface="Angsana New" pitchFamily="18" charset="-34"/>
              </a:rPr>
              <a:t>1. Data Acquisition System :</a:t>
            </a:r>
            <a:endParaRPr lang="th-TH" smtClean="0">
              <a:solidFill>
                <a:srgbClr val="000099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/>
              <a:t>หน้าที่</a:t>
            </a:r>
          </a:p>
          <a:p>
            <a:pPr marL="514350" indent="-514350">
              <a:buAutoNum type="arabicPeriod"/>
            </a:pPr>
            <a:r>
              <a:rPr lang="th-TH" dirty="0" smtClean="0"/>
              <a:t>ตรวจสอบและแก้ไขข้อมูลที่ผิดพลาด</a:t>
            </a:r>
          </a:p>
          <a:p>
            <a:pPr marL="514350" indent="-514350">
              <a:buNone/>
            </a:pPr>
            <a:r>
              <a:rPr lang="th-TH" dirty="0" smtClean="0"/>
              <a:t>      เช่น ข้อมูลราคาสินค้าต้องเป็น ตัวเลข</a:t>
            </a:r>
          </a:p>
          <a:p>
            <a:pPr marL="514350" indent="-514350">
              <a:buNone/>
            </a:pPr>
            <a:r>
              <a:rPr lang="en-US" dirty="0" smtClean="0"/>
              <a:t>2. </a:t>
            </a:r>
            <a:r>
              <a:rPr lang="th-TH" dirty="0" smtClean="0"/>
              <a:t>สามารถระบุ ผู้ที่ส่งข้อมูลเข้ามา  วัน เวลา ที่ข้อมูลเข้ามาสู่ระบบ</a:t>
            </a:r>
          </a:p>
          <a:p>
            <a:pPr marL="514350" indent="-514350">
              <a:buNone/>
            </a:pPr>
            <a:r>
              <a:rPr lang="en-US" dirty="0" smtClean="0"/>
              <a:t>3. </a:t>
            </a:r>
            <a:r>
              <a:rPr lang="th-TH" dirty="0" smtClean="0"/>
              <a:t> ในกรณีข้อมูลมีความผิดพลาด เช่น ข้อมูลไม่ครบถ้วน หรือเป็นข้อมูลที่ระบบไม่ต้องการ</a:t>
            </a:r>
          </a:p>
          <a:p>
            <a:pPr marL="514350" indent="-514350">
              <a:buNone/>
            </a:pPr>
            <a:r>
              <a:rPr lang="en-US" dirty="0" smtClean="0"/>
              <a:t>4. </a:t>
            </a:r>
            <a:r>
              <a:rPr lang="th-TH" dirty="0" smtClean="0"/>
              <a:t>รับข้อมูลจากภายนอกมาเก็บเพื่อทำระบบคลังข้อมูล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การตรวจสอบความถูกต้องของข้อมูล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(Data Validation)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 เช่น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-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ปีเกิด เป็นค่า ว่าง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(Null)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หรือไม่ </a:t>
            </a:r>
            <a:endParaRPr lang="en-US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  -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ปีเกิด เป็น ตัวหนังสือ  ซึ่งต้องแก้ให้เป็นตัวเลข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  -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จำนวนสินค้า เป็นตัวหนังสือ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ซึ่งต้องแก้ไข หรือไม่นำข้อมูลนั้นมาใช้</a:t>
            </a:r>
          </a:p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    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-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ความถูกต้องลักษณะอื่นๆ</a:t>
            </a: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E9C083"/>
          </a:solidFill>
        </p:spPr>
        <p:txBody>
          <a:bodyPr/>
          <a:lstStyle/>
          <a:p>
            <a:r>
              <a:rPr lang="en-US" dirty="0" smtClean="0"/>
              <a:t>Data Acquisition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การเลือกข้อมูล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1.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ข้อมูลต้องมีอยู่จริง</a:t>
            </a:r>
          </a:p>
          <a:p>
            <a:pPr>
              <a:buNone/>
            </a:pPr>
            <a:r>
              <a:rPr lang="en-US" dirty="0" smtClean="0">
                <a:latin typeface="AngsanaUPC" pitchFamily="18" charset="-34"/>
                <a:cs typeface="AngsanaUPC" pitchFamily="18" charset="-34"/>
              </a:rPr>
              <a:t>2.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ข้อมูลที่ส่งมาควรเป็นข้อมูลที่เป็น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Primary Data 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ไม่ใช่ข้อมูลที่เกิดจากการคำนวณ 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(</a:t>
            </a:r>
            <a:r>
              <a:rPr lang="th-TH" dirty="0" smtClean="0">
                <a:latin typeface="AngsanaUPC" pitchFamily="18" charset="-34"/>
                <a:cs typeface="AngsanaUPC" pitchFamily="18" charset="-34"/>
              </a:rPr>
              <a:t>ขึ้นกับการออกแบบระบบ</a:t>
            </a:r>
            <a:r>
              <a:rPr lang="en-US" dirty="0" smtClean="0">
                <a:latin typeface="AngsanaUPC" pitchFamily="18" charset="-34"/>
                <a:cs typeface="AngsanaUPC" pitchFamily="18" charset="-34"/>
              </a:rPr>
              <a:t>)</a:t>
            </a:r>
            <a:endParaRPr lang="th-TH" dirty="0" smtClean="0">
              <a:latin typeface="AngsanaUPC" pitchFamily="18" charset="-34"/>
              <a:cs typeface="AngsanaUPC" pitchFamily="18" charset="-34"/>
            </a:endParaRP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2026</TotalTime>
  <Words>513</Words>
  <Application>Microsoft Office PowerPoint</Application>
  <PresentationFormat>On-screen Show (4:3)</PresentationFormat>
  <Paragraphs>101</Paragraphs>
  <Slides>13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Office Theme</vt:lpstr>
      <vt:lpstr>Visio</vt:lpstr>
      <vt:lpstr>การออกแบบระบบการรับข้อมูลเข้าสู่คลังข้อมูล (Data Acquisition Design)</vt:lpstr>
      <vt:lpstr>Slide 2</vt:lpstr>
      <vt:lpstr>Slide 3</vt:lpstr>
      <vt:lpstr>Slide 4</vt:lpstr>
      <vt:lpstr>Data Acquisition</vt:lpstr>
      <vt:lpstr>1. Data Acquisition System :</vt:lpstr>
      <vt:lpstr>Data Acquisition</vt:lpstr>
      <vt:lpstr>Data Acquisition</vt:lpstr>
      <vt:lpstr>Data Acquisition</vt:lpstr>
      <vt:lpstr>Data Acquisition (แก้ไข)</vt:lpstr>
      <vt:lpstr>Data Acquisition (แก้ไข)</vt:lpstr>
      <vt:lpstr>Data Acquisition</vt:lpstr>
      <vt:lpstr>Reference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Staging Area</dc:title>
  <dc:creator>Thip</dc:creator>
  <cp:lastModifiedBy>Thip</cp:lastModifiedBy>
  <cp:revision>48</cp:revision>
  <dcterms:created xsi:type="dcterms:W3CDTF">2020-01-21T10:33:39Z</dcterms:created>
  <dcterms:modified xsi:type="dcterms:W3CDTF">2020-02-01T15:57:37Z</dcterms:modified>
</cp:coreProperties>
</file>