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64" r:id="rId6"/>
    <p:sldId id="268" r:id="rId7"/>
    <p:sldId id="269" r:id="rId8"/>
    <p:sldId id="267" r:id="rId9"/>
    <p:sldId id="266" r:id="rId10"/>
    <p:sldId id="273" r:id="rId11"/>
    <p:sldId id="274" r:id="rId12"/>
    <p:sldId id="275" r:id="rId13"/>
    <p:sldId id="276" r:id="rId14"/>
    <p:sldId id="279" r:id="rId15"/>
    <p:sldId id="277" r:id="rId16"/>
    <p:sldId id="278" r:id="rId17"/>
    <p:sldId id="280" r:id="rId18"/>
    <p:sldId id="283" r:id="rId19"/>
    <p:sldId id="285" r:id="rId20"/>
    <p:sldId id="284" r:id="rId21"/>
    <p:sldId id="286" r:id="rId22"/>
    <p:sldId id="287" r:id="rId23"/>
    <p:sldId id="288" r:id="rId24"/>
    <p:sldId id="289" r:id="rId25"/>
    <p:sldId id="290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395"/>
    <a:srgbClr val="D8F286"/>
    <a:srgbClr val="FAD77E"/>
    <a:srgbClr val="73BED3"/>
    <a:srgbClr val="0000CC"/>
    <a:srgbClr val="4205BB"/>
    <a:srgbClr val="0C015F"/>
    <a:srgbClr val="DEECC6"/>
    <a:srgbClr val="F7F9D7"/>
    <a:srgbClr val="3E2A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51025"/>
          </a:xfrm>
          <a:solidFill>
            <a:schemeClr val="accent5"/>
          </a:solidFill>
        </p:spPr>
        <p:txBody>
          <a:bodyPr/>
          <a:lstStyle/>
          <a:p>
            <a:r>
              <a:rPr lang="th-TH" dirty="0" smtClean="0"/>
              <a:t>พื้นที่พักข้อมูล</a:t>
            </a:r>
            <a:br>
              <a:rPr lang="th-TH" dirty="0" smtClean="0"/>
            </a:br>
            <a:r>
              <a:rPr lang="en-US" dirty="0" smtClean="0"/>
              <a:t>(Data </a:t>
            </a:r>
            <a:r>
              <a:rPr lang="en-US" dirty="0" smtClean="0"/>
              <a:t>Staging Area)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</a:t>
            </a:r>
            <a:endParaRPr lang="th-TH" sz="2400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190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800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		เนื่องจาก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อยู่ระหว่าง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ระบบจะต้องตรวจสอบข้อมูลที่รับเข้ามา เพื่อให้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สอดคล้อง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กับการออกแบบใน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การจัดเก็บใน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วันที่  		</a:t>
            </a:r>
          </a:p>
          <a:p>
            <a:endParaRPr lang="th-TH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ectangle 114"/>
          <p:cNvSpPr/>
          <p:nvPr/>
        </p:nvSpPr>
        <p:spPr>
          <a:xfrm>
            <a:off x="838200" y="44196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 Date 10/01/2019     &gt;&gt;&gt;&gt;&gt; 10+01+2019 </a:t>
            </a:r>
            <a:endParaRPr lang="th-TH" sz="2400" dirty="0" smtClean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4876800" y="4953000"/>
          <a:ext cx="3733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97"/>
                <a:gridCol w="1482808"/>
                <a:gridCol w="10267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/>
        </p:nvGraphicFramePr>
        <p:xfrm>
          <a:off x="838200" y="4953000"/>
          <a:ext cx="2971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Date 10/01/2019 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3886200" y="53340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(1/3)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6858000" cy="447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635624"/>
                <a:gridCol w="1936376"/>
              </a:tblGrid>
              <a:tr h="745067"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Mandatory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รหัสประเภทสินค้า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รหัสสินค้า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ยอดขาย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Number(10,2)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หมายเหตุ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6705600" y="1752600"/>
            <a:ext cx="2286000" cy="1295400"/>
          </a:xfrm>
          <a:prstGeom prst="wedgeEllipseCallout">
            <a:avLst>
              <a:gd name="adj1" fmla="val -105956"/>
              <a:gd name="adj2" fmla="val 510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ต้องมีข้อมูลเสมอ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010400" y="4648200"/>
            <a:ext cx="1981200" cy="1295400"/>
          </a:xfrm>
          <a:prstGeom prst="wedgeEllipseCallout">
            <a:avLst>
              <a:gd name="adj1" fmla="val -116007"/>
              <a:gd name="adj2" fmla="val 497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มีหรือไม่มีข้อมูลก็ได้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(2/3)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1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รหัสประเภทสินค้าต้องเป็นจำนวนเต็มบวกเท่านั้น และต้องมีค่าเสมอ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รหัสสินค้าต้องเป็นจำนวนเต็มบวกเท่านั้น และต้องมีค่าเสมอ 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วันที่ต้องมีอยู่จริง เช่น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30 Feb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ไม่มีอยู่จริง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และต้องมีค่าเสมอ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ยอดขายต้อง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&gt;= 0 ,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ทศนิยม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ตำแหน่ง ความยาวไม่เกิน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หลัก รวมจุดทศนิยม และต้องมีค่าเสมอ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หมายเหตุจะมีหรือไม่ก็ได้ คือ เป็นค่า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(3/3)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รหัสประเภทสินค้าที่ได้รับมานั้น เป็นประเภทสินค้าที่มีอยู่จริงในระบบหรือไม่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ต้องตรวจสอบกับรหัสประเภทสินค้า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รหัสสินค้าที่ได้รับมานั้น เป็นสินค้าที่มีอยู่จริงในระบบหรือไม่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รหัสสินค้าเป็นสินค้าที่สอดคล้องหรือมีอยู่จริงในประเภทสินค้าที่ส่งมา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33600"/>
            <a:ext cx="101574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667000"/>
            <a:ext cx="1143000" cy="10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Magnetic Disk 8"/>
          <p:cNvSpPr/>
          <p:nvPr/>
        </p:nvSpPr>
        <p:spPr>
          <a:xfrm>
            <a:off x="3276600" y="2743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7391400" y="22860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572000"/>
            <a:ext cx="3886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Entity Person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	Id Char(10)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Name Char(20)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Tel_No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Char(20) optional, 	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                      Primary key (Id)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95600" y="2438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>
            <a:off x="2895600" y="3810000"/>
            <a:ext cx="4572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>
            <a:off x="4953000" y="3200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>
            <a:off x="6705600" y="3124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152400" y="5105400"/>
            <a:ext cx="3167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581400"/>
            <a:ext cx="1066800" cy="89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2743200"/>
            <a:ext cx="1371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Acquisition System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ค่าต่างๆ ที่เป็นไปได้ของข้อมูลสามารถแบ่งเป็น </a:t>
            </a:r>
          </a:p>
          <a:p>
            <a:pPr>
              <a:buNone/>
            </a:pP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2.1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ค่าที่เป็นมาตรฐานสากล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(Universal Possible Value )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 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32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มกราคมเป็นไปไม่ได้ 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2.2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ค่าที่กำหนดขึ้นมา โดยสร้างขึ้นเองภายในระบบ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(System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-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Based Values) 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เช่น ในคณะ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ไม่มีสาขาวิชา สาธารณะสุข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    ในการขายสินค้า สามารถตรวจสอบ ชื่อสินค้าที่มีใน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หากสินค้าใดมีชื่ออื่น ระบบอาจไม่นำข้อมูลนี้เข้าสู่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หรือทำการแก้ไข 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    เช่นสินค้าที่ชื่อ ชื่อมะกอกป่า ซึ่งไม่มีชื่อนี้ใน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ระบบต้องไม่นำข้อมูลนี้เข้าสู่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ต่างๆ ที่เป็นไปได้ของข้อมูล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(Possible Values)</a:t>
            </a: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สามารถเก็บ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Possible Values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ไว้ได้ 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หรือเก็บไว้ที่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endParaRPr lang="th-TH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133600"/>
          <a:ext cx="5181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81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Sales_Id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Goods_Id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Quantity</a:t>
                      </a:r>
                      <a:endParaRPr lang="th-TH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TF0001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209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676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581400"/>
          <a:ext cx="595884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78380"/>
                <a:gridCol w="1927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Goods_Id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Goods_Name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Unit_Price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Egg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3048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เข้าระบบเป็นสินค้ารหัสอื่น จะไม่สามารถ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ข้อมูลการขายมีสินค้ารหัส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G001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ซึ่งมีข้อมูลใน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Goods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แสดงว่าข้อมูลมีความสัมพันธ์กับข้อมูลที่เก็บไว้จริง ดังนั้นจะสามารถ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 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ทำหน้าที่เป็นส่วนสำรองข้อมูลชั่วคราว</a:t>
            </a:r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Back Up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การสร้างที่จัดเก็บข้อมูล ในส่วนเก็บข้อมูลในการทำงานจริง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ส่วนสำรองข้อมูล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นั้น อาจสร้างเพื่อจัดเก็บข้อมูลทั้ง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ชุดไว้ใน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ตัวเดียวกัน หรือแยก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Disk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กันคนละตัวก็ได้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แต่เพื่อความปลอดภัย ควรมีการแยกออกเป็น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คนละตัว เพราะมีโอกาสที่จะเกิดความผิดพลาดขึ้นกับ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ทั้งหมดได้ ซึ่งจะทำให้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เสียหายทั้งคู่ หากอยู่ใน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เดียวกัน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C7E39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ส่วนสำรองข้อมูลชั่วคราว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228600" y="1219200"/>
            <a:ext cx="8610600" cy="1877437"/>
          </a:xfrm>
          <a:prstGeom prst="rect">
            <a:avLst/>
          </a:prstGeom>
          <a:solidFill>
            <a:srgbClr val="DEECC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Extract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เป็นกระบวนการดึงข้อมูลออกจากแหล่งข้อมูล เป็นการส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กัดข้อมูล เป็นเลือกข้อมูลที่ดี และข้อมูลตาม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ต้องการ จากแหล่งข้อมูล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(Data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Source) 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มีวิธีการดึงหลายรูปแบบ เช่น การใช้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Software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สำเร็จรูป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การ เขียนโปรแกรมเอง หรือใช้ ภาษา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โดยตรง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28600" y="3124200"/>
            <a:ext cx="8610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Transform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เป็นการแปลงข้อมูล จากโครงสร้างเดิมที่กำหนดไว้ในแหล่งเก็บต้นทาง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(Source)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ให้อยู่ในรูปแบบโครงสร้างข้อมูลตามที่ได้กำหนดในที่จัดเก็บปลายทาง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endParaRPr lang="th-TH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เช่น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แปลงข้อมูลเงินจาก </a:t>
            </a:r>
            <a:r>
              <a:rPr lang="en-US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เป็น 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50.00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ตามที่ออกแบบไว้ใน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0"/>
          <p:cNvSpPr txBox="1">
            <a:spLocks noChangeArrowheads="1"/>
          </p:cNvSpPr>
          <p:nvPr/>
        </p:nvSpPr>
        <p:spPr bwMode="auto">
          <a:xfrm>
            <a:off x="228600" y="5486400"/>
            <a:ext cx="861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Load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การนำข้อมูลที่แปลงรูปแบบ แล้วนำไปเก็บยัง ฐานข้อมูล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gnetic Disk 5"/>
          <p:cNvSpPr/>
          <p:nvPr/>
        </p:nvSpPr>
        <p:spPr>
          <a:xfrm>
            <a:off x="3352800" y="18288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7086600" y="16764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8839695">
            <a:off x="1600976" y="22905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3016479">
            <a:off x="2856537" y="2206854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 rot="18458786">
            <a:off x="5029200" y="22098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228600" y="1676400"/>
            <a:ext cx="13716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3016479">
            <a:off x="6590337" y="21193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905000" y="12192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1295400"/>
          <a:ext cx="2057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lowchart: Magnetic Disk 16"/>
          <p:cNvSpPr/>
          <p:nvPr/>
        </p:nvSpPr>
        <p:spPr>
          <a:xfrm>
            <a:off x="3657600" y="4648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7239000" y="44958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8839695">
            <a:off x="1753376" y="51099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 rot="3016479">
            <a:off x="3085137" y="50149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 rot="18458786">
            <a:off x="5181600" y="5029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381000" y="4648200"/>
            <a:ext cx="1371600" cy="1295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3016479">
            <a:off x="6742737" y="49387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638800" y="43434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905000" y="4267200"/>
          <a:ext cx="17526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9600" y="3124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5903893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มีสองแนวทาง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 แบบเดียวกันกับโครงสร้างข้อมูลของ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ให้มีลักษณะแบบเดียวกับ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 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ระบบจะต้องใช้เวลามากขึ้นในการย้ายข้อมูลจาก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 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ระบบจะต้องเสใช้เวลามากขึ้นในการย้ายข้อมูลจาก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ถ้าระบบมีข้อมูลที่มีความซับซ้อน และปริมาณมาก จำเป็นต้องตรวจสอบความถูกต้องที่อยู่ใน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ถ้าระบบมีข้อมูลที่เข้ามามีปริมาณมาก และความถี่สูง แต่ไม่มีความซับซ้อนในการตรวจสอบความถูกต้องที่อยู่ใน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ทำให้ไม่เสียเวลาในการแปลงข้อมูลสู่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ลดปัญหาการเกิดคอขวดในการ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590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Staging Area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63702"/>
          </a:xfrm>
        </p:spPr>
        <p:txBody>
          <a:bodyPr>
            <a:normAutofit lnSpcReduction="10000"/>
          </a:bodyPr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r>
              <a:rPr lang="th-TH" sz="2800" b="1" dirty="0" smtClean="0">
                <a:solidFill>
                  <a:srgbClr val="FF0000"/>
                </a:solidFill>
                <a:latin typeface="Angsana New" pitchFamily="18" charset="-34"/>
              </a:rPr>
              <a:t>หรือ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Database: </a:t>
            </a:r>
            <a:endParaRPr lang="th-TH" sz="28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เป็นบริเวณที่พักข้อมูลซึ่งข้อมูลที่รับมาจาก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ฐานข้อมูลปฏิบัติงาน ใน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นี้ ข้อมูลจะมีการตรวจสอบความถูกต้องอีกครั้งเช่น ตรวจสอบ ความสอดคล้องกัน ความตรงกันของข้อมูล เนื่องจากข้อมูลถูกนำมาจากหลายฐานข้อมูลปฏิบัติงานอาจไม่สอดคล้องกัน เช่น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Name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แต่ละฐานข้อมูลปฏิบัติงานอาจจัดเก็บต่างกัน หรือไม่มีข้อมูล ดังนั้นเมื่อมารวมกันใน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จึงจำเป็นต้องตรวจสอบข้อมูลจากทุกแหล่ง เพื่อต้องการจัดเก็บในรูปแบบเดียวกันใน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2800" b="1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	นอกจากนี้ ในส่วนนี้ข้อมูลบางส่วนจะถูกทำการลบทิ้ง หรือแก้ไขให้ถูกต้อง เรียกว่าการทำความสะอาดข้อมูล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(Cleansing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หลังจากนั้นข้อมูลจะถูกเลือกเฉพาะข้อมูลที่เป็นประโยชน์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(Filtering)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เท่านั้น จากนั้นข้อมูลที่ได้จะถูกทำการ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Extract, Transform, Load (ETL) </a:t>
            </a:r>
            <a:r>
              <a:rPr lang="th-TH" sz="2800" b="1" dirty="0" smtClean="0">
                <a:solidFill>
                  <a:srgbClr val="C00000"/>
                </a:solidFill>
                <a:latin typeface="Angsana New" pitchFamily="18" charset="-34"/>
              </a:rPr>
              <a:t>เข้าสู่ </a:t>
            </a:r>
            <a:r>
              <a:rPr lang="en-US" sz="2800" b="1" dirty="0" smtClean="0">
                <a:solidFill>
                  <a:srgbClr val="C00000"/>
                </a:solidFill>
                <a:latin typeface="Angsana New" pitchFamily="18" charset="-34"/>
              </a:rPr>
              <a:t>Data Warehouse Database</a:t>
            </a:r>
          </a:p>
          <a:p>
            <a:pPr>
              <a:buFont typeface="Wingdings" pitchFamily="2" charset="2"/>
              <a:buNone/>
            </a:pPr>
            <a:endParaRPr lang="th-TH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503238"/>
          </a:xfrm>
          <a:solidFill>
            <a:srgbClr val="D2F6DD"/>
          </a:solidFill>
        </p:spPr>
        <p:txBody>
          <a:bodyPr>
            <a:normAutofit fontScale="90000"/>
          </a:bodyPr>
          <a:lstStyle/>
          <a:p>
            <a:r>
              <a:rPr lang="th-TH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ความหมาย </a:t>
            </a:r>
            <a:r>
              <a:rPr lang="en-US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 cleansing :</a:t>
            </a:r>
            <a:endParaRPr lang="th-TH" sz="3200" b="1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675687" cy="56165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cleansing </a:t>
            </a:r>
            <a:r>
              <a:rPr lang="th-TH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cleaning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หมายถึง การทำความสะอาดข้อมูล เพื่อให้ข้อมูลมีคุณภาพและตรงตามความต้องการของระบบ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เป็นกระบวนการตรวจสอบข้อมูล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ทำการแก้ไขให้ถูกต้องตามความต้องการของระบบ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ลบรายการข้อมูลที่ไม่ถูกต้องออกไปจากชุดข้อมูล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ระบบที่ต้องการ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Data Warehouse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ที่ต้องการเก็บข้อมูลวันที่ขาย ยอดขาย เขตการขาย เท่านั้น แต่ไม่ต้องการข้อมูลหมายเหตุการขาย จึงทำ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การลบข้อมูล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หมายเหตุ ที่ดึงมาจากฐานข้อมูลปฏิบัติงานออกไป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ตัวอย่างเช่น รายการใบเสร็จที่มีการยกเลิกไปแล้วหากองค์กรมองว่าไม่มีประโยชน์ ก็จะถูกลบออกไปทั้งหมดของรายการ ใบเสร็จนั้นๆ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ในฐานข้อมูลปฏิบัติงานบางรายการของ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1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ใบเสร็จมีข้อมูลวันที่ขาดหายไป ถือว่ามีข้อมูลไม่ครบถ้วน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ข้อมูลของทั้งใบเสร็จนั้นจะถูกลบออกจากข้อมูลที่เตรียมไว้เพื่อจะนำเข้าสู่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ในขั้นตอนต่อไป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เป็นสถานที่เก็บข้อมูลก่อนสู่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ทำการแปลงข้อมูลเพื่อสนับสนุนโครงสร้างใน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ตรวจสอบความถูกต้องของข้อมูล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การเป็นที่พัก รวมทั้งเป็นที่สำรองข้อมูลเบื้องต้น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(Temporary Backup)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ทำหน้าที่ทำความสะอาดข้อมูล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Cleansing)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การแปลงข้อมูล การแปลงข้อมูลต้องดูลักษณะของ โครงสร้างที่เราต้องการในปลายทาง เช่นใน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ข้อมูล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		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 &gt;&gt;&gt;&gt;  Data Staging Area    &gt;&gt;&gt; Data Warehouse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Date 10/01/2019     &gt;&gt;&gt;&gt;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JANUARY 2019 &gt;&gt;&gt; 10 JANUARY 2019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 Date 10/01/2019     &gt;&gt;&gt;&gt;&gt; 10+01+2019            &gt;&gt;&gt; 10+01+2019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194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4572000"/>
          <a:ext cx="1752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10/01/2019 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09800" y="4800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722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552261" y="47244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1199</Words>
  <Application>Microsoft Office PowerPoint</Application>
  <PresentationFormat>On-screen Show (4:3)</PresentationFormat>
  <Paragraphs>245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Visio</vt:lpstr>
      <vt:lpstr>พื้นที่พักข้อมูล (Data Staging Area)</vt:lpstr>
      <vt:lpstr>Slide 2</vt:lpstr>
      <vt:lpstr>Slide 3</vt:lpstr>
      <vt:lpstr>Slide 4</vt:lpstr>
      <vt:lpstr>Data Staging Area</vt:lpstr>
      <vt:lpstr>Slide 6</vt:lpstr>
      <vt:lpstr>ความหมาย Data cleansing :</vt:lpstr>
      <vt:lpstr>Slide 8</vt:lpstr>
      <vt:lpstr>Slide 9</vt:lpstr>
      <vt:lpstr>Data Staging Area</vt:lpstr>
      <vt:lpstr>ตัวอย่างเปรียบเทียบการตรวจสอบข้อมูลระหว่าง  Data Acquisition System กับ Data Staging Area (1/3)</vt:lpstr>
      <vt:lpstr>ตัวอย่างเปรียบเทียบการตรวจสอบข้อมูลระหว่าง  Data Acquisition System กับ Data Staging Area (2/3)</vt:lpstr>
      <vt:lpstr>ตัวอย่างเปรียบเทียบการตรวจสอบข้อมูลระหว่าง  Data Acquisition System กับ Data Staging Area (3/3)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Data Staging Area  ทำหน้าที่เป็นส่วนสำรองข้อมูลชั่วคราว (Temporary Backup)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42</cp:revision>
  <dcterms:created xsi:type="dcterms:W3CDTF">2020-01-21T10:33:39Z</dcterms:created>
  <dcterms:modified xsi:type="dcterms:W3CDTF">2020-01-29T16:58:31Z</dcterms:modified>
</cp:coreProperties>
</file>