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4" r:id="rId6"/>
    <p:sldId id="268" r:id="rId7"/>
    <p:sldId id="269" r:id="rId8"/>
    <p:sldId id="267" r:id="rId9"/>
    <p:sldId id="266" r:id="rId10"/>
    <p:sldId id="273" r:id="rId11"/>
    <p:sldId id="274" r:id="rId12"/>
    <p:sldId id="275" r:id="rId13"/>
    <p:sldId id="276" r:id="rId14"/>
    <p:sldId id="279" r:id="rId15"/>
    <p:sldId id="277" r:id="rId16"/>
    <p:sldId id="278" r:id="rId17"/>
    <p:sldId id="280" r:id="rId18"/>
    <p:sldId id="283" r:id="rId19"/>
    <p:sldId id="285" r:id="rId20"/>
    <p:sldId id="284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395"/>
    <a:srgbClr val="D8F286"/>
    <a:srgbClr val="FAD77E"/>
    <a:srgbClr val="73BED3"/>
    <a:srgbClr val="0000CC"/>
    <a:srgbClr val="4205BB"/>
    <a:srgbClr val="0C015F"/>
    <a:srgbClr val="DEECC6"/>
    <a:srgbClr val="F7F9D7"/>
    <a:srgbClr val="3E2A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05C08-C1AD-4DAA-8667-41F84725018C}" type="datetimeFigureOut">
              <a:rPr lang="th-TH" smtClean="0"/>
              <a:pPr/>
              <a:t>29/01/63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6C6B-4A01-414E-9629-0475FDAC69D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51025"/>
          </a:xfrm>
          <a:solidFill>
            <a:schemeClr val="accent5"/>
          </a:solidFill>
        </p:spPr>
        <p:txBody>
          <a:bodyPr/>
          <a:lstStyle/>
          <a:p>
            <a:r>
              <a:rPr lang="th-TH" dirty="0" smtClean="0"/>
              <a:t>พื้นที่พักข้อมูล</a:t>
            </a:r>
            <a:br>
              <a:rPr lang="th-TH" dirty="0" smtClean="0"/>
            </a:br>
            <a:r>
              <a:rPr lang="en-US" dirty="0" smtClean="0"/>
              <a:t>(Data </a:t>
            </a:r>
            <a:r>
              <a:rPr lang="en-US" dirty="0" smtClean="0"/>
              <a:t>Staging Area)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648200"/>
            <a:ext cx="6400800" cy="1371600"/>
          </a:xfrm>
        </p:spPr>
        <p:txBody>
          <a:bodyPr>
            <a:noAutofit/>
          </a:bodyPr>
          <a:lstStyle/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ICT</a:t>
            </a:r>
            <a:endParaRPr lang="th-TH" sz="2400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4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sz="2400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90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800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		เนื่องจาก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อยู่ระหว่าง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ระบบจะต้องตรวจสอบข้อมูลที่รับเข้ามา เพื่อให้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สอดคล้อง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กับการออกแบบใน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การจัดเก็บใน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วันที่  		</a:t>
            </a:r>
          </a:p>
          <a:p>
            <a:endParaRPr lang="th-TH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Rectangle 114"/>
          <p:cNvSpPr/>
          <p:nvPr/>
        </p:nvSpPr>
        <p:spPr>
          <a:xfrm>
            <a:off x="838200" y="44196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Date 10/01/2019     &gt;&gt;&gt;&gt;&gt; 10+01+2019 </a:t>
            </a:r>
            <a:endParaRPr lang="th-TH" sz="2400" dirty="0" smtClean="0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4876800" y="4953000"/>
          <a:ext cx="3733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97"/>
                <a:gridCol w="1482808"/>
                <a:gridCol w="1026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7" name="Table 116"/>
          <p:cNvGraphicFramePr>
            <a:graphicFrameLocks noGrp="1"/>
          </p:cNvGraphicFramePr>
          <p:nvPr/>
        </p:nvGraphicFramePr>
        <p:xfrm>
          <a:off x="838200" y="4953000"/>
          <a:ext cx="2971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Date 10/01/2019 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8" name="Rectangle 117"/>
          <p:cNvSpPr/>
          <p:nvPr/>
        </p:nvSpPr>
        <p:spPr>
          <a:xfrm>
            <a:off x="3886200" y="533400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(1/3)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6858000" cy="447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635624"/>
                <a:gridCol w="1936376"/>
              </a:tblGrid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Field name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รหัสประเภทสินค้า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รหัสสินค้า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ยอดขาย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Number(10,2)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Callout 4"/>
          <p:cNvSpPr/>
          <p:nvPr/>
        </p:nvSpPr>
        <p:spPr>
          <a:xfrm>
            <a:off x="6705600" y="1752600"/>
            <a:ext cx="2286000" cy="1295400"/>
          </a:xfrm>
          <a:prstGeom prst="wedgeEllipseCallout">
            <a:avLst>
              <a:gd name="adj1" fmla="val -105956"/>
              <a:gd name="adj2" fmla="val 510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ต้องมีข้อมูลเสมอ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010400" y="4648200"/>
            <a:ext cx="1981200" cy="1295400"/>
          </a:xfrm>
          <a:prstGeom prst="wedgeEllipseCallout">
            <a:avLst>
              <a:gd name="adj1" fmla="val -116007"/>
              <a:gd name="adj2" fmla="val 497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มีหรือไม่มีข้อมูลก็ได้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(2/3)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1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รหัสประเภทสินค้าต้องเป็นจำนวนเต็มบวกเท่านั้น และต้องมีค่าเสมอ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รหัสสินค้าต้องเป็นจำนวนเต็มบวกเท่านั้น และต้องมีค่าเสมอ ต้องมีค่าเสมอ เพราะกำหนด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Yes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วันที่ต้องมีอยู่จริง เช่น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30 Feb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ไม่มีอยู่จริง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และต้องมีค่าเสมอ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ยอดขายต้อง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&gt;= 0 ,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ทศนิยม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ตำแหน่ง ความยาวไม่เกิน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หลัก รวมจุดทศนิยม และต้องมีค่าเสมอ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หมายเหตุจะมีหรือไม่ก็ได้ คือ เป็นค่า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ตัวอย่างเปรียบเทียบการตรวจสอบข้อมูลระหว่าง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(3/3)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การตรวจสอบใน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รหัสประเภทสินค้าที่ได้รับมานั้น เป็นประเภทสินค้าที่มีอยู่จริงในระบบหรือไม่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ต้องตรวจสอบกับรหัสประเภทสินค้า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รหัสสินค้าที่ได้รับมานั้น เป็นสินค้าที่มีอยู่จริงในระบบหรือไม่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ต้องตรวจสอบกับรหัสสินค้า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Database)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รหัสสินค้าเป็นสินค้าที่สอดคล้องหรือมีอยู่จริงในประเภทสินค้าที่ส่งมา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1015744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1143000" cy="103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Magnetic Disk 8"/>
          <p:cNvSpPr/>
          <p:nvPr/>
        </p:nvSpPr>
        <p:spPr>
          <a:xfrm>
            <a:off x="3276600" y="2743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391400" y="22860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572000"/>
            <a:ext cx="3886200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Entity Person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	Id Char(10)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Name Char(20)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Tel_No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Char(20) optional, 	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                      Primary key (Id)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95600" y="2438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2895600" y="3810000"/>
            <a:ext cx="457200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>
            <a:off x="4953000" y="3200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>
            <a:off x="6705600" y="3124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152400" y="5105400"/>
            <a:ext cx="31678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81400"/>
            <a:ext cx="1066800" cy="89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2743200"/>
            <a:ext cx="1371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Acquisition System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  ค่าต่างๆ ที่เป็นไปได้ของข้อมูลสามารถแบ่งเป็น </a:t>
            </a:r>
          </a:p>
          <a:p>
            <a:pPr>
              <a:buNone/>
            </a:pP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2.1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ค่าที่เป็นมาตรฐานสากล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(Universal Possible Value )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 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เช่น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32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มกราคมเป็นไปไม่ได้ 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2.2 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ค่าที่กำหนดขึ้นมา โดยสร้างขึ้นเองภายในระบบ 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(System</a:t>
            </a:r>
            <a:r>
              <a:rPr lang="th-TH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-</a:t>
            </a:r>
            <a:r>
              <a:rPr lang="en-US" b="1" dirty="0" smtClean="0">
                <a:solidFill>
                  <a:srgbClr val="3E2AD6"/>
                </a:solidFill>
                <a:latin typeface="AngsanaUPC" pitchFamily="18" charset="-34"/>
                <a:cs typeface="AngsanaUPC" pitchFamily="18" charset="-34"/>
              </a:rPr>
              <a:t>Based Values) </a:t>
            </a:r>
            <a:endParaRPr lang="th-TH" b="1" dirty="0" smtClean="0">
              <a:solidFill>
                <a:srgbClr val="3E2AD6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เช่น ในคณะ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ไม่มีสาขาวิชา สาธารณะสุข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    ในการขายสินค้า สามารถตรวจสอบ ชื่อสินค้าที่มีใน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หากสินค้าใดมีชื่ออื่น ระบบอาจไม่นำข้อมูลนี้เข้าสู่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หรือทำการแก้ไข 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    เช่นสินค้าที่ชื่อ ชื่อมะกอกป่า ซึ่งไม่มีชื่อนี้ใน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ระบบต้องไม่นำข้อมูลนี้เข้าสู่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</a:p>
          <a:p>
            <a:pPr>
              <a:buNone/>
            </a:pP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ค่าต่างๆ ที่เป็นไปได้ของข้อมูล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(Possible Values)</a:t>
            </a:r>
            <a:endParaRPr lang="th-TH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ต่างๆ ที่เป็นไปได้ของข้อมูล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(Possible Values)</a:t>
            </a:r>
          </a:p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สามารถเก็บ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Possible Values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ไว้ได้ 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หรือเก็บไว้ที่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endParaRPr lang="th-TH" b="1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ความถูกต้องในแง่ของ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ความสัมพันธ์ของข้อมูล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133600"/>
          <a:ext cx="5181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Sales_Id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Goods_Id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Quantity</a:t>
                      </a:r>
                      <a:endParaRPr lang="th-TH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TF0001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G001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209</a:t>
                      </a:r>
                      <a:endParaRPr lang="th-TH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676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581400"/>
          <a:ext cx="59588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278380"/>
                <a:gridCol w="1927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Goods_Id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Goods_Name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Unit_Price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Water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G002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Egg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3048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Goods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9530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ข้อมูลที่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เข้าระบบเป็นสินค้ารหัสอื่น จะไม่สามารถ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</a:t>
            </a:r>
          </a:p>
          <a:p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กรณี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ข้อมูลการขายมีสินค้ารหัส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G001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ซึ่งมีข้อมูลใน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Goods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แสดงว่าข้อมูลมีความสัมพันธ์กับข้อมูลที่เก็บไว้จริง ดังนั้นจะสามารถ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ได้ 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ทำหน้าที่เป็นส่วนสำรองข้อมูลชั่วคราว</a:t>
            </a:r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Back Up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การสร้างที่จัดเก็บข้อมูล ในส่วนเก็บข้อมูลในการทำงานจริง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ส่วนสำรองข้อมูล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นั้น อาจสร้างเพื่อจัดเก็บข้อมูลทั้ง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ชุดไว้ใน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ตัวเดียวกัน หรือแยก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Disk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กันคนละตัวก็ได้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แต่เพื่อความปลอดภัย ควรมีการแยกออกเป็น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คนละตัว เพราะมีโอกาสที่จะเกิดความผิดพลาดขึ้นกับ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ทั้งหมดได้ ซึ่งจะทำให้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Data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Back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up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Area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เสียหายทั้งคู่ หากอยู่ใน</a:t>
            </a:r>
            <a:r>
              <a:rPr lang="th-TH" dirty="0" err="1" smtClean="0">
                <a:latin typeface="AngsanaUPC" pitchFamily="18" charset="-34"/>
                <a:cs typeface="AngsanaUPC" pitchFamily="18" charset="-34"/>
              </a:rPr>
              <a:t>Disk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เดียวกัน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C7E39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ส่วนสำรองข้อมูลชั่วคราว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(Temporary Backup)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22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(1/2) 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63080" y="1772816"/>
            <a:ext cx="1836712" cy="57606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63080" y="2420888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 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Flowchart: Process 10"/>
          <p:cNvSpPr/>
          <p:nvPr/>
        </p:nvSpPr>
        <p:spPr bwMode="auto">
          <a:xfrm>
            <a:off x="863080" y="3068960"/>
            <a:ext cx="1872208" cy="576064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Flowchart: Process 11"/>
          <p:cNvSpPr/>
          <p:nvPr/>
        </p:nvSpPr>
        <p:spPr bwMode="auto">
          <a:xfrm>
            <a:off x="899592" y="3717032"/>
            <a:ext cx="1872208" cy="576064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data</a:t>
            </a:r>
          </a:p>
          <a:p>
            <a:pPr>
              <a:lnSpc>
                <a:spcPts val="18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63080" y="4437112"/>
            <a:ext cx="1872208" cy="576064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Flowchart: Process 13"/>
          <p:cNvSpPr/>
          <p:nvPr/>
        </p:nvSpPr>
        <p:spPr bwMode="auto">
          <a:xfrm>
            <a:off x="863080" y="5085184"/>
            <a:ext cx="1872208" cy="504056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755576" y="1700808"/>
            <a:ext cx="288032" cy="252028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18" name="Left Bracket 17"/>
          <p:cNvSpPr/>
          <p:nvPr/>
        </p:nvSpPr>
        <p:spPr bwMode="auto">
          <a:xfrm>
            <a:off x="755576" y="4293096"/>
            <a:ext cx="288032" cy="1368152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28" name="TextBox 18"/>
          <p:cNvSpPr txBox="1">
            <a:spLocks noChangeArrowheads="1"/>
          </p:cNvSpPr>
          <p:nvPr/>
        </p:nvSpPr>
        <p:spPr bwMode="auto">
          <a:xfrm>
            <a:off x="0" y="2133600"/>
            <a:ext cx="154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Internal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5629" name="TextBox 19"/>
          <p:cNvSpPr txBox="1">
            <a:spLocks noChangeArrowheads="1"/>
          </p:cNvSpPr>
          <p:nvPr/>
        </p:nvSpPr>
        <p:spPr bwMode="auto">
          <a:xfrm>
            <a:off x="0" y="4437063"/>
            <a:ext cx="1547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</a:rPr>
              <a:t>External</a:t>
            </a:r>
          </a:p>
          <a:p>
            <a:r>
              <a:rPr lang="en-US" sz="1200" b="1">
                <a:solidFill>
                  <a:srgbClr val="000000"/>
                </a:solidFill>
              </a:rPr>
              <a:t>Data</a:t>
            </a:r>
          </a:p>
          <a:p>
            <a:r>
              <a:rPr lang="en-US" sz="1200" b="1">
                <a:solidFill>
                  <a:srgbClr val="000000"/>
                </a:solidFill>
              </a:rPr>
              <a:t>Sources</a:t>
            </a:r>
            <a:endParaRPr lang="th-TH" sz="1200" b="1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987824" y="2996952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33" name="TextBox 21"/>
          <p:cNvSpPr txBox="1">
            <a:spLocks noChangeArrowheads="1"/>
          </p:cNvSpPr>
          <p:nvPr/>
        </p:nvSpPr>
        <p:spPr bwMode="auto">
          <a:xfrm>
            <a:off x="0" y="5661025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Extract </a:t>
            </a:r>
            <a:r>
              <a:rPr lang="th-TH" sz="2000" dirty="0">
                <a:solidFill>
                  <a:srgbClr val="000000"/>
                </a:solidFill>
              </a:rPr>
              <a:t> การสกัดข้อมูล เป็นเลือกข้อมูลที่ดี และข้อมูลตามต้องการ </a:t>
            </a:r>
          </a:p>
        </p:txBody>
      </p:sp>
      <p:sp>
        <p:nvSpPr>
          <p:cNvPr id="25634" name="TextBox 22"/>
          <p:cNvSpPr txBox="1">
            <a:spLocks noChangeArrowheads="1"/>
          </p:cNvSpPr>
          <p:nvPr/>
        </p:nvSpPr>
        <p:spPr bwMode="auto">
          <a:xfrm>
            <a:off x="0" y="60213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Transform </a:t>
            </a:r>
            <a:r>
              <a:rPr lang="th-TH" sz="2000">
                <a:solidFill>
                  <a:srgbClr val="000000"/>
                </a:solidFill>
              </a:rPr>
              <a:t> การแปลงรูปแบบข้อมูล ให้อยู่รูปแบบที่ต้องการ เช่น แปลงข้อมูลเงินจาก </a:t>
            </a:r>
            <a:r>
              <a:rPr lang="en-US" sz="2000">
                <a:solidFill>
                  <a:srgbClr val="000000"/>
                </a:solidFill>
              </a:rPr>
              <a:t>50 </a:t>
            </a:r>
            <a:r>
              <a:rPr lang="th-TH" sz="2000">
                <a:solidFill>
                  <a:srgbClr val="000000"/>
                </a:solidFill>
              </a:rPr>
              <a:t>เป็น  </a:t>
            </a:r>
            <a:r>
              <a:rPr lang="en-US" sz="2000">
                <a:solidFill>
                  <a:srgbClr val="000000"/>
                </a:solidFill>
              </a:rPr>
              <a:t>50.00</a:t>
            </a:r>
            <a:endParaRPr lang="th-TH" sz="2000">
              <a:solidFill>
                <a:srgbClr val="000000"/>
              </a:solidFill>
            </a:endParaRPr>
          </a:p>
        </p:txBody>
      </p:sp>
      <p:sp>
        <p:nvSpPr>
          <p:cNvPr id="25635" name="Flowchart: Magnetic Disk 23"/>
          <p:cNvSpPr>
            <a:spLocks noChangeArrowheads="1"/>
          </p:cNvSpPr>
          <p:nvPr/>
        </p:nvSpPr>
        <p:spPr bwMode="auto">
          <a:xfrm>
            <a:off x="46450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Staging </a:t>
            </a:r>
          </a:p>
          <a:p>
            <a:pPr algn="ctr"/>
            <a:r>
              <a:rPr lang="en-US" sz="2000" dirty="0" err="1">
                <a:solidFill>
                  <a:srgbClr val="000000"/>
                </a:solidFill>
              </a:rPr>
              <a:t>Databse</a:t>
            </a:r>
            <a:endParaRPr lang="th-TH" sz="2000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 bwMode="auto">
          <a:xfrm rot="16200000">
            <a:off x="2789238" y="3014663"/>
            <a:ext cx="288925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2" name="Bent Arrow 31"/>
          <p:cNvSpPr/>
          <p:nvPr/>
        </p:nvSpPr>
        <p:spPr bwMode="auto">
          <a:xfrm rot="5400000">
            <a:off x="2933701" y="1935162"/>
            <a:ext cx="863600" cy="1260475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2969419" y="2331244"/>
            <a:ext cx="431800" cy="900112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4" name="Bent Arrow 33"/>
          <p:cNvSpPr/>
          <p:nvPr/>
        </p:nvSpPr>
        <p:spPr bwMode="auto">
          <a:xfrm rot="5400000" flipH="1">
            <a:off x="2861469" y="3950494"/>
            <a:ext cx="647700" cy="900112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5" name="Down Arrow 34"/>
          <p:cNvSpPr/>
          <p:nvPr/>
        </p:nvSpPr>
        <p:spPr bwMode="auto">
          <a:xfrm rot="16200000">
            <a:off x="2790032" y="3734594"/>
            <a:ext cx="287337" cy="39687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6" name="Bent Arrow 35"/>
          <p:cNvSpPr/>
          <p:nvPr/>
        </p:nvSpPr>
        <p:spPr bwMode="auto">
          <a:xfrm rot="5400000" flipH="1">
            <a:off x="2681288" y="4059237"/>
            <a:ext cx="1296988" cy="1331913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4285456" y="3356770"/>
            <a:ext cx="35877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39" name="Oval 38"/>
          <p:cNvSpPr/>
          <p:nvPr/>
        </p:nvSpPr>
        <p:spPr bwMode="auto">
          <a:xfrm>
            <a:off x="6084044" y="3068960"/>
            <a:ext cx="1296144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5646" name="Flowchart: Magnetic Disk 40"/>
          <p:cNvSpPr>
            <a:spLocks noChangeArrowheads="1"/>
          </p:cNvSpPr>
          <p:nvPr/>
        </p:nvSpPr>
        <p:spPr bwMode="auto">
          <a:xfrm>
            <a:off x="7740650" y="2852738"/>
            <a:ext cx="1081088" cy="1439862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6200000">
            <a:off x="7380287" y="3429001"/>
            <a:ext cx="360363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7" name="Down Arrow 46"/>
          <p:cNvSpPr/>
          <p:nvPr/>
        </p:nvSpPr>
        <p:spPr bwMode="auto">
          <a:xfrm rot="16200000">
            <a:off x="5724525" y="3429000"/>
            <a:ext cx="360363" cy="3603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8" name="Flowchart: Process 47"/>
          <p:cNvSpPr/>
          <p:nvPr/>
        </p:nvSpPr>
        <p:spPr bwMode="auto">
          <a:xfrm>
            <a:off x="4499868" y="1447800"/>
            <a:ext cx="1900932" cy="805408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Cleansing</a:t>
            </a:r>
          </a:p>
          <a:p>
            <a:pPr>
              <a:defRPr/>
            </a:pPr>
            <a:r>
              <a:rPr lang="en-US" sz="1800" dirty="0">
                <a:solidFill>
                  <a:srgbClr val="000000"/>
                </a:solidFill>
              </a:rPr>
              <a:t>and Filtering</a:t>
            </a:r>
            <a:endParaRPr lang="th-TH" sz="1800" dirty="0">
              <a:solidFill>
                <a:srgbClr val="000000"/>
              </a:solidFill>
            </a:endParaRPr>
          </a:p>
        </p:txBody>
      </p:sp>
      <p:sp>
        <p:nvSpPr>
          <p:cNvPr id="25652" name="TextBox 50"/>
          <p:cNvSpPr txBox="1">
            <a:spLocks noChangeArrowheads="1"/>
          </p:cNvSpPr>
          <p:nvPr/>
        </p:nvSpPr>
        <p:spPr bwMode="auto">
          <a:xfrm>
            <a:off x="0" y="6396038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Load </a:t>
            </a:r>
            <a:r>
              <a:rPr lang="th-TH" sz="2000">
                <a:solidFill>
                  <a:srgbClr val="000000"/>
                </a:solidFill>
              </a:rPr>
              <a:t> การนำข้อมูลที่แปลงรูปแบบ แล้วนำไปเก็บยัง ฐานข้อมูลปลายทาง</a:t>
            </a:r>
          </a:p>
        </p:txBody>
      </p:sp>
      <p:sp>
        <p:nvSpPr>
          <p:cNvPr id="25653" name="TextBox 51"/>
          <p:cNvSpPr txBox="1">
            <a:spLocks noChangeArrowheads="1"/>
          </p:cNvSpPr>
          <p:nvPr/>
        </p:nvSpPr>
        <p:spPr bwMode="auto">
          <a:xfrm>
            <a:off x="7596188" y="6524625"/>
            <a:ext cx="1547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DW, P10, P56, P156, </a:t>
            </a:r>
            <a:endParaRPr lang="th-TH" sz="1000">
              <a:solidFill>
                <a:srgbClr val="000000"/>
              </a:solidFill>
            </a:endParaRPr>
          </a:p>
        </p:txBody>
      </p:sp>
      <p:sp>
        <p:nvSpPr>
          <p:cNvPr id="25654" name="Right Brace 52"/>
          <p:cNvSpPr>
            <a:spLocks/>
          </p:cNvSpPr>
          <p:nvPr/>
        </p:nvSpPr>
        <p:spPr bwMode="auto">
          <a:xfrm rot="-5400000">
            <a:off x="1574006" y="738982"/>
            <a:ext cx="307975" cy="194468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5655" name="TextBox 53"/>
          <p:cNvSpPr txBox="1">
            <a:spLocks noChangeArrowheads="1"/>
          </p:cNvSpPr>
          <p:nvPr/>
        </p:nvSpPr>
        <p:spPr bwMode="auto">
          <a:xfrm>
            <a:off x="684212" y="1268413"/>
            <a:ext cx="3735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Data Acquisition</a:t>
            </a:r>
            <a:endParaRPr lang="th-TH" dirty="0">
              <a:solidFill>
                <a:srgbClr val="000000"/>
              </a:solidFill>
            </a:endParaRPr>
          </a:p>
        </p:txBody>
      </p:sp>
      <p:sp>
        <p:nvSpPr>
          <p:cNvPr id="38" name="Down Arrow 37"/>
          <p:cNvSpPr/>
          <p:nvPr/>
        </p:nvSpPr>
        <p:spPr bwMode="auto">
          <a:xfrm rot="16200000">
            <a:off x="8802687" y="3448051"/>
            <a:ext cx="360363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25657" name="Up-Down Arrow 39"/>
          <p:cNvSpPr>
            <a:spLocks noChangeArrowheads="1"/>
          </p:cNvSpPr>
          <p:nvPr/>
        </p:nvSpPr>
        <p:spPr bwMode="auto">
          <a:xfrm>
            <a:off x="5003800" y="2205038"/>
            <a:ext cx="360363" cy="576262"/>
          </a:xfrm>
          <a:prstGeom prst="upDownArrow">
            <a:avLst>
              <a:gd name="adj1" fmla="val 50000"/>
              <a:gd name="adj2" fmla="val 4997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21"/>
          <p:cNvSpPr txBox="1">
            <a:spLocks noChangeArrowheads="1"/>
          </p:cNvSpPr>
          <p:nvPr/>
        </p:nvSpPr>
        <p:spPr bwMode="auto">
          <a:xfrm>
            <a:off x="228600" y="1219200"/>
            <a:ext cx="8610600" cy="1877437"/>
          </a:xfrm>
          <a:prstGeom prst="rect">
            <a:avLst/>
          </a:prstGeom>
          <a:solidFill>
            <a:srgbClr val="DEECC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Extract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เป็นกระบวนการดึงข้อมูลออกจากแหล่งข้อมูล เป็นการส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กัดข้อมูล เป็นเลือกข้อมูลที่ดี และข้อมูลตาม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ต้องการ จากแหล่งข้อมูล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(Data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Source) 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มีวิธีการดึงหลายรูปแบบ เช่น การใช้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Software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สำเร็จรูป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การ เขียนโปรแกรมเอง หรือใช้ ภาษา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โดยตรง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28600" y="3124200"/>
            <a:ext cx="8610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Transform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เป็นการแปลงข้อมูล จากโครงสร้างเดิมที่กำหนดไว้ในแหล่งเก็บต้นทาง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(Source)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ให้อยู่ในรูปแบบโครงสร้างข้อมูลตามที่ได้กำหนดในที่จัดเก็บปลายทาง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endParaRPr lang="th-TH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เช่น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แปลงข้อมูลเงินจาก </a:t>
            </a:r>
            <a:r>
              <a:rPr lang="en-US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เป็น 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50.00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ตามที่ออกแบบไว้ใน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0"/>
          <p:cNvSpPr txBox="1">
            <a:spLocks noChangeArrowheads="1"/>
          </p:cNvSpPr>
          <p:nvPr/>
        </p:nvSpPr>
        <p:spPr bwMode="auto">
          <a:xfrm>
            <a:off x="228600" y="5486400"/>
            <a:ext cx="8610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Load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การนำข้อมูลที่แปลงรูปแบบ แล้วนำไปเก็บยัง ฐานข้อมูล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ปลายทาง </a:t>
            </a:r>
            <a:r>
              <a:rPr lang="en-US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(Destination)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Magnetic Disk 5"/>
          <p:cNvSpPr/>
          <p:nvPr/>
        </p:nvSpPr>
        <p:spPr>
          <a:xfrm>
            <a:off x="3352800" y="18288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7086600" y="16764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8839695">
            <a:off x="1600976" y="22905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Right Arrow 9"/>
          <p:cNvSpPr/>
          <p:nvPr/>
        </p:nvSpPr>
        <p:spPr>
          <a:xfrm rot="3016479">
            <a:off x="2856537" y="2206854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ight Arrow 10"/>
          <p:cNvSpPr/>
          <p:nvPr/>
        </p:nvSpPr>
        <p:spPr>
          <a:xfrm rot="18458786">
            <a:off x="5029200" y="22098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228600" y="1676400"/>
            <a:ext cx="13716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3016479">
            <a:off x="6590337" y="21193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905000" y="12192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1295400"/>
          <a:ext cx="2057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lowchart: Magnetic Disk 16"/>
          <p:cNvSpPr/>
          <p:nvPr/>
        </p:nvSpPr>
        <p:spPr>
          <a:xfrm>
            <a:off x="3657600" y="4648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7239000" y="44958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8839695">
            <a:off x="1753376" y="5109957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9"/>
          <p:cNvSpPr/>
          <p:nvPr/>
        </p:nvSpPr>
        <p:spPr>
          <a:xfrm rot="3016479">
            <a:off x="3085137" y="50149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 rot="18458786">
            <a:off x="5181600" y="5029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/>
          <p:cNvSpPr/>
          <p:nvPr/>
        </p:nvSpPr>
        <p:spPr>
          <a:xfrm>
            <a:off x="381000" y="4648200"/>
            <a:ext cx="1371600" cy="1295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3016479">
            <a:off x="6742737" y="4938711"/>
            <a:ext cx="518647" cy="33993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638800" y="4343400"/>
          <a:ext cx="106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905000" y="4267200"/>
          <a:ext cx="17526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09600" y="3124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" y="5903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กระบวนการ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ที่การออกแบบโครงสร้างข้อมูลของ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ให้เหมือนกับ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มีสองแนวทาง</a:t>
            </a: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 แบบเดียวกันกับโครงสร้างข้อมูลของ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</a:t>
            </a:r>
          </a:p>
          <a:p>
            <a:pPr marL="361950" indent="-361950" algn="thaiDist">
              <a:lnSpc>
                <a:spcPct val="90000"/>
              </a:lnSpc>
              <a:buNone/>
              <a:tabLst>
                <a:tab pos="361950" algn="l"/>
                <a:tab pos="895350" algn="l"/>
              </a:tabLst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361950" indent="-361950" algn="thaiDist">
              <a:lnSpc>
                <a:spcPct val="90000"/>
              </a:lnSpc>
              <a:buFont typeface="Wingdings" pitchFamily="2" charset="2"/>
              <a:buChar char="§"/>
              <a:tabLst>
                <a:tab pos="361950" algn="l"/>
                <a:tab pos="895350" algn="l"/>
              </a:tabLst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การออกแบบโครงสร้างข้อมูล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ให้มีลักษณะแบบเดียวกับ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 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ระบบจะต้องใช้เวลามากขึ้นในการย้ายข้อมูลจาก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pPr>
              <a:buNone/>
            </a:pP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	 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แนวทางที่ </a:t>
            </a:r>
            <a:r>
              <a:rPr lang="en-US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ให้รับโครงสร้างข้อมูลแบบ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ระบบจะต้องเสใช้เวลามากขึ้นในการย้ายข้อมูลจาก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เข้าไปยัง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Data Staging Area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ถ้าระบบมีข้อมูลที่มีความซับซ้อน และปริมาณมาก จำเป็นต้องตรวจสอบความถูกต้องที่อยู่ใน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ถ้าระบบมีข้อมูลที่เข้ามามีปริมาณมาก และความถี่สูง แต่ไม่มีความซับซ้อนในการตรวจสอบความถูกต้องที่อยู่ใน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ดังนั้น กรณีนี้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ควรออกแบบให้เหมือนโครงสร้างข้อมูลของ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System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ทำให้ไม่เสียเวลาในการแปลงข้อมูลสู่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ลดปัญหาการเกิดคอขวดในการ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แนวทางการออกแบบ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ETL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Reference</a:t>
            </a:r>
            <a:endParaRPr lang="th-TH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6425" cy="4114800"/>
          </a:xfrm>
        </p:spPr>
        <p:txBody>
          <a:bodyPr/>
          <a:lstStyle/>
          <a:p>
            <a:pPr eaLnBrk="1" hangingPunct="1">
              <a:buClr>
                <a:srgbClr val="13872F"/>
              </a:buClr>
            </a:pP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การ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ออกแบบและพัฒนาคลังข้อมูล 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Data Warehouse (</a:t>
            </a:r>
            <a:r>
              <a:rPr lang="th-TH" sz="2800" dirty="0" smtClean="0">
                <a:solidFill>
                  <a:srgbClr val="0000FF"/>
                </a:solidFill>
                <a:latin typeface="Angsana New" pitchFamily="18" charset="-34"/>
              </a:rPr>
              <a:t>กิตติพงศ์ กลมกล่อม</a:t>
            </a:r>
            <a:r>
              <a:rPr lang="en-US" sz="2800" dirty="0" smtClean="0">
                <a:solidFill>
                  <a:srgbClr val="0000FF"/>
                </a:solidFill>
                <a:latin typeface="Angsana New" pitchFamily="18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h-TH" sz="2800" dirty="0" smtClean="0">
              <a:solidFill>
                <a:srgbClr val="1414BE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ChangeArrowheads="1"/>
          </p:cNvSpPr>
          <p:nvPr/>
        </p:nvSpPr>
        <p:spPr bwMode="auto">
          <a:xfrm>
            <a:off x="0" y="765175"/>
            <a:ext cx="9144000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ส่วนประกอบของ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แบบละเอียด 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(2/2) (</a:t>
            </a:r>
            <a:r>
              <a:rPr lang="th-TH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ต่อ</a:t>
            </a:r>
            <a:r>
              <a:rPr lang="en-US" sz="2800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b="1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Data </a:t>
            </a:r>
            <a:r>
              <a:rPr lang="en-US" sz="4400" dirty="0">
                <a:solidFill>
                  <a:srgbClr val="000000"/>
                </a:solidFill>
              </a:rPr>
              <a:t>warehouse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8" name="Flowchart: Magnetic Disk 23"/>
          <p:cNvSpPr>
            <a:spLocks noChangeArrowheads="1"/>
          </p:cNvSpPr>
          <p:nvPr/>
        </p:nvSpPr>
        <p:spPr bwMode="auto">
          <a:xfrm>
            <a:off x="1152525" y="2781300"/>
            <a:ext cx="1079500" cy="143986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Warehouse</a:t>
            </a:r>
            <a:endParaRPr lang="th-TH" sz="1600">
              <a:solidFill>
                <a:srgbClr val="000000"/>
              </a:solidFill>
            </a:endParaRPr>
          </a:p>
        </p:txBody>
      </p:sp>
      <p:sp>
        <p:nvSpPr>
          <p:cNvPr id="26629" name="Flowchart: Magnetic Disk 24"/>
          <p:cNvSpPr>
            <a:spLocks noChangeArrowheads="1"/>
          </p:cNvSpPr>
          <p:nvPr/>
        </p:nvSpPr>
        <p:spPr bwMode="auto">
          <a:xfrm>
            <a:off x="4138613" y="227647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 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30" name="Flowchart: Magnetic Disk 26"/>
          <p:cNvSpPr>
            <a:spLocks noChangeArrowheads="1"/>
          </p:cNvSpPr>
          <p:nvPr/>
        </p:nvSpPr>
        <p:spPr bwMode="auto">
          <a:xfrm>
            <a:off x="4138613" y="3141663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565400"/>
            <a:ext cx="1117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Down Arrow 39"/>
          <p:cNvSpPr/>
          <p:nvPr/>
        </p:nvSpPr>
        <p:spPr bwMode="auto">
          <a:xfrm rot="14392032">
            <a:off x="3750469" y="2599532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6200000">
            <a:off x="3868738" y="3340100"/>
            <a:ext cx="287337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43" name="Down Arrow 42"/>
          <p:cNvSpPr/>
          <p:nvPr/>
        </p:nvSpPr>
        <p:spPr bwMode="auto">
          <a:xfrm rot="18412110">
            <a:off x="3726657" y="4018756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/>
          </a:p>
        </p:txBody>
      </p:sp>
      <p:sp>
        <p:nvSpPr>
          <p:cNvPr id="44" name="Down Arrow 43"/>
          <p:cNvSpPr/>
          <p:nvPr/>
        </p:nvSpPr>
        <p:spPr bwMode="auto">
          <a:xfrm rot="16200000">
            <a:off x="5145881" y="3464720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36" name="Right Brace 44"/>
          <p:cNvSpPr>
            <a:spLocks/>
          </p:cNvSpPr>
          <p:nvPr/>
        </p:nvSpPr>
        <p:spPr bwMode="auto">
          <a:xfrm>
            <a:off x="4894263" y="2349500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38" name="Oval 37"/>
          <p:cNvSpPr/>
          <p:nvPr/>
        </p:nvSpPr>
        <p:spPr bwMode="auto">
          <a:xfrm>
            <a:off x="2843808" y="3068960"/>
            <a:ext cx="1007367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(ETL)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39" name="Down Arrow 38"/>
          <p:cNvSpPr/>
          <p:nvPr/>
        </p:nvSpPr>
        <p:spPr bwMode="auto">
          <a:xfrm rot="16200000">
            <a:off x="23756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1" name="Flowchart: Magnetic Disk 40"/>
          <p:cNvSpPr>
            <a:spLocks noChangeArrowheads="1"/>
          </p:cNvSpPr>
          <p:nvPr/>
        </p:nvSpPr>
        <p:spPr bwMode="auto">
          <a:xfrm>
            <a:off x="4138613" y="4149725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Data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Mart</a:t>
            </a:r>
            <a:endParaRPr lang="th-TH" sz="1400" b="1">
              <a:solidFill>
                <a:srgbClr val="000000"/>
              </a:solidFill>
            </a:endParaRPr>
          </a:p>
        </p:txBody>
      </p:sp>
      <p:sp>
        <p:nvSpPr>
          <p:cNvPr id="26642" name="TextBox 45"/>
          <p:cNvSpPr txBox="1">
            <a:spLocks noChangeArrowheads="1"/>
          </p:cNvSpPr>
          <p:nvPr/>
        </p:nvSpPr>
        <p:spPr bwMode="auto">
          <a:xfrm>
            <a:off x="5076825" y="486886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เลือกใช้แบบจำลอง </a:t>
            </a:r>
            <a:r>
              <a:rPr lang="en-US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(Model) </a:t>
            </a:r>
            <a:r>
              <a:rPr lang="th-TH" b="1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ต่างๆ</a:t>
            </a:r>
          </a:p>
        </p:txBody>
      </p:sp>
      <p:sp>
        <p:nvSpPr>
          <p:cNvPr id="26643" name="TextBox 47"/>
          <p:cNvSpPr txBox="1">
            <a:spLocks noChangeArrowheads="1"/>
          </p:cNvSpPr>
          <p:nvPr/>
        </p:nvSpPr>
        <p:spPr bwMode="auto">
          <a:xfrm>
            <a:off x="6659563" y="6524625"/>
            <a:ext cx="2484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DW, P10, P56, P156, MIS P 254 </a:t>
            </a:r>
            <a:endParaRPr lang="th-TH" sz="120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6200000">
            <a:off x="648494" y="3248819"/>
            <a:ext cx="358775" cy="576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th-TH" dirty="0"/>
          </a:p>
        </p:txBody>
      </p:sp>
      <p:sp>
        <p:nvSpPr>
          <p:cNvPr id="26645" name="TextBox 18"/>
          <p:cNvSpPr txBox="1">
            <a:spLocks noChangeArrowheads="1"/>
          </p:cNvSpPr>
          <p:nvPr/>
        </p:nvSpPr>
        <p:spPr bwMode="auto">
          <a:xfrm>
            <a:off x="4787900" y="1628775"/>
            <a:ext cx="3600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Business Intelligence (BI)</a:t>
            </a:r>
            <a:endParaRPr lang="th-TH" sz="2400" dirty="0"/>
          </a:p>
        </p:txBody>
      </p:sp>
      <p:sp>
        <p:nvSpPr>
          <p:cNvPr id="26646" name="Right Brace 19"/>
          <p:cNvSpPr>
            <a:spLocks/>
          </p:cNvSpPr>
          <p:nvPr/>
        </p:nvSpPr>
        <p:spPr bwMode="auto">
          <a:xfrm rot="-5400000">
            <a:off x="5795963" y="1196975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th-TH"/>
          </a:p>
        </p:txBody>
      </p:sp>
      <p:sp>
        <p:nvSpPr>
          <p:cNvPr id="26647" name="TextBox 20"/>
          <p:cNvSpPr txBox="1">
            <a:spLocks noChangeArrowheads="1"/>
          </p:cNvSpPr>
          <p:nvPr/>
        </p:nvSpPr>
        <p:spPr bwMode="auto">
          <a:xfrm>
            <a:off x="5364163" y="2276475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</a:rPr>
              <a:t>End User</a:t>
            </a:r>
            <a:endParaRPr lang="th-TH" sz="2000" b="1">
              <a:solidFill>
                <a:srgbClr val="C00000"/>
              </a:solidFill>
            </a:endParaRPr>
          </a:p>
        </p:txBody>
      </p:sp>
      <p:pic>
        <p:nvPicPr>
          <p:cNvPr id="26648" name="Picture 5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565400"/>
            <a:ext cx="1139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628775"/>
          <a:ext cx="9348788" cy="3095625"/>
        </p:xfrm>
        <a:graphic>
          <a:graphicData uri="http://schemas.openxmlformats.org/presentationml/2006/ole">
            <p:oleObj spid="_x0000_s1026" name="Visio" r:id="rId3" imgW="9406899" imgH="3106935" progId="Visio.Drawing.11">
              <p:embed/>
            </p:oleObj>
          </a:graphicData>
        </a:graphic>
      </p:graphicFrame>
      <p:sp>
        <p:nvSpPr>
          <p:cNvPr id="13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49B7B4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00"/>
                </a:solidFill>
              </a:rPr>
              <a:t>Data warehouse (</a:t>
            </a:r>
            <a:r>
              <a:rPr lang="th-TH" sz="4400" dirty="0">
                <a:solidFill>
                  <a:srgbClr val="000000"/>
                </a:solidFill>
              </a:rPr>
              <a:t>ภาพรวม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endParaRPr lang="th-TH" sz="44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590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Staging Area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63702"/>
          </a:xfrm>
        </p:spPr>
        <p:txBody>
          <a:bodyPr>
            <a:normAutofit lnSpcReduction="10000"/>
          </a:bodyPr>
          <a:lstStyle/>
          <a:p>
            <a:pPr algn="thaiDist" eaLnBrk="1" hangingPunct="1">
              <a:lnSpc>
                <a:spcPct val="80000"/>
              </a:lnSpc>
              <a:buClr>
                <a:srgbClr val="1414BE"/>
              </a:buClr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 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</a:rPr>
              <a:t>หรือ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Database: </a:t>
            </a:r>
            <a:endParaRPr lang="th-TH" sz="2800" b="1" dirty="0" smtClean="0">
              <a:solidFill>
                <a:srgbClr val="FF0000"/>
              </a:solidFill>
              <a:latin typeface="Angsana New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		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เป็นบริเวณที่พักข้อมูลซึ่งข้อมูลที่รับมาจาก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ฐานข้อมูลปฏิบัติงาน ใน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</a:rPr>
              <a:t>Data Staging Area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นี้ ข้อมูลจะมีการตรวจสอบความถูกต้องอีกครั้งเช่น ตรวจสอบ ความสอดคล้องกัน ความตรงกันของข้อมูล เนื่องจากข้อมูลถูกนำมาจากหลายฐานข้อมูลปฏิบัติงานอาจไม่สอดคล้องกัน เช่น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Name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แต่ละฐานข้อมูลปฏิบัติงานอาจจัดเก็บต่างกัน หรือไม่มีข้อมูล ดังนั้นเมื่อมารวมกันใน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จึงจำเป็นต้องตรวจสอบข้อมูลจากทุกแหล่ง เพื่อต้องการจัดเก็บในรูปแบบเดียวกันใน 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sz="2800" b="1" dirty="0" smtClean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		นอกจากนี้ ในส่วนนี้ข้อมูลบางส่วนจะถูกทำการลบทิ้ง หรือแก้ไขให้ถูกต้อง เรียกว่าการทำความสะอาดข้อมูล</a:t>
            </a:r>
            <a:r>
              <a:rPr lang="en-US" sz="28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(Cleansing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หลังจากนั้นข้อมูลจะถูกเลือกเฉพาะข้อมูลที่เป็นประโยชน์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(Filtering) </a:t>
            </a:r>
            <a:r>
              <a:rPr lang="th-TH" sz="2800" b="1" dirty="0" smtClean="0">
                <a:solidFill>
                  <a:srgbClr val="000000"/>
                </a:solidFill>
                <a:latin typeface="Angsana New" pitchFamily="18" charset="-34"/>
              </a:rPr>
              <a:t>เท่านั้น จากนั้นข้อมูลที่ได้จะถูกทำการ </a:t>
            </a:r>
            <a:r>
              <a:rPr lang="en-US" sz="2800" b="1" dirty="0" smtClean="0">
                <a:solidFill>
                  <a:srgbClr val="000000"/>
                </a:solidFill>
                <a:latin typeface="Angsana New" pitchFamily="18" charset="-34"/>
              </a:rPr>
              <a:t>Extract, Transform, Load (ETL) </a:t>
            </a:r>
            <a:r>
              <a:rPr lang="th-TH" sz="2800" b="1" dirty="0" smtClean="0">
                <a:solidFill>
                  <a:srgbClr val="C00000"/>
                </a:solidFill>
                <a:latin typeface="Angsana New" pitchFamily="18" charset="-34"/>
              </a:rPr>
              <a:t>เข้าสู่ </a:t>
            </a:r>
            <a:r>
              <a:rPr lang="en-US" sz="2800" b="1" dirty="0" smtClean="0">
                <a:solidFill>
                  <a:srgbClr val="C00000"/>
                </a:solidFill>
                <a:latin typeface="Angsana New" pitchFamily="18" charset="-34"/>
              </a:rPr>
              <a:t>Data Warehouse Database</a:t>
            </a:r>
          </a:p>
          <a:p>
            <a:pPr>
              <a:buFont typeface="Wingdings" pitchFamily="2" charset="2"/>
              <a:buNone/>
            </a:pPr>
            <a:endParaRPr lang="th-TH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503238"/>
          </a:xfrm>
          <a:solidFill>
            <a:srgbClr val="D2F6DD"/>
          </a:solidFill>
        </p:spPr>
        <p:txBody>
          <a:bodyPr>
            <a:normAutofit fontScale="90000"/>
          </a:bodyPr>
          <a:lstStyle/>
          <a:p>
            <a:r>
              <a:rPr lang="th-TH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ความหมาย </a:t>
            </a:r>
            <a:r>
              <a:rPr lang="en-US" sz="3200" b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Data cleansing :</a:t>
            </a:r>
            <a:endParaRPr lang="th-TH" sz="3200" b="1" smtClean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675687" cy="56165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cleansing </a:t>
            </a:r>
            <a:r>
              <a:rPr lang="th-TH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solidFill>
                  <a:srgbClr val="1414BE"/>
                </a:solidFill>
                <a:latin typeface="AngsanaUPC" pitchFamily="18" charset="-34"/>
                <a:cs typeface="AngsanaUPC" pitchFamily="18" charset="-34"/>
              </a:rPr>
              <a:t>data cleaning </a:t>
            </a:r>
            <a:r>
              <a:rPr lang="th-TH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หมายถึง การทำความสะอาดข้อมูล เพื่อให้ข้อมูลมีคุณภาพและตรงตามความต้องการของระบบ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เป็นกระบวนการตรวจสอบข้อมูล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ทำการแก้ไขให้ถูกต้องตามความต้องการของระบบ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ลบรายการข้อมูลที่ไม่ถูกต้องออกไปจากชุดข้อมูล 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ระบบที่ต้องการ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Data Warehouse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ที่ต้องการเก็บข้อมูลวันที่ขาย ยอดขาย เขตการขาย เท่านั้น แต่ไม่ต้องการข้อมูลหมายเหตุการขาย จึงทำ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การลบข้อมูล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หมายเหตุ ที่ดึงมาจากฐานข้อมูลปฏิบัติงานออกไป</a:t>
            </a: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ตัวอย่างเช่น รายการใบเสร็จที่มีการยกเลิกไปแล้วหากองค์กรมองว่าไม่มีประโยชน์ ก็จะถูกลบออกไปทั้งหมดของรายการ ใบเสร็จนั้นๆ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  <a:p>
            <a:pPr lvl="1">
              <a:defRPr/>
            </a:pP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ตัวอย่างเช่น ในฐานข้อมูลปฏิบัติงานบางรายการของ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1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ea typeface="+mn-ea"/>
                <a:cs typeface="AngsanaUPC" pitchFamily="18" charset="-34"/>
              </a:rPr>
              <a:t>ใบเสร็จมีข้อมูลวันที่ขาดหายไป ถือว่ามีข้อมูลไม่ครบถ้วน 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ข้อมูลของทั้งใบเสร็จนั้นจะถูกลบออกจากข้อมูลที่เตรียมไว้เพื่อจะนำเข้าสู่ </a:t>
            </a:r>
            <a:r>
              <a:rPr lang="en-US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2400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ในขั้นตอนต่อไป</a:t>
            </a:r>
            <a:endParaRPr lang="th-TH" sz="2400" dirty="0" smtClean="0">
              <a:solidFill>
                <a:srgbClr val="000000"/>
              </a:solidFill>
              <a:latin typeface="AngsanaUPC" pitchFamily="18" charset="-34"/>
              <a:ea typeface="+mn-ea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เป็นสถานที่เก็บข้อมูลก่อนสู่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ทำการแปลงข้อมูลเพื่อสนับสนุนโครงสร้างใน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ตรวจสอบความถูกต้องของข้อมูล 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ตรวจสอบความสอดคล้อง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4.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การเป็นที่พัก รวมทั้งเป็นที่สำรองข้อมูลเบื้องต้น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(Temporary Backup)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5.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ทำหน้าที่ทำความสะอาดข้อมูล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Cleansing)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การแปลงข้อมูล การแปลงข้อมูลต้องดูลักษณะของ โครงสร้างที่เราต้องการในปลายทาง เช่นใน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ข้อมูล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		จาก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  &gt;&gt;&gt;&gt;  Data Staging Area    &gt;&gt;&gt; Data Warehouse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Date 10/01/2019     &gt;&gt;&gt;&gt;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10 JANUARY 2019 &gt;&gt;&gt; 10 JANUARY 2019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 Date 10/01/2019     &gt;&gt;&gt;&gt;&gt; 10+01+2019            &gt;&gt;&gt; 10+01+2019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Staging Area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194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4572000"/>
          <a:ext cx="1752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10/01/2019 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09800" y="48006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72200" y="4572000"/>
          <a:ext cx="2667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26"/>
                <a:gridCol w="1059149"/>
                <a:gridCol w="733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Month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th-TH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2019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552261" y="47244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1199</Words>
  <Application>Microsoft Office PowerPoint</Application>
  <PresentationFormat>On-screen Show (4:3)</PresentationFormat>
  <Paragraphs>245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Visio</vt:lpstr>
      <vt:lpstr>พื้นที่พักข้อมูล (Data Staging Area)</vt:lpstr>
      <vt:lpstr>Slide 2</vt:lpstr>
      <vt:lpstr>Slide 3</vt:lpstr>
      <vt:lpstr>Slide 4</vt:lpstr>
      <vt:lpstr>Data Staging Area</vt:lpstr>
      <vt:lpstr>Slide 6</vt:lpstr>
      <vt:lpstr>ความหมาย Data cleansing :</vt:lpstr>
      <vt:lpstr>Slide 8</vt:lpstr>
      <vt:lpstr>Slide 9</vt:lpstr>
      <vt:lpstr>Data Staging Area</vt:lpstr>
      <vt:lpstr>ตัวอย่างเปรียบเทียบการตรวจสอบข้อมูลระหว่าง  Data Acquisition System กับ Data Staging Area (1/3)</vt:lpstr>
      <vt:lpstr>ตัวอย่างเปรียบเทียบการตรวจสอบข้อมูลระหว่าง  Data Acquisition System กับ Data Staging Area (2/3)</vt:lpstr>
      <vt:lpstr>ตัวอย่างเปรียบเทียบการตรวจสอบข้อมูลระหว่าง  Data Acquisition System กับ Data Staging Area (3/3)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การตรวจสอบความถูกต้องของข้อมูลก่อน Load เข้าสู่ Data Warehouse</vt:lpstr>
      <vt:lpstr>Data Staging Area  ทำหน้าที่เป็นส่วนสำรองข้อมูลชั่วคราว (Temporary Backup)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แนวทางการออกแบบ Data Staging Area กับการ ETL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 Area</dc:title>
  <dc:creator>Thip</dc:creator>
  <cp:lastModifiedBy>Thip</cp:lastModifiedBy>
  <cp:revision>42</cp:revision>
  <dcterms:created xsi:type="dcterms:W3CDTF">2020-01-21T10:33:39Z</dcterms:created>
  <dcterms:modified xsi:type="dcterms:W3CDTF">2020-01-29T16:58:31Z</dcterms:modified>
</cp:coreProperties>
</file>