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7" r:id="rId3"/>
    <p:sldId id="304" r:id="rId4"/>
    <p:sldId id="305" r:id="rId5"/>
    <p:sldId id="308" r:id="rId6"/>
    <p:sldId id="306" r:id="rId7"/>
    <p:sldId id="266" r:id="rId8"/>
    <p:sldId id="257" r:id="rId9"/>
    <p:sldId id="299" r:id="rId10"/>
    <p:sldId id="285" r:id="rId11"/>
    <p:sldId id="298" r:id="rId12"/>
    <p:sldId id="268" r:id="rId13"/>
    <p:sldId id="269" r:id="rId14"/>
    <p:sldId id="284" r:id="rId15"/>
    <p:sldId id="271" r:id="rId16"/>
    <p:sldId id="301" r:id="rId17"/>
    <p:sldId id="258" r:id="rId18"/>
    <p:sldId id="267" r:id="rId19"/>
    <p:sldId id="261" r:id="rId20"/>
    <p:sldId id="272" r:id="rId21"/>
    <p:sldId id="273" r:id="rId22"/>
    <p:sldId id="274" r:id="rId23"/>
    <p:sldId id="275" r:id="rId24"/>
    <p:sldId id="276" r:id="rId25"/>
    <p:sldId id="281" r:id="rId26"/>
    <p:sldId id="295" r:id="rId27"/>
    <p:sldId id="302" r:id="rId28"/>
    <p:sldId id="265" r:id="rId29"/>
    <p:sldId id="300" r:id="rId30"/>
    <p:sldId id="293" r:id="rId31"/>
    <p:sldId id="283" r:id="rId32"/>
    <p:sldId id="309" r:id="rId33"/>
    <p:sldId id="312" r:id="rId34"/>
    <p:sldId id="311" r:id="rId35"/>
    <p:sldId id="280" r:id="rId36"/>
    <p:sldId id="286" r:id="rId37"/>
    <p:sldId id="292" r:id="rId38"/>
    <p:sldId id="294" r:id="rId39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02BE"/>
    <a:srgbClr val="67B9CF"/>
    <a:srgbClr val="EDF6F9"/>
    <a:srgbClr val="DBC8E2"/>
    <a:srgbClr val="C5FFC5"/>
    <a:srgbClr val="FFFFCC"/>
    <a:srgbClr val="F6F89A"/>
    <a:srgbClr val="D7CF3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803" autoAdjust="0"/>
  </p:normalViewPr>
  <p:slideViewPr>
    <p:cSldViewPr>
      <p:cViewPr>
        <p:scale>
          <a:sx n="66" d="100"/>
          <a:sy n="66" d="100"/>
        </p:scale>
        <p:origin x="-1500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096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7EEF0-4BE2-48F9-9A75-F4E5B0252BFB}" type="datetimeFigureOut">
              <a:rPr lang="th-TH" smtClean="0"/>
              <a:pPr/>
              <a:t>28/02/63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966C8-468E-47E0-887A-683C78B0062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7EEF0-4BE2-48F9-9A75-F4E5B0252BFB}" type="datetimeFigureOut">
              <a:rPr lang="th-TH" smtClean="0"/>
              <a:pPr/>
              <a:t>28/02/63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966C8-468E-47E0-887A-683C78B0062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7EEF0-4BE2-48F9-9A75-F4E5B0252BFB}" type="datetimeFigureOut">
              <a:rPr lang="th-TH" smtClean="0"/>
              <a:pPr/>
              <a:t>28/02/63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966C8-468E-47E0-887A-683C78B0062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7EEF0-4BE2-48F9-9A75-F4E5B0252BFB}" type="datetimeFigureOut">
              <a:rPr lang="th-TH" smtClean="0"/>
              <a:pPr/>
              <a:t>28/02/63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966C8-468E-47E0-887A-683C78B0062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7EEF0-4BE2-48F9-9A75-F4E5B0252BFB}" type="datetimeFigureOut">
              <a:rPr lang="th-TH" smtClean="0"/>
              <a:pPr/>
              <a:t>28/02/63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966C8-468E-47E0-887A-683C78B0062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7EEF0-4BE2-48F9-9A75-F4E5B0252BFB}" type="datetimeFigureOut">
              <a:rPr lang="th-TH" smtClean="0"/>
              <a:pPr/>
              <a:t>28/02/63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966C8-468E-47E0-887A-683C78B0062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7EEF0-4BE2-48F9-9A75-F4E5B0252BFB}" type="datetimeFigureOut">
              <a:rPr lang="th-TH" smtClean="0"/>
              <a:pPr/>
              <a:t>28/02/63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966C8-468E-47E0-887A-683C78B0062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7EEF0-4BE2-48F9-9A75-F4E5B0252BFB}" type="datetimeFigureOut">
              <a:rPr lang="th-TH" smtClean="0"/>
              <a:pPr/>
              <a:t>28/02/63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966C8-468E-47E0-887A-683C78B0062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7EEF0-4BE2-48F9-9A75-F4E5B0252BFB}" type="datetimeFigureOut">
              <a:rPr lang="th-TH" smtClean="0"/>
              <a:pPr/>
              <a:t>28/02/63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966C8-468E-47E0-887A-683C78B0062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7EEF0-4BE2-48F9-9A75-F4E5B0252BFB}" type="datetimeFigureOut">
              <a:rPr lang="th-TH" smtClean="0"/>
              <a:pPr/>
              <a:t>28/02/63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966C8-468E-47E0-887A-683C78B0062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7EEF0-4BE2-48F9-9A75-F4E5B0252BFB}" type="datetimeFigureOut">
              <a:rPr lang="th-TH" smtClean="0"/>
              <a:pPr/>
              <a:t>28/02/63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966C8-468E-47E0-887A-683C78B0062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7EEF0-4BE2-48F9-9A75-F4E5B0252BFB}" type="datetimeFigureOut">
              <a:rPr lang="th-TH" smtClean="0"/>
              <a:pPr/>
              <a:t>28/02/63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966C8-468E-47E0-887A-683C78B00624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mgronline.com/daily/detail/9630000016414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LAB _</a:t>
            </a:r>
            <a:r>
              <a:rPr lang="th-TH" b="1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ขั้นตอนทั้งหมด</a:t>
            </a:r>
            <a:endParaRPr lang="th-TH" b="1" dirty="0">
              <a:solidFill>
                <a:srgbClr val="0070C0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38600" y="6019800"/>
            <a:ext cx="4724400" cy="533400"/>
          </a:xfrm>
        </p:spPr>
        <p:txBody>
          <a:bodyPr>
            <a:normAutofit lnSpcReduction="10000"/>
          </a:bodyPr>
          <a:lstStyle/>
          <a:p>
            <a:r>
              <a:rPr lang="th-TH" dirty="0" smtClean="0">
                <a:solidFill>
                  <a:srgbClr val="2A02BE"/>
                </a:solidFill>
              </a:rPr>
              <a:t>สุรินทร์ทิพ ศักดิ์ภูวดล</a:t>
            </a:r>
            <a:endParaRPr lang="th-TH" dirty="0">
              <a:solidFill>
                <a:srgbClr val="2A02B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362200"/>
            <a:ext cx="8229600" cy="792162"/>
          </a:xfrm>
          <a:prstGeom prst="rect">
            <a:avLst/>
          </a:prstGeom>
          <a:solidFill>
            <a:srgbClr val="EDF6F9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Data Acquisition</a:t>
            </a:r>
            <a:endParaRPr kumimoji="0" lang="th-TH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988" y="304800"/>
            <a:ext cx="8582025" cy="649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410200" y="579120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Acquisition Area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rgbClr val="EDF6F9"/>
          </a:solidFill>
        </p:spPr>
        <p:txBody>
          <a:bodyPr/>
          <a:lstStyle/>
          <a:p>
            <a:r>
              <a:rPr lang="en-US" dirty="0" smtClean="0"/>
              <a:t>Data Acquisition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305800" cy="2895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Database:  ZZZ_Acquisition62 (</a:t>
            </a:r>
            <a:r>
              <a:rPr lang="en-US" sz="2800" dirty="0" err="1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Acq_Sales</a:t>
            </a:r>
            <a:r>
              <a:rPr lang="en-US" sz="2800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800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มี</a:t>
            </a:r>
            <a:r>
              <a:rPr lang="en-US" sz="2800" dirty="0" smtClean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 5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 Attribute</a:t>
            </a:r>
            <a:r>
              <a:rPr lang="en-US" sz="2800" dirty="0" smtClean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, </a:t>
            </a:r>
            <a:r>
              <a:rPr lang="en-US" sz="2800" dirty="0" err="1" smtClean="0">
                <a:latin typeface="AngsanaUPC" pitchFamily="18" charset="-34"/>
                <a:cs typeface="AngsanaUPC" pitchFamily="18" charset="-34"/>
              </a:rPr>
              <a:t>Acq_Salesdetail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)</a:t>
            </a:r>
          </a:p>
          <a:p>
            <a:pPr>
              <a:buNone/>
            </a:pP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มีการนำข้อมูลจาก 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Import TPS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นำเข้าสู่ 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Data Acquisition</a:t>
            </a:r>
          </a:p>
          <a:p>
            <a:pPr>
              <a:buNone/>
            </a:pPr>
            <a:r>
              <a:rPr lang="th-TH" sz="2800" b="1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	</a:t>
            </a:r>
            <a:r>
              <a:rPr lang="en-US" sz="2400" b="1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Table </a:t>
            </a:r>
            <a:r>
              <a:rPr lang="th-TH" sz="2400" b="1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อื่นๆ ทำการ </a:t>
            </a:r>
            <a:r>
              <a:rPr lang="en-US" sz="2400" b="1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import</a:t>
            </a:r>
            <a:r>
              <a:rPr lang="th-TH" sz="2400" b="1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 ทั้ง </a:t>
            </a:r>
            <a:r>
              <a:rPr lang="en-US" sz="2400" b="1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Table &gt;&gt;&gt; </a:t>
            </a:r>
            <a:r>
              <a:rPr lang="th-TH" sz="2400" b="1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จากนั้น </a:t>
            </a:r>
            <a:r>
              <a:rPr lang="en-US" sz="2400" b="1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Rename Table </a:t>
            </a:r>
            <a:r>
              <a:rPr lang="th-TH" sz="2400" b="1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ให้เป็น </a:t>
            </a:r>
            <a:r>
              <a:rPr lang="en-US" sz="2400" b="1" dirty="0" err="1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Acq_AAAAA</a:t>
            </a:r>
            <a:endParaRPr lang="en-US" sz="2400" dirty="0" smtClean="0">
              <a:latin typeface="AngsanaUPC" pitchFamily="18" charset="-34"/>
              <a:cs typeface="AngsanaUPC" pitchFamily="18" charset="-34"/>
            </a:endParaRPr>
          </a:p>
          <a:p>
            <a:pPr>
              <a:buNone/>
            </a:pP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     Table </a:t>
            </a:r>
            <a:r>
              <a:rPr lang="en-US" sz="2800" b="1" dirty="0" err="1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Acq_Sale</a:t>
            </a:r>
            <a:r>
              <a:rPr lang="en-US" sz="2800" b="1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 : </a:t>
            </a:r>
            <a:r>
              <a:rPr lang="th-TH" sz="2800" b="1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มีการนำเข้า </a:t>
            </a:r>
            <a:r>
              <a:rPr lang="en-US" sz="2800" b="1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5</a:t>
            </a:r>
            <a:r>
              <a:rPr lang="th-TH" sz="2800" b="1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Attribute </a:t>
            </a:r>
            <a:r>
              <a:rPr lang="th-TH" sz="2800" b="1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ยกเว้น </a:t>
            </a:r>
            <a:r>
              <a:rPr lang="en-US" sz="2800" b="1" dirty="0" err="1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Stime</a:t>
            </a:r>
            <a:r>
              <a:rPr lang="en-US" sz="2800" b="1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, </a:t>
            </a:r>
            <a:r>
              <a:rPr lang="en-US" sz="2800" b="1" dirty="0" err="1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Exvat_Amt,Vat_Amt</a:t>
            </a:r>
            <a:r>
              <a:rPr lang="en-US" sz="2800" b="1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 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C00000"/>
                </a:solidFill>
                <a:latin typeface="AngsanaUPC" pitchFamily="18" charset="-34"/>
                <a:cs typeface="AngsanaUPC" pitchFamily="18" charset="-34"/>
              </a:rPr>
              <a:t>   </a:t>
            </a:r>
            <a:r>
              <a:rPr lang="th-TH" sz="2800" b="1" dirty="0" smtClean="0">
                <a:solidFill>
                  <a:srgbClr val="C00000"/>
                </a:solidFill>
                <a:latin typeface="AngsanaUPC" pitchFamily="18" charset="-34"/>
                <a:cs typeface="AngsanaUPC" pitchFamily="18" charset="-34"/>
              </a:rPr>
              <a:t>  โดยใช้คำสั่ง</a:t>
            </a:r>
            <a:endParaRPr lang="en-US" sz="2800" dirty="0" smtClean="0">
              <a:solidFill>
                <a:srgbClr val="C00000"/>
              </a:solidFill>
              <a:latin typeface="AngsanaUPC" pitchFamily="18" charset="-34"/>
              <a:cs typeface="AngsanaUPC" pitchFamily="18" charset="-34"/>
            </a:endParaRPr>
          </a:p>
          <a:p>
            <a:pPr>
              <a:buNone/>
            </a:pPr>
            <a:endParaRPr lang="en-US" sz="2400" b="1" dirty="0" smtClean="0">
              <a:solidFill>
                <a:srgbClr val="0070C0"/>
              </a:solidFill>
              <a:latin typeface="AngsanaUPC" pitchFamily="18" charset="-34"/>
              <a:cs typeface="AngsanaUPC" pitchFamily="18" charset="-34"/>
            </a:endParaRPr>
          </a:p>
          <a:p>
            <a:pPr>
              <a:buNone/>
            </a:pPr>
            <a:endParaRPr lang="th-TH" sz="2400" b="1" dirty="0" smtClean="0">
              <a:solidFill>
                <a:srgbClr val="0070C0"/>
              </a:solidFill>
              <a:latin typeface="AngsanaUPC" pitchFamily="18" charset="-34"/>
              <a:cs typeface="AngsanaUPC" pitchFamily="18" charset="-34"/>
            </a:endParaRPr>
          </a:p>
          <a:p>
            <a:pPr>
              <a:buNone/>
            </a:pPr>
            <a:endParaRPr lang="th-TH" sz="2400" b="1" dirty="0" smtClean="0">
              <a:solidFill>
                <a:srgbClr val="0070C0"/>
              </a:solidFill>
              <a:latin typeface="AngsanaUPC" pitchFamily="18" charset="-34"/>
              <a:cs typeface="AngsanaUPC" pitchFamily="18" charset="-34"/>
            </a:endParaRPr>
          </a:p>
          <a:p>
            <a:pPr>
              <a:buNone/>
            </a:pPr>
            <a:endParaRPr lang="en-US" sz="2400" b="1" dirty="0" smtClean="0">
              <a:solidFill>
                <a:srgbClr val="0070C0"/>
              </a:solidFill>
              <a:latin typeface="AngsanaUPC" pitchFamily="18" charset="-34"/>
              <a:cs typeface="AngsanaUPC" pitchFamily="18" charset="-34"/>
            </a:endParaRPr>
          </a:p>
          <a:p>
            <a:endParaRPr lang="th-TH" sz="2800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3733800"/>
            <a:ext cx="8686800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3200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 I</a:t>
            </a:r>
            <a:r>
              <a:rPr lang="en-US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nsert</a:t>
            </a:r>
            <a:r>
              <a:rPr lang="en-US" b="1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 into </a:t>
            </a:r>
            <a:r>
              <a:rPr lang="en-US" b="1" dirty="0" err="1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Acq_Sales</a:t>
            </a:r>
            <a:r>
              <a:rPr lang="en-US" b="1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(</a:t>
            </a:r>
            <a:r>
              <a:rPr lang="en-US" b="1" dirty="0" err="1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Receipt_No,Cust_Id,Shop_No,SDate,GrandTotal_Amt</a:t>
            </a:r>
            <a:r>
              <a:rPr lang="en-US" b="1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)</a:t>
            </a: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	Select</a:t>
            </a:r>
            <a:r>
              <a:rPr lang="en-US" b="1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  </a:t>
            </a:r>
            <a:r>
              <a:rPr lang="en-US" b="1" dirty="0" err="1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Receipt_No,Cust_Id,Shop_No,SDate,GrandTotal_Amt</a:t>
            </a:r>
            <a:r>
              <a:rPr lang="en-US" b="1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 from </a:t>
            </a:r>
            <a:r>
              <a:rPr lang="en-US" b="1" dirty="0" err="1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T_Sales</a:t>
            </a:r>
            <a:endParaRPr lang="th-TH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4953000"/>
            <a:ext cx="8686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Table </a:t>
            </a:r>
            <a:r>
              <a:rPr lang="th-TH" sz="2400" b="1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ทั้งหมด ประกอบด้วย</a:t>
            </a:r>
          </a:p>
          <a:p>
            <a:pPr marL="457200" indent="-457200">
              <a:buNone/>
            </a:pPr>
            <a:r>
              <a:rPr lang="en-US" sz="2000" dirty="0" smtClean="0"/>
              <a:t>	 </a:t>
            </a:r>
            <a:r>
              <a:rPr lang="en-US" sz="2000" dirty="0" smtClean="0">
                <a:solidFill>
                  <a:srgbClr val="0070C0"/>
                </a:solidFill>
              </a:rPr>
              <a:t>Master Data</a:t>
            </a:r>
            <a:r>
              <a:rPr lang="en-US" sz="2000" dirty="0" smtClean="0"/>
              <a:t>: </a:t>
            </a:r>
            <a:r>
              <a:rPr lang="en-US" sz="2000" dirty="0" err="1" smtClean="0"/>
              <a:t>Acq_Customer</a:t>
            </a:r>
            <a:r>
              <a:rPr lang="en-US" sz="2000" dirty="0" smtClean="0"/>
              <a:t>, </a:t>
            </a:r>
            <a:r>
              <a:rPr lang="en-US" sz="2000" dirty="0" err="1" smtClean="0"/>
              <a:t>Acq_Product</a:t>
            </a:r>
            <a:r>
              <a:rPr lang="en-US" sz="2000" dirty="0" smtClean="0"/>
              <a:t>, </a:t>
            </a:r>
            <a:r>
              <a:rPr lang="en-US" sz="2000" dirty="0" err="1" smtClean="0"/>
              <a:t>Acq_Product_Type</a:t>
            </a:r>
            <a:r>
              <a:rPr lang="en-US" sz="2000" dirty="0" smtClean="0"/>
              <a:t>, </a:t>
            </a:r>
            <a:r>
              <a:rPr lang="en-US" sz="2000" dirty="0" err="1" smtClean="0"/>
              <a:t>T_Shop</a:t>
            </a:r>
            <a:r>
              <a:rPr lang="en-US" sz="2000" dirty="0" smtClean="0"/>
              <a:t> </a:t>
            </a:r>
          </a:p>
          <a:p>
            <a:pPr marL="457200" indent="-457200">
              <a:buNone/>
            </a:pPr>
            <a:r>
              <a:rPr lang="en-US" sz="2000" dirty="0" smtClean="0"/>
              <a:t>        </a:t>
            </a:r>
            <a:r>
              <a:rPr lang="en-US" sz="2000" dirty="0" smtClean="0">
                <a:solidFill>
                  <a:srgbClr val="0070C0"/>
                </a:solidFill>
              </a:rPr>
              <a:t>Transaction Data </a:t>
            </a:r>
            <a:r>
              <a:rPr lang="en-US" sz="2000" dirty="0" smtClean="0"/>
              <a:t>: </a:t>
            </a:r>
            <a:r>
              <a:rPr lang="en-US" sz="2000" dirty="0" err="1" smtClean="0"/>
              <a:t>Acq_Sales</a:t>
            </a:r>
            <a:r>
              <a:rPr lang="en-US" sz="2000" dirty="0" smtClean="0"/>
              <a:t>, </a:t>
            </a:r>
            <a:r>
              <a:rPr lang="en-US" sz="2000" dirty="0" err="1" smtClean="0"/>
              <a:t>Acq_Sales_Detail</a:t>
            </a:r>
            <a:endParaRPr lang="en-US" sz="2000" dirty="0" smtClean="0"/>
          </a:p>
          <a:p>
            <a:endParaRPr lang="th-TH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solidFill>
            <a:srgbClr val="EDF6F9"/>
          </a:solidFill>
        </p:spPr>
        <p:txBody>
          <a:bodyPr>
            <a:normAutofit fontScale="90000"/>
          </a:bodyPr>
          <a:lstStyle/>
          <a:p>
            <a:r>
              <a:rPr lang="en-US" sz="4800" dirty="0" smtClean="0">
                <a:latin typeface="AngsanaUPC" pitchFamily="18" charset="-34"/>
                <a:cs typeface="AngsanaUPC" pitchFamily="18" charset="-34"/>
              </a:rPr>
              <a:t>Data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Acquisition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/>
            </a:r>
            <a:br>
              <a:rPr lang="en-US" sz="2800" dirty="0" smtClean="0">
                <a:latin typeface="AngsanaUPC" pitchFamily="18" charset="-34"/>
                <a:cs typeface="AngsanaUPC" pitchFamily="18" charset="-34"/>
              </a:rPr>
            </a:br>
            <a:endParaRPr lang="th-TH" sz="2800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latin typeface="AngsanaUPC" pitchFamily="18" charset="-34"/>
                <a:cs typeface="AngsanaUPC" pitchFamily="18" charset="-34"/>
              </a:rPr>
              <a:t>1. Import </a:t>
            </a:r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ข้อมูลทั้งหมด จาก </a:t>
            </a:r>
            <a:r>
              <a:rPr lang="en-US" sz="2400" dirty="0" smtClean="0">
                <a:latin typeface="AngsanaUPC" pitchFamily="18" charset="-34"/>
                <a:cs typeface="AngsanaUPC" pitchFamily="18" charset="-34"/>
              </a:rPr>
              <a:t> Data Acquisition </a:t>
            </a:r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มายัง </a:t>
            </a:r>
            <a:r>
              <a:rPr lang="en-US" sz="2400" dirty="0" smtClean="0">
                <a:latin typeface="AngsanaUPC" pitchFamily="18" charset="-34"/>
                <a:cs typeface="AngsanaUPC" pitchFamily="18" charset="-34"/>
              </a:rPr>
              <a:t>Data Staging Area 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 		</a:t>
            </a:r>
            <a:r>
              <a:rPr lang="en-US" sz="2400" dirty="0" smtClean="0">
                <a:latin typeface="AngsanaUPC" pitchFamily="18" charset="-34"/>
                <a:cs typeface="AngsanaUPC" pitchFamily="18" charset="-34"/>
              </a:rPr>
              <a:t>ZZ_ZOLAP62             		 ZZZ_Acquisition62 </a:t>
            </a:r>
          </a:p>
          <a:p>
            <a:pPr>
              <a:buNone/>
            </a:pPr>
            <a:r>
              <a:rPr lang="en-US" sz="2400" dirty="0" smtClean="0">
                <a:latin typeface="AngsanaUPC" pitchFamily="18" charset="-34"/>
                <a:cs typeface="AngsanaUPC" pitchFamily="18" charset="-34"/>
              </a:rPr>
              <a:t>	</a:t>
            </a:r>
          </a:p>
          <a:p>
            <a:pPr>
              <a:buNone/>
            </a:pPr>
            <a:endParaRPr lang="en-US" sz="2400" dirty="0" smtClean="0">
              <a:latin typeface="AngsanaUPC" pitchFamily="18" charset="-34"/>
              <a:cs typeface="AngsanaUPC" pitchFamily="18" charset="-34"/>
            </a:endParaRPr>
          </a:p>
          <a:p>
            <a:pPr>
              <a:buNone/>
            </a:pPr>
            <a:endParaRPr lang="en-US" sz="2400" dirty="0" smtClean="0">
              <a:latin typeface="AngsanaUPC" pitchFamily="18" charset="-34"/>
              <a:cs typeface="AngsanaUPC" pitchFamily="18" charset="-34"/>
            </a:endParaRPr>
          </a:p>
          <a:p>
            <a:pPr>
              <a:buNone/>
            </a:pPr>
            <a:endParaRPr lang="en-US" sz="2400" dirty="0" smtClean="0">
              <a:latin typeface="AngsanaUPC" pitchFamily="18" charset="-34"/>
              <a:cs typeface="AngsanaUPC" pitchFamily="18" charset="-34"/>
            </a:endParaRPr>
          </a:p>
          <a:p>
            <a:pPr>
              <a:buNone/>
            </a:pPr>
            <a:endParaRPr lang="en-US" sz="2400" dirty="0" smtClean="0">
              <a:latin typeface="AngsanaUPC" pitchFamily="18" charset="-34"/>
              <a:cs typeface="AngsanaUPC" pitchFamily="18" charset="-34"/>
            </a:endParaRPr>
          </a:p>
          <a:p>
            <a:pPr>
              <a:buNone/>
            </a:pPr>
            <a:endParaRPr lang="en-US" sz="2400" dirty="0" smtClean="0">
              <a:latin typeface="AngsanaUPC" pitchFamily="18" charset="-34"/>
              <a:cs typeface="AngsanaUPC" pitchFamily="18" charset="-34"/>
            </a:endParaRPr>
          </a:p>
          <a:p>
            <a:pPr>
              <a:buNone/>
            </a:pPr>
            <a:endParaRPr lang="th-TH" sz="2400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2438400" y="3657600"/>
            <a:ext cx="838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381000" y="2971800"/>
            <a:ext cx="1981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err="1" smtClean="0">
                <a:latin typeface="AngsanaUPC" pitchFamily="18" charset="-34"/>
                <a:cs typeface="AngsanaUPC" pitchFamily="18" charset="-34"/>
              </a:rPr>
              <a:t>T_Customer</a:t>
            </a:r>
            <a:endParaRPr lang="en-US" sz="2000" dirty="0" smtClean="0">
              <a:latin typeface="AngsanaUPC" pitchFamily="18" charset="-34"/>
              <a:cs typeface="AngsanaUPC" pitchFamily="18" charset="-34"/>
            </a:endParaRPr>
          </a:p>
          <a:p>
            <a:pPr>
              <a:buNone/>
            </a:pPr>
            <a:r>
              <a:rPr lang="en-US" sz="2000" dirty="0" err="1" smtClean="0">
                <a:latin typeface="AngsanaUPC" pitchFamily="18" charset="-34"/>
                <a:cs typeface="AngsanaUPC" pitchFamily="18" charset="-34"/>
              </a:rPr>
              <a:t>T_Product</a:t>
            </a:r>
            <a:endParaRPr lang="en-US" sz="2000" dirty="0" smtClean="0">
              <a:latin typeface="AngsanaUPC" pitchFamily="18" charset="-34"/>
              <a:cs typeface="AngsanaUPC" pitchFamily="18" charset="-34"/>
            </a:endParaRPr>
          </a:p>
          <a:p>
            <a:pPr>
              <a:buNone/>
            </a:pPr>
            <a:r>
              <a:rPr lang="en-US" sz="2000" dirty="0" err="1" smtClean="0">
                <a:latin typeface="AngsanaUPC" pitchFamily="18" charset="-34"/>
                <a:cs typeface="AngsanaUPC" pitchFamily="18" charset="-34"/>
              </a:rPr>
              <a:t>T_Product_Type</a:t>
            </a:r>
            <a:endParaRPr lang="en-US" sz="2000" dirty="0" smtClean="0">
              <a:latin typeface="AngsanaUPC" pitchFamily="18" charset="-34"/>
              <a:cs typeface="AngsanaUPC" pitchFamily="18" charset="-34"/>
            </a:endParaRPr>
          </a:p>
          <a:p>
            <a:pPr>
              <a:buNone/>
            </a:pPr>
            <a:r>
              <a:rPr lang="en-US" sz="2000" dirty="0" err="1" smtClean="0">
                <a:latin typeface="AngsanaUPC" pitchFamily="18" charset="-34"/>
                <a:cs typeface="AngsanaUPC" pitchFamily="18" charset="-34"/>
              </a:rPr>
              <a:t>T_Shop</a:t>
            </a:r>
            <a:endParaRPr lang="en-US" sz="2000" dirty="0" smtClean="0">
              <a:latin typeface="AngsanaUPC" pitchFamily="18" charset="-34"/>
              <a:cs typeface="AngsanaUPC" pitchFamily="18" charset="-34"/>
            </a:endParaRPr>
          </a:p>
          <a:p>
            <a:pPr>
              <a:buNone/>
            </a:pPr>
            <a:r>
              <a:rPr lang="en-US" sz="2000" dirty="0" err="1" smtClean="0">
                <a:solidFill>
                  <a:srgbClr val="C00000"/>
                </a:solidFill>
                <a:latin typeface="AngsanaUPC" pitchFamily="18" charset="-34"/>
                <a:cs typeface="AngsanaUPC" pitchFamily="18" charset="-34"/>
              </a:rPr>
              <a:t>T_Sales</a:t>
            </a:r>
            <a:r>
              <a:rPr lang="en-US" sz="2000" dirty="0" smtClean="0">
                <a:solidFill>
                  <a:srgbClr val="C00000"/>
                </a:solidFill>
                <a:latin typeface="AngsanaUPC" pitchFamily="18" charset="-34"/>
                <a:cs typeface="AngsanaUPC" pitchFamily="18" charset="-34"/>
              </a:rPr>
              <a:t> (8 Attributes)</a:t>
            </a:r>
          </a:p>
          <a:p>
            <a:pPr>
              <a:buNone/>
            </a:pPr>
            <a:r>
              <a:rPr lang="en-US" sz="2000" dirty="0" err="1" smtClean="0">
                <a:latin typeface="AngsanaUPC" pitchFamily="18" charset="-34"/>
                <a:cs typeface="AngsanaUPC" pitchFamily="18" charset="-34"/>
              </a:rPr>
              <a:t>T_Sales_Detail</a:t>
            </a:r>
            <a:endParaRPr lang="th-TH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629400" y="2895600"/>
            <a:ext cx="2209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err="1" smtClean="0">
                <a:latin typeface="AngsanaUPC" pitchFamily="18" charset="-34"/>
                <a:cs typeface="AngsanaUPC" pitchFamily="18" charset="-34"/>
              </a:rPr>
              <a:t>Acq_Customer</a:t>
            </a:r>
            <a:endParaRPr lang="en-US" sz="2000" dirty="0" smtClean="0">
              <a:latin typeface="AngsanaUPC" pitchFamily="18" charset="-34"/>
              <a:cs typeface="AngsanaUPC" pitchFamily="18" charset="-34"/>
            </a:endParaRPr>
          </a:p>
          <a:p>
            <a:pPr>
              <a:buNone/>
            </a:pPr>
            <a:r>
              <a:rPr lang="en-US" sz="2000" dirty="0" err="1" smtClean="0">
                <a:latin typeface="AngsanaUPC" pitchFamily="18" charset="-34"/>
                <a:cs typeface="AngsanaUPC" pitchFamily="18" charset="-34"/>
              </a:rPr>
              <a:t>Acq_Product</a:t>
            </a:r>
            <a:endParaRPr lang="en-US" sz="2000" dirty="0" smtClean="0">
              <a:latin typeface="AngsanaUPC" pitchFamily="18" charset="-34"/>
              <a:cs typeface="AngsanaUPC" pitchFamily="18" charset="-34"/>
            </a:endParaRPr>
          </a:p>
          <a:p>
            <a:pPr>
              <a:buNone/>
            </a:pPr>
            <a:r>
              <a:rPr lang="en-US" sz="2000" dirty="0" err="1" smtClean="0">
                <a:latin typeface="AngsanaUPC" pitchFamily="18" charset="-34"/>
                <a:cs typeface="AngsanaUPC" pitchFamily="18" charset="-34"/>
              </a:rPr>
              <a:t>Acq_Product_Type</a:t>
            </a:r>
            <a:endParaRPr lang="en-US" sz="2000" dirty="0" smtClean="0">
              <a:latin typeface="AngsanaUPC" pitchFamily="18" charset="-34"/>
              <a:cs typeface="AngsanaUPC" pitchFamily="18" charset="-34"/>
            </a:endParaRPr>
          </a:p>
          <a:p>
            <a:pPr>
              <a:buNone/>
            </a:pPr>
            <a:r>
              <a:rPr lang="en-US" sz="2000" dirty="0" err="1" smtClean="0">
                <a:latin typeface="AngsanaUPC" pitchFamily="18" charset="-34"/>
                <a:cs typeface="AngsanaUPC" pitchFamily="18" charset="-34"/>
              </a:rPr>
              <a:t>Acq_Shop</a:t>
            </a:r>
            <a:endParaRPr lang="en-US" sz="2000" dirty="0" smtClean="0">
              <a:latin typeface="AngsanaUPC" pitchFamily="18" charset="-34"/>
              <a:cs typeface="AngsanaUPC" pitchFamily="18" charset="-34"/>
            </a:endParaRPr>
          </a:p>
          <a:p>
            <a:pPr>
              <a:buNone/>
            </a:pPr>
            <a:r>
              <a:rPr lang="en-US" sz="2000" b="1" dirty="0" err="1" smtClean="0">
                <a:solidFill>
                  <a:srgbClr val="C00000"/>
                </a:solidFill>
                <a:latin typeface="AngsanaUPC" pitchFamily="18" charset="-34"/>
                <a:cs typeface="AngsanaUPC" pitchFamily="18" charset="-34"/>
              </a:rPr>
              <a:t>Acq_Sales</a:t>
            </a:r>
            <a:r>
              <a:rPr lang="en-US" sz="2000" b="1" dirty="0" smtClean="0">
                <a:solidFill>
                  <a:srgbClr val="C00000"/>
                </a:solidFill>
                <a:latin typeface="AngsanaUPC" pitchFamily="18" charset="-34"/>
                <a:cs typeface="AngsanaUPC" pitchFamily="18" charset="-34"/>
              </a:rPr>
              <a:t> (5 Attributes)</a:t>
            </a:r>
          </a:p>
          <a:p>
            <a:pPr>
              <a:buNone/>
            </a:pPr>
            <a:r>
              <a:rPr lang="en-US" sz="2000" dirty="0" err="1" smtClean="0">
                <a:latin typeface="AngsanaUPC" pitchFamily="18" charset="-34"/>
                <a:cs typeface="AngsanaUPC" pitchFamily="18" charset="-34"/>
              </a:rPr>
              <a:t>Acq_Sales_Detail</a:t>
            </a:r>
            <a:endParaRPr lang="th-TH" sz="2000" dirty="0"/>
          </a:p>
        </p:txBody>
      </p:sp>
      <p:sp>
        <p:nvSpPr>
          <p:cNvPr id="7" name="Flowchart: Process 6"/>
          <p:cNvSpPr/>
          <p:nvPr/>
        </p:nvSpPr>
        <p:spPr>
          <a:xfrm>
            <a:off x="3352800" y="2743200"/>
            <a:ext cx="152400" cy="22098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Right Arrow 9"/>
          <p:cNvSpPr/>
          <p:nvPr/>
        </p:nvSpPr>
        <p:spPr>
          <a:xfrm>
            <a:off x="5410200" y="3657600"/>
            <a:ext cx="914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TextBox 10"/>
          <p:cNvSpPr txBox="1"/>
          <p:nvPr/>
        </p:nvSpPr>
        <p:spPr>
          <a:xfrm>
            <a:off x="5562600" y="32766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70C0"/>
                </a:solidFill>
              </a:rPr>
              <a:t>Rename</a:t>
            </a:r>
            <a:endParaRPr lang="th-TH" sz="1800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2200" y="32004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70C0"/>
                </a:solidFill>
              </a:rPr>
              <a:t>Export</a:t>
            </a:r>
            <a:endParaRPr lang="th-TH" sz="1800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81400" y="2971800"/>
            <a:ext cx="1981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err="1" smtClean="0">
                <a:latin typeface="AngsanaUPC" pitchFamily="18" charset="-34"/>
                <a:cs typeface="AngsanaUPC" pitchFamily="18" charset="-34"/>
              </a:rPr>
              <a:t>T_Customer</a:t>
            </a:r>
            <a:endParaRPr lang="en-US" sz="2000" dirty="0" smtClean="0">
              <a:latin typeface="AngsanaUPC" pitchFamily="18" charset="-34"/>
              <a:cs typeface="AngsanaUPC" pitchFamily="18" charset="-34"/>
            </a:endParaRPr>
          </a:p>
          <a:p>
            <a:pPr>
              <a:buNone/>
            </a:pPr>
            <a:r>
              <a:rPr lang="en-US" sz="2000" dirty="0" err="1" smtClean="0">
                <a:latin typeface="AngsanaUPC" pitchFamily="18" charset="-34"/>
                <a:cs typeface="AngsanaUPC" pitchFamily="18" charset="-34"/>
              </a:rPr>
              <a:t>T_Product</a:t>
            </a:r>
            <a:endParaRPr lang="en-US" sz="2000" dirty="0" smtClean="0">
              <a:latin typeface="AngsanaUPC" pitchFamily="18" charset="-34"/>
              <a:cs typeface="AngsanaUPC" pitchFamily="18" charset="-34"/>
            </a:endParaRPr>
          </a:p>
          <a:p>
            <a:pPr>
              <a:buNone/>
            </a:pPr>
            <a:r>
              <a:rPr lang="en-US" sz="2000" dirty="0" err="1" smtClean="0">
                <a:latin typeface="AngsanaUPC" pitchFamily="18" charset="-34"/>
                <a:cs typeface="AngsanaUPC" pitchFamily="18" charset="-34"/>
              </a:rPr>
              <a:t>T_Product_Type</a:t>
            </a:r>
            <a:endParaRPr lang="en-US" sz="2000" dirty="0" smtClean="0">
              <a:latin typeface="AngsanaUPC" pitchFamily="18" charset="-34"/>
              <a:cs typeface="AngsanaUPC" pitchFamily="18" charset="-34"/>
            </a:endParaRPr>
          </a:p>
          <a:p>
            <a:pPr>
              <a:buNone/>
            </a:pPr>
            <a:r>
              <a:rPr lang="en-US" sz="2000" dirty="0" err="1" smtClean="0">
                <a:latin typeface="AngsanaUPC" pitchFamily="18" charset="-34"/>
                <a:cs typeface="AngsanaUPC" pitchFamily="18" charset="-34"/>
              </a:rPr>
              <a:t>T_Shop</a:t>
            </a:r>
            <a:endParaRPr lang="en-US" sz="2000" dirty="0" smtClean="0">
              <a:latin typeface="AngsanaUPC" pitchFamily="18" charset="-34"/>
              <a:cs typeface="AngsanaUPC" pitchFamily="18" charset="-34"/>
            </a:endParaRPr>
          </a:p>
          <a:p>
            <a:pPr>
              <a:buNone/>
            </a:pPr>
            <a:r>
              <a:rPr lang="en-US" sz="2000" b="1" dirty="0" err="1" smtClean="0">
                <a:solidFill>
                  <a:srgbClr val="C00000"/>
                </a:solidFill>
                <a:latin typeface="AngsanaUPC" pitchFamily="18" charset="-34"/>
                <a:cs typeface="AngsanaUPC" pitchFamily="18" charset="-34"/>
              </a:rPr>
              <a:t>T_Sales</a:t>
            </a:r>
            <a:r>
              <a:rPr lang="en-US" sz="2000" b="1" dirty="0" smtClean="0">
                <a:solidFill>
                  <a:srgbClr val="C00000"/>
                </a:solidFill>
                <a:latin typeface="AngsanaUPC" pitchFamily="18" charset="-34"/>
                <a:cs typeface="AngsanaUPC" pitchFamily="18" charset="-34"/>
              </a:rPr>
              <a:t> (8 Attributes)</a:t>
            </a:r>
          </a:p>
          <a:p>
            <a:pPr>
              <a:buNone/>
            </a:pPr>
            <a:r>
              <a:rPr lang="en-US" sz="2000" dirty="0" err="1" smtClean="0">
                <a:latin typeface="AngsanaUPC" pitchFamily="18" charset="-34"/>
                <a:cs typeface="AngsanaUPC" pitchFamily="18" charset="-34"/>
              </a:rPr>
              <a:t>T_Sales_Detail</a:t>
            </a:r>
            <a:endParaRPr lang="th-TH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62200"/>
            <a:ext cx="8229600" cy="1143000"/>
          </a:xfrm>
          <a:solidFill>
            <a:srgbClr val="EDF6F9"/>
          </a:solidFill>
        </p:spPr>
        <p:txBody>
          <a:bodyPr/>
          <a:lstStyle/>
          <a:p>
            <a:r>
              <a:rPr lang="en-US" dirty="0" smtClean="0">
                <a:latin typeface="AngsanaUPC" pitchFamily="18" charset="-34"/>
                <a:cs typeface="AngsanaUPC" pitchFamily="18" charset="-34"/>
              </a:rPr>
              <a:t>Data Staging Area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>
            <a:normAutofit fontScale="90000"/>
          </a:bodyPr>
          <a:lstStyle/>
          <a:p>
            <a:r>
              <a:rPr lang="en-US" sz="4800" dirty="0" smtClean="0">
                <a:latin typeface="AngsanaUPC" pitchFamily="18" charset="-34"/>
                <a:cs typeface="AngsanaUPC" pitchFamily="18" charset="-34"/>
              </a:rPr>
              <a:t>Data Staging Area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/>
            </a:r>
            <a:br>
              <a:rPr lang="en-US" sz="2800" dirty="0" smtClean="0">
                <a:latin typeface="AngsanaUPC" pitchFamily="18" charset="-34"/>
                <a:cs typeface="AngsanaUPC" pitchFamily="18" charset="-34"/>
              </a:rPr>
            </a:b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ที่พักข้อมูล ทำการ 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Cleansing (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ลบข้อมูลที่เสีย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), filtering (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เลือกเฉพาะที่ต้องการ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)</a:t>
            </a:r>
            <a:br>
              <a:rPr lang="en-US" sz="2800" dirty="0" smtClean="0">
                <a:latin typeface="AngsanaUPC" pitchFamily="18" charset="-34"/>
                <a:cs typeface="AngsanaUPC" pitchFamily="18" charset="-34"/>
              </a:rPr>
            </a:br>
            <a:r>
              <a:rPr lang="th-TH" sz="2800" b="1" dirty="0" smtClean="0">
                <a:solidFill>
                  <a:srgbClr val="000000"/>
                </a:solidFill>
                <a:latin typeface="AngsanaUPC" pitchFamily="18" charset="-34"/>
                <a:cs typeface="AngsanaUPC" pitchFamily="18" charset="-34"/>
              </a:rPr>
              <a:t> 	นั่นคือข้อมูลบางส่วนจะถูกทำการลบทิ้ง หรือแก้ไขให้ถูกต้อง เรียกว่าการทำความสะอาดข้อมูล</a:t>
            </a:r>
            <a:r>
              <a:rPr lang="en-US" sz="2800" b="1" dirty="0" smtClean="0">
                <a:solidFill>
                  <a:srgbClr val="000000"/>
                </a:solidFill>
                <a:latin typeface="AngsanaUPC" pitchFamily="18" charset="-34"/>
                <a:cs typeface="AngsanaUPC" pitchFamily="18" charset="-34"/>
              </a:rPr>
              <a:t> (Cleansing</a:t>
            </a:r>
            <a:r>
              <a:rPr lang="en-US" sz="2800" b="1" dirty="0" smtClean="0">
                <a:solidFill>
                  <a:srgbClr val="000000"/>
                </a:solidFill>
                <a:latin typeface="Angsana New" pitchFamily="18" charset="-34"/>
              </a:rPr>
              <a:t>) </a:t>
            </a:r>
            <a:r>
              <a:rPr lang="th-TH" sz="2800" b="1" dirty="0" smtClean="0">
                <a:solidFill>
                  <a:srgbClr val="000000"/>
                </a:solidFill>
                <a:latin typeface="Angsana New" pitchFamily="18" charset="-34"/>
              </a:rPr>
              <a:t>หลังจากนั้นข้อมูลจะถูกเลือกเฉพาะข้อมูลที่เป็นประโยชน์ </a:t>
            </a:r>
            <a:r>
              <a:rPr lang="en-US" sz="2800" b="1" dirty="0" smtClean="0">
                <a:solidFill>
                  <a:srgbClr val="000000"/>
                </a:solidFill>
                <a:latin typeface="Angsana New" pitchFamily="18" charset="-34"/>
              </a:rPr>
              <a:t>(Filtering) </a:t>
            </a:r>
            <a:endParaRPr lang="th-TH" sz="2800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133600"/>
            <a:ext cx="8229600" cy="1295400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เตรียมข้อมูล สำหรับ </a:t>
            </a:r>
            <a:r>
              <a:rPr lang="en-US" sz="2400" dirty="0" smtClean="0">
                <a:latin typeface="AngsanaUPC" pitchFamily="18" charset="-34"/>
                <a:cs typeface="AngsanaUPC" pitchFamily="18" charset="-34"/>
              </a:rPr>
              <a:t>Data Warehouse, </a:t>
            </a:r>
            <a:r>
              <a:rPr lang="en-US" sz="2400" dirty="0" err="1" smtClean="0">
                <a:latin typeface="AngsanaUPC" pitchFamily="18" charset="-34"/>
                <a:cs typeface="AngsanaUPC" pitchFamily="18" charset="-34"/>
              </a:rPr>
              <a:t>Datamart</a:t>
            </a:r>
            <a:endParaRPr lang="en-US" sz="2400" dirty="0" smtClean="0">
              <a:latin typeface="AngsanaUPC" pitchFamily="18" charset="-34"/>
              <a:cs typeface="AngsanaUPC" pitchFamily="18" charset="-34"/>
            </a:endParaRPr>
          </a:p>
          <a:p>
            <a:pPr marL="457200" indent="-457200">
              <a:buNone/>
            </a:pPr>
            <a:r>
              <a:rPr lang="th-TH" sz="2800" b="1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สร้าง </a:t>
            </a:r>
            <a:r>
              <a:rPr lang="en-US" b="1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Table </a:t>
            </a:r>
            <a:r>
              <a:rPr lang="en-US" b="1" dirty="0" err="1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Stg_SaleAllData</a:t>
            </a:r>
            <a:r>
              <a:rPr lang="en-US" b="1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800" b="1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เพื่อง่ายต่อการสร้าง </a:t>
            </a:r>
            <a:r>
              <a:rPr lang="en-US" sz="2800" b="1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Fact Table (</a:t>
            </a:r>
            <a:r>
              <a:rPr lang="en-US" sz="2800" b="1" dirty="0" err="1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F_Sales</a:t>
            </a:r>
            <a:r>
              <a:rPr lang="en-US" sz="2800" b="1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) </a:t>
            </a:r>
            <a:endParaRPr lang="th-TH" sz="2400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3429000"/>
            <a:ext cx="8229600" cy="1858963"/>
          </a:xfrm>
          <a:prstGeom prst="rect">
            <a:avLst/>
          </a:prstGeom>
          <a:solidFill>
            <a:srgbClr val="EDF6F9"/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ngsanaUPC" pitchFamily="18" charset="-34"/>
                <a:ea typeface="+mn-ea"/>
                <a:cs typeface="AngsanaUPC" pitchFamily="18" charset="-34"/>
              </a:rPr>
              <a:t>insert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ea typeface="+mn-ea"/>
                <a:cs typeface="AngsanaUPC" pitchFamily="18" charset="-34"/>
              </a:rPr>
              <a:t> into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ea typeface="+mn-ea"/>
                <a:cs typeface="AngsanaUPC" pitchFamily="18" charset="-34"/>
              </a:rPr>
              <a:t>Stg_SaleAllData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ea typeface="+mn-ea"/>
                <a:cs typeface="AngsanaUPC" pitchFamily="18" charset="-34"/>
              </a:rPr>
              <a:t>(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ea typeface="+mn-ea"/>
                <a:cs typeface="AngsanaUPC" pitchFamily="18" charset="-34"/>
              </a:rPr>
              <a:t>Receipt_No,SDate,Cust_Id,Shop_No,Product_Id,Total_Amount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ea typeface="+mn-ea"/>
                <a:cs typeface="AngsanaUPC" pitchFamily="18" charset="-34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ngsanaUPC" pitchFamily="18" charset="-34"/>
                <a:ea typeface="+mn-ea"/>
                <a:cs typeface="AngsanaUPC" pitchFamily="18" charset="-34"/>
              </a:rPr>
              <a:t>select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ea typeface="+mn-ea"/>
                <a:cs typeface="AngsanaUPC" pitchFamily="18" charset="-34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ea typeface="+mn-ea"/>
                <a:cs typeface="AngsanaUPC" pitchFamily="18" charset="-34"/>
              </a:rPr>
              <a:t>A.Receipt_No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ea typeface="+mn-ea"/>
                <a:cs typeface="AngsanaUPC" pitchFamily="18" charset="-34"/>
              </a:rPr>
              <a:t>,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ea typeface="+mn-ea"/>
                <a:cs typeface="AngsanaUPC" pitchFamily="18" charset="-34"/>
              </a:rPr>
              <a:t>A.SDate,A.Cust_Id,A.Shop_No,B.Product_Id,B.Total_Amt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UPC" pitchFamily="18" charset="-34"/>
              <a:ea typeface="+mn-ea"/>
              <a:cs typeface="AngsanaUPC" pitchFamily="18" charset="-3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ngsanaUPC" pitchFamily="18" charset="-34"/>
                <a:ea typeface="+mn-ea"/>
                <a:cs typeface="AngsanaUPC" pitchFamily="18" charset="-34"/>
              </a:rPr>
              <a:t>from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ea typeface="+mn-ea"/>
                <a:cs typeface="AngsanaUPC" pitchFamily="18" charset="-34"/>
              </a:rPr>
              <a:t> 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ea typeface="+mn-ea"/>
                <a:cs typeface="AngsanaUPC" pitchFamily="18" charset="-34"/>
              </a:rPr>
              <a:t>Stg_Sales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ea typeface="+mn-ea"/>
                <a:cs typeface="AngsanaUPC" pitchFamily="18" charset="-34"/>
              </a:rPr>
              <a:t> as A,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ea typeface="+mn-ea"/>
                <a:cs typeface="AngsanaUPC" pitchFamily="18" charset="-34"/>
              </a:rPr>
              <a:t>Stg_Sales_Detail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ea typeface="+mn-ea"/>
                <a:cs typeface="AngsanaUPC" pitchFamily="18" charset="-34"/>
              </a:rPr>
              <a:t> as B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ngsanaUPC" pitchFamily="18" charset="-34"/>
                <a:ea typeface="+mn-ea"/>
                <a:cs typeface="AngsanaUPC" pitchFamily="18" charset="-34"/>
              </a:rPr>
              <a:t>where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ea typeface="+mn-ea"/>
                <a:cs typeface="AngsanaUPC" pitchFamily="18" charset="-34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ea typeface="+mn-ea"/>
                <a:cs typeface="AngsanaUPC" pitchFamily="18" charset="-34"/>
              </a:rPr>
              <a:t>A.Receipt_No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ea typeface="+mn-ea"/>
                <a:cs typeface="AngsanaUPC" pitchFamily="18" charset="-34"/>
              </a:rPr>
              <a:t>=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ea typeface="+mn-ea"/>
                <a:cs typeface="AngsanaUPC" pitchFamily="18" charset="-34"/>
              </a:rPr>
              <a:t>B.Receipt_No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UPC" pitchFamily="18" charset="-34"/>
              <a:ea typeface="+mn-ea"/>
              <a:cs typeface="AngsanaUPC" pitchFamily="18" charset="-3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h-TH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UPC" pitchFamily="18" charset="-34"/>
              <a:ea typeface="+mn-ea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Design</a:t>
            </a:r>
            <a:endParaRPr lang="th-TH" dirty="0"/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143000"/>
            <a:ext cx="6548680" cy="543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090272" y="381000"/>
          <a:ext cx="6781800" cy="1575435"/>
        </p:xfrm>
        <a:graphic>
          <a:graphicData uri="http://schemas.openxmlformats.org/drawingml/2006/table">
            <a:tbl>
              <a:tblPr/>
              <a:tblGrid>
                <a:gridCol w="2007134"/>
                <a:gridCol w="833733"/>
                <a:gridCol w="1034447"/>
                <a:gridCol w="1157963"/>
                <a:gridCol w="1748523"/>
              </a:tblGrid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err="1">
                          <a:solidFill>
                            <a:srgbClr val="0070C0"/>
                          </a:solidFill>
                          <a:latin typeface="Calibri"/>
                        </a:rPr>
                        <a:t>Receipt_No</a:t>
                      </a:r>
                      <a:endParaRPr lang="en-US" sz="1400" b="1" i="0" u="none" strike="noStrike" dirty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89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Cust_Id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89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Shop_No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89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Sdate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89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err="1">
                          <a:solidFill>
                            <a:srgbClr val="0070C0"/>
                          </a:solidFill>
                          <a:latin typeface="Calibri"/>
                        </a:rPr>
                        <a:t>GrandTotal_Amt</a:t>
                      </a:r>
                      <a:endParaRPr lang="en-US" sz="1400" b="1" i="0" u="none" strike="noStrike" dirty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89A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F15012020G40001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C001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FC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S004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FC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15/01/2020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FC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F16012019G30003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C003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FC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S003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FC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16/01/2019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FC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F16012019G30004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C004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FC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S003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FC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16/01/2019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FC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25021.99673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F20012020G40002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C002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FC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S004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FC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20/01/2020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FC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F21012020G40003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C003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FC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S004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FC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21/01/2020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FC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30160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F30012020G10002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C002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FC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S001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FC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30/01/2020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FC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292.0028037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066800" y="2286000"/>
          <a:ext cx="6858000" cy="2198370"/>
        </p:xfrm>
        <a:graphic>
          <a:graphicData uri="http://schemas.openxmlformats.org/drawingml/2006/table">
            <a:tbl>
              <a:tblPr/>
              <a:tblGrid>
                <a:gridCol w="1637960"/>
                <a:gridCol w="1270567"/>
                <a:gridCol w="1469571"/>
                <a:gridCol w="826634"/>
                <a:gridCol w="826634"/>
                <a:gridCol w="826634"/>
              </a:tblGrid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Receipt_No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Product_Id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Product_NameEng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Qty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Unit_Price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Total_Amt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F15012020G40001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G002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Blanket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F15012020G40001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G009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Egg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F15012020G40001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G010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Green Tea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F15012020G40001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G015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milk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F16012019G30003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G003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Bread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F16012019G30003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G004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Candy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F16012019G30004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G004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Candy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F16012019G30004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G005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Coke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F16012019G30004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G006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Computer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1066800" y="87868"/>
            <a:ext cx="1066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err="1" smtClean="0"/>
              <a:t>Stg_Sales</a:t>
            </a:r>
            <a:endParaRPr lang="th-TH" sz="1800" dirty="0"/>
          </a:p>
        </p:txBody>
      </p:sp>
      <p:sp>
        <p:nvSpPr>
          <p:cNvPr id="11" name="Rectangle 10"/>
          <p:cNvSpPr/>
          <p:nvPr/>
        </p:nvSpPr>
        <p:spPr>
          <a:xfrm>
            <a:off x="1066800" y="1992868"/>
            <a:ext cx="1729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err="1" smtClean="0"/>
              <a:t>Stg_Sales_Detail</a:t>
            </a:r>
            <a:endParaRPr lang="th-TH" sz="1800" dirty="0"/>
          </a:p>
        </p:txBody>
      </p:sp>
      <p:sp>
        <p:nvSpPr>
          <p:cNvPr id="12" name="Rectangle 11"/>
          <p:cNvSpPr/>
          <p:nvPr/>
        </p:nvSpPr>
        <p:spPr>
          <a:xfrm>
            <a:off x="1371600" y="4659868"/>
            <a:ext cx="1651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err="1" smtClean="0"/>
              <a:t>Stg_SaleAllData</a:t>
            </a:r>
            <a:endParaRPr lang="th-TH" sz="18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447800" y="4934350"/>
          <a:ext cx="6096000" cy="1771250"/>
        </p:xfrm>
        <a:graphic>
          <a:graphicData uri="http://schemas.openxmlformats.org/drawingml/2006/table">
            <a:tbl>
              <a:tblPr/>
              <a:tblGrid>
                <a:gridCol w="1567453"/>
                <a:gridCol w="1125027"/>
                <a:gridCol w="682600"/>
                <a:gridCol w="682600"/>
                <a:gridCol w="910134"/>
                <a:gridCol w="1128186"/>
              </a:tblGrid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err="1">
                          <a:solidFill>
                            <a:srgbClr val="0070C0"/>
                          </a:solidFill>
                          <a:latin typeface="Times New Roman"/>
                        </a:rPr>
                        <a:t>Receipt_No</a:t>
                      </a:r>
                      <a:endParaRPr lang="en-US" sz="1100" b="1" i="0" u="none" strike="noStrike" dirty="0">
                        <a:solidFill>
                          <a:srgbClr val="0070C0"/>
                        </a:solidFill>
                        <a:latin typeface="Times New Roman"/>
                      </a:endParaRP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70C0"/>
                          </a:solidFill>
                          <a:latin typeface="Times New Roman"/>
                        </a:rPr>
                        <a:t>Sdate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70C0"/>
                          </a:solidFill>
                          <a:latin typeface="Times New Roman"/>
                        </a:rPr>
                        <a:t>Cust_Id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70C0"/>
                          </a:solidFill>
                          <a:latin typeface="Times New Roman"/>
                        </a:rPr>
                        <a:t>Shop_No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70C0"/>
                          </a:solidFill>
                          <a:latin typeface="Times New Roman"/>
                        </a:rPr>
                        <a:t>Product_Id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70C0"/>
                          </a:solidFill>
                          <a:latin typeface="Times New Roman"/>
                        </a:rPr>
                        <a:t>Total_Amount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5512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F15012020G40001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th-TH" sz="1100" b="0" i="0" u="none" strike="noStrike" kern="1200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15/01/2020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FC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C001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FC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S004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FC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G002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600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5512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F15012020G40001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th-TH" sz="1100" b="0" i="0" u="none" strike="noStrike" kern="1200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15/01/2020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FC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C001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FC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S004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FC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G009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100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5512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F15012020G40001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th-TH" sz="1100" b="0" i="0" u="none" strike="noStrike" kern="1200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15/01/2020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FC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C001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FC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S004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FC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G010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40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5512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F15012020G40001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th-TH" sz="1100" b="0" i="0" u="none" strike="noStrike" kern="1200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15/01/2020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FC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C001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FC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S004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FC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G015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120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5512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F16012019G30003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th-TH" sz="1100" b="0" i="0" u="none" strike="noStrike" kern="1200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16/01/2019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FC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C003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FC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S003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FC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G003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100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5512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F16012019G30003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th-TH" sz="1100" b="0" i="0" u="none" strike="noStrike" kern="1200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16/01/2019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FC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C003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FC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S003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FC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G004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300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5512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F16012019G30004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th-TH" sz="1100" b="0" i="0" u="none" strike="noStrike" kern="1200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16/01/2019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FC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C004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FC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S003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FC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G004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5512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F16012019G30004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th-TH" sz="1100" b="0" i="0" u="none" strike="noStrike" kern="1200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16/01/2019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FC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C004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FC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S003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FC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G005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5512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F16012019G30004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th-TH" sz="1100" b="0" i="0" u="none" strike="noStrike" kern="1200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16/01/2019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FC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C004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FC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S003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FC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G006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25000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Down Arrow 12"/>
          <p:cNvSpPr/>
          <p:nvPr/>
        </p:nvSpPr>
        <p:spPr>
          <a:xfrm>
            <a:off x="8229600" y="2971800"/>
            <a:ext cx="762000" cy="2438400"/>
          </a:xfrm>
          <a:prstGeom prst="downArrow">
            <a:avLst>
              <a:gd name="adj1" fmla="val 59167"/>
              <a:gd name="adj2" fmla="val 5000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Down Arrow 13"/>
          <p:cNvSpPr/>
          <p:nvPr/>
        </p:nvSpPr>
        <p:spPr>
          <a:xfrm flipV="1">
            <a:off x="228600" y="2438400"/>
            <a:ext cx="762000" cy="2286000"/>
          </a:xfrm>
          <a:prstGeom prst="downArrow">
            <a:avLst>
              <a:gd name="adj1" fmla="val 53333"/>
              <a:gd name="adj2" fmla="val 51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TextBox 14"/>
          <p:cNvSpPr txBox="1"/>
          <p:nvPr/>
        </p:nvSpPr>
        <p:spPr>
          <a:xfrm>
            <a:off x="7543800" y="5486400"/>
            <a:ext cx="914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1NF</a:t>
            </a:r>
            <a:endParaRPr lang="th-TH" dirty="0"/>
          </a:p>
        </p:txBody>
      </p:sp>
      <p:sp>
        <p:nvSpPr>
          <p:cNvPr id="16" name="TextBox 15"/>
          <p:cNvSpPr txBox="1"/>
          <p:nvPr/>
        </p:nvSpPr>
        <p:spPr>
          <a:xfrm>
            <a:off x="7924800" y="381000"/>
            <a:ext cx="91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2NF,3NF</a:t>
            </a:r>
            <a:endParaRPr lang="th-TH" dirty="0"/>
          </a:p>
        </p:txBody>
      </p:sp>
      <p:sp>
        <p:nvSpPr>
          <p:cNvPr id="17" name="TextBox 16"/>
          <p:cNvSpPr txBox="1"/>
          <p:nvPr/>
        </p:nvSpPr>
        <p:spPr>
          <a:xfrm>
            <a:off x="8001000" y="23622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2NF</a:t>
            </a:r>
            <a:endParaRPr lang="th-TH" dirty="0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7553355" y="3876645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 </a:t>
            </a:r>
            <a:r>
              <a:rPr lang="en-US" sz="2000" b="1" dirty="0" err="1" smtClean="0"/>
              <a:t>Denormalization</a:t>
            </a:r>
            <a:r>
              <a:rPr lang="en-US" sz="2000" b="1" dirty="0" smtClean="0"/>
              <a:t> </a:t>
            </a:r>
            <a:endParaRPr lang="th-TH" sz="2000" b="1" dirty="0"/>
          </a:p>
        </p:txBody>
      </p:sp>
      <p:sp>
        <p:nvSpPr>
          <p:cNvPr id="20" name="Rectangle 19"/>
          <p:cNvSpPr/>
          <p:nvPr/>
        </p:nvSpPr>
        <p:spPr>
          <a:xfrm rot="16200000">
            <a:off x="-293928" y="3494328"/>
            <a:ext cx="17499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Normalization </a:t>
            </a:r>
            <a:endParaRPr lang="th-TH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Denormalization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8153400" cy="20574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lvl="1">
              <a:buNone/>
            </a:pPr>
            <a:r>
              <a:rPr lang="en-US" sz="3200" dirty="0" smtClean="0">
                <a:latin typeface="AngsanaUPC" pitchFamily="18" charset="-34"/>
                <a:cs typeface="AngsanaUPC" pitchFamily="18" charset="-34"/>
              </a:rPr>
              <a:t> 		   </a:t>
            </a:r>
            <a:r>
              <a:rPr lang="en-US" sz="3200" dirty="0" err="1" smtClean="0">
                <a:latin typeface="AngsanaUPC" pitchFamily="18" charset="-34"/>
                <a:cs typeface="AngsanaUPC" pitchFamily="18" charset="-34"/>
              </a:rPr>
              <a:t>Denormalization</a:t>
            </a:r>
            <a:r>
              <a:rPr lang="en-US" sz="3200" dirty="0" smtClean="0">
                <a:latin typeface="AngsanaUPC" pitchFamily="18" charset="-34"/>
                <a:cs typeface="AngsanaUPC" pitchFamily="18" charset="-34"/>
              </a:rPr>
              <a:t> is  the process of reducing the normalized form of a model. Given a model in 3NF, </a:t>
            </a:r>
            <a:r>
              <a:rPr lang="en-US" sz="3200" dirty="0" err="1" smtClean="0">
                <a:latin typeface="AngsanaUPC" pitchFamily="18" charset="-34"/>
                <a:cs typeface="AngsanaUPC" pitchFamily="18" charset="-34"/>
              </a:rPr>
              <a:t>denormalizing</a:t>
            </a:r>
            <a:r>
              <a:rPr lang="en-US" sz="3200" dirty="0" smtClean="0">
                <a:latin typeface="AngsanaUPC" pitchFamily="18" charset="-34"/>
                <a:cs typeface="AngsanaUPC" pitchFamily="18" charset="-34"/>
              </a:rPr>
              <a:t> the model produces a model in 2NF or 1NF. </a:t>
            </a:r>
            <a:r>
              <a:rPr lang="en-US" sz="3200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sz="3200" i="1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(Claudia </a:t>
            </a:r>
            <a:r>
              <a:rPr lang="en-US" sz="3200" i="1" dirty="0" err="1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Imhoff</a:t>
            </a:r>
            <a:r>
              <a:rPr lang="en-US" sz="3200" i="1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, 2003)</a:t>
            </a:r>
          </a:p>
          <a:p>
            <a:pPr lvl="1">
              <a:buNone/>
            </a:pPr>
            <a:r>
              <a:rPr lang="en-US" sz="3200" dirty="0" smtClean="0">
                <a:latin typeface="AngsanaUPC" pitchFamily="18" charset="-34"/>
                <a:cs typeface="AngsanaUPC" pitchFamily="18" charset="-34"/>
              </a:rPr>
              <a:t/>
            </a:r>
            <a:br>
              <a:rPr lang="en-US" sz="3200" dirty="0" smtClean="0">
                <a:latin typeface="AngsanaUPC" pitchFamily="18" charset="-34"/>
                <a:cs typeface="AngsanaUPC" pitchFamily="18" charset="-34"/>
              </a:rPr>
            </a:br>
            <a:endParaRPr lang="th-TH" sz="3200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3657600"/>
            <a:ext cx="8077200" cy="1828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UPC" pitchFamily="18" charset="-34"/>
              <a:ea typeface="+mn-ea"/>
              <a:cs typeface="AngsanaUPC" pitchFamily="18" charset="-34"/>
            </a:endParaRPr>
          </a:p>
          <a:p>
            <a:pPr lvl="1">
              <a:buNone/>
            </a:pPr>
            <a:r>
              <a:rPr lang="th-TH" sz="3200" dirty="0" smtClean="0">
                <a:latin typeface="AngsanaUPC" pitchFamily="18" charset="-34"/>
                <a:cs typeface="AngsanaUPC" pitchFamily="18" charset="-34"/>
              </a:rPr>
              <a:t>นั่นคือ </a:t>
            </a:r>
            <a:r>
              <a:rPr lang="en-US" sz="3200" dirty="0" smtClean="0">
                <a:latin typeface="AngsanaUPC" pitchFamily="18" charset="-34"/>
                <a:cs typeface="AngsanaUPC" pitchFamily="18" charset="-34"/>
              </a:rPr>
              <a:t>Normalization : 1NF&gt;&gt;2NF&gt;&gt;3NF</a:t>
            </a:r>
            <a:endParaRPr lang="th-TH" sz="3200" dirty="0" smtClean="0">
              <a:latin typeface="AngsanaUPC" pitchFamily="18" charset="-34"/>
              <a:cs typeface="AngsanaUPC" pitchFamily="18" charset="-34"/>
            </a:endParaRPr>
          </a:p>
          <a:p>
            <a:pPr lvl="1">
              <a:buNone/>
            </a:pPr>
            <a:r>
              <a:rPr lang="en-US" sz="3200" dirty="0" smtClean="0">
                <a:latin typeface="AngsanaUPC" pitchFamily="18" charset="-34"/>
                <a:cs typeface="AngsanaUPC" pitchFamily="18" charset="-34"/>
              </a:rPr>
              <a:t>           </a:t>
            </a:r>
            <a:r>
              <a:rPr lang="en-US" sz="3200" dirty="0" err="1" smtClean="0">
                <a:latin typeface="AngsanaUPC" pitchFamily="18" charset="-34"/>
                <a:cs typeface="AngsanaUPC" pitchFamily="18" charset="-34"/>
              </a:rPr>
              <a:t>Denormalization</a:t>
            </a:r>
            <a:r>
              <a:rPr lang="en-US" sz="3200" dirty="0" smtClean="0">
                <a:latin typeface="AngsanaUPC" pitchFamily="18" charset="-34"/>
                <a:cs typeface="AngsanaUPC" pitchFamily="18" charset="-34"/>
              </a:rPr>
              <a:t> :</a:t>
            </a:r>
            <a:r>
              <a:rPr lang="th-TH" sz="3200" dirty="0" smtClean="0">
                <a:latin typeface="AngsanaUPC" pitchFamily="18" charset="-34"/>
                <a:cs typeface="AngsanaUPC" pitchFamily="18" charset="-34"/>
              </a:rPr>
              <a:t>  </a:t>
            </a:r>
            <a:r>
              <a:rPr lang="en-US" sz="3200" dirty="0" smtClean="0">
                <a:latin typeface="AngsanaUPC" pitchFamily="18" charset="-34"/>
                <a:cs typeface="AngsanaUPC" pitchFamily="18" charset="-34"/>
              </a:rPr>
              <a:t>3NF&gt;&gt;2NF&gt;&gt;1NF</a:t>
            </a:r>
            <a:endParaRPr lang="th-TH" sz="3200" dirty="0" smtClean="0">
              <a:latin typeface="AngsanaUPC" pitchFamily="18" charset="-34"/>
              <a:cs typeface="AngsanaUPC" pitchFamily="18" charset="-34"/>
            </a:endParaRPr>
          </a:p>
          <a:p>
            <a:pPr lvl="1">
              <a:buNone/>
            </a:pPr>
            <a:endParaRPr lang="en-US" sz="3200" dirty="0" smtClean="0">
              <a:latin typeface="AngsanaUPC" pitchFamily="18" charset="-34"/>
              <a:cs typeface="AngsanaUPC" pitchFamily="18" charset="-34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h-TH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UPC" pitchFamily="18" charset="-34"/>
              <a:ea typeface="+mn-ea"/>
              <a:cs typeface="AngsanaUPC" pitchFamily="18" charset="-34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ea typeface="+mn-ea"/>
                <a:cs typeface="AngsanaUPC" pitchFamily="18" charset="-34"/>
              </a:rPr>
              <a:t>		</a:t>
            </a:r>
            <a:endParaRPr kumimoji="0" lang="th-TH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UPC" pitchFamily="18" charset="-34"/>
              <a:ea typeface="+mn-ea"/>
              <a:cs typeface="AngsanaUPC" pitchFamily="18" charset="-34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UPC" pitchFamily="18" charset="-34"/>
              <a:ea typeface="+mn-ea"/>
              <a:cs typeface="AngsanaUPC" pitchFamily="18" charset="-34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ea typeface="+mn-ea"/>
                <a:cs typeface="AngsanaUPC" pitchFamily="18" charset="-34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ea typeface="+mn-ea"/>
                <a:cs typeface="AngsanaUPC" pitchFamily="18" charset="-34"/>
              </a:rPr>
            </a:br>
            <a:endParaRPr kumimoji="0" lang="th-TH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UPC" pitchFamily="18" charset="-34"/>
              <a:ea typeface="+mn-ea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th-TH" sz="3600" dirty="0" smtClean="0">
                <a:latin typeface="AngsanaUPC" pitchFamily="18" charset="-34"/>
                <a:cs typeface="AngsanaUPC" pitchFamily="18" charset="-34"/>
              </a:rPr>
              <a:t>	ในการออกแบบ </a:t>
            </a:r>
            <a:r>
              <a:rPr lang="en-US" sz="3600" dirty="0" smtClean="0">
                <a:latin typeface="AngsanaUPC" pitchFamily="18" charset="-34"/>
                <a:cs typeface="AngsanaUPC" pitchFamily="18" charset="-34"/>
              </a:rPr>
              <a:t>Data Staging are </a:t>
            </a:r>
            <a:r>
              <a:rPr lang="th-TH" sz="3600" dirty="0" smtClean="0">
                <a:latin typeface="AngsanaUPC" pitchFamily="18" charset="-34"/>
                <a:cs typeface="AngsanaUPC" pitchFamily="18" charset="-34"/>
              </a:rPr>
              <a:t>จะต้องพิจารณา</a:t>
            </a:r>
            <a:r>
              <a:rPr lang="en-US" sz="3600" dirty="0" smtClean="0">
                <a:latin typeface="AngsanaUPC" pitchFamily="18" charset="-34"/>
                <a:cs typeface="AngsanaUPC" pitchFamily="18" charset="-34"/>
              </a:rPr>
              <a:t>Requirement </a:t>
            </a:r>
            <a:r>
              <a:rPr lang="th-TH" sz="3600" dirty="0" smtClean="0">
                <a:latin typeface="AngsanaUPC" pitchFamily="18" charset="-34"/>
                <a:cs typeface="AngsanaUPC" pitchFamily="18" charset="-34"/>
              </a:rPr>
              <a:t>ในการสร้าง </a:t>
            </a:r>
            <a:r>
              <a:rPr lang="en-US" sz="3600" dirty="0" smtClean="0">
                <a:latin typeface="AngsanaUPC" pitchFamily="18" charset="-34"/>
                <a:cs typeface="AngsanaUPC" pitchFamily="18" charset="-34"/>
              </a:rPr>
              <a:t>OLAP </a:t>
            </a:r>
            <a:r>
              <a:rPr lang="th-TH" sz="3600" dirty="0" smtClean="0">
                <a:latin typeface="AngsanaUPC" pitchFamily="18" charset="-34"/>
                <a:cs typeface="AngsanaUPC" pitchFamily="18" charset="-34"/>
              </a:rPr>
              <a:t>ซึ่งเป็น</a:t>
            </a:r>
            <a:r>
              <a:rPr lang="en-US" sz="3600" dirty="0" smtClean="0">
                <a:latin typeface="AngsanaUPC" pitchFamily="18" charset="-34"/>
                <a:cs typeface="AngsanaUPC" pitchFamily="18" charset="-34"/>
              </a:rPr>
              <a:t> Star Schema </a:t>
            </a:r>
            <a:r>
              <a:rPr lang="th-TH" sz="3600" dirty="0" smtClean="0">
                <a:latin typeface="AngsanaUPC" pitchFamily="18" charset="-34"/>
                <a:cs typeface="AngsanaUPC" pitchFamily="18" charset="-34"/>
              </a:rPr>
              <a:t>ใน </a:t>
            </a:r>
            <a:r>
              <a:rPr lang="en-US" sz="3600" dirty="0" smtClean="0">
                <a:latin typeface="AngsanaUPC" pitchFamily="18" charset="-34"/>
                <a:cs typeface="AngsanaUPC" pitchFamily="18" charset="-34"/>
              </a:rPr>
              <a:t>Data Mart (Dimensional Data model) </a:t>
            </a:r>
            <a:r>
              <a:rPr lang="th-TH" sz="3600" dirty="0" smtClean="0">
                <a:latin typeface="AngsanaUPC" pitchFamily="18" charset="-34"/>
                <a:cs typeface="AngsanaUPC" pitchFamily="18" charset="-34"/>
              </a:rPr>
              <a:t>ดังภาพต่อไปนี้</a:t>
            </a:r>
            <a:endParaRPr lang="th-TH" sz="3600" dirty="0">
              <a:latin typeface="AngsanaUPC" pitchFamily="18" charset="-34"/>
              <a:cs typeface="AngsanaUPC" pitchFamily="18" charset="-34"/>
            </a:endParaRP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685800" y="1752600"/>
          <a:ext cx="8132763" cy="3768725"/>
        </p:xfrm>
        <a:graphic>
          <a:graphicData uri="http://schemas.openxmlformats.org/presentationml/2006/ole">
            <p:oleObj spid="_x0000_s16386" name="Visio" r:id="rId3" imgW="5553494" imgH="2572737" progId="Visio.Drawing.11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410200" y="6488668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C00000"/>
                </a:solidFill>
              </a:rPr>
              <a:t>Ref: Ch4 Dimensional Data Model</a:t>
            </a:r>
            <a:endParaRPr lang="th-TH" sz="1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0" y="1628775"/>
          <a:ext cx="9348788" cy="3095625"/>
        </p:xfrm>
        <a:graphic>
          <a:graphicData uri="http://schemas.openxmlformats.org/presentationml/2006/ole">
            <p:oleObj spid="_x0000_s54274" name="Visio" r:id="rId3" imgW="9406899" imgH="3106935" progId="Visio.Drawing.11">
              <p:embed/>
            </p:oleObj>
          </a:graphicData>
        </a:graphic>
      </p:graphicFrame>
      <p:sp>
        <p:nvSpPr>
          <p:cNvPr id="139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49B7B4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 dirty="0">
                <a:solidFill>
                  <a:srgbClr val="000000"/>
                </a:solidFill>
                <a:latin typeface="AngsanaUPC" pitchFamily="18" charset="-34"/>
                <a:cs typeface="AngsanaUPC" pitchFamily="18" charset="-34"/>
              </a:rPr>
              <a:t>Data warehouse (</a:t>
            </a:r>
            <a:r>
              <a:rPr lang="th-TH" sz="4400" dirty="0">
                <a:solidFill>
                  <a:srgbClr val="000000"/>
                </a:solidFill>
                <a:latin typeface="AngsanaUPC" pitchFamily="18" charset="-34"/>
                <a:cs typeface="AngsanaUPC" pitchFamily="18" charset="-34"/>
              </a:rPr>
              <a:t>ภาพรวม</a:t>
            </a:r>
            <a:r>
              <a:rPr lang="en-US" sz="4400" dirty="0">
                <a:solidFill>
                  <a:srgbClr val="000000"/>
                </a:solidFill>
                <a:latin typeface="AngsanaUPC" pitchFamily="18" charset="-34"/>
                <a:cs typeface="AngsanaUPC" pitchFamily="18" charset="-34"/>
              </a:rPr>
              <a:t>)</a:t>
            </a:r>
            <a:endParaRPr lang="th-TH" sz="4400" kern="0" dirty="0">
              <a:solidFill>
                <a:srgbClr val="000000"/>
              </a:solidFill>
              <a:latin typeface="AngsanaUPC" pitchFamily="18" charset="-34"/>
              <a:ea typeface="+mj-ea"/>
              <a:cs typeface="AngsanaUPC" pitchFamily="18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57800" y="6324600"/>
            <a:ext cx="358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Ref : Ch5 Data Acquisition System</a:t>
            </a:r>
            <a:endParaRPr lang="th-TH" sz="1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219200"/>
          </a:xfrm>
          <a:solidFill>
            <a:srgbClr val="DBC8E2"/>
          </a:solidFill>
        </p:spPr>
        <p:txBody>
          <a:bodyPr/>
          <a:lstStyle/>
          <a:p>
            <a:r>
              <a:rPr lang="en-US" dirty="0" err="1" smtClean="0"/>
              <a:t>F_Sales</a:t>
            </a:r>
            <a:endParaRPr lang="th-TH" dirty="0"/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228600"/>
            <a:ext cx="1524000" cy="122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57200" y="1600200"/>
            <a:ext cx="8382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ngsanaUPC" pitchFamily="18" charset="-34"/>
                <a:cs typeface="AngsanaUPC" pitchFamily="18" charset="-34"/>
              </a:rPr>
              <a:t>insert</a:t>
            </a:r>
            <a:r>
              <a:rPr lang="en-US" b="1" dirty="0" smtClean="0">
                <a:latin typeface="AngsanaUPC" pitchFamily="18" charset="-34"/>
                <a:cs typeface="AngsanaUPC" pitchFamily="18" charset="-34"/>
              </a:rPr>
              <a:t> into </a:t>
            </a:r>
            <a:r>
              <a:rPr lang="en-US" b="1" dirty="0" err="1" smtClean="0">
                <a:latin typeface="AngsanaUPC" pitchFamily="18" charset="-34"/>
                <a:cs typeface="AngsanaUPC" pitchFamily="18" charset="-34"/>
              </a:rPr>
              <a:t>F_sales</a:t>
            </a:r>
            <a:r>
              <a:rPr lang="en-US" b="1" dirty="0" smtClean="0">
                <a:latin typeface="AngsanaUPC" pitchFamily="18" charset="-34"/>
                <a:cs typeface="AngsanaUPC" pitchFamily="18" charset="-34"/>
              </a:rPr>
              <a:t> (</a:t>
            </a:r>
            <a:r>
              <a:rPr lang="en-US" b="1" dirty="0" err="1" smtClean="0">
                <a:latin typeface="AngsanaUPC" pitchFamily="18" charset="-34"/>
                <a:cs typeface="AngsanaUPC" pitchFamily="18" charset="-34"/>
              </a:rPr>
              <a:t>Shop_id,product_id,Date_Id,Sale_Amount</a:t>
            </a:r>
            <a:r>
              <a:rPr lang="en-US" b="1" dirty="0" smtClean="0">
                <a:latin typeface="AngsanaUPC" pitchFamily="18" charset="-34"/>
                <a:cs typeface="AngsanaUPC" pitchFamily="18" charset="-34"/>
              </a:rPr>
              <a:t>)</a:t>
            </a:r>
          </a:p>
          <a:p>
            <a:r>
              <a:rPr lang="en-US" dirty="0" smtClean="0">
                <a:latin typeface="AngsanaUPC" pitchFamily="18" charset="-34"/>
                <a:cs typeface="AngsanaUPC" pitchFamily="18" charset="-34"/>
              </a:rPr>
              <a:t>select</a:t>
            </a:r>
            <a:r>
              <a:rPr lang="en-US" b="1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b="1" dirty="0" err="1" smtClean="0">
                <a:latin typeface="AngsanaUPC" pitchFamily="18" charset="-34"/>
                <a:cs typeface="AngsanaUPC" pitchFamily="18" charset="-34"/>
              </a:rPr>
              <a:t>Shop_No,Product_Id,SDate,SUM</a:t>
            </a:r>
            <a:r>
              <a:rPr lang="en-US" b="1" dirty="0" smtClean="0">
                <a:latin typeface="AngsanaUPC" pitchFamily="18" charset="-34"/>
                <a:cs typeface="AngsanaUPC" pitchFamily="18" charset="-34"/>
              </a:rPr>
              <a:t>(</a:t>
            </a:r>
            <a:r>
              <a:rPr lang="en-US" b="1" dirty="0" err="1" smtClean="0">
                <a:latin typeface="AngsanaUPC" pitchFamily="18" charset="-34"/>
                <a:cs typeface="AngsanaUPC" pitchFamily="18" charset="-34"/>
              </a:rPr>
              <a:t>Total_Amount</a:t>
            </a:r>
            <a:r>
              <a:rPr lang="en-US" b="1" dirty="0" smtClean="0">
                <a:latin typeface="AngsanaUPC" pitchFamily="18" charset="-34"/>
                <a:cs typeface="AngsanaUPC" pitchFamily="18" charset="-34"/>
              </a:rPr>
              <a:t>) as sum </a:t>
            </a:r>
          </a:p>
          <a:p>
            <a:r>
              <a:rPr lang="en-US" dirty="0" smtClean="0">
                <a:latin typeface="AngsanaUPC" pitchFamily="18" charset="-34"/>
                <a:cs typeface="AngsanaUPC" pitchFamily="18" charset="-34"/>
              </a:rPr>
              <a:t>from</a:t>
            </a:r>
            <a:r>
              <a:rPr lang="en-US" b="1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b="1" dirty="0" err="1" smtClean="0">
                <a:latin typeface="AngsanaUPC" pitchFamily="18" charset="-34"/>
                <a:cs typeface="AngsanaUPC" pitchFamily="18" charset="-34"/>
              </a:rPr>
              <a:t>Stg_SaleAllData</a:t>
            </a:r>
            <a:r>
              <a:rPr lang="en-US" b="1" dirty="0" smtClean="0">
                <a:latin typeface="AngsanaUPC" pitchFamily="18" charset="-34"/>
                <a:cs typeface="AngsanaUPC" pitchFamily="18" charset="-34"/>
              </a:rPr>
              <a:t> </a:t>
            </a:r>
          </a:p>
          <a:p>
            <a:r>
              <a:rPr lang="en-US" dirty="0" smtClean="0">
                <a:latin typeface="AngsanaUPC" pitchFamily="18" charset="-34"/>
                <a:cs typeface="AngsanaUPC" pitchFamily="18" charset="-34"/>
              </a:rPr>
              <a:t>Group</a:t>
            </a:r>
            <a:r>
              <a:rPr lang="en-US" b="1" dirty="0" smtClean="0">
                <a:latin typeface="AngsanaUPC" pitchFamily="18" charset="-34"/>
                <a:cs typeface="AngsanaUPC" pitchFamily="18" charset="-34"/>
              </a:rPr>
              <a:t> by </a:t>
            </a:r>
            <a:r>
              <a:rPr lang="en-US" b="1" dirty="0" err="1" smtClean="0">
                <a:latin typeface="AngsanaUPC" pitchFamily="18" charset="-34"/>
                <a:cs typeface="AngsanaUPC" pitchFamily="18" charset="-34"/>
              </a:rPr>
              <a:t>Shop_No,Product_Id,SDate</a:t>
            </a:r>
            <a:endParaRPr lang="th-TH" dirty="0">
              <a:latin typeface="AngsanaUPC" pitchFamily="18" charset="-34"/>
              <a:cs typeface="AngsanaUPC" pitchFamily="18" charset="-34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33400" y="3581400"/>
          <a:ext cx="4343400" cy="3118485"/>
        </p:xfrm>
        <a:graphic>
          <a:graphicData uri="http://schemas.openxmlformats.org/drawingml/2006/table">
            <a:tbl>
              <a:tblPr/>
              <a:tblGrid>
                <a:gridCol w="1041775"/>
                <a:gridCol w="985145"/>
                <a:gridCol w="1230630"/>
                <a:gridCol w="1085850"/>
              </a:tblGrid>
              <a:tr h="17649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Shop_No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Product_Id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Sdate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Sum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7649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2A02BE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S001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2A02BE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G001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dirty="0">
                          <a:solidFill>
                            <a:srgbClr val="2A02BE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30/01/2020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 dirty="0">
                          <a:solidFill>
                            <a:srgbClr val="2A02BE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49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S001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G003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30/01/2020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49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S001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G004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30/01/2020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49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S001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G005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30/01/2020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49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S001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G015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30/01/2020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49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S002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G002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30/01/2020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49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S002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G009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30/01/2020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49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S002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G010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30/01/2020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49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S002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G015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30/01/2020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49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S002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30/01/2020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49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S003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G001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30/01/2020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49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S003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G002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30/01/2020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49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S003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G003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16/01/2019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49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S003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G004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16/01/2019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49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S003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G005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16/01/2019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49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S003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G006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16/01/2019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Oval Callout 7"/>
          <p:cNvSpPr/>
          <p:nvPr/>
        </p:nvSpPr>
        <p:spPr>
          <a:xfrm>
            <a:off x="6934200" y="2971800"/>
            <a:ext cx="1371600" cy="1600200"/>
          </a:xfrm>
          <a:prstGeom prst="wedgeEllipseCallout">
            <a:avLst>
              <a:gd name="adj1" fmla="val -238426"/>
              <a:gd name="adj2" fmla="val -359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Oval Callout 8"/>
          <p:cNvSpPr/>
          <p:nvPr/>
        </p:nvSpPr>
        <p:spPr>
          <a:xfrm>
            <a:off x="5867400" y="2895600"/>
            <a:ext cx="2743200" cy="1828800"/>
          </a:xfrm>
          <a:prstGeom prst="wedgeEllipseCallout">
            <a:avLst>
              <a:gd name="adj1" fmla="val -84260"/>
              <a:gd name="adj2" fmla="val 4862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ผลรวมยอดขายสินค้าของ</a:t>
            </a:r>
            <a:r>
              <a:rPr lang="en-US" sz="2000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000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ร้าน </a:t>
            </a:r>
            <a:r>
              <a:rPr lang="en-US" sz="2000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S001 </a:t>
            </a:r>
            <a:r>
              <a:rPr lang="th-TH" sz="2000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ขาย </a:t>
            </a:r>
            <a:r>
              <a:rPr lang="en-US" sz="2000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 G001 </a:t>
            </a:r>
            <a:r>
              <a:rPr lang="th-TH" sz="2000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ในวันที่ </a:t>
            </a:r>
            <a:r>
              <a:rPr lang="en-US" sz="2000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30/01/2020 </a:t>
            </a:r>
            <a:r>
              <a:rPr lang="th-TH" sz="2000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ได้ยอด</a:t>
            </a:r>
            <a:r>
              <a:rPr lang="en-US" sz="2000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 180 </a:t>
            </a:r>
            <a:r>
              <a:rPr lang="th-TH" sz="2000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บาท</a:t>
            </a:r>
            <a:endParaRPr lang="th-TH" sz="2000" dirty="0">
              <a:solidFill>
                <a:srgbClr val="0070C0"/>
              </a:solidFill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696200" cy="1295400"/>
          </a:xfrm>
          <a:solidFill>
            <a:srgbClr val="DBC8E2"/>
          </a:solidFill>
        </p:spPr>
        <p:txBody>
          <a:bodyPr/>
          <a:lstStyle/>
          <a:p>
            <a:r>
              <a:rPr lang="en-US" b="1" dirty="0" err="1" smtClean="0"/>
              <a:t>D_Product</a:t>
            </a:r>
            <a:endParaRPr lang="th-TH" dirty="0"/>
          </a:p>
        </p:txBody>
      </p:sp>
      <p:sp>
        <p:nvSpPr>
          <p:cNvPr id="4" name="Rectangle 3"/>
          <p:cNvSpPr/>
          <p:nvPr/>
        </p:nvSpPr>
        <p:spPr>
          <a:xfrm>
            <a:off x="304800" y="1752600"/>
            <a:ext cx="7924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h-TH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0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Insert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into </a:t>
            </a: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D_Product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product_id,Product_name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r>
              <a:rPr lang="en-US" sz="20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Select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product_id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Product_nameEng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from </a:t>
            </a: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Stg_Product</a:t>
            </a:r>
            <a:endParaRPr lang="th-TH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304800"/>
            <a:ext cx="191573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143000" y="2971800"/>
          <a:ext cx="3048000" cy="3406140"/>
        </p:xfrm>
        <a:graphic>
          <a:graphicData uri="http://schemas.openxmlformats.org/drawingml/2006/table">
            <a:tbl>
              <a:tblPr/>
              <a:tblGrid>
                <a:gridCol w="1462564"/>
                <a:gridCol w="1585436"/>
              </a:tblGrid>
              <a:tr h="235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Product_Id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Product_Name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35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G001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Beer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G002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Blanket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G003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Bread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G004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Candy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G005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Coke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G006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Computer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G007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Cookie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G008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Diaper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G009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Egg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G010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Green Tea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ahoma"/>
                        </a:rPr>
                        <a:t>…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  <a:solidFill>
            <a:srgbClr val="DBC8E2"/>
          </a:solidFill>
        </p:spPr>
        <p:txBody>
          <a:bodyPr/>
          <a:lstStyle/>
          <a:p>
            <a:r>
              <a:rPr lang="en-US" dirty="0" err="1" smtClean="0"/>
              <a:t>D_Shop</a:t>
            </a:r>
            <a:endParaRPr lang="th-TH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304800"/>
            <a:ext cx="164205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914400" y="1828800"/>
            <a:ext cx="6553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insert</a:t>
            </a:r>
            <a:r>
              <a:rPr lang="en-US" b="1" dirty="0" smtClean="0"/>
              <a:t> into </a:t>
            </a:r>
            <a:r>
              <a:rPr lang="en-US" b="1" dirty="0" err="1" smtClean="0"/>
              <a:t>D_Shop</a:t>
            </a:r>
            <a:r>
              <a:rPr lang="en-US" b="1" dirty="0" smtClean="0"/>
              <a:t>(</a:t>
            </a:r>
            <a:r>
              <a:rPr lang="en-US" b="1" dirty="0" err="1" smtClean="0"/>
              <a:t>Shop_Id,Shop_name</a:t>
            </a:r>
            <a:r>
              <a:rPr lang="en-US" b="1" dirty="0" smtClean="0"/>
              <a:t>)</a:t>
            </a:r>
          </a:p>
          <a:p>
            <a:r>
              <a:rPr lang="en-US" dirty="0" smtClean="0"/>
              <a:t>select</a:t>
            </a:r>
            <a:r>
              <a:rPr lang="en-US" b="1" dirty="0" smtClean="0"/>
              <a:t> </a:t>
            </a:r>
            <a:r>
              <a:rPr lang="en-US" b="1" dirty="0" err="1" smtClean="0"/>
              <a:t>Shop_no,Shop_name</a:t>
            </a:r>
            <a:r>
              <a:rPr lang="en-US" b="1" dirty="0" smtClean="0"/>
              <a:t> from </a:t>
            </a:r>
            <a:r>
              <a:rPr lang="en-US" b="1" dirty="0" err="1" smtClean="0"/>
              <a:t>Stg_Shop</a:t>
            </a:r>
            <a:endParaRPr lang="th-TH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143000" y="3429000"/>
          <a:ext cx="5035550" cy="2005010"/>
        </p:xfrm>
        <a:graphic>
          <a:graphicData uri="http://schemas.openxmlformats.org/drawingml/2006/table">
            <a:tbl>
              <a:tblPr/>
              <a:tblGrid>
                <a:gridCol w="806883"/>
                <a:gridCol w="4228667"/>
              </a:tblGrid>
              <a:tr h="28643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Shop_Id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Shop_Name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8643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S001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dirty="0" smtClean="0">
                          <a:solidFill>
                            <a:srgbClr val="C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ร้าน </a:t>
                      </a:r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บริษัท </a:t>
                      </a:r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เจริญ จริงใจ  สาขา  พะเยา 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Thailand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43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S002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บริษัท เจริญ จริงใจ  สาขา  เชียงใหม่  </a:t>
                      </a: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Thailand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43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S003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บริษัท เจริญ จริงใจ  สาขา  เชียงราย  </a:t>
                      </a: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Thailand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43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S004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บริษัท เจริญ จริงใจ  สาขา  เวียงจันทร์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Lao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43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S005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บริษัท เจริญ จริงใจ  สาขา  ย่างกุ้ง </a:t>
                      </a: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Myanmar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43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S006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บริษัท เจริญ จริงใจ  สาขา ปักกิ่ง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China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Oval Callout 6"/>
          <p:cNvSpPr/>
          <p:nvPr/>
        </p:nvSpPr>
        <p:spPr>
          <a:xfrm>
            <a:off x="6172200" y="2743200"/>
            <a:ext cx="2514600" cy="1219200"/>
          </a:xfrm>
          <a:prstGeom prst="wedgeEllipseCallout">
            <a:avLst>
              <a:gd name="adj1" fmla="val -204671"/>
              <a:gd name="adj2" fmla="val 37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อย่าลืมแก้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solidFill>
            <a:srgbClr val="DBC8E2"/>
          </a:solidFill>
        </p:spPr>
        <p:txBody>
          <a:bodyPr/>
          <a:lstStyle/>
          <a:p>
            <a:r>
              <a:rPr lang="en-US" dirty="0" err="1" smtClean="0"/>
              <a:t>D_Sales_Date</a:t>
            </a:r>
            <a:endParaRPr lang="th-TH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152400"/>
            <a:ext cx="1600200" cy="1113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52400" y="1371600"/>
            <a:ext cx="708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/>
              <a:t>select</a:t>
            </a:r>
            <a:r>
              <a:rPr lang="en-US" sz="1800" b="1" dirty="0" smtClean="0"/>
              <a:t> distinct(</a:t>
            </a:r>
            <a:r>
              <a:rPr lang="en-US" sz="1800" b="1" dirty="0" err="1" smtClean="0"/>
              <a:t>Sdate</a:t>
            </a:r>
            <a:r>
              <a:rPr lang="en-US" sz="1800" b="1" dirty="0" smtClean="0"/>
              <a:t>) from </a:t>
            </a:r>
            <a:r>
              <a:rPr lang="en-US" sz="1800" b="1" dirty="0" err="1" smtClean="0"/>
              <a:t>Stg_SaleAllData</a:t>
            </a:r>
            <a:r>
              <a:rPr lang="en-US" sz="1800" b="1" dirty="0" smtClean="0"/>
              <a:t> order by </a:t>
            </a:r>
            <a:r>
              <a:rPr lang="en-US" sz="1800" b="1" dirty="0" err="1" smtClean="0"/>
              <a:t>Sdate</a:t>
            </a:r>
            <a:endParaRPr lang="th-TH" sz="18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28600" y="1828800"/>
          <a:ext cx="3384550" cy="2617470"/>
        </p:xfrm>
        <a:graphic>
          <a:graphicData uri="http://schemas.openxmlformats.org/drawingml/2006/table">
            <a:tbl>
              <a:tblPr/>
              <a:tblGrid>
                <a:gridCol w="1224560"/>
                <a:gridCol w="2159990"/>
              </a:tblGrid>
              <a:tr h="2936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err="1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Date_Id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err="1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Sale_Date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D001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16/01/2019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D002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15/01/2020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D003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20/01/2020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D004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21/01/2020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D005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30/01/2020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5029200" y="1828800"/>
          <a:ext cx="3124200" cy="4362450"/>
        </p:xfrm>
        <a:graphic>
          <a:graphicData uri="http://schemas.openxmlformats.org/drawingml/2006/table">
            <a:tbl>
              <a:tblPr/>
              <a:tblGrid>
                <a:gridCol w="1205048"/>
                <a:gridCol w="1919152"/>
              </a:tblGrid>
              <a:tr h="18097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800" b="0" i="0" u="none" strike="noStrike" kern="1200" dirty="0" err="1">
                          <a:solidFill>
                            <a:srgbClr val="000000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Date_Id</a:t>
                      </a:r>
                      <a:endParaRPr lang="en-US" sz="2800" b="0" i="0" u="none" strike="noStrike" kern="1200" dirty="0">
                        <a:solidFill>
                          <a:srgbClr val="000000"/>
                        </a:solidFill>
                        <a:latin typeface="AngsanaUPC" pitchFamily="18" charset="-34"/>
                        <a:ea typeface="+mn-ea"/>
                        <a:cs typeface="AngsanaUPC" pitchFamily="18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800" b="0" i="0" u="none" strike="noStrike" kern="1200" dirty="0">
                          <a:solidFill>
                            <a:srgbClr val="000000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Sale_Date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2800" b="0" i="0" u="none" strike="noStrike" kern="1200" dirty="0">
                          <a:solidFill>
                            <a:srgbClr val="000000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D001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th-TH" sz="2800" b="0" i="0" u="none" strike="noStrike" kern="1200" dirty="0">
                          <a:solidFill>
                            <a:srgbClr val="000000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16/01/2019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2800" b="0" i="0" u="none" strike="noStrike" kern="1200" dirty="0">
                          <a:solidFill>
                            <a:srgbClr val="000000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D002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th-TH" sz="2800" b="0" i="0" u="none" strike="noStrike" kern="1200" dirty="0">
                          <a:solidFill>
                            <a:srgbClr val="000000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17/01/2019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2800" b="0" i="0" u="none" strike="noStrike" kern="1200" dirty="0">
                          <a:solidFill>
                            <a:srgbClr val="000000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D003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th-TH" sz="2800" b="0" i="0" u="none" strike="noStrike" kern="1200" dirty="0">
                          <a:solidFill>
                            <a:srgbClr val="000000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18/01/2019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2800" b="0" i="0" u="none" strike="noStrike" kern="1200" dirty="0">
                          <a:solidFill>
                            <a:srgbClr val="000000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D004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th-TH" sz="2800" b="0" i="0" u="none" strike="noStrike" kern="1200" dirty="0">
                          <a:solidFill>
                            <a:srgbClr val="000000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19/01/2019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2800" b="0" i="0" u="none" strike="noStrike" kern="1200" dirty="0">
                          <a:solidFill>
                            <a:srgbClr val="000000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D005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th-TH" sz="2800" b="0" i="0" u="none" strike="noStrike" kern="1200" dirty="0">
                          <a:solidFill>
                            <a:srgbClr val="000000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20/01/2019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2800" b="0" i="0" u="none" strike="noStrike" kern="1200" dirty="0">
                          <a:solidFill>
                            <a:srgbClr val="000000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D006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th-TH" sz="2800" b="0" i="0" u="none" strike="noStrike" kern="1200" dirty="0">
                          <a:solidFill>
                            <a:srgbClr val="000000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21/01/2019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2800" b="0" i="0" u="none" strike="noStrike" kern="1200" dirty="0">
                          <a:solidFill>
                            <a:srgbClr val="000000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D007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th-TH" sz="2800" b="0" i="0" u="none" strike="noStrike" kern="1200" dirty="0">
                          <a:solidFill>
                            <a:srgbClr val="000000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22/01/2019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2800" b="0" i="0" u="none" strike="noStrike" kern="1200" dirty="0">
                          <a:solidFill>
                            <a:srgbClr val="000000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D008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th-TH" sz="2800" b="0" i="0" u="none" strike="noStrike" kern="1200" dirty="0">
                          <a:solidFill>
                            <a:srgbClr val="000000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23/01/2019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th-TH" sz="2800" b="0" i="0" u="none" strike="noStrike" kern="1200" dirty="0">
                          <a:solidFill>
                            <a:srgbClr val="000000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…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th-TH" sz="2800" b="0" i="0" u="none" strike="noStrike" kern="1200" dirty="0">
                          <a:solidFill>
                            <a:srgbClr val="000000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52400" y="4648200"/>
            <a:ext cx="396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C00000"/>
                </a:solidFill>
              </a:rPr>
              <a:t>ข้อมูลในชั้นเรียน เพื่อความกระชับและเข้าใจง่าย</a:t>
            </a:r>
            <a:endParaRPr lang="th-TH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81400" y="6334780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C00000"/>
                </a:solidFill>
              </a:rPr>
              <a:t>ทางเลือก การตั้งรหัส สามารถสร้างแบบนี้ได้</a:t>
            </a:r>
            <a:endParaRPr lang="th-TH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 </a:t>
            </a:r>
            <a:r>
              <a:rPr lang="en-US" dirty="0" err="1" smtClean="0"/>
              <a:t>F_Sales</a:t>
            </a:r>
            <a:endParaRPr lang="th-TH" dirty="0"/>
          </a:p>
        </p:txBody>
      </p:sp>
      <p:sp>
        <p:nvSpPr>
          <p:cNvPr id="7" name="TextBox 6"/>
          <p:cNvSpPr txBox="1"/>
          <p:nvPr/>
        </p:nvSpPr>
        <p:spPr>
          <a:xfrm>
            <a:off x="3429000" y="2362200"/>
            <a:ext cx="2590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update</a:t>
            </a:r>
            <a:r>
              <a:rPr lang="en-US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F_Sales</a:t>
            </a:r>
            <a:r>
              <a:rPr lang="en-US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set</a:t>
            </a:r>
            <a:r>
              <a:rPr lang="en-US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date_Id</a:t>
            </a: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='D001'</a:t>
            </a:r>
          </a:p>
          <a:p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where</a:t>
            </a:r>
            <a:r>
              <a:rPr lang="en-US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date_Id</a:t>
            </a: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='16/01/2019'</a:t>
            </a:r>
          </a:p>
          <a:p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</a:p>
          <a:p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update</a:t>
            </a:r>
            <a:r>
              <a:rPr lang="en-US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F_Sales</a:t>
            </a:r>
            <a:r>
              <a:rPr lang="en-US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set</a:t>
            </a:r>
            <a:r>
              <a:rPr lang="en-US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date_Id</a:t>
            </a: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='D002'</a:t>
            </a:r>
          </a:p>
          <a:p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where</a:t>
            </a:r>
            <a:r>
              <a:rPr lang="en-US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date_Id</a:t>
            </a: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='15/01/2020'</a:t>
            </a:r>
          </a:p>
          <a:p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</a:p>
          <a:p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update</a:t>
            </a:r>
            <a:r>
              <a:rPr lang="en-US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F_Sales</a:t>
            </a:r>
            <a:r>
              <a:rPr lang="en-US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set</a:t>
            </a:r>
            <a:r>
              <a:rPr lang="en-US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date_Id</a:t>
            </a: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='D003'</a:t>
            </a:r>
          </a:p>
          <a:p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where</a:t>
            </a:r>
            <a:r>
              <a:rPr lang="en-US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date_Id</a:t>
            </a: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='20/01/2020'</a:t>
            </a:r>
          </a:p>
          <a:p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</a:p>
          <a:p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update</a:t>
            </a:r>
            <a:r>
              <a:rPr lang="en-US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F_Sales</a:t>
            </a:r>
            <a:r>
              <a:rPr lang="en-US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set</a:t>
            </a:r>
            <a:r>
              <a:rPr lang="en-US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date_Id</a:t>
            </a: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='D004'</a:t>
            </a:r>
          </a:p>
          <a:p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where</a:t>
            </a:r>
            <a:r>
              <a:rPr lang="en-US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date_Id</a:t>
            </a: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='21/01/2020'</a:t>
            </a:r>
          </a:p>
          <a:p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</a:p>
          <a:p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update</a:t>
            </a:r>
            <a:r>
              <a:rPr lang="en-US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F_Sales</a:t>
            </a:r>
            <a:r>
              <a:rPr lang="en-US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set</a:t>
            </a:r>
            <a:r>
              <a:rPr lang="en-US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date_Id</a:t>
            </a: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='D005'</a:t>
            </a:r>
          </a:p>
          <a:p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where</a:t>
            </a:r>
            <a:r>
              <a:rPr lang="en-US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date_Id</a:t>
            </a: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='30/01/2020'</a:t>
            </a:r>
          </a:p>
          <a:p>
            <a:endParaRPr lang="th-TH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2400" y="2438400"/>
          <a:ext cx="3124200" cy="3011805"/>
        </p:xfrm>
        <a:graphic>
          <a:graphicData uri="http://schemas.openxmlformats.org/drawingml/2006/table">
            <a:tbl>
              <a:tblPr/>
              <a:tblGrid>
                <a:gridCol w="579864"/>
                <a:gridCol w="815062"/>
                <a:gridCol w="779562"/>
                <a:gridCol w="949712"/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Shop_Id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Product_Id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Date_Id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Sale_Amount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7649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S001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G001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30/01/2020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49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S001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G003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30/01/2020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49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S001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G004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30/01/2020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49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S001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G005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30/01/2020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49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S001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G015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30/01/2020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49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S002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G002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30/01/2020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49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S002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G009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30/01/2020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49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S002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G010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30/01/2020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49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S002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G015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30/01/2020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49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S002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30/01/2020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49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S003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G001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30/01/2020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49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S003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G002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30/01/2020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49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S003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G003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16/01/2019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49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S003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G004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16/01/2019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49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S003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G005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16/01/2019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49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S003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G006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16/01/2019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28601" y="1991360"/>
            <a:ext cx="15984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latin typeface="AngsanaUPC" pitchFamily="18" charset="-34"/>
                <a:cs typeface="AngsanaUPC" pitchFamily="18" charset="-34"/>
              </a:rPr>
              <a:t>F_sales</a:t>
            </a:r>
            <a:r>
              <a:rPr lang="en-US" b="1" dirty="0" smtClean="0">
                <a:latin typeface="AngsanaUPC" pitchFamily="18" charset="-34"/>
                <a:cs typeface="AngsanaUPC" pitchFamily="18" charset="-34"/>
              </a:rPr>
              <a:t> </a:t>
            </a:r>
            <a:endParaRPr lang="th-TH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6096000" y="2286000"/>
          <a:ext cx="2857500" cy="4063365"/>
        </p:xfrm>
        <a:graphic>
          <a:graphicData uri="http://schemas.openxmlformats.org/drawingml/2006/table">
            <a:tbl>
              <a:tblPr/>
              <a:tblGrid>
                <a:gridCol w="540947"/>
                <a:gridCol w="754453"/>
                <a:gridCol w="685800"/>
                <a:gridCol w="876300"/>
              </a:tblGrid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Shop_Id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Product_Id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Date_Id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Sale_Amount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S001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G001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D005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S001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G003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D005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S001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G004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D005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S001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G005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D005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S001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G015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D005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S002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G002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D005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S002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G009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D005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S002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G010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D005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S002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G015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D005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S002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D005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S003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G001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D005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S003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G002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D005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S003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G003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D001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S003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G004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D001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S003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G005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D001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S003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G006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D001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…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th-TH" sz="1100" b="0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ight Arrow 9"/>
          <p:cNvSpPr/>
          <p:nvPr/>
        </p:nvSpPr>
        <p:spPr>
          <a:xfrm>
            <a:off x="3581400" y="1752600"/>
            <a:ext cx="19050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TextBox 10"/>
          <p:cNvSpPr txBox="1"/>
          <p:nvPr/>
        </p:nvSpPr>
        <p:spPr>
          <a:xfrm>
            <a:off x="6172200" y="14478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AngsanaUPC" pitchFamily="18" charset="-34"/>
                <a:cs typeface="AngsanaUPC" pitchFamily="18" charset="-34"/>
              </a:rPr>
              <a:t>หลัง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Update</a:t>
            </a:r>
            <a:endParaRPr lang="th-TH" dirty="0"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590800"/>
            <a:ext cx="8229600" cy="1143000"/>
          </a:xfrm>
          <a:prstGeom prst="rect">
            <a:avLst/>
          </a:prstGeom>
          <a:solidFill>
            <a:srgbClr val="EDF6F9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Data Warehouse</a:t>
            </a:r>
            <a:endParaRPr kumimoji="0" lang="th-TH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Data Warehouse</a:t>
            </a:r>
            <a:r>
              <a:rPr lang="th-TH" dirty="0" smtClean="0"/>
              <a:t/>
            </a:r>
            <a:br>
              <a:rPr lang="th-TH" dirty="0" smtClean="0"/>
            </a:b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h-TH" dirty="0" smtClean="0">
                <a:latin typeface="AngsanaUPC" pitchFamily="18" charset="-34"/>
                <a:cs typeface="AngsanaUPC" pitchFamily="18" charset="-34"/>
              </a:rPr>
              <a:t>		ถ้าระบบมีข้อมูลที่มีความซับซ้อน และปริมาณมาก จำเป็นต้องตรวจสอบความถูกต้องที่อยู่ใน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Data Warehouse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ในกรณีนี้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Data Staging Area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 ควรออกแบบให้เหมือนโครงสร้างข้อมูลของ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Data Warehouse</a:t>
            </a:r>
          </a:p>
          <a:p>
            <a:pPr>
              <a:buNone/>
            </a:pPr>
            <a:r>
              <a:rPr lang="en-US" dirty="0" smtClean="0">
                <a:latin typeface="AngsanaUPC" pitchFamily="18" charset="-34"/>
                <a:cs typeface="AngsanaUPC" pitchFamily="18" charset="-34"/>
              </a:rPr>
              <a:t>           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ใน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LAB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เลือกแบบนี้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Warehouse</a:t>
            </a:r>
            <a:endParaRPr lang="th-TH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447800"/>
            <a:ext cx="5934564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Warehouse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1"/>
            <a:ext cx="8229600" cy="1523999"/>
          </a:xfrm>
        </p:spPr>
        <p:txBody>
          <a:bodyPr/>
          <a:lstStyle/>
          <a:p>
            <a:pPr>
              <a:buNone/>
            </a:pP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การย้าย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Data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ข้าม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Database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โดย ใช้คำสั่ง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SQL Command</a:t>
            </a:r>
          </a:p>
          <a:p>
            <a:pPr>
              <a:buNone/>
            </a:pPr>
            <a:r>
              <a:rPr lang="en-US" sz="2000" dirty="0" smtClean="0"/>
              <a:t>Insert</a:t>
            </a:r>
            <a:r>
              <a:rPr lang="en-US" sz="2000" b="1" dirty="0" smtClean="0"/>
              <a:t> into </a:t>
            </a:r>
            <a:r>
              <a:rPr lang="en-US" sz="2000" b="1" dirty="0" err="1" smtClean="0"/>
              <a:t>ZZZ_DataWarehouse.dbo.DW_Customer</a:t>
            </a:r>
            <a:endParaRPr lang="en-US" sz="2000" b="1" dirty="0" smtClean="0"/>
          </a:p>
          <a:p>
            <a:pPr>
              <a:buNone/>
            </a:pPr>
            <a:r>
              <a:rPr lang="en-US" sz="2000" dirty="0" smtClean="0"/>
              <a:t>select</a:t>
            </a:r>
            <a:r>
              <a:rPr lang="en-US" sz="2000" b="1" dirty="0" smtClean="0"/>
              <a:t> * from </a:t>
            </a:r>
            <a:r>
              <a:rPr lang="en-US" sz="2000" b="1" dirty="0" err="1" smtClean="0"/>
              <a:t>ZZZ_StagingArea.dbo.Stg_Customer</a:t>
            </a:r>
            <a:endParaRPr lang="th-TH" sz="2000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2819400"/>
            <a:ext cx="8001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dirty="0" smtClean="0"/>
              <a:t>Insert</a:t>
            </a:r>
            <a:r>
              <a:rPr lang="en-US" sz="2000" b="1" dirty="0" smtClean="0"/>
              <a:t> into </a:t>
            </a:r>
            <a:r>
              <a:rPr lang="en-US" sz="2000" b="1" dirty="0" err="1" smtClean="0"/>
              <a:t>ZZZ_DataWarehouse.dbo.DW_Product</a:t>
            </a:r>
            <a:endParaRPr lang="en-US" sz="2000" b="1" dirty="0" smtClean="0"/>
          </a:p>
          <a:p>
            <a:pPr>
              <a:buNone/>
            </a:pPr>
            <a:r>
              <a:rPr lang="en-US" sz="2000" dirty="0" smtClean="0"/>
              <a:t>select</a:t>
            </a:r>
            <a:r>
              <a:rPr lang="en-US" sz="2000" b="1" dirty="0" smtClean="0"/>
              <a:t> * from </a:t>
            </a:r>
            <a:r>
              <a:rPr lang="en-US" sz="2000" b="1" dirty="0" err="1" smtClean="0"/>
              <a:t>ZZZ_StagingArea.dbo.Stg_Product</a:t>
            </a:r>
            <a:endParaRPr lang="th-TH" sz="2000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3657600"/>
            <a:ext cx="8001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dirty="0" smtClean="0"/>
              <a:t>Insert</a:t>
            </a:r>
            <a:r>
              <a:rPr lang="en-US" sz="2000" b="1" dirty="0" smtClean="0"/>
              <a:t> into </a:t>
            </a:r>
            <a:r>
              <a:rPr lang="en-US" sz="2000" b="1" dirty="0" err="1" smtClean="0"/>
              <a:t>ZZZ_DataWarehouse.dbo.DW_Sales</a:t>
            </a:r>
            <a:endParaRPr lang="en-US" sz="2000" b="1" dirty="0" smtClean="0"/>
          </a:p>
          <a:p>
            <a:pPr>
              <a:buNone/>
            </a:pPr>
            <a:r>
              <a:rPr lang="en-US" sz="2000" dirty="0" smtClean="0"/>
              <a:t>select</a:t>
            </a:r>
            <a:r>
              <a:rPr lang="en-US" sz="2000" b="1" dirty="0" smtClean="0"/>
              <a:t> * from </a:t>
            </a:r>
            <a:r>
              <a:rPr lang="en-US" sz="2000" b="1" dirty="0" err="1" smtClean="0"/>
              <a:t>ZZZ_StagingArea.dbo.Stg_Sales</a:t>
            </a:r>
            <a:endParaRPr lang="th-TH" sz="2000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5181600"/>
            <a:ext cx="8001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dirty="0" smtClean="0"/>
              <a:t>Insert</a:t>
            </a:r>
            <a:r>
              <a:rPr lang="en-US" sz="2000" b="1" dirty="0" smtClean="0"/>
              <a:t> into </a:t>
            </a:r>
            <a:r>
              <a:rPr lang="en-US" sz="2000" b="1" dirty="0" err="1" smtClean="0"/>
              <a:t>ZZZ_DataWarehouse.dbo.DW_Shop</a:t>
            </a:r>
            <a:endParaRPr lang="en-US" sz="2000" b="1" dirty="0" smtClean="0"/>
          </a:p>
          <a:p>
            <a:pPr>
              <a:buNone/>
            </a:pPr>
            <a:r>
              <a:rPr lang="en-US" sz="2000" dirty="0" smtClean="0"/>
              <a:t>select</a:t>
            </a:r>
            <a:r>
              <a:rPr lang="en-US" sz="2000" b="1" dirty="0" smtClean="0"/>
              <a:t> * from </a:t>
            </a:r>
            <a:r>
              <a:rPr lang="en-US" sz="2000" b="1" dirty="0" err="1" smtClean="0"/>
              <a:t>ZZZ_StagingArea.dbo.Stg_Shop</a:t>
            </a:r>
            <a:endParaRPr lang="th-TH" sz="2000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4419600"/>
            <a:ext cx="8001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dirty="0" smtClean="0"/>
              <a:t>Insert</a:t>
            </a:r>
            <a:r>
              <a:rPr lang="en-US" sz="2000" b="1" dirty="0" smtClean="0"/>
              <a:t> into </a:t>
            </a:r>
            <a:r>
              <a:rPr lang="en-US" sz="2000" b="1" dirty="0" err="1" smtClean="0"/>
              <a:t>ZZZ_DataWarehouse.dbo.DW_Sales_detail</a:t>
            </a:r>
            <a:endParaRPr lang="en-US" sz="2000" b="1" dirty="0" smtClean="0"/>
          </a:p>
          <a:p>
            <a:pPr>
              <a:buNone/>
            </a:pPr>
            <a:r>
              <a:rPr lang="en-US" sz="2000" dirty="0" smtClean="0"/>
              <a:t>select</a:t>
            </a:r>
            <a:r>
              <a:rPr lang="en-US" sz="2000" b="1" dirty="0" smtClean="0"/>
              <a:t> * from </a:t>
            </a:r>
            <a:r>
              <a:rPr lang="en-US" sz="2000" b="1" dirty="0" err="1" smtClean="0"/>
              <a:t>ZZZ_StagingArea.dbo.Stg_Sales_detail</a:t>
            </a:r>
            <a:endParaRPr lang="th-TH" sz="2000" dirty="0"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609600"/>
            <a:ext cx="6944702" cy="576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otched Right Arrow 4"/>
          <p:cNvSpPr/>
          <p:nvPr/>
        </p:nvSpPr>
        <p:spPr>
          <a:xfrm rot="5209403">
            <a:off x="3792679" y="2177244"/>
            <a:ext cx="519952" cy="4572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Can 5"/>
          <p:cNvSpPr/>
          <p:nvPr/>
        </p:nvSpPr>
        <p:spPr>
          <a:xfrm>
            <a:off x="3352800" y="2667000"/>
            <a:ext cx="1371600" cy="990600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2"/>
                </a:solidFill>
              </a:rPr>
              <a:t>Data Warehouse</a:t>
            </a:r>
            <a:endParaRPr lang="th-TH" sz="1800" b="1" dirty="0">
              <a:solidFill>
                <a:schemeClr val="tx2"/>
              </a:solidFill>
            </a:endParaRPr>
          </a:p>
        </p:txBody>
      </p:sp>
      <p:sp>
        <p:nvSpPr>
          <p:cNvPr id="7" name="Notched Right Arrow 6"/>
          <p:cNvSpPr/>
          <p:nvPr/>
        </p:nvSpPr>
        <p:spPr>
          <a:xfrm rot="5240475">
            <a:off x="3853490" y="3772331"/>
            <a:ext cx="533400" cy="318119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Can 7"/>
          <p:cNvSpPr/>
          <p:nvPr/>
        </p:nvSpPr>
        <p:spPr>
          <a:xfrm>
            <a:off x="2057400" y="4191000"/>
            <a:ext cx="838200" cy="762000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2"/>
                </a:solidFill>
              </a:rPr>
              <a:t>Data Mart</a:t>
            </a:r>
            <a:endParaRPr lang="th-TH" sz="1800" b="1" dirty="0">
              <a:solidFill>
                <a:schemeClr val="tx2"/>
              </a:solidFill>
            </a:endParaRPr>
          </a:p>
        </p:txBody>
      </p:sp>
      <p:sp>
        <p:nvSpPr>
          <p:cNvPr id="9" name="Notched Right Arrow 8"/>
          <p:cNvSpPr/>
          <p:nvPr/>
        </p:nvSpPr>
        <p:spPr>
          <a:xfrm rot="7939814">
            <a:off x="2630657" y="3570076"/>
            <a:ext cx="533400" cy="34347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Notched Right Arrow 9"/>
          <p:cNvSpPr/>
          <p:nvPr/>
        </p:nvSpPr>
        <p:spPr>
          <a:xfrm rot="3702564">
            <a:off x="4883455" y="3652251"/>
            <a:ext cx="533400" cy="333779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Can 10"/>
          <p:cNvSpPr/>
          <p:nvPr/>
        </p:nvSpPr>
        <p:spPr>
          <a:xfrm>
            <a:off x="5105400" y="4191000"/>
            <a:ext cx="838200" cy="609600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2"/>
                </a:solidFill>
              </a:rPr>
              <a:t>Data Mart</a:t>
            </a:r>
            <a:endParaRPr lang="th-TH" sz="1800" b="1" dirty="0">
              <a:solidFill>
                <a:schemeClr val="tx2"/>
              </a:solidFill>
            </a:endParaRPr>
          </a:p>
        </p:txBody>
      </p:sp>
      <p:sp>
        <p:nvSpPr>
          <p:cNvPr id="12" name="Can 11"/>
          <p:cNvSpPr/>
          <p:nvPr/>
        </p:nvSpPr>
        <p:spPr>
          <a:xfrm>
            <a:off x="3657600" y="4343400"/>
            <a:ext cx="838200" cy="685800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2"/>
                </a:solidFill>
              </a:rPr>
              <a:t>Data Mart</a:t>
            </a:r>
            <a:endParaRPr lang="th-TH" sz="1800" b="1" dirty="0">
              <a:solidFill>
                <a:schemeClr val="tx2"/>
              </a:solidFill>
            </a:endParaRPr>
          </a:p>
        </p:txBody>
      </p:sp>
      <p:graphicFrame>
        <p:nvGraphicFramePr>
          <p:cNvPr id="13" name="Object 4"/>
          <p:cNvGraphicFramePr>
            <a:graphicFrameLocks noChangeAspect="1"/>
          </p:cNvGraphicFramePr>
          <p:nvPr/>
        </p:nvGraphicFramePr>
        <p:xfrm>
          <a:off x="5257800" y="5486400"/>
          <a:ext cx="762000" cy="457755"/>
        </p:xfrm>
        <a:graphic>
          <a:graphicData uri="http://schemas.openxmlformats.org/presentationml/2006/ole">
            <p:oleObj spid="_x0000_s53250" name="Visio" r:id="rId3" imgW="5709523" imgH="3430905" progId="Visio.Drawing.11">
              <p:embed/>
            </p:oleObj>
          </a:graphicData>
        </a:graphic>
      </p:graphicFrame>
      <p:graphicFrame>
        <p:nvGraphicFramePr>
          <p:cNvPr id="14" name="Object 4"/>
          <p:cNvGraphicFramePr>
            <a:graphicFrameLocks noChangeAspect="1"/>
          </p:cNvGraphicFramePr>
          <p:nvPr/>
        </p:nvGraphicFramePr>
        <p:xfrm>
          <a:off x="1752601" y="5791201"/>
          <a:ext cx="990600" cy="558318"/>
        </p:xfrm>
        <a:graphic>
          <a:graphicData uri="http://schemas.openxmlformats.org/presentationml/2006/ole">
            <p:oleObj spid="_x0000_s53251" name="Visio" r:id="rId4" imgW="5709523" imgH="3430905" progId="Visio.Drawing.11">
              <p:embed/>
            </p:oleObj>
          </a:graphicData>
        </a:graphic>
      </p:graphicFrame>
      <p:graphicFrame>
        <p:nvGraphicFramePr>
          <p:cNvPr id="15" name="Object 4"/>
          <p:cNvGraphicFramePr>
            <a:graphicFrameLocks noChangeAspect="1"/>
          </p:cNvGraphicFramePr>
          <p:nvPr/>
        </p:nvGraphicFramePr>
        <p:xfrm>
          <a:off x="3657600" y="5791200"/>
          <a:ext cx="914400" cy="549729"/>
        </p:xfrm>
        <a:graphic>
          <a:graphicData uri="http://schemas.openxmlformats.org/presentationml/2006/ole">
            <p:oleObj spid="_x0000_s53252" name="Visio" r:id="rId5" imgW="5709523" imgH="3430905" progId="Visio.Drawing.11">
              <p:embed/>
            </p:oleObj>
          </a:graphicData>
        </a:graphic>
      </p:graphicFrame>
      <p:sp>
        <p:nvSpPr>
          <p:cNvPr id="16" name="Notched Right Arrow 15"/>
          <p:cNvSpPr/>
          <p:nvPr/>
        </p:nvSpPr>
        <p:spPr>
          <a:xfrm rot="16200000">
            <a:off x="2134834" y="5104166"/>
            <a:ext cx="607132" cy="4572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Notched Right Arrow 16"/>
          <p:cNvSpPr/>
          <p:nvPr/>
        </p:nvSpPr>
        <p:spPr>
          <a:xfrm rot="16037498">
            <a:off x="3749122" y="5190829"/>
            <a:ext cx="607132" cy="4572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Notched Right Arrow 17"/>
          <p:cNvSpPr/>
          <p:nvPr/>
        </p:nvSpPr>
        <p:spPr>
          <a:xfrm rot="16200000">
            <a:off x="5259034" y="4875566"/>
            <a:ext cx="607132" cy="4572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TextBox 18"/>
          <p:cNvSpPr txBox="1"/>
          <p:nvPr/>
        </p:nvSpPr>
        <p:spPr>
          <a:xfrm>
            <a:off x="2590800" y="63246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Data Mart  Data Models</a:t>
            </a:r>
            <a:endParaRPr lang="th-TH" sz="1800" dirty="0"/>
          </a:p>
        </p:txBody>
      </p:sp>
      <p:sp>
        <p:nvSpPr>
          <p:cNvPr id="32" name="TextBox 31"/>
          <p:cNvSpPr txBox="1"/>
          <p:nvPr/>
        </p:nvSpPr>
        <p:spPr>
          <a:xfrm>
            <a:off x="4724400" y="12192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Partial Organization –wide </a:t>
            </a:r>
          </a:p>
          <a:p>
            <a:pPr algn="ctr"/>
            <a:r>
              <a:rPr lang="en-US" sz="1600" dirty="0" smtClean="0"/>
              <a:t>Data Models</a:t>
            </a:r>
            <a:endParaRPr lang="th-TH" sz="1600" dirty="0"/>
          </a:p>
        </p:txBody>
      </p:sp>
      <p:sp>
        <p:nvSpPr>
          <p:cNvPr id="33" name="Notched Right Arrow 32"/>
          <p:cNvSpPr/>
          <p:nvPr/>
        </p:nvSpPr>
        <p:spPr>
          <a:xfrm rot="14305886">
            <a:off x="5120515" y="3500512"/>
            <a:ext cx="533400" cy="333779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4" name="Notched Right Arrow 33"/>
          <p:cNvSpPr/>
          <p:nvPr/>
        </p:nvSpPr>
        <p:spPr>
          <a:xfrm rot="16200000">
            <a:off x="3549960" y="3765240"/>
            <a:ext cx="533400" cy="318119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5" name="Notched Right Arrow 34"/>
          <p:cNvSpPr/>
          <p:nvPr/>
        </p:nvSpPr>
        <p:spPr>
          <a:xfrm rot="18978894">
            <a:off x="2406979" y="3337062"/>
            <a:ext cx="533400" cy="34347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71596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3200" dirty="0" smtClean="0">
                <a:latin typeface="AngsanaUPC" pitchFamily="18" charset="-34"/>
                <a:cs typeface="AngsanaUPC" pitchFamily="18" charset="-34"/>
              </a:rPr>
              <a:t>3. </a:t>
            </a:r>
            <a:r>
              <a:rPr lang="th-TH" sz="3200" dirty="0" smtClean="0">
                <a:latin typeface="AngsanaUPC" pitchFamily="18" charset="-34"/>
                <a:cs typeface="AngsanaUPC" pitchFamily="18" charset="-34"/>
              </a:rPr>
              <a:t>วิธีการผสม </a:t>
            </a:r>
            <a:r>
              <a:rPr lang="en-US" sz="3200" dirty="0" smtClean="0">
                <a:latin typeface="AngsanaUPC" pitchFamily="18" charset="-34"/>
                <a:cs typeface="AngsanaUPC" pitchFamily="18" charset="-34"/>
              </a:rPr>
              <a:t>(Mixed Data Warehouse Development)</a:t>
            </a:r>
            <a:endParaRPr lang="th-TH" sz="3200" dirty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18444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0400" y="990600"/>
            <a:ext cx="1546858" cy="1064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2"/>
          <p:cNvSpPr/>
          <p:nvPr/>
        </p:nvSpPr>
        <p:spPr>
          <a:xfrm>
            <a:off x="6274688" y="6519446"/>
            <a:ext cx="29701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Ref: Ch3 Data Warehouse Design</a:t>
            </a:r>
            <a:endParaRPr lang="th-TH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th-TH" b="1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เสริม </a:t>
            </a:r>
            <a:r>
              <a:rPr lang="en-US" b="1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Surrogate Key</a:t>
            </a:r>
            <a:endParaRPr lang="th-TH" b="1" dirty="0">
              <a:solidFill>
                <a:srgbClr val="0070C0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75260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AngsanaUPC" pitchFamily="18" charset="-34"/>
                <a:cs typeface="AngsanaUPC" pitchFamily="18" charset="-34"/>
              </a:rPr>
              <a:t>อาจสร้างใน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Table  </a:t>
            </a:r>
            <a:r>
              <a:rPr lang="en-US" dirty="0" err="1" smtClean="0">
                <a:latin typeface="AngsanaUPC" pitchFamily="18" charset="-34"/>
                <a:cs typeface="AngsanaUPC" pitchFamily="18" charset="-34"/>
              </a:rPr>
              <a:t>DW_Product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ในกรณีที่หลายแผนกมีรหัสของตนเอง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 </a:t>
            </a:r>
            <a:endParaRPr lang="th-TH" dirty="0"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590800"/>
            <a:ext cx="8229600" cy="1143000"/>
          </a:xfrm>
          <a:prstGeom prst="rect">
            <a:avLst/>
          </a:prstGeom>
          <a:solidFill>
            <a:srgbClr val="EDF6F9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Data Mart</a:t>
            </a:r>
            <a:endParaRPr kumimoji="0" lang="th-TH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403860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ต้องมีข้อมูลเท่าที่จำเป็นเพื่อ ประสิทธิภาพในการประมวลผล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0" y="1628775"/>
          <a:ext cx="9348788" cy="3095625"/>
        </p:xfrm>
        <a:graphic>
          <a:graphicData uri="http://schemas.openxmlformats.org/presentationml/2006/ole">
            <p:oleObj spid="_x0000_s55298" name="Visio" r:id="rId3" imgW="9406899" imgH="3106935" progId="Visio.Drawing.11">
              <p:embed/>
            </p:oleObj>
          </a:graphicData>
        </a:graphic>
      </p:graphicFrame>
      <p:sp>
        <p:nvSpPr>
          <p:cNvPr id="139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49B7B4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 dirty="0">
                <a:solidFill>
                  <a:srgbClr val="000000"/>
                </a:solidFill>
                <a:latin typeface="AngsanaUPC" pitchFamily="18" charset="-34"/>
                <a:cs typeface="AngsanaUPC" pitchFamily="18" charset="-34"/>
              </a:rPr>
              <a:t>Data warehouse (</a:t>
            </a:r>
            <a:r>
              <a:rPr lang="th-TH" sz="4400" dirty="0">
                <a:solidFill>
                  <a:srgbClr val="000000"/>
                </a:solidFill>
                <a:latin typeface="AngsanaUPC" pitchFamily="18" charset="-34"/>
                <a:cs typeface="AngsanaUPC" pitchFamily="18" charset="-34"/>
              </a:rPr>
              <a:t>ภาพรวม</a:t>
            </a:r>
            <a:r>
              <a:rPr lang="en-US" sz="4400" dirty="0">
                <a:solidFill>
                  <a:srgbClr val="000000"/>
                </a:solidFill>
                <a:latin typeface="AngsanaUPC" pitchFamily="18" charset="-34"/>
                <a:cs typeface="AngsanaUPC" pitchFamily="18" charset="-34"/>
              </a:rPr>
              <a:t>)</a:t>
            </a:r>
            <a:endParaRPr lang="th-TH" sz="4400" kern="0" dirty="0">
              <a:solidFill>
                <a:srgbClr val="000000"/>
              </a:solidFill>
              <a:latin typeface="AngsanaUPC" pitchFamily="18" charset="-34"/>
              <a:ea typeface="+mj-ea"/>
              <a:cs typeface="AngsanaUPC" pitchFamily="18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57800" y="6324600"/>
            <a:ext cx="358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Ref : Ch5 Data Acquisition System</a:t>
            </a:r>
            <a:endParaRPr lang="th-TH" sz="16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5105400"/>
            <a:ext cx="624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AngsanaUPC" pitchFamily="18" charset="-34"/>
                <a:cs typeface="AngsanaUPC" pitchFamily="18" charset="-34"/>
              </a:rPr>
              <a:t>	จากภาพ ข้อมูลใน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Data Warehouse 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จะถูกนำไปสร้าง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Data Mart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หลายๆ ก้อนเพื่อประสิทธิภาพในการประมวลผล</a:t>
            </a:r>
            <a:endParaRPr lang="th-TH" dirty="0"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คำสั่ง </a:t>
            </a:r>
            <a:r>
              <a:rPr lang="en-US" dirty="0" smtClean="0"/>
              <a:t>Create Table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242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2000" dirty="0" smtClean="0"/>
              <a:t>      CREATE TABLE [</a:t>
            </a:r>
            <a:r>
              <a:rPr lang="en-US" sz="2000" dirty="0" err="1" smtClean="0"/>
              <a:t>dbo</a:t>
            </a:r>
            <a:r>
              <a:rPr lang="en-US" sz="2000" dirty="0" smtClean="0"/>
              <a:t>].[</a:t>
            </a:r>
            <a:r>
              <a:rPr lang="en-US" sz="2000" dirty="0" err="1" smtClean="0">
                <a:solidFill>
                  <a:srgbClr val="C00000"/>
                </a:solidFill>
              </a:rPr>
              <a:t>F_Sales</a:t>
            </a:r>
            <a:r>
              <a:rPr lang="en-US" sz="2000" dirty="0" smtClean="0"/>
              <a:t>]( [</a:t>
            </a:r>
            <a:r>
              <a:rPr lang="en-US" sz="2000" dirty="0" err="1" smtClean="0"/>
              <a:t>Shop_Id</a:t>
            </a:r>
            <a:r>
              <a:rPr lang="en-US" sz="2000" dirty="0" smtClean="0"/>
              <a:t>] [</a:t>
            </a:r>
            <a:r>
              <a:rPr lang="en-US" sz="2000" dirty="0" err="1" smtClean="0"/>
              <a:t>nvarchar</a:t>
            </a:r>
            <a:r>
              <a:rPr lang="en-US" sz="2000" dirty="0" smtClean="0"/>
              <a:t>](50) NULL, [</a:t>
            </a:r>
            <a:r>
              <a:rPr lang="en-US" sz="2000" dirty="0" err="1" smtClean="0"/>
              <a:t>Product_Id</a:t>
            </a:r>
            <a:r>
              <a:rPr lang="en-US" sz="2000" dirty="0" smtClean="0"/>
              <a:t>] [</a:t>
            </a:r>
            <a:r>
              <a:rPr lang="en-US" sz="2000" dirty="0" err="1" smtClean="0"/>
              <a:t>nvarchar</a:t>
            </a:r>
            <a:r>
              <a:rPr lang="en-US" sz="2000" dirty="0" smtClean="0"/>
              <a:t>](50) NULL, [</a:t>
            </a:r>
            <a:r>
              <a:rPr lang="en-US" sz="2000" dirty="0" err="1" smtClean="0"/>
              <a:t>Date_Id</a:t>
            </a:r>
            <a:r>
              <a:rPr lang="en-US" sz="2000" dirty="0" smtClean="0"/>
              <a:t>] [</a:t>
            </a:r>
            <a:r>
              <a:rPr lang="en-US" sz="2000" dirty="0" err="1" smtClean="0"/>
              <a:t>nvarchar</a:t>
            </a:r>
            <a:r>
              <a:rPr lang="en-US" sz="2000" dirty="0" smtClean="0"/>
              <a:t>](50) NULL, [</a:t>
            </a:r>
            <a:r>
              <a:rPr lang="en-US" sz="2000" dirty="0" err="1" smtClean="0"/>
              <a:t>Sale_Amount</a:t>
            </a:r>
            <a:r>
              <a:rPr lang="en-US" sz="2000" dirty="0" smtClean="0"/>
              <a:t>] [float] NULL ) ON [PRIMARY] 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 </a:t>
            </a:r>
            <a:r>
              <a:rPr lang="en-US" sz="2000" dirty="0" smtClean="0"/>
              <a:t>      </a:t>
            </a:r>
            <a:r>
              <a:rPr lang="en-US" sz="2000" dirty="0" smtClean="0"/>
              <a:t>GO</a:t>
            </a: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      CREATE TABLE [</a:t>
            </a:r>
            <a:r>
              <a:rPr lang="en-US" sz="2000" dirty="0" err="1" smtClean="0"/>
              <a:t>dbo</a:t>
            </a:r>
            <a:r>
              <a:rPr lang="en-US" sz="2000" dirty="0" smtClean="0"/>
              <a:t>].</a:t>
            </a:r>
            <a:r>
              <a:rPr lang="en-US" sz="2000" dirty="0" smtClean="0">
                <a:solidFill>
                  <a:srgbClr val="C00000"/>
                </a:solidFill>
              </a:rPr>
              <a:t>[</a:t>
            </a:r>
            <a:r>
              <a:rPr lang="en-US" sz="2000" dirty="0" err="1" smtClean="0">
                <a:solidFill>
                  <a:srgbClr val="C00000"/>
                </a:solidFill>
              </a:rPr>
              <a:t>D_Product</a:t>
            </a:r>
            <a:r>
              <a:rPr lang="en-US" sz="2000" dirty="0" smtClean="0">
                <a:solidFill>
                  <a:srgbClr val="C00000"/>
                </a:solidFill>
              </a:rPr>
              <a:t>]</a:t>
            </a:r>
            <a:r>
              <a:rPr lang="en-US" sz="2000" dirty="0" smtClean="0"/>
              <a:t>( [</a:t>
            </a:r>
            <a:r>
              <a:rPr lang="en-US" sz="2000" dirty="0" err="1" smtClean="0"/>
              <a:t>Product_id</a:t>
            </a:r>
            <a:r>
              <a:rPr lang="en-US" sz="2000" dirty="0" smtClean="0"/>
              <a:t>] [</a:t>
            </a:r>
            <a:r>
              <a:rPr lang="en-US" sz="2000" dirty="0" err="1" smtClean="0"/>
              <a:t>nvarchar</a:t>
            </a:r>
            <a:r>
              <a:rPr lang="en-US" sz="2000" dirty="0" smtClean="0"/>
              <a:t>](50) NULL, [</a:t>
            </a:r>
            <a:r>
              <a:rPr lang="en-US" sz="2000" dirty="0" err="1" smtClean="0"/>
              <a:t>Product_Name</a:t>
            </a:r>
            <a:r>
              <a:rPr lang="en-US" sz="2000" dirty="0" smtClean="0"/>
              <a:t>] [</a:t>
            </a:r>
            <a:r>
              <a:rPr lang="en-US" sz="2000" dirty="0" err="1" smtClean="0"/>
              <a:t>nvarchar</a:t>
            </a:r>
            <a:r>
              <a:rPr lang="en-US" sz="2000" dirty="0" smtClean="0"/>
              <a:t>](50) NULL ) ON [PRIMARY] 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 </a:t>
            </a:r>
            <a:r>
              <a:rPr lang="en-US" sz="2000" dirty="0" smtClean="0"/>
              <a:t>     </a:t>
            </a:r>
            <a:r>
              <a:rPr lang="en-US" sz="2000" dirty="0" smtClean="0"/>
              <a:t>GO</a:t>
            </a: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	CREATE TABLE [</a:t>
            </a:r>
            <a:r>
              <a:rPr lang="en-US" sz="2000" dirty="0" err="1" smtClean="0"/>
              <a:t>dbo</a:t>
            </a:r>
            <a:r>
              <a:rPr lang="en-US" sz="2000" dirty="0" smtClean="0"/>
              <a:t>].[</a:t>
            </a:r>
            <a:r>
              <a:rPr lang="en-US" sz="2000" dirty="0" err="1" smtClean="0">
                <a:solidFill>
                  <a:srgbClr val="C00000"/>
                </a:solidFill>
              </a:rPr>
              <a:t>D_Shop</a:t>
            </a:r>
            <a:r>
              <a:rPr lang="en-US" sz="2000" dirty="0" smtClean="0"/>
              <a:t>]( [</a:t>
            </a:r>
            <a:r>
              <a:rPr lang="en-US" sz="2000" dirty="0" err="1" smtClean="0"/>
              <a:t>Shop_Id</a:t>
            </a:r>
            <a:r>
              <a:rPr lang="en-US" sz="2000" dirty="0" smtClean="0"/>
              <a:t>] [</a:t>
            </a:r>
            <a:r>
              <a:rPr lang="en-US" sz="2000" dirty="0" err="1" smtClean="0"/>
              <a:t>nvarchar</a:t>
            </a:r>
            <a:r>
              <a:rPr lang="en-US" sz="2000" dirty="0" smtClean="0"/>
              <a:t>](50) NULL, [</a:t>
            </a:r>
            <a:r>
              <a:rPr lang="en-US" sz="2000" dirty="0" err="1" smtClean="0"/>
              <a:t>Shop_Name</a:t>
            </a:r>
            <a:r>
              <a:rPr lang="en-US" sz="2000" dirty="0" smtClean="0"/>
              <a:t>] [</a:t>
            </a:r>
            <a:r>
              <a:rPr lang="en-US" sz="2000" dirty="0" err="1" smtClean="0"/>
              <a:t>nvarchar</a:t>
            </a:r>
            <a:r>
              <a:rPr lang="en-US" sz="2000" dirty="0" smtClean="0"/>
              <a:t>](50) NULL ) ON [PRIMARY</a:t>
            </a:r>
            <a:r>
              <a:rPr lang="en-US" sz="2000" dirty="0" smtClean="0"/>
              <a:t>]</a:t>
            </a:r>
          </a:p>
          <a:p>
            <a:pPr>
              <a:buNone/>
            </a:pPr>
            <a:r>
              <a:rPr lang="en-US" sz="2000" dirty="0" smtClean="0"/>
              <a:t> </a:t>
            </a:r>
            <a:r>
              <a:rPr lang="en-US" sz="2000" dirty="0" smtClean="0"/>
              <a:t>     </a:t>
            </a:r>
            <a:r>
              <a:rPr lang="en-US" sz="2000" dirty="0" smtClean="0"/>
              <a:t>GO</a:t>
            </a: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       CREATE TABLE [</a:t>
            </a:r>
            <a:r>
              <a:rPr lang="en-US" sz="2000" dirty="0" err="1" smtClean="0"/>
              <a:t>dbo</a:t>
            </a:r>
            <a:r>
              <a:rPr lang="en-US" sz="2000" dirty="0" smtClean="0"/>
              <a:t>].[</a:t>
            </a:r>
            <a:r>
              <a:rPr lang="en-US" sz="2000" dirty="0" err="1" smtClean="0">
                <a:solidFill>
                  <a:srgbClr val="C00000"/>
                </a:solidFill>
              </a:rPr>
              <a:t>D_Sale_Date</a:t>
            </a:r>
            <a:r>
              <a:rPr lang="en-US" sz="2000" dirty="0" smtClean="0"/>
              <a:t>]( [</a:t>
            </a:r>
            <a:r>
              <a:rPr lang="en-US" sz="2000" dirty="0" err="1" smtClean="0"/>
              <a:t>Date_id</a:t>
            </a:r>
            <a:r>
              <a:rPr lang="en-US" sz="2000" dirty="0" smtClean="0"/>
              <a:t>] [</a:t>
            </a:r>
            <a:r>
              <a:rPr lang="en-US" sz="2000" dirty="0" err="1" smtClean="0"/>
              <a:t>nvarchar</a:t>
            </a:r>
            <a:r>
              <a:rPr lang="en-US" sz="2000" dirty="0" smtClean="0"/>
              <a:t>](50) NULL, [</a:t>
            </a:r>
            <a:r>
              <a:rPr lang="en-US" sz="2000" dirty="0" err="1" smtClean="0"/>
              <a:t>Sale_Date</a:t>
            </a:r>
            <a:r>
              <a:rPr lang="en-US" sz="2000" dirty="0" smtClean="0"/>
              <a:t>] [</a:t>
            </a:r>
            <a:r>
              <a:rPr lang="en-US" sz="2000" dirty="0" err="1" smtClean="0"/>
              <a:t>nvarchar</a:t>
            </a:r>
            <a:r>
              <a:rPr lang="en-US" sz="2000" dirty="0" smtClean="0"/>
              <a:t>](50) NULL ) ON [PRIMARY] 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 </a:t>
            </a:r>
            <a:r>
              <a:rPr lang="en-US" sz="2000" dirty="0" smtClean="0"/>
              <a:t>      </a:t>
            </a:r>
            <a:r>
              <a:rPr lang="en-US" sz="2000" dirty="0" smtClean="0"/>
              <a:t>GO</a:t>
            </a: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th-TH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th-TH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ngsanaUPC" pitchFamily="18" charset="-34"/>
                <a:cs typeface="AngsanaUPC" pitchFamily="18" charset="-34"/>
              </a:rPr>
              <a:t>Data </a:t>
            </a:r>
            <a:r>
              <a:rPr lang="en-US" b="1" dirty="0" smtClean="0">
                <a:latin typeface="AngsanaUPC" pitchFamily="18" charset="-34"/>
                <a:cs typeface="AngsanaUPC" pitchFamily="18" charset="-34"/>
              </a:rPr>
              <a:t>Mart          (</a:t>
            </a:r>
            <a:r>
              <a:rPr lang="th-TH" b="1" dirty="0" smtClean="0">
                <a:latin typeface="AngsanaUPC" pitchFamily="18" charset="-34"/>
                <a:cs typeface="AngsanaUPC" pitchFamily="18" charset="-34"/>
              </a:rPr>
              <a:t>ปรับปรุงแล้ว</a:t>
            </a:r>
            <a:r>
              <a:rPr lang="en-US" b="1" dirty="0" smtClean="0">
                <a:latin typeface="AngsanaUPC" pitchFamily="18" charset="-34"/>
                <a:cs typeface="AngsanaUPC" pitchFamily="18" charset="-34"/>
              </a:rPr>
              <a:t>)</a:t>
            </a:r>
            <a:endParaRPr lang="th-TH" b="1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8229600" cy="1523999"/>
          </a:xfrm>
        </p:spPr>
        <p:txBody>
          <a:bodyPr/>
          <a:lstStyle/>
          <a:p>
            <a:pPr>
              <a:buNone/>
            </a:pP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การย้าย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Data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ข้าม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Database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โดย ใช้คำสั่ง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SQL Command</a:t>
            </a:r>
          </a:p>
          <a:p>
            <a:pPr>
              <a:buNone/>
            </a:pPr>
            <a:r>
              <a:rPr lang="en-US" sz="2000" dirty="0" smtClean="0"/>
              <a:t>Insert</a:t>
            </a:r>
            <a:r>
              <a:rPr lang="en-US" sz="2000" b="1" dirty="0" smtClean="0"/>
              <a:t> into </a:t>
            </a:r>
            <a:r>
              <a:rPr lang="en-US" sz="2000" b="1" dirty="0" err="1" smtClean="0"/>
              <a:t>ZZZ_DataMart.dbo.F_sales</a:t>
            </a:r>
            <a:endParaRPr lang="en-US" sz="2000" b="1" dirty="0" smtClean="0"/>
          </a:p>
          <a:p>
            <a:pPr>
              <a:buNone/>
            </a:pPr>
            <a:r>
              <a:rPr lang="en-US" sz="2000" dirty="0" smtClean="0"/>
              <a:t>select</a:t>
            </a:r>
            <a:r>
              <a:rPr lang="en-US" sz="2000" b="1" dirty="0" smtClean="0"/>
              <a:t> * from ZZZ_StagingArea.dbo. </a:t>
            </a:r>
            <a:r>
              <a:rPr lang="en-US" sz="2000" b="1" dirty="0" err="1" smtClean="0"/>
              <a:t>F_sales</a:t>
            </a:r>
            <a:endParaRPr lang="th-TH" sz="2000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2819400"/>
            <a:ext cx="8001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dirty="0" smtClean="0"/>
              <a:t>Insert</a:t>
            </a:r>
            <a:r>
              <a:rPr lang="en-US" sz="2000" b="1" dirty="0" smtClean="0"/>
              <a:t> into </a:t>
            </a:r>
            <a:r>
              <a:rPr lang="en-US" sz="2000" b="1" dirty="0" err="1" smtClean="0"/>
              <a:t>ZZZ_DataMart.dbo.D_Product</a:t>
            </a:r>
            <a:endParaRPr lang="en-US" sz="2000" b="1" dirty="0" smtClean="0"/>
          </a:p>
          <a:p>
            <a:pPr>
              <a:buNone/>
            </a:pPr>
            <a:r>
              <a:rPr lang="en-US" sz="2000" dirty="0" smtClean="0"/>
              <a:t>select</a:t>
            </a:r>
            <a:r>
              <a:rPr lang="en-US" sz="2000" b="1" dirty="0" smtClean="0"/>
              <a:t> * from </a:t>
            </a:r>
            <a:r>
              <a:rPr lang="en-US" sz="2000" b="1" dirty="0" err="1" smtClean="0"/>
              <a:t>ZZZ_StagingArea.dbo.D_Product</a:t>
            </a:r>
            <a:endParaRPr lang="th-TH" sz="2000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3581400"/>
            <a:ext cx="8001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dirty="0" smtClean="0"/>
              <a:t>Insert</a:t>
            </a:r>
            <a:r>
              <a:rPr lang="en-US" sz="2000" b="1" dirty="0" smtClean="0"/>
              <a:t> into </a:t>
            </a:r>
            <a:r>
              <a:rPr lang="en-US" sz="2000" b="1" dirty="0" err="1" smtClean="0"/>
              <a:t>ZZZ_DataMart.dbo.D_Sale_Date</a:t>
            </a:r>
            <a:endParaRPr lang="en-US" sz="2000" b="1" dirty="0" smtClean="0"/>
          </a:p>
          <a:p>
            <a:pPr>
              <a:buNone/>
            </a:pPr>
            <a:r>
              <a:rPr lang="en-US" sz="2000" dirty="0" smtClean="0"/>
              <a:t>select</a:t>
            </a:r>
            <a:r>
              <a:rPr lang="en-US" sz="2000" b="1" dirty="0" smtClean="0"/>
              <a:t> * from ZZZ_StagingArea.dbo. </a:t>
            </a:r>
            <a:r>
              <a:rPr lang="en-US" sz="2000" b="1" dirty="0" err="1" smtClean="0"/>
              <a:t>D_Sale_Date</a:t>
            </a:r>
            <a:endParaRPr lang="th-TH" sz="2000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4419600"/>
            <a:ext cx="8001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dirty="0" smtClean="0"/>
              <a:t>Insert</a:t>
            </a:r>
            <a:r>
              <a:rPr lang="en-US" sz="2000" b="1" dirty="0" smtClean="0"/>
              <a:t> into </a:t>
            </a:r>
            <a:r>
              <a:rPr lang="en-US" sz="2000" b="1" dirty="0" err="1" smtClean="0"/>
              <a:t>ZZZ_DataMart.dbo.D_Shop</a:t>
            </a:r>
            <a:endParaRPr lang="en-US" sz="2000" b="1" dirty="0" smtClean="0"/>
          </a:p>
          <a:p>
            <a:pPr>
              <a:buNone/>
            </a:pPr>
            <a:r>
              <a:rPr lang="en-US" sz="2000" dirty="0" smtClean="0"/>
              <a:t>select</a:t>
            </a:r>
            <a:r>
              <a:rPr lang="en-US" sz="2000" b="1" dirty="0" smtClean="0"/>
              <a:t> * from ZZZ_StagingArea.dbo. </a:t>
            </a:r>
            <a:r>
              <a:rPr lang="en-US" sz="2000" b="1" dirty="0" err="1" smtClean="0"/>
              <a:t>D_Shop</a:t>
            </a:r>
            <a:endParaRPr lang="th-TH" sz="2000" dirty="0"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Data Mart</a:t>
            </a:r>
            <a:br>
              <a:rPr lang="en-US" sz="3600" dirty="0" smtClean="0"/>
            </a:br>
            <a:r>
              <a:rPr lang="en-US" sz="3600" dirty="0" smtClean="0"/>
              <a:t>Dimensional Data  model (Star Schema)</a:t>
            </a:r>
            <a:endParaRPr lang="th-TH" sz="3600" dirty="0"/>
          </a:p>
        </p:txBody>
      </p:sp>
      <p:graphicFrame>
        <p:nvGraphicFramePr>
          <p:cNvPr id="38914" name="Object 4"/>
          <p:cNvGraphicFramePr>
            <a:graphicFrameLocks noChangeAspect="1"/>
          </p:cNvGraphicFramePr>
          <p:nvPr/>
        </p:nvGraphicFramePr>
        <p:xfrm>
          <a:off x="533400" y="1524000"/>
          <a:ext cx="8132763" cy="3768725"/>
        </p:xfrm>
        <a:graphic>
          <a:graphicData uri="http://schemas.openxmlformats.org/presentationml/2006/ole">
            <p:oleObj spid="_x0000_s38914" name="Visio" r:id="rId3" imgW="5553494" imgH="2572737" progId="Visio.Drawing.11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410200" y="6488668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C00000"/>
                </a:solidFill>
              </a:rPr>
              <a:t>Ref: Ch4 Dimensional Data Model</a:t>
            </a:r>
            <a:endParaRPr lang="th-TH" sz="1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105401" y="885825"/>
          <a:ext cx="2222500" cy="1971675"/>
        </p:xfrm>
        <a:graphic>
          <a:graphicData uri="http://schemas.openxmlformats.org/drawingml/2006/table">
            <a:tbl>
              <a:tblPr/>
              <a:tblGrid>
                <a:gridCol w="941630"/>
                <a:gridCol w="1280870"/>
              </a:tblGrid>
              <a:tr h="219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Product_Id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Product_name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G001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Beer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G002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Blanket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G003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Bread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G004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Candy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G005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Coke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G006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Computer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G007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Cookie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G008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Diaper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00" y="3400425"/>
          <a:ext cx="2667001" cy="2249805"/>
        </p:xfrm>
        <a:graphic>
          <a:graphicData uri="http://schemas.openxmlformats.org/drawingml/2006/table">
            <a:tbl>
              <a:tblPr/>
              <a:tblGrid>
                <a:gridCol w="762000"/>
                <a:gridCol w="1905001"/>
              </a:tblGrid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Shop_Id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Shop_name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S001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100" b="0" i="0" u="none" strike="noStrike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บริษัท เจริญ จริงใจ  สาขา  พะเยา 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Thailand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S002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บริษัท เจริญ จริงใจ  สาขา  เชียงใหม่ 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Thailand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S003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บริษัท เจริญ จริงใจ  สาขา  เชียงราย 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Thailand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S004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บริษัท เจริญ จริงใจ  สาขา  เวียงจันทร์ 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Lao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S005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บริษัท เจริญ จริงใจ  สาขา  ย่างกุ้ง 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Myanmar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S006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บริษัท เจริญ จริงใจ  สาขา ปักกิ่ง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China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086600" y="3381375"/>
          <a:ext cx="1663700" cy="1085850"/>
        </p:xfrm>
        <a:graphic>
          <a:graphicData uri="http://schemas.openxmlformats.org/drawingml/2006/table">
            <a:tbl>
              <a:tblPr/>
              <a:tblGrid>
                <a:gridCol w="684494"/>
                <a:gridCol w="979206"/>
              </a:tblGrid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Date_Id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Sale_Date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D001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16/01/2019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D002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15/01/2020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D003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20/01/2020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D004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21/01/2020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D005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30/01/2020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352800" y="3400425"/>
          <a:ext cx="3479801" cy="3088005"/>
        </p:xfrm>
        <a:graphic>
          <a:graphicData uri="http://schemas.openxmlformats.org/drawingml/2006/table">
            <a:tbl>
              <a:tblPr/>
              <a:tblGrid>
                <a:gridCol w="685175"/>
                <a:gridCol w="980181"/>
                <a:gridCol w="685175"/>
                <a:gridCol w="1129270"/>
              </a:tblGrid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Shop_Id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Product_Id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Date_Id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Sale_Amount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S001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G001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D005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S001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G003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D005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S001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G004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D005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S001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G005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D005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S001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G015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D005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S002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G002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D005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S002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G009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D005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S002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G010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D005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S002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G015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D005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S002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D005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S003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G001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D005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S003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G002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D005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S003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G003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D001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S003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G004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D001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S003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G005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D001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S003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G006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D001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4" name="Line 158"/>
          <p:cNvSpPr>
            <a:spLocks noChangeShapeType="1"/>
          </p:cNvSpPr>
          <p:nvPr/>
        </p:nvSpPr>
        <p:spPr bwMode="auto">
          <a:xfrm rot="16200000" flipV="1">
            <a:off x="3619501" y="2219325"/>
            <a:ext cx="2362199" cy="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 type="triangle"/>
            <a:tailEnd type="none"/>
          </a:ln>
        </p:spPr>
        <p:txBody>
          <a:bodyPr/>
          <a:lstStyle/>
          <a:p>
            <a:endParaRPr lang="th-TH"/>
          </a:p>
        </p:txBody>
      </p:sp>
      <p:sp>
        <p:nvSpPr>
          <p:cNvPr id="35" name="Line 159"/>
          <p:cNvSpPr>
            <a:spLocks noChangeShapeType="1"/>
          </p:cNvSpPr>
          <p:nvPr/>
        </p:nvSpPr>
        <p:spPr bwMode="auto">
          <a:xfrm rot="16200000">
            <a:off x="4952776" y="886049"/>
            <a:ext cx="0" cy="304352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grpSp>
        <p:nvGrpSpPr>
          <p:cNvPr id="37" name="Group 36"/>
          <p:cNvGrpSpPr/>
          <p:nvPr/>
        </p:nvGrpSpPr>
        <p:grpSpPr>
          <a:xfrm rot="5400000">
            <a:off x="6184106" y="2169319"/>
            <a:ext cx="357188" cy="2057400"/>
            <a:chOff x="250825" y="1268413"/>
            <a:chExt cx="433388" cy="2520950"/>
          </a:xfrm>
        </p:grpSpPr>
        <p:sp>
          <p:nvSpPr>
            <p:cNvPr id="38" name="Line 149"/>
            <p:cNvSpPr>
              <a:spLocks noChangeShapeType="1"/>
            </p:cNvSpPr>
            <p:nvPr/>
          </p:nvSpPr>
          <p:spPr bwMode="auto">
            <a:xfrm flipH="1">
              <a:off x="250825" y="1268413"/>
              <a:ext cx="1588" cy="2520950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9" name="Line 150"/>
            <p:cNvSpPr>
              <a:spLocks noChangeShapeType="1"/>
            </p:cNvSpPr>
            <p:nvPr/>
          </p:nvSpPr>
          <p:spPr bwMode="auto">
            <a:xfrm>
              <a:off x="250825" y="3789363"/>
              <a:ext cx="431800" cy="0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40" name="Line 151"/>
            <p:cNvSpPr>
              <a:spLocks noChangeShapeType="1"/>
            </p:cNvSpPr>
            <p:nvPr/>
          </p:nvSpPr>
          <p:spPr bwMode="auto">
            <a:xfrm>
              <a:off x="252413" y="1268413"/>
              <a:ext cx="431800" cy="0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41" name="Group 40"/>
          <p:cNvGrpSpPr/>
          <p:nvPr/>
        </p:nvGrpSpPr>
        <p:grpSpPr>
          <a:xfrm rot="5400000">
            <a:off x="2031206" y="1826419"/>
            <a:ext cx="433388" cy="2819400"/>
            <a:chOff x="250825" y="1268413"/>
            <a:chExt cx="433388" cy="2520950"/>
          </a:xfrm>
        </p:grpSpPr>
        <p:sp>
          <p:nvSpPr>
            <p:cNvPr id="42" name="Line 149"/>
            <p:cNvSpPr>
              <a:spLocks noChangeShapeType="1"/>
            </p:cNvSpPr>
            <p:nvPr/>
          </p:nvSpPr>
          <p:spPr bwMode="auto">
            <a:xfrm flipH="1">
              <a:off x="250825" y="1268413"/>
              <a:ext cx="1588" cy="2520950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43" name="Line 150"/>
            <p:cNvSpPr>
              <a:spLocks noChangeShapeType="1"/>
            </p:cNvSpPr>
            <p:nvPr/>
          </p:nvSpPr>
          <p:spPr bwMode="auto">
            <a:xfrm>
              <a:off x="250825" y="3789363"/>
              <a:ext cx="431800" cy="0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44" name="Line 151"/>
            <p:cNvSpPr>
              <a:spLocks noChangeShapeType="1"/>
            </p:cNvSpPr>
            <p:nvPr/>
          </p:nvSpPr>
          <p:spPr bwMode="auto">
            <a:xfrm>
              <a:off x="252413" y="1268413"/>
              <a:ext cx="431800" cy="0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45" name="Text Box 39"/>
          <p:cNvSpPr txBox="1">
            <a:spLocks noChangeArrowheads="1"/>
          </p:cNvSpPr>
          <p:nvPr/>
        </p:nvSpPr>
        <p:spPr bwMode="auto">
          <a:xfrm>
            <a:off x="3657600" y="3019425"/>
            <a:ext cx="23764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>
                <a:latin typeface="Angsana New" pitchFamily="18" charset="-34"/>
              </a:rPr>
              <a:t>Fact: Sales </a:t>
            </a:r>
            <a:endParaRPr lang="th-TH" b="0" dirty="0">
              <a:latin typeface="Angsana New" pitchFamily="18" charset="-34"/>
            </a:endParaRPr>
          </a:p>
        </p:txBody>
      </p:sp>
      <p:sp>
        <p:nvSpPr>
          <p:cNvPr id="46" name="Text Box 140"/>
          <p:cNvSpPr txBox="1">
            <a:spLocks noChangeArrowheads="1"/>
          </p:cNvSpPr>
          <p:nvPr/>
        </p:nvSpPr>
        <p:spPr bwMode="auto">
          <a:xfrm>
            <a:off x="838200" y="3033712"/>
            <a:ext cx="23764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>
                <a:latin typeface="Angsana New" pitchFamily="18" charset="-34"/>
              </a:rPr>
              <a:t>Dimension: Shop</a:t>
            </a:r>
            <a:endParaRPr lang="th-TH" b="0" dirty="0">
              <a:latin typeface="Angsana New" pitchFamily="18" charset="-34"/>
            </a:endParaRPr>
          </a:p>
        </p:txBody>
      </p:sp>
      <p:sp>
        <p:nvSpPr>
          <p:cNvPr id="47" name="Text Box 141"/>
          <p:cNvSpPr txBox="1">
            <a:spLocks noChangeArrowheads="1"/>
          </p:cNvSpPr>
          <p:nvPr/>
        </p:nvSpPr>
        <p:spPr bwMode="auto">
          <a:xfrm>
            <a:off x="5014912" y="504825"/>
            <a:ext cx="23764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>
                <a:latin typeface="Angsana New" pitchFamily="18" charset="-34"/>
              </a:rPr>
              <a:t>Dimension: Product</a:t>
            </a:r>
            <a:endParaRPr lang="th-TH" b="0" dirty="0">
              <a:latin typeface="Angsana New" pitchFamily="18" charset="-34"/>
            </a:endParaRPr>
          </a:p>
        </p:txBody>
      </p:sp>
      <p:sp>
        <p:nvSpPr>
          <p:cNvPr id="48" name="Text Box 142"/>
          <p:cNvSpPr txBox="1">
            <a:spLocks noChangeArrowheads="1"/>
          </p:cNvSpPr>
          <p:nvPr/>
        </p:nvSpPr>
        <p:spPr bwMode="auto">
          <a:xfrm>
            <a:off x="6934200" y="2943225"/>
            <a:ext cx="23764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>
                <a:latin typeface="Angsana New" pitchFamily="18" charset="-34"/>
              </a:rPr>
              <a:t>Dimension: Date</a:t>
            </a:r>
            <a:endParaRPr lang="th-TH" b="0" dirty="0">
              <a:latin typeface="Angsana New" pitchFamily="18" charset="-34"/>
            </a:endParaRPr>
          </a:p>
        </p:txBody>
      </p:sp>
      <p:sp>
        <p:nvSpPr>
          <p:cNvPr id="20" name="Text Box 165"/>
          <p:cNvSpPr txBox="1">
            <a:spLocks noChangeArrowheads="1"/>
          </p:cNvSpPr>
          <p:nvPr/>
        </p:nvSpPr>
        <p:spPr bwMode="auto">
          <a:xfrm>
            <a:off x="457200" y="685800"/>
            <a:ext cx="32400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dirty="0">
                <a:latin typeface="Angsana New" pitchFamily="18" charset="-34"/>
              </a:rPr>
              <a:t>ตัวอย่างข้อมูลใน </a:t>
            </a:r>
            <a:r>
              <a:rPr lang="en-US" dirty="0">
                <a:latin typeface="Angsana New" pitchFamily="18" charset="-34"/>
              </a:rPr>
              <a:t>Star Schema</a:t>
            </a:r>
            <a:endParaRPr lang="th-TH" dirty="0">
              <a:latin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th-TH" b="1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การสร้าง </a:t>
            </a:r>
            <a:r>
              <a:rPr lang="en-US" b="1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Cube </a:t>
            </a:r>
            <a:r>
              <a:rPr lang="th-TH" b="1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จาก </a:t>
            </a:r>
            <a:r>
              <a:rPr lang="en-US" b="1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Data Mart </a:t>
            </a:r>
            <a:br>
              <a:rPr lang="en-US" b="1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</a:br>
            <a:r>
              <a:rPr lang="th-TH" b="1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การ </a:t>
            </a:r>
            <a:r>
              <a:rPr lang="en-US" b="1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Roll Up, Drill Down</a:t>
            </a:r>
            <a:endParaRPr lang="th-TH" b="1" dirty="0">
              <a:solidFill>
                <a:srgbClr val="0070C0"/>
              </a:solidFill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752600"/>
            <a:ext cx="6338887" cy="3970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บทความที่น่าสนใจ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2438400"/>
          </a:xfrm>
        </p:spPr>
        <p:txBody>
          <a:bodyPr/>
          <a:lstStyle/>
          <a:p>
            <a:pPr>
              <a:buNone/>
            </a:pPr>
            <a:r>
              <a:rPr lang="th-TH" dirty="0" smtClean="0">
                <a:latin typeface="AngsanaUPC" pitchFamily="18" charset="-34"/>
                <a:cs typeface="AngsanaUPC" pitchFamily="18" charset="-34"/>
              </a:rPr>
              <a:t>		โลกในปัจจุบันต้องการคนที่เป็นผู้เชี่ยวชาญ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+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ที่รู้กว้าง (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Specialist, but also generalist) </a:t>
            </a:r>
            <a:r>
              <a:rPr lang="th-TH" dirty="0" err="1" smtClean="0">
                <a:latin typeface="AngsanaUPC" pitchFamily="18" charset="-34"/>
                <a:cs typeface="AngsanaUPC" pitchFamily="18" charset="-34"/>
              </a:rPr>
              <a:t>สำหรับทรัพยา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การบุคคล หมายถึงต้องการคนที่มีความรู้เฉพาะทางที่สร้างความได้เปรียบในการแข่งขัน (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Competitive advantage)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แต่ต้องรู้กว้างและทำงานเข้ากับคนอื่นได้ด้วย</a:t>
            </a:r>
            <a:endParaRPr lang="th-TH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5257800"/>
            <a:ext cx="5715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hlinkClick r:id="rId2"/>
              </a:rPr>
              <a:t>https://mgronline.com/daily/detail/9630000016414</a:t>
            </a:r>
            <a:endParaRPr lang="th-TH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381000" y="4648200"/>
            <a:ext cx="2057400" cy="990600"/>
          </a:xfrm>
          <a:prstGeom prst="rect">
            <a:avLst/>
          </a:prstGeom>
          <a:solidFill>
            <a:srgbClr val="CEEC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914400"/>
          </a:xfrm>
          <a:solidFill>
            <a:srgbClr val="CEECC2"/>
          </a:solidFill>
        </p:spPr>
        <p:txBody>
          <a:bodyPr>
            <a:normAutofit/>
          </a:bodyPr>
          <a:lstStyle/>
          <a:p>
            <a:r>
              <a:rPr lang="th-TH" sz="3200" b="1" dirty="0" smtClean="0">
                <a:solidFill>
                  <a:srgbClr val="0040C0"/>
                </a:solidFill>
                <a:latin typeface="AngsanaUPC" pitchFamily="18" charset="-34"/>
                <a:cs typeface="AngsanaUPC" pitchFamily="18" charset="-34"/>
              </a:rPr>
              <a:t>แบบจำลองข้อมูล </a:t>
            </a:r>
            <a:r>
              <a:rPr lang="en-US" sz="3200" b="1" dirty="0" smtClean="0">
                <a:solidFill>
                  <a:srgbClr val="0040C0"/>
                </a:solidFill>
                <a:latin typeface="AngsanaUPC" pitchFamily="18" charset="-34"/>
                <a:cs typeface="AngsanaUPC" pitchFamily="18" charset="-34"/>
              </a:rPr>
              <a:t>(Data Model) </a:t>
            </a:r>
            <a:r>
              <a:rPr lang="th-TH" sz="3200" b="1" dirty="0" smtClean="0">
                <a:solidFill>
                  <a:srgbClr val="0040C0"/>
                </a:solidFill>
                <a:latin typeface="AngsanaUPC" pitchFamily="18" charset="-34"/>
                <a:cs typeface="AngsanaUPC" pitchFamily="18" charset="-34"/>
              </a:rPr>
              <a:t>ในส่วนต่างๆ ของระบบการจัดการข้อมูล</a:t>
            </a:r>
            <a:r>
              <a:rPr lang="en-US" sz="3200" b="1" dirty="0" smtClean="0">
                <a:solidFill>
                  <a:srgbClr val="0040C0"/>
                </a:solidFill>
                <a:latin typeface="AngsanaUPC" pitchFamily="18" charset="-34"/>
                <a:cs typeface="AngsanaUPC" pitchFamily="18" charset="-34"/>
              </a:rPr>
              <a:t>  (1/2)</a:t>
            </a:r>
            <a:endParaRPr lang="th-TH" sz="3200" b="1" dirty="0">
              <a:solidFill>
                <a:srgbClr val="0040C0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609600" y="2557462"/>
            <a:ext cx="928687" cy="719138"/>
          </a:xfrm>
          <a:prstGeom prst="flowChartMagneticDisk">
            <a:avLst/>
          </a:prstGeom>
          <a:solidFill>
            <a:srgbClr val="8BC2C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dirty="0"/>
              <a:t>Data Staging </a:t>
            </a:r>
          </a:p>
          <a:p>
            <a:pPr algn="ctr"/>
            <a:r>
              <a:rPr lang="en-US" sz="1200" dirty="0"/>
              <a:t>Area</a:t>
            </a:r>
            <a:endParaRPr lang="th-TH" sz="1200" dirty="0"/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3352800" y="2514600"/>
            <a:ext cx="1292225" cy="914400"/>
          </a:xfrm>
          <a:prstGeom prst="flowChartMagneticDisk">
            <a:avLst/>
          </a:prstGeom>
          <a:solidFill>
            <a:srgbClr val="8BC2C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dirty="0"/>
              <a:t>Data Warehouse </a:t>
            </a:r>
          </a:p>
          <a:p>
            <a:pPr algn="ctr"/>
            <a:r>
              <a:rPr lang="en-US" sz="1200" dirty="0"/>
              <a:t>Database</a:t>
            </a:r>
            <a:endParaRPr lang="th-TH" sz="1200" dirty="0"/>
          </a:p>
        </p:txBody>
      </p:sp>
      <p:sp>
        <p:nvSpPr>
          <p:cNvPr id="7" name="AutoShape 10"/>
          <p:cNvSpPr>
            <a:spLocks noChangeArrowheads="1"/>
          </p:cNvSpPr>
          <p:nvPr/>
        </p:nvSpPr>
        <p:spPr bwMode="auto">
          <a:xfrm>
            <a:off x="6477000" y="1828800"/>
            <a:ext cx="914400" cy="639762"/>
          </a:xfrm>
          <a:prstGeom prst="flowChartMagneticDisk">
            <a:avLst/>
          </a:prstGeom>
          <a:solidFill>
            <a:srgbClr val="8BC2C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dirty="0" smtClean="0"/>
              <a:t>Data Mart</a:t>
            </a:r>
            <a:endParaRPr lang="th-TH" sz="1200" dirty="0"/>
          </a:p>
        </p:txBody>
      </p:sp>
      <p:sp>
        <p:nvSpPr>
          <p:cNvPr id="12" name="Rectangle 11"/>
          <p:cNvSpPr/>
          <p:nvPr/>
        </p:nvSpPr>
        <p:spPr>
          <a:xfrm>
            <a:off x="5341938" y="3810000"/>
            <a:ext cx="457200" cy="533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70C0"/>
                </a:solidFill>
              </a:rPr>
              <a:t>ETL</a:t>
            </a:r>
            <a:endParaRPr lang="th-TH" sz="1400" b="1" dirty="0">
              <a:solidFill>
                <a:srgbClr val="0070C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41938" y="1828800"/>
            <a:ext cx="457200" cy="533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70C0"/>
                </a:solidFill>
              </a:rPr>
              <a:t>ETL</a:t>
            </a:r>
            <a:endParaRPr lang="th-TH" sz="1400" b="1" dirty="0">
              <a:solidFill>
                <a:srgbClr val="0070C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09800" y="2667000"/>
            <a:ext cx="457200" cy="533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70C0"/>
                </a:solidFill>
              </a:rPr>
              <a:t>ETL</a:t>
            </a:r>
            <a:endParaRPr lang="th-TH" sz="1400" b="1" dirty="0">
              <a:solidFill>
                <a:srgbClr val="0070C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41938" y="2819400"/>
            <a:ext cx="457200" cy="533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70C0"/>
                </a:solidFill>
              </a:rPr>
              <a:t>ETL</a:t>
            </a:r>
            <a:endParaRPr lang="th-TH" sz="1400" b="1" dirty="0">
              <a:solidFill>
                <a:srgbClr val="0070C0"/>
              </a:solidFill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1600200" y="2786062"/>
            <a:ext cx="609600" cy="38100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Data</a:t>
            </a:r>
            <a:endParaRPr lang="th-TH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9" name="Right Arrow 28"/>
          <p:cNvSpPr/>
          <p:nvPr/>
        </p:nvSpPr>
        <p:spPr>
          <a:xfrm>
            <a:off x="4732338" y="1981200"/>
            <a:ext cx="609600" cy="38100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Data</a:t>
            </a:r>
            <a:endParaRPr lang="th-TH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0" name="Right Arrow 29"/>
          <p:cNvSpPr/>
          <p:nvPr/>
        </p:nvSpPr>
        <p:spPr>
          <a:xfrm>
            <a:off x="5875338" y="1905000"/>
            <a:ext cx="609600" cy="38100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Data</a:t>
            </a:r>
            <a:endParaRPr lang="th-TH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1" name="Right Arrow 30"/>
          <p:cNvSpPr/>
          <p:nvPr/>
        </p:nvSpPr>
        <p:spPr>
          <a:xfrm>
            <a:off x="5875338" y="2895600"/>
            <a:ext cx="609600" cy="38100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Data</a:t>
            </a:r>
            <a:endParaRPr lang="th-TH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2" name="Right Arrow 31"/>
          <p:cNvSpPr/>
          <p:nvPr/>
        </p:nvSpPr>
        <p:spPr>
          <a:xfrm>
            <a:off x="5875338" y="3886200"/>
            <a:ext cx="609600" cy="38100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Data</a:t>
            </a:r>
            <a:endParaRPr lang="th-TH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" name="Right Arrow 32"/>
          <p:cNvSpPr/>
          <p:nvPr/>
        </p:nvSpPr>
        <p:spPr>
          <a:xfrm>
            <a:off x="2743200" y="2743200"/>
            <a:ext cx="609600" cy="38100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Data</a:t>
            </a:r>
            <a:endParaRPr lang="th-TH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4" name="Right Arrow 33"/>
          <p:cNvSpPr/>
          <p:nvPr/>
        </p:nvSpPr>
        <p:spPr>
          <a:xfrm>
            <a:off x="4732338" y="3886200"/>
            <a:ext cx="609600" cy="38100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Data</a:t>
            </a:r>
            <a:endParaRPr lang="th-TH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5" name="Right Arrow 34"/>
          <p:cNvSpPr/>
          <p:nvPr/>
        </p:nvSpPr>
        <p:spPr>
          <a:xfrm>
            <a:off x="4732338" y="2895600"/>
            <a:ext cx="609600" cy="38100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Data</a:t>
            </a:r>
            <a:endParaRPr lang="th-TH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2438400" y="1143000"/>
            <a:ext cx="0" cy="4419600"/>
          </a:xfrm>
          <a:prstGeom prst="line">
            <a:avLst/>
          </a:prstGeom>
          <a:ln w="317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562600" y="1143000"/>
            <a:ext cx="0" cy="4495800"/>
          </a:xfrm>
          <a:prstGeom prst="line">
            <a:avLst/>
          </a:prstGeom>
          <a:ln w="317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2438400" y="4648200"/>
            <a:ext cx="3124200" cy="990600"/>
          </a:xfrm>
          <a:prstGeom prst="rect">
            <a:avLst/>
          </a:prstGeom>
          <a:solidFill>
            <a:srgbClr val="CEEC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8" name="Rectangle 47"/>
          <p:cNvSpPr/>
          <p:nvPr/>
        </p:nvSpPr>
        <p:spPr>
          <a:xfrm>
            <a:off x="5562600" y="4648200"/>
            <a:ext cx="3124200" cy="990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9" name="TextBox 48"/>
          <p:cNvSpPr txBox="1"/>
          <p:nvPr/>
        </p:nvSpPr>
        <p:spPr>
          <a:xfrm>
            <a:off x="609600" y="4778514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Relational Data Model</a:t>
            </a:r>
            <a:endParaRPr lang="th-TH" sz="20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3200400" y="4800600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Relational Data Model</a:t>
            </a:r>
            <a:endParaRPr lang="th-TH" sz="20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6172200" y="480060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Dimentional</a:t>
            </a:r>
            <a:r>
              <a:rPr lang="en-US" sz="2000" b="1" dirty="0" smtClean="0"/>
              <a:t> Data Model</a:t>
            </a:r>
            <a:endParaRPr lang="th-TH" sz="20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6553200" y="57150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OLAP</a:t>
            </a:r>
            <a:endParaRPr lang="th-TH" dirty="0"/>
          </a:p>
        </p:txBody>
      </p:sp>
      <p:sp>
        <p:nvSpPr>
          <p:cNvPr id="36" name="TextBox 35"/>
          <p:cNvSpPr txBox="1"/>
          <p:nvPr/>
        </p:nvSpPr>
        <p:spPr>
          <a:xfrm>
            <a:off x="2590800" y="5638800"/>
            <a:ext cx="297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Query and Report,  Data Mining</a:t>
            </a:r>
            <a:endParaRPr lang="th-TH" dirty="0"/>
          </a:p>
        </p:txBody>
      </p:sp>
      <p:sp>
        <p:nvSpPr>
          <p:cNvPr id="37" name="AutoShape 10"/>
          <p:cNvSpPr>
            <a:spLocks noChangeArrowheads="1"/>
          </p:cNvSpPr>
          <p:nvPr/>
        </p:nvSpPr>
        <p:spPr bwMode="auto">
          <a:xfrm>
            <a:off x="6477000" y="2743200"/>
            <a:ext cx="914400" cy="639762"/>
          </a:xfrm>
          <a:prstGeom prst="flowChartMagneticDisk">
            <a:avLst/>
          </a:prstGeom>
          <a:solidFill>
            <a:srgbClr val="8BC2C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dirty="0" smtClean="0"/>
              <a:t>Data Mart</a:t>
            </a:r>
            <a:endParaRPr lang="th-TH" sz="1200" dirty="0"/>
          </a:p>
        </p:txBody>
      </p:sp>
      <p:sp>
        <p:nvSpPr>
          <p:cNvPr id="38" name="AutoShape 10"/>
          <p:cNvSpPr>
            <a:spLocks noChangeArrowheads="1"/>
          </p:cNvSpPr>
          <p:nvPr/>
        </p:nvSpPr>
        <p:spPr bwMode="auto">
          <a:xfrm>
            <a:off x="6477000" y="3733800"/>
            <a:ext cx="914400" cy="639762"/>
          </a:xfrm>
          <a:prstGeom prst="flowChartMagneticDisk">
            <a:avLst/>
          </a:prstGeom>
          <a:solidFill>
            <a:srgbClr val="8BC2C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dirty="0" smtClean="0"/>
              <a:t>Data Mart</a:t>
            </a:r>
            <a:endParaRPr lang="th-TH" sz="1200" dirty="0"/>
          </a:p>
        </p:txBody>
      </p:sp>
      <p:sp>
        <p:nvSpPr>
          <p:cNvPr id="39" name="Rectangle 38"/>
          <p:cNvSpPr/>
          <p:nvPr/>
        </p:nvSpPr>
        <p:spPr>
          <a:xfrm>
            <a:off x="6274688" y="6519446"/>
            <a:ext cx="29701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Ref: Ch3 Data Warehouse Design</a:t>
            </a:r>
            <a:endParaRPr lang="th-TH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Magnetic Disk 5"/>
          <p:cNvSpPr/>
          <p:nvPr/>
        </p:nvSpPr>
        <p:spPr>
          <a:xfrm>
            <a:off x="3352800" y="1828800"/>
            <a:ext cx="1600200" cy="1143000"/>
          </a:xfrm>
          <a:prstGeom prst="flowChartMagneticDisk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Data Staging Area 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7" name="Flowchart: Magnetic Disk 6"/>
          <p:cNvSpPr/>
          <p:nvPr/>
        </p:nvSpPr>
        <p:spPr>
          <a:xfrm>
            <a:off x="7086600" y="1676400"/>
            <a:ext cx="1371600" cy="1143000"/>
          </a:xfrm>
          <a:prstGeom prst="flowChartMagneticDisk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Data Warehouse 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 rot="18839695">
            <a:off x="1600976" y="2290557"/>
            <a:ext cx="533400" cy="2286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Right Arrow 9"/>
          <p:cNvSpPr/>
          <p:nvPr/>
        </p:nvSpPr>
        <p:spPr>
          <a:xfrm rot="3016479">
            <a:off x="2856537" y="2206854"/>
            <a:ext cx="518647" cy="339935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Right Arrow 10"/>
          <p:cNvSpPr/>
          <p:nvPr/>
        </p:nvSpPr>
        <p:spPr>
          <a:xfrm rot="18458786">
            <a:off x="5029200" y="2209800"/>
            <a:ext cx="533400" cy="2286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Rectangle 12"/>
          <p:cNvSpPr/>
          <p:nvPr/>
        </p:nvSpPr>
        <p:spPr>
          <a:xfrm>
            <a:off x="228600" y="1676400"/>
            <a:ext cx="1371600" cy="1219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Data Acquisition System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 rot="3016479">
            <a:off x="6590337" y="2119311"/>
            <a:ext cx="518647" cy="339935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1905000" y="1219200"/>
          <a:ext cx="10668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  <a:gridCol w="533400"/>
              </a:tblGrid>
              <a:tr h="314960"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</a:t>
                      </a:r>
                      <a:endParaRPr lang="th-TH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4953000" y="1295400"/>
          <a:ext cx="20574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685800"/>
                <a:gridCol w="685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</a:t>
                      </a:r>
                      <a:endParaRPr lang="th-TH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Flowchart: Magnetic Disk 16"/>
          <p:cNvSpPr/>
          <p:nvPr/>
        </p:nvSpPr>
        <p:spPr>
          <a:xfrm>
            <a:off x="3657600" y="4648200"/>
            <a:ext cx="1600200" cy="1143000"/>
          </a:xfrm>
          <a:prstGeom prst="flowChartMagneticDisk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Data Staging Area 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18" name="Flowchart: Magnetic Disk 17"/>
          <p:cNvSpPr/>
          <p:nvPr/>
        </p:nvSpPr>
        <p:spPr>
          <a:xfrm>
            <a:off x="7239000" y="4495800"/>
            <a:ext cx="1371600" cy="1143000"/>
          </a:xfrm>
          <a:prstGeom prst="flowChartMagneticDisk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Data Warehouse 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 rot="18839695">
            <a:off x="1753376" y="5109957"/>
            <a:ext cx="533400" cy="2286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Right Arrow 19"/>
          <p:cNvSpPr/>
          <p:nvPr/>
        </p:nvSpPr>
        <p:spPr>
          <a:xfrm rot="3016479">
            <a:off x="3085137" y="5014911"/>
            <a:ext cx="518647" cy="339935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Right Arrow 20"/>
          <p:cNvSpPr/>
          <p:nvPr/>
        </p:nvSpPr>
        <p:spPr>
          <a:xfrm rot="18458786">
            <a:off x="5181600" y="5029200"/>
            <a:ext cx="533400" cy="2286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" name="Rectangle 21"/>
          <p:cNvSpPr/>
          <p:nvPr/>
        </p:nvSpPr>
        <p:spPr>
          <a:xfrm>
            <a:off x="381000" y="4648200"/>
            <a:ext cx="1371600" cy="1295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Data Acquisition System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23" name="Right Arrow 22"/>
          <p:cNvSpPr/>
          <p:nvPr/>
        </p:nvSpPr>
        <p:spPr>
          <a:xfrm rot="3016479">
            <a:off x="6742737" y="4938711"/>
            <a:ext cx="518647" cy="339935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5638800" y="4343400"/>
          <a:ext cx="10668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  <a:gridCol w="533400"/>
              </a:tblGrid>
              <a:tr h="314960"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</a:t>
                      </a:r>
                      <a:endParaRPr lang="th-TH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1905000" y="4267200"/>
          <a:ext cx="17526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4200"/>
                <a:gridCol w="584200"/>
                <a:gridCol w="584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</a:t>
                      </a:r>
                      <a:endParaRPr lang="th-TH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609600" y="3124200"/>
            <a:ext cx="723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AngsanaUPC" pitchFamily="18" charset="-34"/>
                <a:cs typeface="AngsanaUPC" pitchFamily="18" charset="-34"/>
              </a:rPr>
              <a:t>แบบที่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1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กระบวนการ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ETL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ที่การออกแบบโครงสร้างข้อมูลของ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Data Staging Area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ให้เหมือนกับ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Data Acquisition System </a:t>
            </a:r>
            <a:endParaRPr lang="th-TH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85800" y="5903893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AngsanaUPC" pitchFamily="18" charset="-34"/>
                <a:cs typeface="AngsanaUPC" pitchFamily="18" charset="-34"/>
              </a:rPr>
              <a:t>แบบที่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2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กระบวนการ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ETL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ที่การออกแบบโครงสร้างข้อมูลของ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Data Staging Area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ให้เหมือนกับ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Data Warehouse Database</a:t>
            </a:r>
            <a:endParaRPr lang="th-TH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62"/>
          </a:xfrm>
          <a:solidFill>
            <a:srgbClr val="67B9CF"/>
          </a:solidFill>
        </p:spPr>
        <p:txBody>
          <a:bodyPr>
            <a:normAutofit/>
          </a:bodyPr>
          <a:lstStyle/>
          <a:p>
            <a:r>
              <a:rPr lang="th-TH" dirty="0" smtClean="0">
                <a:latin typeface="AngsanaUPC" pitchFamily="18" charset="-34"/>
                <a:cs typeface="AngsanaUPC" pitchFamily="18" charset="-34"/>
              </a:rPr>
              <a:t>แนวทางการออกแบบ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Data Staging Area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กับการ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ETL</a:t>
            </a:r>
            <a:endParaRPr lang="th-TH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562600" y="6380946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Ref:  Ch6 Data Staging Area</a:t>
            </a:r>
            <a:endParaRPr lang="th-TH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03"/>
          <p:cNvSpPr>
            <a:spLocks noChangeArrowheads="1"/>
          </p:cNvSpPr>
          <p:nvPr/>
        </p:nvSpPr>
        <p:spPr bwMode="auto">
          <a:xfrm>
            <a:off x="5795963" y="1700213"/>
            <a:ext cx="3348037" cy="4249737"/>
          </a:xfrm>
          <a:prstGeom prst="rect">
            <a:avLst/>
          </a:prstGeom>
          <a:solidFill>
            <a:srgbClr val="CC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41987" name="Rectangle 102"/>
          <p:cNvSpPr>
            <a:spLocks noChangeArrowheads="1"/>
          </p:cNvSpPr>
          <p:nvPr/>
        </p:nvSpPr>
        <p:spPr bwMode="auto">
          <a:xfrm>
            <a:off x="2843213" y="1700213"/>
            <a:ext cx="2952750" cy="4249737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41988" name="Rectangle 101"/>
          <p:cNvSpPr>
            <a:spLocks noChangeArrowheads="1"/>
          </p:cNvSpPr>
          <p:nvPr/>
        </p:nvSpPr>
        <p:spPr bwMode="auto">
          <a:xfrm>
            <a:off x="0" y="1700213"/>
            <a:ext cx="2843213" cy="4249737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41989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457200"/>
            <a:ext cx="9036050" cy="1027113"/>
          </a:xfrm>
        </p:spPr>
        <p:txBody>
          <a:bodyPr>
            <a:normAutofit/>
          </a:bodyPr>
          <a:lstStyle/>
          <a:p>
            <a:pPr eaLnBrk="1" hangingPunct="1"/>
            <a:r>
              <a:rPr lang="th-TH" dirty="0" smtClean="0">
                <a:solidFill>
                  <a:srgbClr val="C00000"/>
                </a:solidFill>
                <a:effectLst/>
                <a:latin typeface="AngsanaUPC" pitchFamily="18" charset="-34"/>
                <a:cs typeface="AngsanaUPC" pitchFamily="18" charset="-34"/>
              </a:rPr>
              <a:t>คลังข้อมูล</a:t>
            </a:r>
            <a:r>
              <a:rPr lang="en-US" dirty="0" smtClean="0">
                <a:solidFill>
                  <a:srgbClr val="C00000"/>
                </a:solidFill>
                <a:effectLst/>
                <a:latin typeface="AngsanaUPC" pitchFamily="18" charset="-34"/>
                <a:cs typeface="AngsanaUPC" pitchFamily="18" charset="-34"/>
              </a:rPr>
              <a:t> (Data Warehouse)</a:t>
            </a:r>
            <a:r>
              <a:rPr lang="th-TH" dirty="0" smtClean="0">
                <a:solidFill>
                  <a:srgbClr val="C00000"/>
                </a:solidFill>
                <a:effectLst/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dirty="0" smtClean="0">
                <a:solidFill>
                  <a:srgbClr val="C00000"/>
                </a:solidFill>
                <a:effectLst/>
                <a:latin typeface="AngsanaUPC" pitchFamily="18" charset="-34"/>
                <a:cs typeface="AngsanaUPC" pitchFamily="18" charset="-34"/>
              </a:rPr>
              <a:t>: </a:t>
            </a:r>
            <a:r>
              <a:rPr lang="th-TH" sz="3200" dirty="0" smtClean="0">
                <a:solidFill>
                  <a:srgbClr val="C00000"/>
                </a:solidFill>
                <a:effectLst/>
                <a:latin typeface="AngsanaUPC" pitchFamily="18" charset="-34"/>
                <a:cs typeface="AngsanaUPC" pitchFamily="18" charset="-34"/>
              </a:rPr>
              <a:t>การวิเคราะห์ข้อมูลในคลังข้อมูล </a:t>
            </a:r>
          </a:p>
        </p:txBody>
      </p:sp>
      <p:sp>
        <p:nvSpPr>
          <p:cNvPr id="57353" name="Text Box 9"/>
          <p:cNvSpPr txBox="1">
            <a:spLocks noChangeArrowheads="1"/>
          </p:cNvSpPr>
          <p:nvPr/>
        </p:nvSpPr>
        <p:spPr bwMode="auto">
          <a:xfrm>
            <a:off x="3203575" y="4752975"/>
            <a:ext cx="1150938" cy="730250"/>
          </a:xfrm>
          <a:prstGeom prst="rect">
            <a:avLst/>
          </a:prstGeom>
          <a:solidFill>
            <a:srgbClr val="FFFF66"/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ngsana New" pitchFamily="18" charset="-34"/>
              </a:rPr>
              <a:t>OLAP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ngsana New" pitchFamily="18" charset="-34"/>
              </a:rPr>
              <a:t>Generator</a:t>
            </a:r>
            <a:endParaRPr lang="th-TH" sz="2000" dirty="0">
              <a:effectLst>
                <a:outerShdw blurRad="38100" dist="38100" dir="2700000" algn="tl">
                  <a:srgbClr val="FFFFFF"/>
                </a:outerShdw>
              </a:effectLst>
              <a:latin typeface="Angsana New" pitchFamily="18" charset="-34"/>
            </a:endParaRPr>
          </a:p>
        </p:txBody>
      </p:sp>
      <p:sp>
        <p:nvSpPr>
          <p:cNvPr id="57356" name="AutoShape 12"/>
          <p:cNvSpPr>
            <a:spLocks noChangeArrowheads="1"/>
          </p:cNvSpPr>
          <p:nvPr/>
        </p:nvSpPr>
        <p:spPr bwMode="auto">
          <a:xfrm>
            <a:off x="107950" y="3429000"/>
            <a:ext cx="1223963" cy="1008063"/>
          </a:xfrm>
          <a:prstGeom prst="can">
            <a:avLst>
              <a:gd name="adj" fmla="val 25000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400">
                <a:effectLst>
                  <a:outerShdw blurRad="38100" dist="38100" dir="2700000" algn="tl">
                    <a:srgbClr val="FFFFFF"/>
                  </a:outerShdw>
                </a:effectLst>
              </a:rPr>
              <a:t>Data </a:t>
            </a:r>
          </a:p>
          <a:p>
            <a:pPr algn="ctr">
              <a:defRPr/>
            </a:pPr>
            <a:r>
              <a:rPr lang="en-US" sz="1400">
                <a:effectLst>
                  <a:outerShdw blurRad="38100" dist="38100" dir="2700000" algn="tl">
                    <a:srgbClr val="FFFFFF"/>
                  </a:outerShdw>
                </a:effectLst>
              </a:rPr>
              <a:t>Warehouse</a:t>
            </a:r>
            <a:endParaRPr lang="th-TH" sz="14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7357" name="AutoShape 13"/>
          <p:cNvSpPr>
            <a:spLocks noChangeArrowheads="1"/>
          </p:cNvSpPr>
          <p:nvPr/>
        </p:nvSpPr>
        <p:spPr bwMode="auto">
          <a:xfrm>
            <a:off x="1476375" y="1989138"/>
            <a:ext cx="1223963" cy="1008062"/>
          </a:xfrm>
          <a:prstGeom prst="can">
            <a:avLst>
              <a:gd name="adj" fmla="val 25000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th-TH" sz="2000">
                <a:effectLst>
                  <a:outerShdw blurRad="38100" dist="38100" dir="2700000" algn="tl">
                    <a:srgbClr val="FFFFFF"/>
                  </a:outerShdw>
                </a:effectLst>
                <a:latin typeface="Angsana New" pitchFamily="18" charset="-34"/>
              </a:rPr>
              <a:t>แหล่งข้อมูลเพื่อ</a:t>
            </a:r>
          </a:p>
          <a:p>
            <a:pPr algn="ctr">
              <a:defRPr/>
            </a:pPr>
            <a:r>
              <a:rPr lang="th-TH" sz="2000">
                <a:effectLst>
                  <a:outerShdw blurRad="38100" dist="38100" dir="2700000" algn="tl">
                    <a:srgbClr val="FFFFFF"/>
                  </a:outerShdw>
                </a:effectLst>
                <a:latin typeface="Angsana New" pitchFamily="18" charset="-34"/>
              </a:rPr>
              <a:t>การปฏิบัติงาน</a:t>
            </a:r>
          </a:p>
        </p:txBody>
      </p:sp>
      <p:sp>
        <p:nvSpPr>
          <p:cNvPr id="57358" name="AutoShape 14"/>
          <p:cNvSpPr>
            <a:spLocks noChangeArrowheads="1"/>
          </p:cNvSpPr>
          <p:nvPr/>
        </p:nvSpPr>
        <p:spPr bwMode="auto">
          <a:xfrm>
            <a:off x="1476375" y="4581525"/>
            <a:ext cx="1223963" cy="1008063"/>
          </a:xfrm>
          <a:prstGeom prst="can">
            <a:avLst>
              <a:gd name="adj" fmla="val 25000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th-TH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ngsana New" pitchFamily="18" charset="-34"/>
              </a:rPr>
              <a:t>แหล่งข้อมูลเพื่อ</a:t>
            </a:r>
          </a:p>
          <a:p>
            <a:pPr algn="ctr">
              <a:defRPr/>
            </a:pPr>
            <a:r>
              <a:rPr lang="th-TH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ngsana New" pitchFamily="18" charset="-34"/>
              </a:rPr>
              <a:t>การวิเคราะห์</a:t>
            </a:r>
          </a:p>
        </p:txBody>
      </p:sp>
      <p:grpSp>
        <p:nvGrpSpPr>
          <p:cNvPr id="2" name="Group 73"/>
          <p:cNvGrpSpPr>
            <a:grpSpLocks/>
          </p:cNvGrpSpPr>
          <p:nvPr/>
        </p:nvGrpSpPr>
        <p:grpSpPr bwMode="auto">
          <a:xfrm>
            <a:off x="4787900" y="4724400"/>
            <a:ext cx="1008063" cy="758825"/>
            <a:chOff x="3651" y="3008"/>
            <a:chExt cx="862" cy="649"/>
          </a:xfrm>
        </p:grpSpPr>
        <p:grpSp>
          <p:nvGrpSpPr>
            <p:cNvPr id="3" name="Group 61"/>
            <p:cNvGrpSpPr>
              <a:grpSpLocks/>
            </p:cNvGrpSpPr>
            <p:nvPr/>
          </p:nvGrpSpPr>
          <p:grpSpPr bwMode="auto">
            <a:xfrm>
              <a:off x="3651" y="3113"/>
              <a:ext cx="681" cy="543"/>
              <a:chOff x="3651" y="3113"/>
              <a:chExt cx="681" cy="543"/>
            </a:xfrm>
          </p:grpSpPr>
          <p:sp>
            <p:nvSpPr>
              <p:cNvPr id="42036" name="Rectangle 52"/>
              <p:cNvSpPr>
                <a:spLocks noChangeArrowheads="1"/>
              </p:cNvSpPr>
              <p:nvPr/>
            </p:nvSpPr>
            <p:spPr bwMode="auto">
              <a:xfrm>
                <a:off x="3651" y="3113"/>
                <a:ext cx="227" cy="181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42037" name="Rectangle 53"/>
              <p:cNvSpPr>
                <a:spLocks noChangeArrowheads="1"/>
              </p:cNvSpPr>
              <p:nvPr/>
            </p:nvSpPr>
            <p:spPr bwMode="auto">
              <a:xfrm>
                <a:off x="3878" y="3113"/>
                <a:ext cx="227" cy="181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42038" name="Rectangle 54"/>
              <p:cNvSpPr>
                <a:spLocks noChangeArrowheads="1"/>
              </p:cNvSpPr>
              <p:nvPr/>
            </p:nvSpPr>
            <p:spPr bwMode="auto">
              <a:xfrm>
                <a:off x="4105" y="3113"/>
                <a:ext cx="227" cy="181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42039" name="Rectangle 55"/>
              <p:cNvSpPr>
                <a:spLocks noChangeArrowheads="1"/>
              </p:cNvSpPr>
              <p:nvPr/>
            </p:nvSpPr>
            <p:spPr bwMode="auto">
              <a:xfrm>
                <a:off x="3651" y="3294"/>
                <a:ext cx="227" cy="181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42040" name="Rectangle 56"/>
              <p:cNvSpPr>
                <a:spLocks noChangeArrowheads="1"/>
              </p:cNvSpPr>
              <p:nvPr/>
            </p:nvSpPr>
            <p:spPr bwMode="auto">
              <a:xfrm>
                <a:off x="3878" y="3294"/>
                <a:ext cx="227" cy="181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42041" name="Rectangle 57"/>
              <p:cNvSpPr>
                <a:spLocks noChangeArrowheads="1"/>
              </p:cNvSpPr>
              <p:nvPr/>
            </p:nvSpPr>
            <p:spPr bwMode="auto">
              <a:xfrm>
                <a:off x="4105" y="3294"/>
                <a:ext cx="227" cy="181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42042" name="Rectangle 58"/>
              <p:cNvSpPr>
                <a:spLocks noChangeArrowheads="1"/>
              </p:cNvSpPr>
              <p:nvPr/>
            </p:nvSpPr>
            <p:spPr bwMode="auto">
              <a:xfrm>
                <a:off x="3651" y="3475"/>
                <a:ext cx="227" cy="181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42043" name="Rectangle 59"/>
              <p:cNvSpPr>
                <a:spLocks noChangeArrowheads="1"/>
              </p:cNvSpPr>
              <p:nvPr/>
            </p:nvSpPr>
            <p:spPr bwMode="auto">
              <a:xfrm>
                <a:off x="3878" y="3475"/>
                <a:ext cx="227" cy="181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42044" name="Rectangle 60"/>
              <p:cNvSpPr>
                <a:spLocks noChangeArrowheads="1"/>
              </p:cNvSpPr>
              <p:nvPr/>
            </p:nvSpPr>
            <p:spPr bwMode="auto">
              <a:xfrm>
                <a:off x="4105" y="3475"/>
                <a:ext cx="227" cy="181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</p:grpSp>
        <p:sp>
          <p:nvSpPr>
            <p:cNvPr id="42025" name="Line 62"/>
            <p:cNvSpPr>
              <a:spLocks noChangeShapeType="1"/>
            </p:cNvSpPr>
            <p:nvPr/>
          </p:nvSpPr>
          <p:spPr bwMode="auto">
            <a:xfrm flipV="1">
              <a:off x="4332" y="3008"/>
              <a:ext cx="181" cy="1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42026" name="Line 63"/>
            <p:cNvSpPr>
              <a:spLocks noChangeShapeType="1"/>
            </p:cNvSpPr>
            <p:nvPr/>
          </p:nvSpPr>
          <p:spPr bwMode="auto">
            <a:xfrm flipV="1">
              <a:off x="4332" y="3553"/>
              <a:ext cx="181" cy="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42027" name="Line 64"/>
            <p:cNvSpPr>
              <a:spLocks noChangeShapeType="1"/>
            </p:cNvSpPr>
            <p:nvPr/>
          </p:nvSpPr>
          <p:spPr bwMode="auto">
            <a:xfrm>
              <a:off x="4513" y="3022"/>
              <a:ext cx="0" cy="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42028" name="Line 65"/>
            <p:cNvSpPr>
              <a:spLocks noChangeShapeType="1"/>
            </p:cNvSpPr>
            <p:nvPr/>
          </p:nvSpPr>
          <p:spPr bwMode="auto">
            <a:xfrm flipV="1">
              <a:off x="3651" y="3022"/>
              <a:ext cx="181" cy="1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42029" name="Line 66"/>
            <p:cNvSpPr>
              <a:spLocks noChangeShapeType="1"/>
            </p:cNvSpPr>
            <p:nvPr/>
          </p:nvSpPr>
          <p:spPr bwMode="auto">
            <a:xfrm>
              <a:off x="3833" y="3022"/>
              <a:ext cx="6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42030" name="Line 67"/>
            <p:cNvSpPr>
              <a:spLocks noChangeShapeType="1"/>
            </p:cNvSpPr>
            <p:nvPr/>
          </p:nvSpPr>
          <p:spPr bwMode="auto">
            <a:xfrm flipV="1">
              <a:off x="3878" y="3022"/>
              <a:ext cx="181" cy="1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42031" name="Line 68"/>
            <p:cNvSpPr>
              <a:spLocks noChangeShapeType="1"/>
            </p:cNvSpPr>
            <p:nvPr/>
          </p:nvSpPr>
          <p:spPr bwMode="auto">
            <a:xfrm flipV="1">
              <a:off x="4105" y="3022"/>
              <a:ext cx="181" cy="1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42032" name="Line 69"/>
            <p:cNvSpPr>
              <a:spLocks noChangeShapeType="1"/>
            </p:cNvSpPr>
            <p:nvPr/>
          </p:nvSpPr>
          <p:spPr bwMode="auto">
            <a:xfrm flipV="1">
              <a:off x="4332" y="3203"/>
              <a:ext cx="181" cy="1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42033" name="Line 70"/>
            <p:cNvSpPr>
              <a:spLocks noChangeShapeType="1"/>
            </p:cNvSpPr>
            <p:nvPr/>
          </p:nvSpPr>
          <p:spPr bwMode="auto">
            <a:xfrm flipV="1">
              <a:off x="4332" y="3385"/>
              <a:ext cx="181" cy="1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42034" name="Line 71"/>
            <p:cNvSpPr>
              <a:spLocks noChangeShapeType="1"/>
            </p:cNvSpPr>
            <p:nvPr/>
          </p:nvSpPr>
          <p:spPr bwMode="auto">
            <a:xfrm>
              <a:off x="4422" y="3067"/>
              <a:ext cx="0" cy="5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42035" name="Line 72"/>
            <p:cNvSpPr>
              <a:spLocks noChangeShapeType="1"/>
            </p:cNvSpPr>
            <p:nvPr/>
          </p:nvSpPr>
          <p:spPr bwMode="auto">
            <a:xfrm flipH="1">
              <a:off x="3787" y="3067"/>
              <a:ext cx="63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</p:grpSp>
      <p:pic>
        <p:nvPicPr>
          <p:cNvPr id="41995" name="Picture 74" descr="j01953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7988" y="3357563"/>
            <a:ext cx="860425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419" name="Text Box 75"/>
          <p:cNvSpPr txBox="1">
            <a:spLocks noChangeArrowheads="1"/>
          </p:cNvSpPr>
          <p:nvPr/>
        </p:nvSpPr>
        <p:spPr bwMode="auto">
          <a:xfrm>
            <a:off x="5867400" y="1989138"/>
            <a:ext cx="1150938" cy="730250"/>
          </a:xfrm>
          <a:prstGeom prst="rect">
            <a:avLst/>
          </a:prstGeom>
          <a:solidFill>
            <a:schemeClr val="bg1"/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Report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Generator</a:t>
            </a:r>
            <a:endParaRPr lang="th-TH" sz="2000">
              <a:effectLst>
                <a:outerShdw blurRad="38100" dist="38100" dir="2700000" algn="tl">
                  <a:srgbClr val="C0C0C0"/>
                </a:outerShdw>
              </a:effectLst>
              <a:latin typeface="Angsana New" pitchFamily="18" charset="-34"/>
            </a:endParaRPr>
          </a:p>
        </p:txBody>
      </p:sp>
      <p:sp>
        <p:nvSpPr>
          <p:cNvPr id="57420" name="Text Box 76"/>
          <p:cNvSpPr txBox="1">
            <a:spLocks noChangeArrowheads="1"/>
          </p:cNvSpPr>
          <p:nvPr/>
        </p:nvSpPr>
        <p:spPr bwMode="auto">
          <a:xfrm>
            <a:off x="5867400" y="3130550"/>
            <a:ext cx="1150938" cy="730250"/>
          </a:xfrm>
          <a:prstGeom prst="rect">
            <a:avLst/>
          </a:prstGeom>
          <a:solidFill>
            <a:schemeClr val="bg1"/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Data Mining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Tools</a:t>
            </a:r>
            <a:endParaRPr lang="th-TH" sz="2000">
              <a:effectLst>
                <a:outerShdw blurRad="38100" dist="38100" dir="2700000" algn="tl">
                  <a:srgbClr val="C0C0C0"/>
                </a:outerShdw>
              </a:effectLst>
              <a:latin typeface="Angsana New" pitchFamily="18" charset="-34"/>
            </a:endParaRPr>
          </a:p>
        </p:txBody>
      </p:sp>
      <p:sp>
        <p:nvSpPr>
          <p:cNvPr id="41998" name="AutoShape 77"/>
          <p:cNvSpPr>
            <a:spLocks noChangeArrowheads="1"/>
          </p:cNvSpPr>
          <p:nvPr/>
        </p:nvSpPr>
        <p:spPr bwMode="auto">
          <a:xfrm>
            <a:off x="7596188" y="1989138"/>
            <a:ext cx="1079500" cy="576262"/>
          </a:xfrm>
          <a:prstGeom prst="flowChartDocument">
            <a:avLst/>
          </a:prstGeom>
          <a:solidFill>
            <a:schemeClr val="bg1"/>
          </a:solidFill>
          <a:ln w="28575" algn="ctr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2400"/>
              <a:t>รายงาน</a:t>
            </a:r>
          </a:p>
        </p:txBody>
      </p:sp>
      <p:sp>
        <p:nvSpPr>
          <p:cNvPr id="57422" name="Text Box 78"/>
          <p:cNvSpPr txBox="1">
            <a:spLocks noChangeArrowheads="1"/>
          </p:cNvSpPr>
          <p:nvPr/>
        </p:nvSpPr>
        <p:spPr bwMode="auto">
          <a:xfrm rot="-1520771">
            <a:off x="3924300" y="3824288"/>
            <a:ext cx="593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th-TH" sz="2000"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ข้อมูล</a:t>
            </a:r>
          </a:p>
        </p:txBody>
      </p:sp>
      <p:sp>
        <p:nvSpPr>
          <p:cNvPr id="42000" name="Line 80"/>
          <p:cNvSpPr>
            <a:spLocks noChangeShapeType="1"/>
          </p:cNvSpPr>
          <p:nvPr/>
        </p:nvSpPr>
        <p:spPr bwMode="auto">
          <a:xfrm flipV="1">
            <a:off x="1331913" y="2997200"/>
            <a:ext cx="792162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th-TH"/>
          </a:p>
        </p:txBody>
      </p:sp>
      <p:sp>
        <p:nvSpPr>
          <p:cNvPr id="42001" name="Line 81"/>
          <p:cNvSpPr>
            <a:spLocks noChangeShapeType="1"/>
          </p:cNvSpPr>
          <p:nvPr/>
        </p:nvSpPr>
        <p:spPr bwMode="auto">
          <a:xfrm>
            <a:off x="1331913" y="4005263"/>
            <a:ext cx="792162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th-TH"/>
          </a:p>
        </p:txBody>
      </p:sp>
      <p:sp>
        <p:nvSpPr>
          <p:cNvPr id="42002" name="Line 82"/>
          <p:cNvSpPr>
            <a:spLocks noChangeShapeType="1"/>
          </p:cNvSpPr>
          <p:nvPr/>
        </p:nvSpPr>
        <p:spPr bwMode="auto">
          <a:xfrm flipV="1">
            <a:off x="2700338" y="2349500"/>
            <a:ext cx="3167062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th-TH"/>
          </a:p>
        </p:txBody>
      </p:sp>
      <p:sp>
        <p:nvSpPr>
          <p:cNvPr id="42003" name="Line 83"/>
          <p:cNvSpPr>
            <a:spLocks noChangeShapeType="1"/>
          </p:cNvSpPr>
          <p:nvPr/>
        </p:nvSpPr>
        <p:spPr bwMode="auto">
          <a:xfrm>
            <a:off x="2700338" y="2565400"/>
            <a:ext cx="3167062" cy="935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th-TH"/>
          </a:p>
        </p:txBody>
      </p:sp>
      <p:sp>
        <p:nvSpPr>
          <p:cNvPr id="42004" name="Line 84"/>
          <p:cNvSpPr>
            <a:spLocks noChangeShapeType="1"/>
          </p:cNvSpPr>
          <p:nvPr/>
        </p:nvSpPr>
        <p:spPr bwMode="auto">
          <a:xfrm flipV="1">
            <a:off x="2700338" y="3573463"/>
            <a:ext cx="3167062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th-TH"/>
          </a:p>
        </p:txBody>
      </p:sp>
      <p:sp>
        <p:nvSpPr>
          <p:cNvPr id="42005" name="Line 85"/>
          <p:cNvSpPr>
            <a:spLocks noChangeShapeType="1"/>
          </p:cNvSpPr>
          <p:nvPr/>
        </p:nvSpPr>
        <p:spPr bwMode="auto">
          <a:xfrm>
            <a:off x="2700338" y="5300663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th-TH"/>
          </a:p>
        </p:txBody>
      </p:sp>
      <p:sp>
        <p:nvSpPr>
          <p:cNvPr id="42006" name="Line 86"/>
          <p:cNvSpPr>
            <a:spLocks noChangeShapeType="1"/>
          </p:cNvSpPr>
          <p:nvPr/>
        </p:nvSpPr>
        <p:spPr bwMode="auto">
          <a:xfrm>
            <a:off x="4356100" y="5300663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th-TH"/>
          </a:p>
        </p:txBody>
      </p:sp>
      <p:sp>
        <p:nvSpPr>
          <p:cNvPr id="42007" name="Line 87"/>
          <p:cNvSpPr>
            <a:spLocks noChangeShapeType="1"/>
          </p:cNvSpPr>
          <p:nvPr/>
        </p:nvSpPr>
        <p:spPr bwMode="auto">
          <a:xfrm flipV="1">
            <a:off x="5795963" y="4076700"/>
            <a:ext cx="2305050" cy="10810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th-TH"/>
          </a:p>
        </p:txBody>
      </p:sp>
      <p:sp>
        <p:nvSpPr>
          <p:cNvPr id="42008" name="Line 88"/>
          <p:cNvSpPr>
            <a:spLocks noChangeShapeType="1"/>
          </p:cNvSpPr>
          <p:nvPr/>
        </p:nvSpPr>
        <p:spPr bwMode="auto">
          <a:xfrm>
            <a:off x="7019925" y="3573463"/>
            <a:ext cx="10080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th-TH"/>
          </a:p>
        </p:txBody>
      </p:sp>
      <p:sp>
        <p:nvSpPr>
          <p:cNvPr id="42009" name="Line 89"/>
          <p:cNvSpPr>
            <a:spLocks noChangeShapeType="1"/>
          </p:cNvSpPr>
          <p:nvPr/>
        </p:nvSpPr>
        <p:spPr bwMode="auto">
          <a:xfrm flipV="1">
            <a:off x="7019925" y="2276475"/>
            <a:ext cx="5762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th-TH"/>
          </a:p>
        </p:txBody>
      </p:sp>
      <p:sp>
        <p:nvSpPr>
          <p:cNvPr id="42010" name="Line 90"/>
          <p:cNvSpPr>
            <a:spLocks noChangeShapeType="1"/>
          </p:cNvSpPr>
          <p:nvPr/>
        </p:nvSpPr>
        <p:spPr bwMode="auto">
          <a:xfrm>
            <a:off x="8243888" y="2565400"/>
            <a:ext cx="0" cy="719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th-TH"/>
          </a:p>
        </p:txBody>
      </p:sp>
      <p:sp>
        <p:nvSpPr>
          <p:cNvPr id="57436" name="Text Box 92"/>
          <p:cNvSpPr txBox="1">
            <a:spLocks noChangeArrowheads="1"/>
          </p:cNvSpPr>
          <p:nvPr/>
        </p:nvSpPr>
        <p:spPr bwMode="auto">
          <a:xfrm>
            <a:off x="2641600" y="4903788"/>
            <a:ext cx="593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th-TH" sz="2000"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ข้อมูล</a:t>
            </a:r>
          </a:p>
        </p:txBody>
      </p:sp>
      <p:sp>
        <p:nvSpPr>
          <p:cNvPr id="57437" name="Text Box 93"/>
          <p:cNvSpPr txBox="1">
            <a:spLocks noChangeArrowheads="1"/>
          </p:cNvSpPr>
          <p:nvPr/>
        </p:nvSpPr>
        <p:spPr bwMode="auto">
          <a:xfrm rot="-328431">
            <a:off x="3779838" y="2060575"/>
            <a:ext cx="593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th-TH" sz="2000"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ข้อมูล</a:t>
            </a:r>
          </a:p>
        </p:txBody>
      </p:sp>
      <p:sp>
        <p:nvSpPr>
          <p:cNvPr id="57438" name="Text Box 94"/>
          <p:cNvSpPr txBox="1">
            <a:spLocks noChangeArrowheads="1"/>
          </p:cNvSpPr>
          <p:nvPr/>
        </p:nvSpPr>
        <p:spPr bwMode="auto">
          <a:xfrm rot="863291">
            <a:off x="4211638" y="2708275"/>
            <a:ext cx="593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th-TH" sz="2000"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ข้อมูล</a:t>
            </a:r>
          </a:p>
        </p:txBody>
      </p:sp>
      <p:sp>
        <p:nvSpPr>
          <p:cNvPr id="57439" name="Text Box 95"/>
          <p:cNvSpPr txBox="1">
            <a:spLocks noChangeArrowheads="1"/>
          </p:cNvSpPr>
          <p:nvPr/>
        </p:nvSpPr>
        <p:spPr bwMode="auto">
          <a:xfrm>
            <a:off x="7308850" y="3213100"/>
            <a:ext cx="385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th-TH" sz="2000"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ผล</a:t>
            </a:r>
          </a:p>
        </p:txBody>
      </p:sp>
      <p:sp>
        <p:nvSpPr>
          <p:cNvPr id="57440" name="Text Box 96"/>
          <p:cNvSpPr txBox="1">
            <a:spLocks noChangeArrowheads="1"/>
          </p:cNvSpPr>
          <p:nvPr/>
        </p:nvSpPr>
        <p:spPr bwMode="auto">
          <a:xfrm>
            <a:off x="7065963" y="1844675"/>
            <a:ext cx="3857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th-TH" sz="2000"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ผล</a:t>
            </a:r>
          </a:p>
        </p:txBody>
      </p:sp>
      <p:sp>
        <p:nvSpPr>
          <p:cNvPr id="57441" name="Text Box 97"/>
          <p:cNvSpPr txBox="1">
            <a:spLocks noChangeArrowheads="1"/>
          </p:cNvSpPr>
          <p:nvPr/>
        </p:nvSpPr>
        <p:spPr bwMode="auto">
          <a:xfrm>
            <a:off x="4356100" y="4854575"/>
            <a:ext cx="385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th-TH" sz="2000"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ผล</a:t>
            </a:r>
          </a:p>
        </p:txBody>
      </p:sp>
      <p:sp>
        <p:nvSpPr>
          <p:cNvPr id="57443" name="Text Box 99"/>
          <p:cNvSpPr txBox="1">
            <a:spLocks noChangeArrowheads="1"/>
          </p:cNvSpPr>
          <p:nvPr/>
        </p:nvSpPr>
        <p:spPr bwMode="auto">
          <a:xfrm>
            <a:off x="7370763" y="2671763"/>
            <a:ext cx="873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th-TH" sz="2000"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การใช้งาน</a:t>
            </a:r>
          </a:p>
        </p:txBody>
      </p:sp>
      <p:sp>
        <p:nvSpPr>
          <p:cNvPr id="57444" name="Text Box 100"/>
          <p:cNvSpPr txBox="1">
            <a:spLocks noChangeArrowheads="1"/>
          </p:cNvSpPr>
          <p:nvPr/>
        </p:nvSpPr>
        <p:spPr bwMode="auto">
          <a:xfrm rot="-1496058">
            <a:off x="6300788" y="4292600"/>
            <a:ext cx="873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th-TH" sz="2000"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การใช้งาน</a:t>
            </a:r>
          </a:p>
        </p:txBody>
      </p:sp>
      <p:sp>
        <p:nvSpPr>
          <p:cNvPr id="57448" name="Rectangle 104"/>
          <p:cNvSpPr>
            <a:spLocks noChangeArrowheads="1"/>
          </p:cNvSpPr>
          <p:nvPr/>
        </p:nvSpPr>
        <p:spPr bwMode="auto">
          <a:xfrm>
            <a:off x="0" y="5949950"/>
            <a:ext cx="2843213" cy="576263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th-TH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คลังข้อมูล</a:t>
            </a:r>
          </a:p>
        </p:txBody>
      </p:sp>
      <p:sp>
        <p:nvSpPr>
          <p:cNvPr id="57449" name="Rectangle 105"/>
          <p:cNvSpPr>
            <a:spLocks noChangeArrowheads="1"/>
          </p:cNvSpPr>
          <p:nvPr/>
        </p:nvSpPr>
        <p:spPr bwMode="auto">
          <a:xfrm>
            <a:off x="2843213" y="5949950"/>
            <a:ext cx="2952750" cy="576263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th-TH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ช่วงเวลาที่องค์กรไม่ได้ปฏิบัติงาน</a:t>
            </a:r>
          </a:p>
        </p:txBody>
      </p:sp>
      <p:sp>
        <p:nvSpPr>
          <p:cNvPr id="57450" name="Rectangle 106"/>
          <p:cNvSpPr>
            <a:spLocks noChangeArrowheads="1"/>
          </p:cNvSpPr>
          <p:nvPr/>
        </p:nvSpPr>
        <p:spPr bwMode="auto">
          <a:xfrm>
            <a:off x="5795963" y="5949950"/>
            <a:ext cx="3348037" cy="576263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th-TH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ช่วงเวลาที่องค์กรปฏิบัติงาน</a:t>
            </a:r>
          </a:p>
        </p:txBody>
      </p:sp>
      <p:sp>
        <p:nvSpPr>
          <p:cNvPr id="57451" name="Text Box 107"/>
          <p:cNvSpPr txBox="1">
            <a:spLocks noChangeArrowheads="1"/>
          </p:cNvSpPr>
          <p:nvPr/>
        </p:nvSpPr>
        <p:spPr bwMode="auto">
          <a:xfrm>
            <a:off x="8172450" y="4365625"/>
            <a:ext cx="720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th-TH" sz="2000"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ผู้ใช้งาน</a:t>
            </a:r>
          </a:p>
        </p:txBody>
      </p:sp>
      <p:sp>
        <p:nvSpPr>
          <p:cNvPr id="57452" name="Text Box 108"/>
          <p:cNvSpPr txBox="1">
            <a:spLocks noChangeArrowheads="1"/>
          </p:cNvSpPr>
          <p:nvPr/>
        </p:nvSpPr>
        <p:spPr bwMode="auto">
          <a:xfrm>
            <a:off x="4932363" y="5445125"/>
            <a:ext cx="647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OLAP</a:t>
            </a:r>
            <a:endParaRPr lang="th-TH" sz="2000" dirty="0">
              <a:effectLst>
                <a:outerShdw blurRad="38100" dist="38100" dir="2700000" algn="tl">
                  <a:srgbClr val="C0C0C0"/>
                </a:outerShdw>
              </a:effectLst>
              <a:latin typeface="Angsana New" pitchFamily="18" charset="-34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6274688" y="6519446"/>
            <a:ext cx="29701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Ref: Ch3 Data Warehouse Design</a:t>
            </a:r>
            <a:endParaRPr lang="th-TH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EDF6F9"/>
          </a:solidFill>
        </p:spPr>
        <p:txBody>
          <a:bodyPr/>
          <a:lstStyle/>
          <a:p>
            <a:r>
              <a:rPr lang="en-US" dirty="0" smtClean="0">
                <a:latin typeface="AngsanaUPC" pitchFamily="18" charset="-34"/>
                <a:cs typeface="AngsanaUPC" pitchFamily="18" charset="-34"/>
              </a:rPr>
              <a:t>Database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ในระบบ</a:t>
            </a:r>
            <a:endParaRPr lang="th-TH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TPS : </a:t>
            </a:r>
            <a:r>
              <a:rPr lang="th-TH" b="1" dirty="0" smtClean="0">
                <a:solidFill>
                  <a:srgbClr val="0070C0"/>
                </a:solidFill>
              </a:rPr>
              <a:t>ระบบขายหน้าร้าน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514350" indent="-514350">
              <a:buNone/>
            </a:pPr>
            <a:r>
              <a:rPr lang="en-US" dirty="0" smtClean="0">
                <a:latin typeface="AngsanaUPC" pitchFamily="18" charset="-34"/>
                <a:cs typeface="AngsanaUPC" pitchFamily="18" charset="-34"/>
              </a:rPr>
              <a:t> ZZ_ZOLAP62 (</a:t>
            </a:r>
            <a:r>
              <a:rPr lang="en-US" dirty="0" err="1" smtClean="0">
                <a:latin typeface="AngsanaUPC" pitchFamily="18" charset="-34"/>
                <a:cs typeface="AngsanaUPC" pitchFamily="18" charset="-34"/>
              </a:rPr>
              <a:t>T_Sales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มี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8 Attribute, </a:t>
            </a:r>
            <a:r>
              <a:rPr lang="en-US" dirty="0" err="1" smtClean="0">
                <a:latin typeface="AngsanaUPC" pitchFamily="18" charset="-34"/>
                <a:cs typeface="AngsanaUPC" pitchFamily="18" charset="-34"/>
              </a:rPr>
              <a:t>T_Salesdetail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)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นิสิตใส่ข้อมูลเอง</a:t>
            </a:r>
            <a:endParaRPr lang="en-US" dirty="0" smtClean="0">
              <a:latin typeface="AngsanaUPC" pitchFamily="18" charset="-34"/>
              <a:cs typeface="AngsanaUPC" pitchFamily="18" charset="-34"/>
            </a:endParaRPr>
          </a:p>
          <a:p>
            <a:pPr marL="514350" indent="-51435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Data Ware house</a:t>
            </a:r>
          </a:p>
          <a:p>
            <a:pPr marL="514350" indent="-514350">
              <a:buAutoNum type="arabicPeriod"/>
            </a:pPr>
            <a:r>
              <a:rPr lang="en-US" dirty="0" smtClean="0"/>
              <a:t>ZZZ_Acquisition62 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ZZZ_StagingArea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ZZZ_Datawarehouse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ZZZ_DataMart</a:t>
            </a:r>
            <a:endParaRPr lang="en-US" dirty="0" smtClean="0"/>
          </a:p>
          <a:p>
            <a:pPr marL="514350" indent="-514350">
              <a:buAutoNum type="arabicPeriod"/>
            </a:pPr>
            <a:endParaRPr lang="en-US" dirty="0" smtClean="0"/>
          </a:p>
          <a:p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ZZ_ZOLAP62</a:t>
            </a:r>
            <a:endParaRPr lang="th-TH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5029200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2400" dirty="0" smtClean="0"/>
              <a:t>ZZ_ZOLAP62 (</a:t>
            </a:r>
            <a:r>
              <a:rPr lang="en-US" sz="2400" dirty="0" err="1" smtClean="0"/>
              <a:t>T_Sales</a:t>
            </a:r>
            <a:r>
              <a:rPr lang="en-US" sz="2400" dirty="0" smtClean="0"/>
              <a:t> </a:t>
            </a:r>
            <a:r>
              <a:rPr lang="th-TH" sz="2400" dirty="0" smtClean="0"/>
              <a:t>มี </a:t>
            </a:r>
            <a:r>
              <a:rPr lang="en-US" sz="2400" dirty="0" smtClean="0"/>
              <a:t>8 Attribute, </a:t>
            </a:r>
            <a:r>
              <a:rPr lang="en-US" sz="2400" dirty="0" err="1" smtClean="0"/>
              <a:t>T_Salesdetail</a:t>
            </a:r>
            <a:r>
              <a:rPr lang="en-US" sz="2400" dirty="0" smtClean="0"/>
              <a:t>)</a:t>
            </a:r>
          </a:p>
          <a:p>
            <a:pPr marL="457200" indent="-457200">
              <a:buNone/>
            </a:pPr>
            <a:r>
              <a:rPr lang="en-US" sz="2400" dirty="0" smtClean="0"/>
              <a:t>       </a:t>
            </a:r>
            <a:r>
              <a:rPr lang="th-TH" sz="3300" b="1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สร้างโดยนำข้อมูลมาจากโปรแกรมขายหน้าร้าน </a:t>
            </a:r>
            <a:r>
              <a:rPr lang="en-US" sz="3300" b="1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POS </a:t>
            </a:r>
            <a:r>
              <a:rPr lang="th-TH" sz="3300" b="1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ของบางสาขา</a:t>
            </a:r>
            <a:r>
              <a:rPr lang="en-US" sz="3300" b="1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, </a:t>
            </a:r>
            <a:r>
              <a:rPr lang="th-TH" sz="3300" b="1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บางสาขาบันทึกใน </a:t>
            </a:r>
            <a:r>
              <a:rPr lang="en-US" sz="3300" b="1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Excel file </a:t>
            </a:r>
            <a:r>
              <a:rPr lang="th-TH" sz="3300" b="1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เป็นสารสนเทศประเภท </a:t>
            </a:r>
            <a:r>
              <a:rPr lang="en-US" sz="3300" b="1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TPS</a:t>
            </a:r>
          </a:p>
          <a:p>
            <a:pPr marL="457200" indent="-457200">
              <a:buNone/>
            </a:pPr>
            <a:r>
              <a:rPr lang="en-US" sz="2400" dirty="0" smtClean="0"/>
              <a:t>	 Master Data: </a:t>
            </a:r>
            <a:r>
              <a:rPr lang="en-US" sz="2400" dirty="0" err="1" smtClean="0"/>
              <a:t>T_Customer</a:t>
            </a:r>
            <a:r>
              <a:rPr lang="en-US" sz="2400" dirty="0" smtClean="0"/>
              <a:t>, </a:t>
            </a:r>
            <a:r>
              <a:rPr lang="en-US" sz="2400" dirty="0" err="1" smtClean="0"/>
              <a:t>T_Product</a:t>
            </a:r>
            <a:r>
              <a:rPr lang="en-US" sz="2400" dirty="0" smtClean="0"/>
              <a:t>, </a:t>
            </a:r>
            <a:r>
              <a:rPr lang="en-US" sz="2400" dirty="0" err="1" smtClean="0"/>
              <a:t>T_Product_Type</a:t>
            </a:r>
            <a:r>
              <a:rPr lang="en-US" sz="2400" dirty="0" smtClean="0"/>
              <a:t>, </a:t>
            </a:r>
            <a:r>
              <a:rPr lang="en-US" sz="2400" dirty="0" err="1" smtClean="0"/>
              <a:t>T_Shop</a:t>
            </a:r>
            <a:endParaRPr lang="en-US" sz="2400" dirty="0" smtClean="0"/>
          </a:p>
          <a:p>
            <a:pPr marL="457200" indent="-457200">
              <a:buNone/>
            </a:pPr>
            <a:r>
              <a:rPr lang="en-US" sz="2400" dirty="0" smtClean="0"/>
              <a:t>        Transaction Data : </a:t>
            </a:r>
            <a:r>
              <a:rPr lang="en-US" sz="2400" dirty="0" err="1" smtClean="0"/>
              <a:t>T_Sales</a:t>
            </a:r>
            <a:r>
              <a:rPr lang="en-US" sz="2400" dirty="0" smtClean="0"/>
              <a:t>, </a:t>
            </a:r>
            <a:r>
              <a:rPr lang="en-US" sz="2400" dirty="0" err="1" smtClean="0"/>
              <a:t>T_Sales_Detail</a:t>
            </a:r>
            <a:endParaRPr lang="en-US" sz="2400" dirty="0" smtClean="0"/>
          </a:p>
          <a:p>
            <a:pPr marL="457200" indent="-457200">
              <a:buNone/>
            </a:pPr>
            <a:endParaRPr lang="en-US" sz="2400" dirty="0" smtClean="0"/>
          </a:p>
          <a:p>
            <a:pPr marL="457200" indent="-457200">
              <a:buNone/>
            </a:pPr>
            <a:r>
              <a:rPr lang="en-US" dirty="0" smtClean="0">
                <a:latin typeface="AngsanaUPC" pitchFamily="18" charset="-34"/>
                <a:cs typeface="AngsanaUPC" pitchFamily="18" charset="-34"/>
              </a:rPr>
              <a:t>       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ใน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Database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นี้มีการ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Normalize 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Relational Data Model (TPS)</a:t>
            </a:r>
            <a:endParaRPr lang="th-TH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066800"/>
            <a:ext cx="7924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352800" y="6172200"/>
            <a:ext cx="36288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Database: ZZ_ZOLAP62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1487</TotalTime>
  <Words>1472</Words>
  <Application>Microsoft Office PowerPoint</Application>
  <PresentationFormat>On-screen Show (4:3)</PresentationFormat>
  <Paragraphs>819</Paragraphs>
  <Slides>38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Office Theme</vt:lpstr>
      <vt:lpstr>Visio</vt:lpstr>
      <vt:lpstr>LAB _ขั้นตอนทั้งหมด</vt:lpstr>
      <vt:lpstr>Slide 2</vt:lpstr>
      <vt:lpstr>3. วิธีการผสม (Mixed Data Warehouse Development)</vt:lpstr>
      <vt:lpstr>แบบจำลองข้อมูล (Data Model) ในส่วนต่างๆ ของระบบการจัดการข้อมูล  (1/2)</vt:lpstr>
      <vt:lpstr>แนวทางการออกแบบ Data Staging Area กับการ ETL</vt:lpstr>
      <vt:lpstr>คลังข้อมูล (Data Warehouse) : การวิเคราะห์ข้อมูลในคลังข้อมูล </vt:lpstr>
      <vt:lpstr>Database ในระบบ</vt:lpstr>
      <vt:lpstr>ZZ_ZOLAP62</vt:lpstr>
      <vt:lpstr>Relational Data Model (TPS)</vt:lpstr>
      <vt:lpstr>Slide 10</vt:lpstr>
      <vt:lpstr>Slide 11</vt:lpstr>
      <vt:lpstr>Data Acquisition</vt:lpstr>
      <vt:lpstr>Data Acquisition </vt:lpstr>
      <vt:lpstr>Data Staging Area</vt:lpstr>
      <vt:lpstr>Data Staging Area ที่พักข้อมูล ทำการ Cleansing (ลบข้อมูลที่เสีย), filtering (เลือกเฉพาะที่ต้องการ)   นั่นคือข้อมูลบางส่วนจะถูกทำการลบทิ้ง หรือแก้ไขให้ถูกต้อง เรียกว่าการทำความสะอาดข้อมูล (Cleansing) หลังจากนั้นข้อมูลจะถูกเลือกเฉพาะข้อมูลที่เป็นประโยชน์ (Filtering) </vt:lpstr>
      <vt:lpstr>Database Design</vt:lpstr>
      <vt:lpstr>Slide 17</vt:lpstr>
      <vt:lpstr>Denormalization</vt:lpstr>
      <vt:lpstr> ในการออกแบบ Data Staging are จะต้องพิจารณาRequirement ในการสร้าง OLAP ซึ่งเป็น Star Schema ใน Data Mart (Dimensional Data model) ดังภาพต่อไปนี้</vt:lpstr>
      <vt:lpstr>F_Sales</vt:lpstr>
      <vt:lpstr>D_Product</vt:lpstr>
      <vt:lpstr>D_Shop</vt:lpstr>
      <vt:lpstr>D_Sales_Date</vt:lpstr>
      <vt:lpstr>Update F_Sales</vt:lpstr>
      <vt:lpstr>Slide 25</vt:lpstr>
      <vt:lpstr>Data Warehouse </vt:lpstr>
      <vt:lpstr>Data Warehouse</vt:lpstr>
      <vt:lpstr>Data Warehouse</vt:lpstr>
      <vt:lpstr>Slide 29</vt:lpstr>
      <vt:lpstr>เสริม Surrogate Key</vt:lpstr>
      <vt:lpstr>Slide 31</vt:lpstr>
      <vt:lpstr>Slide 32</vt:lpstr>
      <vt:lpstr>คำสั่ง Create Table</vt:lpstr>
      <vt:lpstr>Data Mart          (ปรับปรุงแล้ว)</vt:lpstr>
      <vt:lpstr>Data Mart Dimensional Data  model (Star Schema)</vt:lpstr>
      <vt:lpstr>Slide 36</vt:lpstr>
      <vt:lpstr>การสร้าง Cube จาก Data Mart  การ Roll Up, Drill Down</vt:lpstr>
      <vt:lpstr>บทความที่น่าสนใจ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</dc:title>
  <dc:creator>Thip</dc:creator>
  <cp:lastModifiedBy>Thip</cp:lastModifiedBy>
  <cp:revision>68</cp:revision>
  <dcterms:created xsi:type="dcterms:W3CDTF">2020-02-12T07:56:39Z</dcterms:created>
  <dcterms:modified xsi:type="dcterms:W3CDTF">2020-02-28T16:07:03Z</dcterms:modified>
</cp:coreProperties>
</file>