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notesSlides/notesSlide2.xml" ContentType="application/vnd.openxmlformats-officedocument.presentationml.notesSlide+xml"/>
  <Override PartName="/customXml/itemProps1.xml" ContentType="application/vnd.openxmlformats-officedocument.customXmlProperties+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charts/colors2.xml" ContentType="application/vnd.ms-office.chartcolorstyl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docProps/custom.xml" ContentType="application/vnd.openxmlformats-officedocument.custom-properties+xml"/>
  <Override PartName="/ppt/notesSlides/notesSlide7.xml" ContentType="application/vnd.openxmlformats-officedocument.presentationml.notesSlide+xml"/>
  <Override PartName="/ppt/charts/chart3.xml" ContentType="application/vnd.openxmlformats-officedocument.drawingml.chart+xml"/>
  <Override PartName="/ppt/changesInfos/changesInfo1.xml" ContentType="application/vnd.ms-powerpoint.changesinfo+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charts/chart1.xml" ContentType="application/vnd.openxmlformats-officedocument.drawingml.chart+xml"/>
  <Override PartName="/ppt/notesSlides/notesSlide5.xml" ContentType="application/vnd.openxmlformats-officedocument.presentationml.notesSlide+xml"/>
  <Override PartName="/ppt/charts/style3.xml" ContentType="application/vnd.ms-office.chartstyle+xml"/>
  <Override PartName="/customXml/itemProps2.xml" ContentType="application/vnd.openxmlformats-officedocument.customXml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Override PartName="/ppt/charts/style1.xml" ContentType="application/vnd.ms-office.chartstyl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revisionInfo.xml" ContentType="application/vnd.ms-powerpoint.revisioninfo+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Layouts/slideLayout3.xml" ContentType="application/vnd.openxmlformats-officedocument.presentationml.slideLayout+xml"/>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charts/colors3.xml" ContentType="application/vnd.ms-office.chartcolorstyle+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charts/colors1.xml" ContentType="application/vnd.ms-office.chartcolorstyle+xml"/>
  <Override PartName="/ppt/slideLayouts/slideLayout10.xml" ContentType="application/vnd.openxmlformats-officedocument.presentationml.slideLayout+xml"/>
  <Default Extension="gif" ContentType="image/gif"/>
  <Override PartName="/ppt/notesSlides/notesSlide6.xml" ContentType="application/vnd.openxmlformats-officedocument.presentationml.notesSlide+xml"/>
  <Override PartName="/ppt/slides/slide8.xml" ContentType="application/vnd.openxmlformats-officedocument.presentationml.slide+xml"/>
  <Override PartName="/ppt/slides/slide49.xml" ContentType="application/vnd.openxmlformats-officedocument.presentationml.slide+xml"/>
  <Override PartName="/ppt/notesSlides/notesSlide4.xml" ContentType="application/vnd.openxmlformats-officedocument.presentationml.notesSlide+xml"/>
  <Override PartName="/ppt/charts/chart2.xml" ContentType="application/vnd.openxmlformats-officedocument.drawingml.chart+xml"/>
  <Override PartName="/docProps/core.xml" ContentType="application/vnd.openxmlformats-package.core-properties+xml"/>
  <Override PartName="/customXml/itemProps3.xml" ContentType="application/vnd.openxmlformats-officedocument.customXmlProperties+xml"/>
  <Override PartName="/ppt/slides/slide6.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charts/style2.xml" ContentType="application/vnd.ms-office.chartstyl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54"/>
  </p:notesMasterIdLst>
  <p:sldIdLst>
    <p:sldId id="256" r:id="rId5"/>
    <p:sldId id="305" r:id="rId6"/>
    <p:sldId id="307" r:id="rId7"/>
    <p:sldId id="299" r:id="rId8"/>
    <p:sldId id="266" r:id="rId9"/>
    <p:sldId id="267" r:id="rId10"/>
    <p:sldId id="271" r:id="rId11"/>
    <p:sldId id="272" r:id="rId12"/>
    <p:sldId id="273" r:id="rId13"/>
    <p:sldId id="269" r:id="rId14"/>
    <p:sldId id="274" r:id="rId15"/>
    <p:sldId id="309" r:id="rId16"/>
    <p:sldId id="268" r:id="rId17"/>
    <p:sldId id="293" r:id="rId18"/>
    <p:sldId id="270" r:id="rId19"/>
    <p:sldId id="277" r:id="rId20"/>
    <p:sldId id="282" r:id="rId21"/>
    <p:sldId id="283" r:id="rId22"/>
    <p:sldId id="278" r:id="rId23"/>
    <p:sldId id="279" r:id="rId24"/>
    <p:sldId id="289" r:id="rId25"/>
    <p:sldId id="280" r:id="rId26"/>
    <p:sldId id="281" r:id="rId27"/>
    <p:sldId id="285" r:id="rId28"/>
    <p:sldId id="295" r:id="rId29"/>
    <p:sldId id="287" r:id="rId30"/>
    <p:sldId id="288" r:id="rId31"/>
    <p:sldId id="276" r:id="rId32"/>
    <p:sldId id="290" r:id="rId33"/>
    <p:sldId id="291" r:id="rId34"/>
    <p:sldId id="292" r:id="rId35"/>
    <p:sldId id="313" r:id="rId36"/>
    <p:sldId id="315" r:id="rId37"/>
    <p:sldId id="314" r:id="rId38"/>
    <p:sldId id="322" r:id="rId39"/>
    <p:sldId id="323" r:id="rId40"/>
    <p:sldId id="301" r:id="rId41"/>
    <p:sldId id="300" r:id="rId42"/>
    <p:sldId id="303" r:id="rId43"/>
    <p:sldId id="310" r:id="rId44"/>
    <p:sldId id="312" r:id="rId45"/>
    <p:sldId id="302" r:id="rId46"/>
    <p:sldId id="304" r:id="rId47"/>
    <p:sldId id="320" r:id="rId48"/>
    <p:sldId id="317" r:id="rId49"/>
    <p:sldId id="318" r:id="rId50"/>
    <p:sldId id="321" r:id="rId51"/>
    <p:sldId id="294" r:id="rId52"/>
    <p:sldId id="275" r:id="rId5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ACED9"/>
    <a:srgbClr val="FFDB75"/>
    <a:srgbClr val="C9E2B8"/>
    <a:srgbClr val="DE004A"/>
    <a:srgbClr val="CC3399"/>
    <a:srgbClr val="006666"/>
    <a:srgbClr val="1104BC"/>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7EE552FF-FCB0-4706-A2B3-3CDF25975927}" v="71" dt="2022-07-05T03:08:27.840"/>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7459" autoAdjust="0"/>
    <p:restoredTop sz="94660"/>
  </p:normalViewPr>
  <p:slideViewPr>
    <p:cSldViewPr snapToGrid="0">
      <p:cViewPr varScale="1">
        <p:scale>
          <a:sx n="68" d="100"/>
          <a:sy n="68" d="100"/>
        </p:scale>
        <p:origin x="-324" y="-96"/>
      </p:cViewPr>
      <p:guideLst>
        <p:guide orient="horz" pos="2160"/>
        <p:guide pos="3840"/>
      </p:guideLst>
    </p:cSldViewPr>
  </p:slideViewPr>
  <p:notesTextViewPr>
    <p:cViewPr>
      <p:scale>
        <a:sx n="1" d="1"/>
        <a:sy n="1" d="1"/>
      </p:scale>
      <p:origin x="0" y="0"/>
    </p:cViewPr>
  </p:notesText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slide" Target="slides/slide46.xml"/><Relationship Id="rId55" Type="http://schemas.openxmlformats.org/officeDocument/2006/relationships/presProps" Target="pres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slide" Target="slides/slide37.xml"/><Relationship Id="rId54"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slide" Target="slides/slide49.xml"/><Relationship Id="rId58"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theme" Target="theme/theme1.xml"/><Relationship Id="rId61" Type="http://schemas.microsoft.com/office/2015/10/relationships/revisionInfo" Target="revisionInfo.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microsoft.com/office/2016/11/relationships/changesInfo" Target="changesInfos/changesInfo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viewProps" Target="viewProps.xml"/><Relationship Id="rId8" Type="http://schemas.openxmlformats.org/officeDocument/2006/relationships/slide" Target="slides/slide4.xml"/><Relationship Id="rId51" Type="http://schemas.openxmlformats.org/officeDocument/2006/relationships/slide" Target="slides/slide47.xml"/><Relationship Id="rId3" Type="http://schemas.openxmlformats.org/officeDocument/2006/relationships/customXml" Target="../customXml/item3.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surinthip sakphoowadon" userId="S::surinthip.sa@up.ac.th::3c92aa5d-fca7-4b9d-9fb5-3b4703453dd0" providerId="AD" clId="Web-{7EE552FF-FCB0-4706-A2B3-3CDF25975927}"/>
    <pc:docChg chg="modSld">
      <pc:chgData name="surinthip sakphoowadon" userId="S::surinthip.sa@up.ac.th::3c92aa5d-fca7-4b9d-9fb5-3b4703453dd0" providerId="AD" clId="Web-{7EE552FF-FCB0-4706-A2B3-3CDF25975927}" dt="2022-07-05T03:08:27.840" v="66" actId="14100"/>
      <pc:docMkLst>
        <pc:docMk/>
      </pc:docMkLst>
      <pc:sldChg chg="addSp delSp modSp">
        <pc:chgData name="surinthip sakphoowadon" userId="S::surinthip.sa@up.ac.th::3c92aa5d-fca7-4b9d-9fb5-3b4703453dd0" providerId="AD" clId="Web-{7EE552FF-FCB0-4706-A2B3-3CDF25975927}" dt="2022-07-05T03:08:27.840" v="66" actId="14100"/>
        <pc:sldMkLst>
          <pc:docMk/>
          <pc:sldMk cId="1009195459" sldId="275"/>
        </pc:sldMkLst>
        <pc:spChg chg="del">
          <ac:chgData name="surinthip sakphoowadon" userId="S::surinthip.sa@up.ac.th::3c92aa5d-fca7-4b9d-9fb5-3b4703453dd0" providerId="AD" clId="Web-{7EE552FF-FCB0-4706-A2B3-3CDF25975927}" dt="2022-07-05T03:08:21.215" v="63"/>
          <ac:spMkLst>
            <pc:docMk/>
            <pc:sldMk cId="1009195459" sldId="275"/>
            <ac:spMk id="2" creationId="{00000000-0000-0000-0000-000000000000}"/>
          </ac:spMkLst>
        </pc:spChg>
        <pc:spChg chg="del">
          <ac:chgData name="surinthip sakphoowadon" userId="S::surinthip.sa@up.ac.th::3c92aa5d-fca7-4b9d-9fb5-3b4703453dd0" providerId="AD" clId="Web-{7EE552FF-FCB0-4706-A2B3-3CDF25975927}" dt="2022-07-05T03:05:22.367" v="47"/>
          <ac:spMkLst>
            <pc:docMk/>
            <pc:sldMk cId="1009195459" sldId="275"/>
            <ac:spMk id="3" creationId="{00000000-0000-0000-0000-000000000000}"/>
          </ac:spMkLst>
        </pc:spChg>
        <pc:picChg chg="add mod">
          <ac:chgData name="surinthip sakphoowadon" userId="S::surinthip.sa@up.ac.th::3c92aa5d-fca7-4b9d-9fb5-3b4703453dd0" providerId="AD" clId="Web-{7EE552FF-FCB0-4706-A2B3-3CDF25975927}" dt="2022-07-05T03:05:27.586" v="50" actId="1076"/>
          <ac:picMkLst>
            <pc:docMk/>
            <pc:sldMk cId="1009195459" sldId="275"/>
            <ac:picMk id="4" creationId="{53FB9CA5-8267-CF53-80D3-2C3060A098A1}"/>
          </ac:picMkLst>
        </pc:picChg>
        <pc:picChg chg="add mod">
          <ac:chgData name="surinthip sakphoowadon" userId="S::surinthip.sa@up.ac.th::3c92aa5d-fca7-4b9d-9fb5-3b4703453dd0" providerId="AD" clId="Web-{7EE552FF-FCB0-4706-A2B3-3CDF25975927}" dt="2022-07-05T03:07:47.683" v="62" actId="1076"/>
          <ac:picMkLst>
            <pc:docMk/>
            <pc:sldMk cId="1009195459" sldId="275"/>
            <ac:picMk id="6" creationId="{023970ED-B2EB-6CB6-E7EA-8A72B1C388E0}"/>
          </ac:picMkLst>
        </pc:picChg>
        <pc:picChg chg="add mod">
          <ac:chgData name="surinthip sakphoowadon" userId="S::surinthip.sa@up.ac.th::3c92aa5d-fca7-4b9d-9fb5-3b4703453dd0" providerId="AD" clId="Web-{7EE552FF-FCB0-4706-A2B3-3CDF25975927}" dt="2022-07-05T03:08:27.840" v="66" actId="14100"/>
          <ac:picMkLst>
            <pc:docMk/>
            <pc:sldMk cId="1009195459" sldId="275"/>
            <ac:picMk id="8" creationId="{E098EDBD-6521-FFB0-C8DC-93645B756508}"/>
          </ac:picMkLst>
        </pc:picChg>
      </pc:sldChg>
      <pc:sldChg chg="addSp delSp">
        <pc:chgData name="surinthip sakphoowadon" userId="S::surinthip.sa@up.ac.th::3c92aa5d-fca7-4b9d-9fb5-3b4703453dd0" providerId="AD" clId="Web-{7EE552FF-FCB0-4706-A2B3-3CDF25975927}" dt="2022-07-05T03:05:18.695" v="46"/>
        <pc:sldMkLst>
          <pc:docMk/>
          <pc:sldMk cId="256610486" sldId="294"/>
        </pc:sldMkLst>
        <pc:picChg chg="add del">
          <ac:chgData name="surinthip sakphoowadon" userId="S::surinthip.sa@up.ac.th::3c92aa5d-fca7-4b9d-9fb5-3b4703453dd0" providerId="AD" clId="Web-{7EE552FF-FCB0-4706-A2B3-3CDF25975927}" dt="2022-07-05T03:05:18.695" v="46"/>
          <ac:picMkLst>
            <pc:docMk/>
            <pc:sldMk cId="256610486" sldId="294"/>
            <ac:picMk id="5" creationId="{B4D38994-20E5-36B5-17EA-07E41EAB3EBB}"/>
          </ac:picMkLst>
        </pc:picChg>
      </pc:sldChg>
      <pc:sldChg chg="delSp modSp">
        <pc:chgData name="surinthip sakphoowadon" userId="S::surinthip.sa@up.ac.th::3c92aa5d-fca7-4b9d-9fb5-3b4703453dd0" providerId="AD" clId="Web-{7EE552FF-FCB0-4706-A2B3-3CDF25975927}" dt="2022-07-05T03:00:58.393" v="44"/>
        <pc:sldMkLst>
          <pc:docMk/>
          <pc:sldMk cId="871687504" sldId="314"/>
        </pc:sldMkLst>
        <pc:spChg chg="del">
          <ac:chgData name="surinthip sakphoowadon" userId="S::surinthip.sa@up.ac.th::3c92aa5d-fca7-4b9d-9fb5-3b4703453dd0" providerId="AD" clId="Web-{7EE552FF-FCB0-4706-A2B3-3CDF25975927}" dt="2022-07-05T03:00:58.393" v="44"/>
          <ac:spMkLst>
            <pc:docMk/>
            <pc:sldMk cId="871687504" sldId="314"/>
            <ac:spMk id="5" creationId="{00000000-0000-0000-0000-000000000000}"/>
          </ac:spMkLst>
        </pc:spChg>
        <pc:spChg chg="mod">
          <ac:chgData name="surinthip sakphoowadon" userId="S::surinthip.sa@up.ac.th::3c92aa5d-fca7-4b9d-9fb5-3b4703453dd0" providerId="AD" clId="Web-{7EE552FF-FCB0-4706-A2B3-3CDF25975927}" dt="2022-07-05T03:00:30.736" v="43" actId="1076"/>
          <ac:spMkLst>
            <pc:docMk/>
            <pc:sldMk cId="871687504" sldId="314"/>
            <ac:spMk id="7" creationId="{00000000-0000-0000-0000-000000000000}"/>
          </ac:spMkLst>
        </pc:spChg>
      </pc:sldChg>
      <pc:sldChg chg="modSp">
        <pc:chgData name="surinthip sakphoowadon" userId="S::surinthip.sa@up.ac.th::3c92aa5d-fca7-4b9d-9fb5-3b4703453dd0" providerId="AD" clId="Web-{7EE552FF-FCB0-4706-A2B3-3CDF25975927}" dt="2022-07-05T02:31:03.885" v="36" actId="20577"/>
        <pc:sldMkLst>
          <pc:docMk/>
          <pc:sldMk cId="0" sldId="322"/>
        </pc:sldMkLst>
        <pc:spChg chg="mod">
          <ac:chgData name="surinthip sakphoowadon" userId="S::surinthip.sa@up.ac.th::3c92aa5d-fca7-4b9d-9fb5-3b4703453dd0" providerId="AD" clId="Web-{7EE552FF-FCB0-4706-A2B3-3CDF25975927}" dt="2022-07-05T02:31:03.885" v="36" actId="20577"/>
          <ac:spMkLst>
            <pc:docMk/>
            <pc:sldMk cId="0" sldId="322"/>
            <ac:spMk id="6" creationId="{00000000-0000-0000-0000-000000000000}"/>
          </ac:spMkLst>
        </pc:spChg>
      </pc:sldChg>
    </pc:docChg>
  </pc:docChgLst>
</pc:chgInfo>
</file>

<file path=ppt/charts/_rels/chart1.xml.rels><?xml version="1.0" encoding="UTF-8" standalone="yes"?>
<Relationships xmlns="http://schemas.openxmlformats.org/package/2006/relationships"><Relationship Id="rId3" Type="http://schemas.microsoft.com/office/2011/relationships/chartStyle" Target="style1.xml"/><Relationship Id="rId2" Type="http://schemas.microsoft.com/office/2011/relationships/chartColorStyle" Target="colors1.xml"/><Relationship Id="rId1" Type="http://schemas.openxmlformats.org/officeDocument/2006/relationships/oleObject" Target="file:///D:\Data%20Visualization\Book1.xlsx" TargetMode="External"/></Relationships>
</file>

<file path=ppt/charts/_rels/chart2.xml.rels><?xml version="1.0" encoding="UTF-8" standalone="yes"?>
<Relationships xmlns="http://schemas.openxmlformats.org/package/2006/relationships"><Relationship Id="rId3" Type="http://schemas.microsoft.com/office/2011/relationships/chartStyle" Target="style2.xml"/><Relationship Id="rId2" Type="http://schemas.microsoft.com/office/2011/relationships/chartColorStyle" Target="colors2.xml"/><Relationship Id="rId1" Type="http://schemas.openxmlformats.org/officeDocument/2006/relationships/oleObject" Target="file:///D:\Data%20Visualization\chapter02\bubble.xlsx" TargetMode="External"/></Relationships>
</file>

<file path=ppt/charts/_rels/chart3.xml.rels><?xml version="1.0" encoding="UTF-8" standalone="yes"?>
<Relationships xmlns="http://schemas.openxmlformats.org/package/2006/relationships"><Relationship Id="rId3" Type="http://schemas.microsoft.com/office/2011/relationships/chartStyle" Target="style3.xml"/><Relationship Id="rId2" Type="http://schemas.microsoft.com/office/2011/relationships/chartColorStyle" Target="colors3.xml"/><Relationship Id="rId1" Type="http://schemas.openxmlformats.org/officeDocument/2006/relationships/oleObject" Target="Book1" TargetMode="External"/></Relationships>
</file>

<file path=ppt/charts/chart1.xml><?xml version="1.0" encoding="utf-8"?>
<c:chartSpace xmlns:c="http://schemas.openxmlformats.org/drawingml/2006/chart" xmlns:a="http://schemas.openxmlformats.org/drawingml/2006/main" xmlns:r="http://schemas.openxmlformats.org/officeDocument/2006/relationships">
  <c:lang val="th-TH"/>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sz="1800" b="0" i="0" baseline="0">
                <a:effectLst/>
              </a:rPr>
              <a:t>Sales Report (Unit: Bath)</a:t>
            </a:r>
            <a:endParaRPr lang="en-US">
              <a:effectLst/>
            </a:endParaRPr>
          </a:p>
        </c:rich>
      </c:tx>
      <c:layout/>
      <c:spPr>
        <a:noFill/>
        <a:ln>
          <a:noFill/>
        </a:ln>
        <a:effectLst/>
      </c:spPr>
    </c:title>
    <c:plotArea>
      <c:layout/>
      <c:barChart>
        <c:barDir val="col"/>
        <c:grouping val="clustered"/>
        <c:ser>
          <c:idx val="0"/>
          <c:order val="0"/>
          <c:tx>
            <c:strRef>
              <c:f>Sheet8!$B$7</c:f>
              <c:strCache>
                <c:ptCount val="1"/>
                <c:pt idx="0">
                  <c:v>Q1</c:v>
                </c:pt>
              </c:strCache>
            </c:strRef>
          </c:tx>
          <c:spPr>
            <a:solidFill>
              <a:schemeClr val="accent1"/>
            </a:solidFill>
            <a:ln>
              <a:noFill/>
            </a:ln>
            <a:effectLst/>
          </c:spPr>
          <c:cat>
            <c:strRef>
              <c:f>Sheet8!$A$8:$A$11</c:f>
              <c:strCache>
                <c:ptCount val="4"/>
                <c:pt idx="0">
                  <c:v>LAB TOP</c:v>
                </c:pt>
                <c:pt idx="1">
                  <c:v>Mobile</c:v>
                </c:pt>
                <c:pt idx="2">
                  <c:v>TV</c:v>
                </c:pt>
                <c:pt idx="3">
                  <c:v>Others</c:v>
                </c:pt>
              </c:strCache>
            </c:strRef>
          </c:cat>
          <c:val>
            <c:numRef>
              <c:f>Sheet8!$B$8:$B$11</c:f>
              <c:numCache>
                <c:formatCode>General</c:formatCode>
                <c:ptCount val="4"/>
                <c:pt idx="0">
                  <c:v>521</c:v>
                </c:pt>
                <c:pt idx="1">
                  <c:v>483</c:v>
                </c:pt>
                <c:pt idx="2">
                  <c:v>496</c:v>
                </c:pt>
                <c:pt idx="3">
                  <c:v>495</c:v>
                </c:pt>
              </c:numCache>
            </c:numRef>
          </c:val>
          <c:extLst xmlns:c16r2="http://schemas.microsoft.com/office/drawing/2015/06/chart">
            <c:ext xmlns:c16="http://schemas.microsoft.com/office/drawing/2014/chart" uri="{C3380CC4-5D6E-409C-BE32-E72D297353CC}">
              <c16:uniqueId val="{00000000-9379-43D2-9A13-52128882074C}"/>
            </c:ext>
          </c:extLst>
        </c:ser>
        <c:ser>
          <c:idx val="1"/>
          <c:order val="1"/>
          <c:tx>
            <c:strRef>
              <c:f>Sheet8!$C$7</c:f>
              <c:strCache>
                <c:ptCount val="1"/>
                <c:pt idx="0">
                  <c:v>Q2</c:v>
                </c:pt>
              </c:strCache>
            </c:strRef>
          </c:tx>
          <c:spPr>
            <a:solidFill>
              <a:schemeClr val="accent2"/>
            </a:solidFill>
            <a:ln>
              <a:noFill/>
            </a:ln>
            <a:effectLst/>
          </c:spPr>
          <c:cat>
            <c:strRef>
              <c:f>Sheet8!$A$8:$A$11</c:f>
              <c:strCache>
                <c:ptCount val="4"/>
                <c:pt idx="0">
                  <c:v>LAB TOP</c:v>
                </c:pt>
                <c:pt idx="1">
                  <c:v>Mobile</c:v>
                </c:pt>
                <c:pt idx="2">
                  <c:v>TV</c:v>
                </c:pt>
                <c:pt idx="3">
                  <c:v>Others</c:v>
                </c:pt>
              </c:strCache>
            </c:strRef>
          </c:cat>
          <c:val>
            <c:numRef>
              <c:f>Sheet8!$C$8:$C$11</c:f>
              <c:numCache>
                <c:formatCode>General</c:formatCode>
                <c:ptCount val="4"/>
                <c:pt idx="0">
                  <c:v>411</c:v>
                </c:pt>
                <c:pt idx="1">
                  <c:v>1100</c:v>
                </c:pt>
                <c:pt idx="2">
                  <c:v>483</c:v>
                </c:pt>
                <c:pt idx="3">
                  <c:v>471</c:v>
                </c:pt>
              </c:numCache>
            </c:numRef>
          </c:val>
          <c:extLst xmlns:c16r2="http://schemas.microsoft.com/office/drawing/2015/06/chart">
            <c:ext xmlns:c16="http://schemas.microsoft.com/office/drawing/2014/chart" uri="{C3380CC4-5D6E-409C-BE32-E72D297353CC}">
              <c16:uniqueId val="{00000001-9379-43D2-9A13-52128882074C}"/>
            </c:ext>
          </c:extLst>
        </c:ser>
        <c:ser>
          <c:idx val="2"/>
          <c:order val="2"/>
          <c:tx>
            <c:strRef>
              <c:f>Sheet8!$D$7</c:f>
              <c:strCache>
                <c:ptCount val="1"/>
                <c:pt idx="0">
                  <c:v>Q3</c:v>
                </c:pt>
              </c:strCache>
            </c:strRef>
          </c:tx>
          <c:spPr>
            <a:solidFill>
              <a:schemeClr val="accent3"/>
            </a:solidFill>
            <a:ln>
              <a:noFill/>
            </a:ln>
            <a:effectLst/>
          </c:spPr>
          <c:cat>
            <c:strRef>
              <c:f>Sheet8!$A$8:$A$11</c:f>
              <c:strCache>
                <c:ptCount val="4"/>
                <c:pt idx="0">
                  <c:v>LAB TOP</c:v>
                </c:pt>
                <c:pt idx="1">
                  <c:v>Mobile</c:v>
                </c:pt>
                <c:pt idx="2">
                  <c:v>TV</c:v>
                </c:pt>
                <c:pt idx="3">
                  <c:v>Others</c:v>
                </c:pt>
              </c:strCache>
            </c:strRef>
          </c:cat>
          <c:val>
            <c:numRef>
              <c:f>Sheet8!$D$8:$D$11</c:f>
              <c:numCache>
                <c:formatCode>General</c:formatCode>
                <c:ptCount val="4"/>
                <c:pt idx="0">
                  <c:v>431</c:v>
                </c:pt>
                <c:pt idx="1">
                  <c:v>522</c:v>
                </c:pt>
                <c:pt idx="2">
                  <c:v>500</c:v>
                </c:pt>
                <c:pt idx="3">
                  <c:v>1999</c:v>
                </c:pt>
              </c:numCache>
            </c:numRef>
          </c:val>
          <c:extLst xmlns:c16r2="http://schemas.microsoft.com/office/drawing/2015/06/chart">
            <c:ext xmlns:c16="http://schemas.microsoft.com/office/drawing/2014/chart" uri="{C3380CC4-5D6E-409C-BE32-E72D297353CC}">
              <c16:uniqueId val="{00000002-9379-43D2-9A13-52128882074C}"/>
            </c:ext>
          </c:extLst>
        </c:ser>
        <c:ser>
          <c:idx val="3"/>
          <c:order val="3"/>
          <c:tx>
            <c:strRef>
              <c:f>Sheet8!$E$7</c:f>
              <c:strCache>
                <c:ptCount val="1"/>
                <c:pt idx="0">
                  <c:v>Q4</c:v>
                </c:pt>
              </c:strCache>
            </c:strRef>
          </c:tx>
          <c:spPr>
            <a:solidFill>
              <a:schemeClr val="accent4"/>
            </a:solidFill>
            <a:ln>
              <a:noFill/>
            </a:ln>
            <a:effectLst/>
          </c:spPr>
          <c:cat>
            <c:strRef>
              <c:f>Sheet8!$A$8:$A$11</c:f>
              <c:strCache>
                <c:ptCount val="4"/>
                <c:pt idx="0">
                  <c:v>LAB TOP</c:v>
                </c:pt>
                <c:pt idx="1">
                  <c:v>Mobile</c:v>
                </c:pt>
                <c:pt idx="2">
                  <c:v>TV</c:v>
                </c:pt>
                <c:pt idx="3">
                  <c:v>Others</c:v>
                </c:pt>
              </c:strCache>
            </c:strRef>
          </c:cat>
          <c:val>
            <c:numRef>
              <c:f>Sheet8!$E$8:$E$11</c:f>
              <c:numCache>
                <c:formatCode>General</c:formatCode>
                <c:ptCount val="4"/>
                <c:pt idx="0">
                  <c:v>433</c:v>
                </c:pt>
                <c:pt idx="1">
                  <c:v>483</c:v>
                </c:pt>
                <c:pt idx="2">
                  <c:v>2200</c:v>
                </c:pt>
                <c:pt idx="3">
                  <c:v>2111</c:v>
                </c:pt>
              </c:numCache>
            </c:numRef>
          </c:val>
          <c:extLst xmlns:c16r2="http://schemas.microsoft.com/office/drawing/2015/06/chart">
            <c:ext xmlns:c16="http://schemas.microsoft.com/office/drawing/2014/chart" uri="{C3380CC4-5D6E-409C-BE32-E72D297353CC}">
              <c16:uniqueId val="{00000003-9379-43D2-9A13-52128882074C}"/>
            </c:ext>
          </c:extLst>
        </c:ser>
        <c:dLbls/>
        <c:gapWidth val="219"/>
        <c:axId val="52715904"/>
        <c:axId val="52717440"/>
      </c:barChart>
      <c:catAx>
        <c:axId val="52715904"/>
        <c:scaling>
          <c:orientation val="minMax"/>
        </c:scaling>
        <c:axPos val="b"/>
        <c:numFmt formatCode="General" sourceLinked="1"/>
        <c:maj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th-TH"/>
          </a:p>
        </c:txPr>
        <c:crossAx val="52717440"/>
        <c:crosses val="autoZero"/>
        <c:auto val="1"/>
        <c:lblAlgn val="ctr"/>
        <c:lblOffset val="100"/>
      </c:catAx>
      <c:valAx>
        <c:axId val="52717440"/>
        <c:scaling>
          <c:orientation val="minMax"/>
        </c:scaling>
        <c:axPos val="l"/>
        <c:majorGridlines>
          <c:spPr>
            <a:ln w="9525" cap="flat" cmpd="sng" algn="ctr">
              <a:solidFill>
                <a:schemeClr val="tx1">
                  <a:lumMod val="15000"/>
                  <a:lumOff val="85000"/>
                </a:schemeClr>
              </a:solidFill>
              <a:round/>
            </a:ln>
            <a:effectLst/>
          </c:spPr>
        </c:majorGridlines>
        <c:numFmt formatCode="General" sourceLinked="1"/>
        <c:maj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th-TH"/>
          </a:p>
        </c:txPr>
        <c:crossAx val="52715904"/>
        <c:crosses val="autoZero"/>
        <c:crossBetween val="between"/>
      </c:valAx>
      <c:spPr>
        <a:noFill/>
        <a:ln>
          <a:noFill/>
        </a:ln>
        <a:effectLst/>
      </c:spPr>
    </c:plotArea>
    <c:legend>
      <c:legendPos val="b"/>
      <c:layout/>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th-TH"/>
        </a:p>
      </c:txPr>
    </c:legend>
    <c:plotVisOnly val="1"/>
    <c:dispBlanksAs val="gap"/>
  </c:chart>
  <c:spPr>
    <a:noFill/>
    <a:ln>
      <a:noFill/>
    </a:ln>
    <a:effectLst/>
  </c:spPr>
  <c:txPr>
    <a:bodyPr/>
    <a:lstStyle/>
    <a:p>
      <a:pPr>
        <a:defRPr/>
      </a:pPr>
      <a:endParaRPr lang="th-TH"/>
    </a:p>
  </c:txPr>
  <c:externalData r:id="rId1"/>
</c:chartSpace>
</file>

<file path=ppt/charts/chart2.xml><?xml version="1.0" encoding="utf-8"?>
<c:chartSpace xmlns:c="http://schemas.openxmlformats.org/drawingml/2006/chart" xmlns:a="http://schemas.openxmlformats.org/drawingml/2006/main" xmlns:r="http://schemas.openxmlformats.org/officeDocument/2006/relationships">
  <c:lang val="th-TH"/>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th-TH"/>
              <a:t>ข้อมูลการขาย</a:t>
            </a:r>
            <a:endParaRPr lang="en-US"/>
          </a:p>
        </c:rich>
      </c:tx>
      <c:layout/>
      <c:spPr>
        <a:noFill/>
        <a:ln>
          <a:noFill/>
        </a:ln>
        <a:effectLst/>
      </c:spPr>
    </c:title>
    <c:plotArea>
      <c:layout/>
      <c:scatterChart>
        <c:scatterStyle val="lineMarker"/>
        <c:ser>
          <c:idx val="0"/>
          <c:order val="0"/>
          <c:tx>
            <c:strRef>
              <c:f>Sheet3!$B$1</c:f>
              <c:strCache>
                <c:ptCount val="1"/>
                <c:pt idx="0">
                  <c:v>Total Sales</c:v>
                </c:pt>
              </c:strCache>
            </c:strRef>
          </c:tx>
          <c:spPr>
            <a:ln w="19050" cap="rnd">
              <a:noFill/>
              <a:round/>
            </a:ln>
            <a:effectLst/>
          </c:spPr>
          <c:marker>
            <c:symbol val="circle"/>
            <c:size val="5"/>
            <c:spPr>
              <a:solidFill>
                <a:schemeClr val="accent1"/>
              </a:solidFill>
              <a:ln w="9525">
                <a:solidFill>
                  <a:schemeClr val="accent1"/>
                </a:solidFill>
              </a:ln>
              <a:effectLst/>
            </c:spPr>
          </c:marker>
          <c:xVal>
            <c:strRef>
              <c:f>Sheet3!$A$2:$A$11</c:f>
              <c:strCache>
                <c:ptCount val="10"/>
                <c:pt idx="0">
                  <c:v>Bread</c:v>
                </c:pt>
                <c:pt idx="1">
                  <c:v>Coke</c:v>
                </c:pt>
                <c:pt idx="2">
                  <c:v>Computer</c:v>
                </c:pt>
                <c:pt idx="3">
                  <c:v>Diaper</c:v>
                </c:pt>
                <c:pt idx="4">
                  <c:v>Blanket</c:v>
                </c:pt>
                <c:pt idx="5">
                  <c:v>Milk</c:v>
                </c:pt>
                <c:pt idx="6">
                  <c:v>Water</c:v>
                </c:pt>
                <c:pt idx="7">
                  <c:v>Medicine</c:v>
                </c:pt>
                <c:pt idx="8">
                  <c:v>Green Tea</c:v>
                </c:pt>
                <c:pt idx="9">
                  <c:v>Egg</c:v>
                </c:pt>
              </c:strCache>
            </c:strRef>
          </c:xVal>
          <c:yVal>
            <c:numRef>
              <c:f>Sheet3!$B$2:$B$11</c:f>
              <c:numCache>
                <c:formatCode>#,##0.00</c:formatCode>
                <c:ptCount val="10"/>
                <c:pt idx="0">
                  <c:v>1500000</c:v>
                </c:pt>
                <c:pt idx="1">
                  <c:v>175000</c:v>
                </c:pt>
                <c:pt idx="2">
                  <c:v>450000</c:v>
                </c:pt>
                <c:pt idx="3">
                  <c:v>189000</c:v>
                </c:pt>
                <c:pt idx="4">
                  <c:v>1200000</c:v>
                </c:pt>
                <c:pt idx="5">
                  <c:v>1000000</c:v>
                </c:pt>
                <c:pt idx="6">
                  <c:v>850000</c:v>
                </c:pt>
                <c:pt idx="7">
                  <c:v>980000</c:v>
                </c:pt>
                <c:pt idx="8">
                  <c:v>275000</c:v>
                </c:pt>
                <c:pt idx="9">
                  <c:v>50</c:v>
                </c:pt>
              </c:numCache>
            </c:numRef>
          </c:yVal>
          <c:extLst xmlns:c16r2="http://schemas.microsoft.com/office/drawing/2015/06/chart">
            <c:ext xmlns:c16="http://schemas.microsoft.com/office/drawing/2014/chart" uri="{C3380CC4-5D6E-409C-BE32-E72D297353CC}">
              <c16:uniqueId val="{00000000-4E33-4B77-A9FD-EC9254A6576D}"/>
            </c:ext>
          </c:extLst>
        </c:ser>
        <c:dLbls/>
        <c:axId val="52759936"/>
        <c:axId val="52778112"/>
      </c:scatterChart>
      <c:valAx>
        <c:axId val="52759936"/>
        <c:scaling>
          <c:orientation val="minMax"/>
        </c:scaling>
        <c:axPos val="b"/>
        <c:majorGridlines>
          <c:spPr>
            <a:ln w="9525" cap="flat" cmpd="sng" algn="ctr">
              <a:solidFill>
                <a:schemeClr val="tx1">
                  <a:lumMod val="15000"/>
                  <a:lumOff val="85000"/>
                </a:schemeClr>
              </a:solidFill>
              <a:round/>
            </a:ln>
            <a:effectLst/>
          </c:spPr>
        </c:majorGridlines>
        <c:maj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th-TH"/>
          </a:p>
        </c:txPr>
        <c:crossAx val="52778112"/>
        <c:crosses val="autoZero"/>
        <c:crossBetween val="midCat"/>
      </c:valAx>
      <c:valAx>
        <c:axId val="52778112"/>
        <c:scaling>
          <c:orientation val="minMax"/>
        </c:scaling>
        <c:axPos val="l"/>
        <c:majorGridlines>
          <c:spPr>
            <a:ln w="9525" cap="flat" cmpd="sng" algn="ctr">
              <a:solidFill>
                <a:schemeClr val="tx1">
                  <a:lumMod val="15000"/>
                  <a:lumOff val="85000"/>
                </a:schemeClr>
              </a:solidFill>
              <a:round/>
            </a:ln>
            <a:effectLst/>
          </c:spPr>
        </c:majorGridlines>
        <c:numFmt formatCode="#,##0.00" sourceLinked="1"/>
        <c:maj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th-TH"/>
          </a:p>
        </c:txPr>
        <c:crossAx val="52759936"/>
        <c:crosses val="autoZero"/>
        <c:crossBetween val="midCat"/>
      </c:valAx>
      <c:spPr>
        <a:noFill/>
        <a:ln>
          <a:noFill/>
        </a:ln>
        <a:effectLst/>
      </c:spPr>
    </c:plotArea>
    <c:plotVisOnly val="1"/>
    <c:dispBlanksAs val="gap"/>
  </c:chart>
  <c:spPr>
    <a:noFill/>
    <a:ln>
      <a:noFill/>
    </a:ln>
    <a:effectLst/>
  </c:spPr>
  <c:txPr>
    <a:bodyPr/>
    <a:lstStyle/>
    <a:p>
      <a:pPr>
        <a:defRPr/>
      </a:pPr>
      <a:endParaRPr lang="th-TH"/>
    </a:p>
  </c:txPr>
  <c:externalData r:id="rId1"/>
</c:chartSpace>
</file>

<file path=ppt/charts/chart3.xml><?xml version="1.0" encoding="utf-8"?>
<c:chartSpace xmlns:c="http://schemas.openxmlformats.org/drawingml/2006/chart" xmlns:a="http://schemas.openxmlformats.org/drawingml/2006/main" xmlns:r="http://schemas.openxmlformats.org/officeDocument/2006/relationships">
  <c:lang val="th-TH"/>
  <c:chart>
    <c:title>
      <c:layout/>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th-TH"/>
        </a:p>
      </c:txPr>
    </c:title>
    <c:plotArea>
      <c:layout>
        <c:manualLayout>
          <c:layoutTarget val="inner"/>
          <c:xMode val="edge"/>
          <c:yMode val="edge"/>
          <c:x val="2.6568516098008723E-2"/>
          <c:y val="0.15092617754541682"/>
          <c:w val="0.92648919106268257"/>
          <c:h val="0.80945025260805836"/>
        </c:manualLayout>
      </c:layout>
      <c:bubbleChart>
        <c:varyColors val="1"/>
        <c:ser>
          <c:idx val="0"/>
          <c:order val="0"/>
          <c:tx>
            <c:strRef>
              <c:f>Sheet1!$A$2:$A$8</c:f>
              <c:strCache>
                <c:ptCount val="7"/>
                <c:pt idx="0">
                  <c:v>Bread</c:v>
                </c:pt>
                <c:pt idx="1">
                  <c:v>Coke</c:v>
                </c:pt>
                <c:pt idx="2">
                  <c:v>Computer</c:v>
                </c:pt>
                <c:pt idx="3">
                  <c:v>Diaper</c:v>
                </c:pt>
                <c:pt idx="4">
                  <c:v>Blanket</c:v>
                </c:pt>
                <c:pt idx="5">
                  <c:v>Milk</c:v>
                </c:pt>
              </c:strCache>
            </c:strRef>
          </c:tx>
          <c:dPt>
            <c:idx val="0"/>
            <c:spPr>
              <a:solidFill>
                <a:schemeClr val="accent1">
                  <a:alpha val="75000"/>
                </a:schemeClr>
              </a:solidFill>
              <a:ln>
                <a:noFill/>
              </a:ln>
              <a:effectLst/>
            </c:spPr>
            <c:extLst xmlns:c16r2="http://schemas.microsoft.com/office/drawing/2015/06/chart">
              <c:ext xmlns:c16="http://schemas.microsoft.com/office/drawing/2014/chart" uri="{C3380CC4-5D6E-409C-BE32-E72D297353CC}">
                <c16:uniqueId val="{00000001-62F3-4746-91D0-7987239E452F}"/>
              </c:ext>
            </c:extLst>
          </c:dPt>
          <c:dPt>
            <c:idx val="1"/>
            <c:spPr>
              <a:solidFill>
                <a:schemeClr val="accent2">
                  <a:alpha val="75000"/>
                </a:schemeClr>
              </a:solidFill>
              <a:ln>
                <a:noFill/>
              </a:ln>
              <a:effectLst/>
            </c:spPr>
            <c:extLst xmlns:c16r2="http://schemas.microsoft.com/office/drawing/2015/06/chart">
              <c:ext xmlns:c16="http://schemas.microsoft.com/office/drawing/2014/chart" uri="{C3380CC4-5D6E-409C-BE32-E72D297353CC}">
                <c16:uniqueId val="{00000003-62F3-4746-91D0-7987239E452F}"/>
              </c:ext>
            </c:extLst>
          </c:dPt>
          <c:dPt>
            <c:idx val="2"/>
            <c:spPr>
              <a:solidFill>
                <a:schemeClr val="accent3">
                  <a:alpha val="75000"/>
                </a:schemeClr>
              </a:solidFill>
              <a:ln>
                <a:noFill/>
              </a:ln>
              <a:effectLst/>
            </c:spPr>
            <c:extLst xmlns:c16r2="http://schemas.microsoft.com/office/drawing/2015/06/chart">
              <c:ext xmlns:c16="http://schemas.microsoft.com/office/drawing/2014/chart" uri="{C3380CC4-5D6E-409C-BE32-E72D297353CC}">
                <c16:uniqueId val="{00000005-62F3-4746-91D0-7987239E452F}"/>
              </c:ext>
            </c:extLst>
          </c:dPt>
          <c:dPt>
            <c:idx val="3"/>
            <c:spPr>
              <a:solidFill>
                <a:schemeClr val="accent4">
                  <a:alpha val="75000"/>
                </a:schemeClr>
              </a:solidFill>
              <a:ln>
                <a:noFill/>
              </a:ln>
              <a:effectLst/>
            </c:spPr>
            <c:extLst xmlns:c16r2="http://schemas.microsoft.com/office/drawing/2015/06/chart">
              <c:ext xmlns:c16="http://schemas.microsoft.com/office/drawing/2014/chart" uri="{C3380CC4-5D6E-409C-BE32-E72D297353CC}">
                <c16:uniqueId val="{00000007-62F3-4746-91D0-7987239E452F}"/>
              </c:ext>
            </c:extLst>
          </c:dPt>
          <c:dPt>
            <c:idx val="4"/>
            <c:spPr>
              <a:solidFill>
                <a:schemeClr val="accent5">
                  <a:alpha val="75000"/>
                </a:schemeClr>
              </a:solidFill>
              <a:ln>
                <a:noFill/>
              </a:ln>
              <a:effectLst/>
            </c:spPr>
            <c:extLst xmlns:c16r2="http://schemas.microsoft.com/office/drawing/2015/06/chart">
              <c:ext xmlns:c16="http://schemas.microsoft.com/office/drawing/2014/chart" uri="{C3380CC4-5D6E-409C-BE32-E72D297353CC}">
                <c16:uniqueId val="{00000009-62F3-4746-91D0-7987239E452F}"/>
              </c:ext>
            </c:extLst>
          </c:dPt>
          <c:dPt>
            <c:idx val="5"/>
            <c:spPr>
              <a:solidFill>
                <a:schemeClr val="accent6">
                  <a:alpha val="75000"/>
                </a:schemeClr>
              </a:solidFill>
              <a:ln>
                <a:noFill/>
              </a:ln>
              <a:effectLst/>
            </c:spPr>
            <c:extLst xmlns:c16r2="http://schemas.microsoft.com/office/drawing/2015/06/chart">
              <c:ext xmlns:c16="http://schemas.microsoft.com/office/drawing/2014/chart" uri="{C3380CC4-5D6E-409C-BE32-E72D297353CC}">
                <c16:uniqueId val="{0000000B-62F3-4746-91D0-7987239E452F}"/>
              </c:ext>
            </c:extLst>
          </c:dPt>
          <c:dPt>
            <c:idx val="6"/>
            <c:spPr>
              <a:solidFill>
                <a:schemeClr val="accent1">
                  <a:lumMod val="60000"/>
                  <a:alpha val="75000"/>
                </a:schemeClr>
              </a:solidFill>
              <a:ln>
                <a:noFill/>
              </a:ln>
              <a:effectLst/>
            </c:spPr>
            <c:extLst xmlns:c16r2="http://schemas.microsoft.com/office/drawing/2015/06/chart">
              <c:ext xmlns:c16="http://schemas.microsoft.com/office/drawing/2014/chart" uri="{C3380CC4-5D6E-409C-BE32-E72D297353CC}">
                <c16:uniqueId val="{0000000D-62F3-4746-91D0-7987239E452F}"/>
              </c:ext>
            </c:extLst>
          </c:dPt>
          <c:dLbls>
            <c:dLbl>
              <c:idx val="0"/>
              <c:layout/>
              <c:tx>
                <c:rich>
                  <a:bodyPr/>
                  <a:lstStyle/>
                  <a:p>
                    <a:fld id="{6A880789-2599-4FEF-A520-B8CA75774A1A}" type="CELLRANGE">
                      <a:rPr lang="en-US"/>
                      <a:pPr/>
                      <a:t>[CELLRANGE]</a:t>
                    </a:fld>
                    <a:r>
                      <a:rPr lang="en-US" baseline="0"/>
                      <a:t>, </a:t>
                    </a:r>
                    <a:fld id="{C454E7BF-0B28-4CDC-AD9A-84427A42794A}" type="YVALUE">
                      <a:rPr lang="en-US" baseline="0"/>
                      <a:pPr/>
                      <a:t>[Y VALUE]</a:t>
                    </a:fld>
                    <a:endParaRPr lang="en-US" baseline="0"/>
                  </a:p>
                </c:rich>
              </c:tx>
              <c:dLblPos val="ctr"/>
              <c:showVal val="1"/>
              <c:extLst xmlns:c16r2="http://schemas.microsoft.com/office/drawing/2015/06/char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1-62F3-4746-91D0-7987239E452F}"/>
                </c:ext>
              </c:extLst>
            </c:dLbl>
            <c:dLbl>
              <c:idx val="1"/>
              <c:layout/>
              <c:tx>
                <c:rich>
                  <a:bodyPr/>
                  <a:lstStyle/>
                  <a:p>
                    <a:fld id="{2EB4C094-D2DB-417D-B5CF-3737CC98D621}" type="CELLRANGE">
                      <a:rPr lang="en-US"/>
                      <a:pPr/>
                      <a:t>[CELLRANGE]</a:t>
                    </a:fld>
                    <a:r>
                      <a:rPr lang="en-US" baseline="0"/>
                      <a:t>, </a:t>
                    </a:r>
                    <a:fld id="{C6F75784-C840-429E-AFB1-3A241A9AB9AE}" type="YVALUE">
                      <a:rPr lang="en-US" baseline="0"/>
                      <a:pPr/>
                      <a:t>[Y VALUE]</a:t>
                    </a:fld>
                    <a:endParaRPr lang="en-US" baseline="0"/>
                  </a:p>
                </c:rich>
              </c:tx>
              <c:dLblPos val="ctr"/>
              <c:showVal val="1"/>
              <c:extLst xmlns:c16r2="http://schemas.microsoft.com/office/drawing/2015/06/char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3-62F3-4746-91D0-7987239E452F}"/>
                </c:ext>
              </c:extLst>
            </c:dLbl>
            <c:dLbl>
              <c:idx val="2"/>
              <c:layout/>
              <c:tx>
                <c:rich>
                  <a:bodyPr/>
                  <a:lstStyle/>
                  <a:p>
                    <a:fld id="{44F36251-CAF9-4FC4-9B48-E8982C71D9C5}" type="CELLRANGE">
                      <a:rPr lang="en-US"/>
                      <a:pPr/>
                      <a:t>[CELLRANGE]</a:t>
                    </a:fld>
                    <a:r>
                      <a:rPr lang="en-US" baseline="0"/>
                      <a:t>, </a:t>
                    </a:r>
                    <a:fld id="{0FD01958-8EA1-4C15-9251-F30A664FB75C}" type="YVALUE">
                      <a:rPr lang="en-US" baseline="0"/>
                      <a:pPr/>
                      <a:t>[Y VALUE]</a:t>
                    </a:fld>
                    <a:endParaRPr lang="en-US" baseline="0"/>
                  </a:p>
                </c:rich>
              </c:tx>
              <c:dLblPos val="ctr"/>
              <c:showVal val="1"/>
              <c:extLst xmlns:c16r2="http://schemas.microsoft.com/office/drawing/2015/06/char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5-62F3-4746-91D0-7987239E452F}"/>
                </c:ext>
              </c:extLst>
            </c:dLbl>
            <c:dLbl>
              <c:idx val="3"/>
              <c:layout/>
              <c:tx>
                <c:rich>
                  <a:bodyPr/>
                  <a:lstStyle/>
                  <a:p>
                    <a:fld id="{5E784592-F7E2-4CB7-8DF7-32157BAFB119}" type="CELLRANGE">
                      <a:rPr lang="en-US"/>
                      <a:pPr/>
                      <a:t>[CELLRANGE]</a:t>
                    </a:fld>
                    <a:r>
                      <a:rPr lang="en-US" baseline="0"/>
                      <a:t>, </a:t>
                    </a:r>
                    <a:fld id="{43F312A1-360E-4738-8E79-5184ADF8956A}" type="YVALUE">
                      <a:rPr lang="en-US" baseline="0"/>
                      <a:pPr/>
                      <a:t>[Y VALUE]</a:t>
                    </a:fld>
                    <a:endParaRPr lang="en-US" baseline="0"/>
                  </a:p>
                </c:rich>
              </c:tx>
              <c:dLblPos val="ctr"/>
              <c:showVal val="1"/>
              <c:extLst xmlns:c16r2="http://schemas.microsoft.com/office/drawing/2015/06/char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7-62F3-4746-91D0-7987239E452F}"/>
                </c:ext>
              </c:extLst>
            </c:dLbl>
            <c:dLbl>
              <c:idx val="4"/>
              <c:layout/>
              <c:tx>
                <c:rich>
                  <a:bodyPr/>
                  <a:lstStyle/>
                  <a:p>
                    <a:fld id="{96AC4029-063E-42CB-A2E6-2BC8BA238C77}" type="CELLRANGE">
                      <a:rPr lang="en-US"/>
                      <a:pPr/>
                      <a:t>[CELLRANGE]</a:t>
                    </a:fld>
                    <a:r>
                      <a:rPr lang="en-US" baseline="0"/>
                      <a:t>, </a:t>
                    </a:r>
                    <a:fld id="{C343D490-C21D-4C32-B74C-1F12B8A3921E}" type="YVALUE">
                      <a:rPr lang="en-US" baseline="0"/>
                      <a:pPr/>
                      <a:t>[Y VALUE]</a:t>
                    </a:fld>
                    <a:endParaRPr lang="en-US" baseline="0"/>
                  </a:p>
                </c:rich>
              </c:tx>
              <c:dLblPos val="ctr"/>
              <c:showVal val="1"/>
              <c:extLst xmlns:c16r2="http://schemas.microsoft.com/office/drawing/2015/06/char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9-62F3-4746-91D0-7987239E452F}"/>
                </c:ext>
              </c:extLst>
            </c:dLbl>
            <c:dLbl>
              <c:idx val="5"/>
              <c:layout/>
              <c:tx>
                <c:rich>
                  <a:bodyPr/>
                  <a:lstStyle/>
                  <a:p>
                    <a:fld id="{0ACB3E0D-B3F9-44AD-987D-BA70959ED78C}" type="CELLRANGE">
                      <a:rPr lang="en-US"/>
                      <a:pPr/>
                      <a:t>[CELLRANGE]</a:t>
                    </a:fld>
                    <a:r>
                      <a:rPr lang="en-US" baseline="0"/>
                      <a:t>, </a:t>
                    </a:r>
                    <a:fld id="{F0D5AE8F-F7F6-474C-AB07-E7F0F479F93C}" type="YVALUE">
                      <a:rPr lang="en-US" baseline="0"/>
                      <a:pPr/>
                      <a:t>[Y VALUE]</a:t>
                    </a:fld>
                    <a:endParaRPr lang="en-US" baseline="0"/>
                  </a:p>
                </c:rich>
              </c:tx>
              <c:dLblPos val="ctr"/>
              <c:showVal val="1"/>
              <c:extLst xmlns:c16r2="http://schemas.microsoft.com/office/drawing/2015/06/char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B-62F3-4746-91D0-7987239E452F}"/>
                </c:ext>
              </c:extLst>
            </c:dLbl>
            <c:dLbl>
              <c:idx val="6"/>
              <c:tx>
                <c:rich>
                  <a:bodyPr/>
                  <a:lstStyle/>
                  <a:p>
                    <a:endParaRPr lang="en-US"/>
                  </a:p>
                </c:rich>
              </c:tx>
              <c:dLblPos val="ctr"/>
              <c:showVal val="1"/>
              <c:extLst xmlns:c16r2="http://schemas.microsoft.com/office/drawing/2015/06/chart">
                <c:ext xmlns:c15="http://schemas.microsoft.com/office/drawing/2012/chart" uri="{CE6537A1-D6FC-4f65-9D91-7224C49458BB}"/>
                <c:ext xmlns:c16="http://schemas.microsoft.com/office/drawing/2014/chart" uri="{C3380CC4-5D6E-409C-BE32-E72D297353CC}">
                  <c16:uniqueId val="{0000000D-62F3-4746-91D0-7987239E452F}"/>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th-TH"/>
              </a:p>
            </c:txPr>
            <c:dLblPos val="ctr"/>
            <c:showVal val="1"/>
            <c:extLst xmlns:c16r2="http://schemas.microsoft.com/office/drawing/2015/06/chart">
              <c:ext xmlns:c15="http://schemas.microsoft.com/office/drawing/2012/chart" uri="{CE6537A1-D6FC-4f65-9D91-7224C49458BB}">
                <c15:showDataLabelsRange val="1"/>
                <c15:showLeaderLines val="1"/>
                <c15:leaderLines>
                  <c:spPr>
                    <a:ln w="9525" cap="flat" cmpd="sng" algn="ctr">
                      <a:solidFill>
                        <a:schemeClr val="tx1">
                          <a:lumMod val="35000"/>
                          <a:lumOff val="65000"/>
                        </a:schemeClr>
                      </a:solidFill>
                      <a:round/>
                    </a:ln>
                    <a:effectLst/>
                  </c:spPr>
                </c15:leaderLines>
              </c:ext>
            </c:extLst>
          </c:dLbls>
          <c:xVal>
            <c:numRef>
              <c:f>Sheet1!$B$2:$B$8</c:f>
              <c:numCache>
                <c:formatCode>General</c:formatCode>
                <c:ptCount val="7"/>
                <c:pt idx="0">
                  <c:v>500</c:v>
                </c:pt>
                <c:pt idx="1">
                  <c:v>350</c:v>
                </c:pt>
                <c:pt idx="2">
                  <c:v>400</c:v>
                </c:pt>
                <c:pt idx="3">
                  <c:v>250</c:v>
                </c:pt>
                <c:pt idx="4">
                  <c:v>300</c:v>
                </c:pt>
                <c:pt idx="5">
                  <c:v>500</c:v>
                </c:pt>
              </c:numCache>
            </c:numRef>
          </c:xVal>
          <c:yVal>
            <c:numRef>
              <c:f>Sheet1!$C$2:$C$8</c:f>
              <c:numCache>
                <c:formatCode>General</c:formatCode>
                <c:ptCount val="7"/>
                <c:pt idx="0">
                  <c:v>3000</c:v>
                </c:pt>
                <c:pt idx="1">
                  <c:v>4000</c:v>
                </c:pt>
                <c:pt idx="2">
                  <c:v>12000</c:v>
                </c:pt>
                <c:pt idx="3">
                  <c:v>7000</c:v>
                </c:pt>
                <c:pt idx="4">
                  <c:v>2500</c:v>
                </c:pt>
                <c:pt idx="5">
                  <c:v>2000</c:v>
                </c:pt>
              </c:numCache>
            </c:numRef>
          </c:yVal>
          <c:bubbleSize>
            <c:numRef>
              <c:f>Sheet1!$D$2:$D$8</c:f>
              <c:numCache>
                <c:formatCode>General</c:formatCode>
                <c:ptCount val="7"/>
                <c:pt idx="0">
                  <c:v>20</c:v>
                </c:pt>
                <c:pt idx="1">
                  <c:v>25</c:v>
                </c:pt>
                <c:pt idx="2">
                  <c:v>30</c:v>
                </c:pt>
                <c:pt idx="3">
                  <c:v>15</c:v>
                </c:pt>
                <c:pt idx="4">
                  <c:v>10</c:v>
                </c:pt>
                <c:pt idx="5">
                  <c:v>20</c:v>
                </c:pt>
              </c:numCache>
            </c:numRef>
          </c:bubbleSize>
          <c:extLst xmlns:c16r2="http://schemas.microsoft.com/office/drawing/2015/06/chart">
            <c:ext xmlns:c15="http://schemas.microsoft.com/office/drawing/2012/chart" uri="{02D57815-91ED-43cb-92C2-25804820EDAC}">
              <c15:datalabelsRange>
                <c15:f>Sheet1!$A$2:$A$7</c15:f>
                <c15:dlblRangeCache>
                  <c:ptCount val="6"/>
                  <c:pt idx="0">
                    <c:v>Bread</c:v>
                  </c:pt>
                  <c:pt idx="1">
                    <c:v>Coke</c:v>
                  </c:pt>
                  <c:pt idx="2">
                    <c:v>Computer</c:v>
                  </c:pt>
                  <c:pt idx="3">
                    <c:v>Diaper</c:v>
                  </c:pt>
                  <c:pt idx="4">
                    <c:v>Blanket</c:v>
                  </c:pt>
                  <c:pt idx="5">
                    <c:v>Milk</c:v>
                  </c:pt>
                </c15:dlblRangeCache>
              </c15:datalabelsRange>
            </c:ext>
            <c:ext xmlns:c16="http://schemas.microsoft.com/office/drawing/2014/chart" uri="{C3380CC4-5D6E-409C-BE32-E72D297353CC}">
              <c16:uniqueId val="{0000000E-62F3-4746-91D0-7987239E452F}"/>
            </c:ext>
          </c:extLst>
        </c:ser>
        <c:dLbls/>
        <c:bubbleScale val="100"/>
        <c:axId val="52865280"/>
        <c:axId val="52891648"/>
      </c:bubbleChart>
      <c:valAx>
        <c:axId val="52865280"/>
        <c:scaling>
          <c:orientation val="minMax"/>
          <c:max val="700"/>
          <c:min val="10"/>
        </c:scaling>
        <c:axPos val="b"/>
        <c:majorGridlines>
          <c:spPr>
            <a:ln w="9525" cap="flat" cmpd="sng" algn="ctr">
              <a:solidFill>
                <a:schemeClr val="tx1">
                  <a:lumMod val="15000"/>
                  <a:lumOff val="85000"/>
                </a:schemeClr>
              </a:solidFill>
              <a:round/>
            </a:ln>
            <a:effectLst/>
          </c:spPr>
        </c:majorGridlines>
        <c:numFmt formatCode="General" sourceLinked="1"/>
        <c:maj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th-TH"/>
          </a:p>
        </c:txPr>
        <c:crossAx val="52891648"/>
        <c:crosses val="autoZero"/>
        <c:crossBetween val="midCat"/>
        <c:majorUnit val="100"/>
        <c:minorUnit val="10"/>
      </c:valAx>
      <c:valAx>
        <c:axId val="52891648"/>
        <c:scaling>
          <c:orientation val="minMax"/>
          <c:max val="16000"/>
          <c:min val="0"/>
        </c:scaling>
        <c:axPos val="l"/>
        <c:majorGridlines>
          <c:spPr>
            <a:ln w="9525" cap="flat" cmpd="sng" algn="ctr">
              <a:solidFill>
                <a:schemeClr val="tx1">
                  <a:lumMod val="15000"/>
                  <a:lumOff val="85000"/>
                </a:schemeClr>
              </a:solidFill>
              <a:round/>
            </a:ln>
            <a:effectLst/>
          </c:spPr>
        </c:majorGridlines>
        <c:numFmt formatCode="General" sourceLinked="1"/>
        <c:maj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th-TH"/>
          </a:p>
        </c:txPr>
        <c:crossAx val="52865280"/>
        <c:crosses val="autoZero"/>
        <c:crossBetween val="midCat"/>
        <c:majorUnit val="2000"/>
        <c:minorUnit val="10"/>
      </c:valAx>
      <c:spPr>
        <a:noFill/>
        <a:ln>
          <a:noFill/>
        </a:ln>
        <a:effectLst/>
      </c:spPr>
    </c:plotArea>
    <c:plotVisOnly val="1"/>
    <c:dispBlanksAs val="gap"/>
  </c:chart>
  <c:spPr>
    <a:noFill/>
    <a:ln>
      <a:noFill/>
    </a:ln>
    <a:effectLst/>
  </c:spPr>
  <c:txPr>
    <a:bodyPr/>
    <a:lstStyle/>
    <a:p>
      <a:pPr>
        <a:defRPr/>
      </a:pPr>
      <a:endParaRPr lang="th-TH"/>
    </a:p>
  </c:txPr>
  <c:externalData r:id="rId1"/>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69">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alpha val="75000"/>
        </a:schemeClr>
      </a:solidFill>
    </cs:spPr>
  </cs:dataPoint>
  <cs:dataPoint3D>
    <cs:lnRef idx="0"/>
    <cs:fillRef idx="1">
      <cs:styleClr val="auto"/>
    </cs:fillRef>
    <cs:effectRef idx="0"/>
    <cs:fontRef idx="minor">
      <a:schemeClr val="tx1"/>
    </cs:fontRef>
    <cs:spPr>
      <a:solidFill>
        <a:schemeClr val="phClr">
          <a:alpha val="75000"/>
        </a:schemeClr>
      </a:solidFill>
    </cs:spPr>
  </cs:dataPoint3D>
  <cs:dataPointLine>
    <cs:lnRef idx="0">
      <cs:styleClr val="auto"/>
    </cs:lnRef>
    <cs:fillRef idx="1"/>
    <cs:effectRef idx="0"/>
    <cs:fontRef idx="minor">
      <a:schemeClr val="tx1"/>
    </cs:fontRef>
    <cs:spPr>
      <a:ln w="19050" cap="rnd">
        <a:solidFill>
          <a:schemeClr val="phClr">
            <a:alpha val="50000"/>
          </a:scheme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80BF4A7-A103-413F-B3C3-BB61B5E55603}" type="datetimeFigureOut">
              <a:rPr lang="en-US" smtClean="0"/>
              <a:pPr/>
              <a:t>8/7/2022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7580D4A-8AFD-492B-9D8C-612C820534B0}" type="slidenum">
              <a:rPr lang="en-US" smtClean="0"/>
              <a:pPr/>
              <a:t>‹#›</a:t>
            </a:fld>
            <a:endParaRPr lang="en-US"/>
          </a:p>
        </p:txBody>
      </p:sp>
    </p:spTree>
    <p:extLst>
      <p:ext uri="{BB962C8B-B14F-4D97-AF65-F5344CB8AC3E}">
        <p14:creationId xmlns:p14="http://schemas.microsoft.com/office/powerpoint/2010/main" xmlns="" val="172541908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a:p>
            <a:r>
              <a:rPr lang="en-US"/>
              <a:t>https://www.datapine.com/blog/how-to-choose-the-right-data-visualization-types/</a:t>
            </a:r>
          </a:p>
          <a:p>
            <a:endParaRPr lang="en-US"/>
          </a:p>
          <a:p>
            <a:endParaRPr lang="en-US"/>
          </a:p>
          <a:p>
            <a:r>
              <a:rPr lang="en-US"/>
              <a:t>[3] https://www.datapine.com/blog/how-to-choose-the-right-data-visualization-types/</a:t>
            </a:r>
            <a:endParaRPr lang="th-TH"/>
          </a:p>
          <a:p>
            <a:r>
              <a:rPr lang="en-US"/>
              <a:t>https://www.presencecg.com/blog/which-chart-to-use-tell-your-story-effectively/?fbclid=IwAR2Pmhem-7A4hXkQ7F70qgVdyH7SIl12gdImp6dGlxn8oTB1mgM_oc-Tlyg</a:t>
            </a:r>
          </a:p>
        </p:txBody>
      </p:sp>
      <p:sp>
        <p:nvSpPr>
          <p:cNvPr id="4" name="Slide Number Placeholder 3"/>
          <p:cNvSpPr>
            <a:spLocks noGrp="1"/>
          </p:cNvSpPr>
          <p:nvPr>
            <p:ph type="sldNum" sz="quarter" idx="10"/>
          </p:nvPr>
        </p:nvSpPr>
        <p:spPr/>
        <p:txBody>
          <a:bodyPr/>
          <a:lstStyle/>
          <a:p>
            <a:fld id="{33DD13D6-BBE9-4D81-B5B7-F8FF0823DC6B}" type="slidenum">
              <a:rPr lang="en-US" smtClean="0"/>
              <a:pPr/>
              <a:t>4</a:t>
            </a:fld>
            <a:endParaRPr lang="en-US"/>
          </a:p>
        </p:txBody>
      </p:sp>
    </p:spTree>
    <p:extLst>
      <p:ext uri="{BB962C8B-B14F-4D97-AF65-F5344CB8AC3E}">
        <p14:creationId xmlns:p14="http://schemas.microsoft.com/office/powerpoint/2010/main" xmlns="" val="117449597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7580D4A-8AFD-492B-9D8C-612C820534B0}" type="slidenum">
              <a:rPr lang="en-US" smtClean="0"/>
              <a:pPr/>
              <a:t>20</a:t>
            </a:fld>
            <a:endParaRPr lang="en-US"/>
          </a:p>
        </p:txBody>
      </p:sp>
    </p:spTree>
    <p:extLst>
      <p:ext uri="{BB962C8B-B14F-4D97-AF65-F5344CB8AC3E}">
        <p14:creationId xmlns:p14="http://schemas.microsoft.com/office/powerpoint/2010/main" xmlns="" val="371168054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https://www.educba.com/excel-stacked-column-chart/</a:t>
            </a:r>
          </a:p>
        </p:txBody>
      </p:sp>
      <p:sp>
        <p:nvSpPr>
          <p:cNvPr id="4" name="Slide Number Placeholder 3"/>
          <p:cNvSpPr>
            <a:spLocks noGrp="1"/>
          </p:cNvSpPr>
          <p:nvPr>
            <p:ph type="sldNum" sz="quarter" idx="10"/>
          </p:nvPr>
        </p:nvSpPr>
        <p:spPr/>
        <p:txBody>
          <a:bodyPr/>
          <a:lstStyle/>
          <a:p>
            <a:fld id="{B7580D4A-8AFD-492B-9D8C-612C820534B0}" type="slidenum">
              <a:rPr lang="en-US" smtClean="0"/>
              <a:pPr/>
              <a:t>24</a:t>
            </a:fld>
            <a:endParaRPr lang="en-US"/>
          </a:p>
        </p:txBody>
      </p:sp>
    </p:spTree>
    <p:extLst>
      <p:ext uri="{BB962C8B-B14F-4D97-AF65-F5344CB8AC3E}">
        <p14:creationId xmlns:p14="http://schemas.microsoft.com/office/powerpoint/2010/main" xmlns="" val="143270606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https://www.educba.com/excel-stacked-column-chart/</a:t>
            </a:r>
          </a:p>
        </p:txBody>
      </p:sp>
      <p:sp>
        <p:nvSpPr>
          <p:cNvPr id="4" name="Slide Number Placeholder 3"/>
          <p:cNvSpPr>
            <a:spLocks noGrp="1"/>
          </p:cNvSpPr>
          <p:nvPr>
            <p:ph type="sldNum" sz="quarter" idx="10"/>
          </p:nvPr>
        </p:nvSpPr>
        <p:spPr/>
        <p:txBody>
          <a:bodyPr/>
          <a:lstStyle/>
          <a:p>
            <a:fld id="{B7580D4A-8AFD-492B-9D8C-612C820534B0}" type="slidenum">
              <a:rPr lang="en-US" smtClean="0"/>
              <a:pPr/>
              <a:t>27</a:t>
            </a:fld>
            <a:endParaRPr lang="en-US"/>
          </a:p>
        </p:txBody>
      </p:sp>
    </p:spTree>
    <p:extLst>
      <p:ext uri="{BB962C8B-B14F-4D97-AF65-F5344CB8AC3E}">
        <p14:creationId xmlns:p14="http://schemas.microsoft.com/office/powerpoint/2010/main" xmlns="" val="329842350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https://home.csulb.edu/~astevens/posc100/Asgn2/paper.html</a:t>
            </a:r>
          </a:p>
        </p:txBody>
      </p:sp>
      <p:sp>
        <p:nvSpPr>
          <p:cNvPr id="4" name="Slide Number Placeholder 3"/>
          <p:cNvSpPr>
            <a:spLocks noGrp="1"/>
          </p:cNvSpPr>
          <p:nvPr>
            <p:ph type="sldNum" sz="quarter" idx="10"/>
          </p:nvPr>
        </p:nvSpPr>
        <p:spPr/>
        <p:txBody>
          <a:bodyPr/>
          <a:lstStyle/>
          <a:p>
            <a:fld id="{33DD13D6-BBE9-4D81-B5B7-F8FF0823DC6B}" type="slidenum">
              <a:rPr lang="en-US" smtClean="0"/>
              <a:pPr/>
              <a:t>32</a:t>
            </a:fld>
            <a:endParaRPr lang="en-US"/>
          </a:p>
        </p:txBody>
      </p:sp>
    </p:spTree>
    <p:extLst>
      <p:ext uri="{BB962C8B-B14F-4D97-AF65-F5344CB8AC3E}">
        <p14:creationId xmlns:p14="http://schemas.microsoft.com/office/powerpoint/2010/main" xmlns="" val="319715504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a:t>
            </a:r>
            <a:r>
              <a:rPr lang="th-TH"/>
              <a:t>6</a:t>
            </a:r>
            <a:r>
              <a:rPr lang="en-US"/>
              <a:t>] https://www.tableau.com/data-insights/reference-library/visual-analytics</a:t>
            </a:r>
          </a:p>
          <a:p>
            <a:r>
              <a:rPr lang="en-US"/>
              <a:t>[</a:t>
            </a:r>
            <a:r>
              <a:rPr lang="th-TH"/>
              <a:t>7</a:t>
            </a:r>
            <a:r>
              <a:rPr lang="en-US"/>
              <a:t>] https://towardsdatascience.com/top-10-map-types-in-data-visualization-b3a80898ea70</a:t>
            </a:r>
          </a:p>
        </p:txBody>
      </p:sp>
      <p:sp>
        <p:nvSpPr>
          <p:cNvPr id="4" name="Slide Number Placeholder 3"/>
          <p:cNvSpPr>
            <a:spLocks noGrp="1"/>
          </p:cNvSpPr>
          <p:nvPr>
            <p:ph type="sldNum" sz="quarter" idx="10"/>
          </p:nvPr>
        </p:nvSpPr>
        <p:spPr/>
        <p:txBody>
          <a:bodyPr/>
          <a:lstStyle/>
          <a:p>
            <a:fld id="{33DD13D6-BBE9-4D81-B5B7-F8FF0823DC6B}" type="slidenum">
              <a:rPr lang="en-US" smtClean="0"/>
              <a:pPr/>
              <a:t>34</a:t>
            </a:fld>
            <a:endParaRPr lang="en-US"/>
          </a:p>
        </p:txBody>
      </p:sp>
    </p:spTree>
    <p:extLst>
      <p:ext uri="{BB962C8B-B14F-4D97-AF65-F5344CB8AC3E}">
        <p14:creationId xmlns:p14="http://schemas.microsoft.com/office/powerpoint/2010/main" xmlns="" val="96513891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https://th.extendoffice.com/excel/excel-charts/excel-bubble-chart.html</a:t>
            </a:r>
          </a:p>
        </p:txBody>
      </p:sp>
      <p:sp>
        <p:nvSpPr>
          <p:cNvPr id="4" name="Slide Number Placeholder 3"/>
          <p:cNvSpPr>
            <a:spLocks noGrp="1"/>
          </p:cNvSpPr>
          <p:nvPr>
            <p:ph type="sldNum" sz="quarter" idx="10"/>
          </p:nvPr>
        </p:nvSpPr>
        <p:spPr/>
        <p:txBody>
          <a:bodyPr/>
          <a:lstStyle/>
          <a:p>
            <a:fld id="{B7580D4A-8AFD-492B-9D8C-612C820534B0}" type="slidenum">
              <a:rPr lang="en-US" smtClean="0"/>
              <a:pPr/>
              <a:t>43</a:t>
            </a:fld>
            <a:endParaRPr lang="en-US"/>
          </a:p>
        </p:txBody>
      </p:sp>
    </p:spTree>
    <p:extLst>
      <p:ext uri="{BB962C8B-B14F-4D97-AF65-F5344CB8AC3E}">
        <p14:creationId xmlns:p14="http://schemas.microsoft.com/office/powerpoint/2010/main" xmlns="" val="281812256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49D93346-3AD5-4B5F-B0EF-9D8EA748C8D8}" type="datetimeFigureOut">
              <a:rPr lang="en-US" smtClean="0"/>
              <a:pPr/>
              <a:t>8/7/2022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287927E-8A61-4F0A-994F-817F21379F82}" type="slidenum">
              <a:rPr lang="en-US" smtClean="0"/>
              <a:pPr/>
              <a:t>‹#›</a:t>
            </a:fld>
            <a:endParaRPr lang="en-US"/>
          </a:p>
        </p:txBody>
      </p:sp>
    </p:spTree>
    <p:extLst>
      <p:ext uri="{BB962C8B-B14F-4D97-AF65-F5344CB8AC3E}">
        <p14:creationId xmlns:p14="http://schemas.microsoft.com/office/powerpoint/2010/main" xmlns="" val="252321682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9D93346-3AD5-4B5F-B0EF-9D8EA748C8D8}" type="datetimeFigureOut">
              <a:rPr lang="en-US" smtClean="0"/>
              <a:pPr/>
              <a:t>8/7/2022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287927E-8A61-4F0A-994F-817F21379F82}" type="slidenum">
              <a:rPr lang="en-US" smtClean="0"/>
              <a:pPr/>
              <a:t>‹#›</a:t>
            </a:fld>
            <a:endParaRPr lang="en-US"/>
          </a:p>
        </p:txBody>
      </p:sp>
    </p:spTree>
    <p:extLst>
      <p:ext uri="{BB962C8B-B14F-4D97-AF65-F5344CB8AC3E}">
        <p14:creationId xmlns:p14="http://schemas.microsoft.com/office/powerpoint/2010/main" xmlns="" val="380987942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9D93346-3AD5-4B5F-B0EF-9D8EA748C8D8}" type="datetimeFigureOut">
              <a:rPr lang="en-US" smtClean="0"/>
              <a:pPr/>
              <a:t>8/7/2022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287927E-8A61-4F0A-994F-817F21379F82}" type="slidenum">
              <a:rPr lang="en-US" smtClean="0"/>
              <a:pPr/>
              <a:t>‹#›</a:t>
            </a:fld>
            <a:endParaRPr lang="en-US"/>
          </a:p>
        </p:txBody>
      </p:sp>
    </p:spTree>
    <p:extLst>
      <p:ext uri="{BB962C8B-B14F-4D97-AF65-F5344CB8AC3E}">
        <p14:creationId xmlns:p14="http://schemas.microsoft.com/office/powerpoint/2010/main" xmlns="" val="139484397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9D93346-3AD5-4B5F-B0EF-9D8EA748C8D8}" type="datetimeFigureOut">
              <a:rPr lang="en-US" smtClean="0"/>
              <a:pPr/>
              <a:t>8/7/2022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287927E-8A61-4F0A-994F-817F21379F82}" type="slidenum">
              <a:rPr lang="en-US" smtClean="0"/>
              <a:pPr/>
              <a:t>‹#›</a:t>
            </a:fld>
            <a:endParaRPr lang="en-US"/>
          </a:p>
        </p:txBody>
      </p:sp>
    </p:spTree>
    <p:extLst>
      <p:ext uri="{BB962C8B-B14F-4D97-AF65-F5344CB8AC3E}">
        <p14:creationId xmlns:p14="http://schemas.microsoft.com/office/powerpoint/2010/main" xmlns="" val="145942548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49D93346-3AD5-4B5F-B0EF-9D8EA748C8D8}" type="datetimeFigureOut">
              <a:rPr lang="en-US" smtClean="0"/>
              <a:pPr/>
              <a:t>8/7/2022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287927E-8A61-4F0A-994F-817F21379F82}" type="slidenum">
              <a:rPr lang="en-US" smtClean="0"/>
              <a:pPr/>
              <a:t>‹#›</a:t>
            </a:fld>
            <a:endParaRPr lang="en-US"/>
          </a:p>
        </p:txBody>
      </p:sp>
    </p:spTree>
    <p:extLst>
      <p:ext uri="{BB962C8B-B14F-4D97-AF65-F5344CB8AC3E}">
        <p14:creationId xmlns:p14="http://schemas.microsoft.com/office/powerpoint/2010/main" xmlns="" val="417324465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49D93346-3AD5-4B5F-B0EF-9D8EA748C8D8}" type="datetimeFigureOut">
              <a:rPr lang="en-US" smtClean="0"/>
              <a:pPr/>
              <a:t>8/7/2022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287927E-8A61-4F0A-994F-817F21379F82}" type="slidenum">
              <a:rPr lang="en-US" smtClean="0"/>
              <a:pPr/>
              <a:t>‹#›</a:t>
            </a:fld>
            <a:endParaRPr lang="en-US"/>
          </a:p>
        </p:txBody>
      </p:sp>
    </p:spTree>
    <p:extLst>
      <p:ext uri="{BB962C8B-B14F-4D97-AF65-F5344CB8AC3E}">
        <p14:creationId xmlns:p14="http://schemas.microsoft.com/office/powerpoint/2010/main" xmlns="" val="317144705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49D93346-3AD5-4B5F-B0EF-9D8EA748C8D8}" type="datetimeFigureOut">
              <a:rPr lang="en-US" smtClean="0"/>
              <a:pPr/>
              <a:t>8/7/2022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287927E-8A61-4F0A-994F-817F21379F82}" type="slidenum">
              <a:rPr lang="en-US" smtClean="0"/>
              <a:pPr/>
              <a:t>‹#›</a:t>
            </a:fld>
            <a:endParaRPr lang="en-US"/>
          </a:p>
        </p:txBody>
      </p:sp>
    </p:spTree>
    <p:extLst>
      <p:ext uri="{BB962C8B-B14F-4D97-AF65-F5344CB8AC3E}">
        <p14:creationId xmlns:p14="http://schemas.microsoft.com/office/powerpoint/2010/main" xmlns="" val="369950368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49D93346-3AD5-4B5F-B0EF-9D8EA748C8D8}" type="datetimeFigureOut">
              <a:rPr lang="en-US" smtClean="0"/>
              <a:pPr/>
              <a:t>8/7/2022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287927E-8A61-4F0A-994F-817F21379F82}" type="slidenum">
              <a:rPr lang="en-US" smtClean="0"/>
              <a:pPr/>
              <a:t>‹#›</a:t>
            </a:fld>
            <a:endParaRPr lang="en-US"/>
          </a:p>
        </p:txBody>
      </p:sp>
    </p:spTree>
    <p:extLst>
      <p:ext uri="{BB962C8B-B14F-4D97-AF65-F5344CB8AC3E}">
        <p14:creationId xmlns:p14="http://schemas.microsoft.com/office/powerpoint/2010/main" xmlns="" val="283349415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9D93346-3AD5-4B5F-B0EF-9D8EA748C8D8}" type="datetimeFigureOut">
              <a:rPr lang="en-US" smtClean="0"/>
              <a:pPr/>
              <a:t>8/7/2022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287927E-8A61-4F0A-994F-817F21379F82}" type="slidenum">
              <a:rPr lang="en-US" smtClean="0"/>
              <a:pPr/>
              <a:t>‹#›</a:t>
            </a:fld>
            <a:endParaRPr lang="en-US"/>
          </a:p>
        </p:txBody>
      </p:sp>
    </p:spTree>
    <p:extLst>
      <p:ext uri="{BB962C8B-B14F-4D97-AF65-F5344CB8AC3E}">
        <p14:creationId xmlns:p14="http://schemas.microsoft.com/office/powerpoint/2010/main" xmlns="" val="366115116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49D93346-3AD5-4B5F-B0EF-9D8EA748C8D8}" type="datetimeFigureOut">
              <a:rPr lang="en-US" smtClean="0"/>
              <a:pPr/>
              <a:t>8/7/2022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287927E-8A61-4F0A-994F-817F21379F82}" type="slidenum">
              <a:rPr lang="en-US" smtClean="0"/>
              <a:pPr/>
              <a:t>‹#›</a:t>
            </a:fld>
            <a:endParaRPr lang="en-US"/>
          </a:p>
        </p:txBody>
      </p:sp>
    </p:spTree>
    <p:extLst>
      <p:ext uri="{BB962C8B-B14F-4D97-AF65-F5344CB8AC3E}">
        <p14:creationId xmlns:p14="http://schemas.microsoft.com/office/powerpoint/2010/main" xmlns="" val="214666907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49D93346-3AD5-4B5F-B0EF-9D8EA748C8D8}" type="datetimeFigureOut">
              <a:rPr lang="en-US" smtClean="0"/>
              <a:pPr/>
              <a:t>8/7/2022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287927E-8A61-4F0A-994F-817F21379F82}" type="slidenum">
              <a:rPr lang="en-US" smtClean="0"/>
              <a:pPr/>
              <a:t>‹#›</a:t>
            </a:fld>
            <a:endParaRPr lang="en-US"/>
          </a:p>
        </p:txBody>
      </p:sp>
    </p:spTree>
    <p:extLst>
      <p:ext uri="{BB962C8B-B14F-4D97-AF65-F5344CB8AC3E}">
        <p14:creationId xmlns:p14="http://schemas.microsoft.com/office/powerpoint/2010/main" xmlns="" val="363745929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9D93346-3AD5-4B5F-B0EF-9D8EA748C8D8}" type="datetimeFigureOut">
              <a:rPr lang="en-US" smtClean="0"/>
              <a:pPr/>
              <a:t>8/7/2022</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287927E-8A61-4F0A-994F-817F21379F82}" type="slidenum">
              <a:rPr lang="en-US" smtClean="0"/>
              <a:pPr/>
              <a:t>‹#›</a:t>
            </a:fld>
            <a:endParaRPr lang="en-US"/>
          </a:p>
        </p:txBody>
      </p:sp>
    </p:spTree>
    <p:extLst>
      <p:ext uri="{BB962C8B-B14F-4D97-AF65-F5344CB8AC3E}">
        <p14:creationId xmlns:p14="http://schemas.microsoft.com/office/powerpoint/2010/main" xmlns="" val="358767241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5.gif"/><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6.png"/><Relationship Id="rId1" Type="http://schemas.openxmlformats.org/officeDocument/2006/relationships/slideLayout" Target="../slideLayouts/slideLayout2.xml"/><Relationship Id="rId5" Type="http://schemas.openxmlformats.org/officeDocument/2006/relationships/image" Target="../media/image18.png"/><Relationship Id="rId4" Type="http://schemas.openxmlformats.org/officeDocument/2006/relationships/image" Target="../media/image17.png"/></Relationships>
</file>

<file path=ppt/slides/_rels/slide31.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27.jpeg"/><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Chapter 2</a:t>
            </a:r>
          </a:p>
        </p:txBody>
      </p:sp>
      <p:sp>
        <p:nvSpPr>
          <p:cNvPr id="3" name="Subtitle 2"/>
          <p:cNvSpPr>
            <a:spLocks noGrp="1"/>
          </p:cNvSpPr>
          <p:nvPr>
            <p:ph type="subTitle" idx="1"/>
          </p:nvPr>
        </p:nvSpPr>
        <p:spPr>
          <a:xfrm>
            <a:off x="1524000" y="3602038"/>
            <a:ext cx="9144000" cy="1027112"/>
          </a:xfrm>
        </p:spPr>
        <p:txBody>
          <a:bodyPr>
            <a:normAutofit/>
          </a:bodyPr>
          <a:lstStyle/>
          <a:p>
            <a:endParaRPr lang="th-TH" sz="2800" b="1" dirty="0"/>
          </a:p>
          <a:p>
            <a:r>
              <a:rPr lang="en-US" sz="2800" b="1" dirty="0"/>
              <a:t>Chart/Graph</a:t>
            </a:r>
          </a:p>
        </p:txBody>
      </p:sp>
      <p:sp>
        <p:nvSpPr>
          <p:cNvPr id="4" name="TextBox 3"/>
          <p:cNvSpPr txBox="1"/>
          <p:nvPr/>
        </p:nvSpPr>
        <p:spPr>
          <a:xfrm>
            <a:off x="7469945" y="5505156"/>
            <a:ext cx="4722055" cy="646331"/>
          </a:xfrm>
          <a:prstGeom prst="rect">
            <a:avLst/>
          </a:prstGeom>
          <a:noFill/>
        </p:spPr>
        <p:txBody>
          <a:bodyPr wrap="square" rtlCol="0">
            <a:spAutoFit/>
          </a:bodyPr>
          <a:lstStyle/>
          <a:p>
            <a:r>
              <a:rPr lang="th-TH" sz="3600" b="1" dirty="0" smtClean="0"/>
              <a:t>โดย สุรินทร์ทิพ ศักดิ์ภูวดล</a:t>
            </a:r>
            <a:endParaRPr lang="th-TH" sz="3600" b="1" dirty="0"/>
          </a:p>
        </p:txBody>
      </p:sp>
    </p:spTree>
    <p:extLst>
      <p:ext uri="{BB962C8B-B14F-4D97-AF65-F5344CB8AC3E}">
        <p14:creationId xmlns:p14="http://schemas.microsoft.com/office/powerpoint/2010/main" xmlns="" val="301391337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Line chart</a:t>
            </a:r>
            <a:r>
              <a:rPr lang="th-TH"/>
              <a:t> </a:t>
            </a:r>
            <a:r>
              <a:rPr lang="en-US"/>
              <a:t>with marker</a:t>
            </a:r>
          </a:p>
        </p:txBody>
      </p:sp>
      <p:pic>
        <p:nvPicPr>
          <p:cNvPr id="4" name="Picture 3"/>
          <p:cNvPicPr>
            <a:picLocks noChangeAspect="1"/>
          </p:cNvPicPr>
          <p:nvPr/>
        </p:nvPicPr>
        <p:blipFill>
          <a:blip r:embed="rId2" cstate="print"/>
          <a:stretch>
            <a:fillRect/>
          </a:stretch>
        </p:blipFill>
        <p:spPr>
          <a:xfrm>
            <a:off x="1790701" y="1976437"/>
            <a:ext cx="7472362" cy="3427174"/>
          </a:xfrm>
          <a:prstGeom prst="rect">
            <a:avLst/>
          </a:prstGeom>
        </p:spPr>
      </p:pic>
    </p:spTree>
    <p:extLst>
      <p:ext uri="{BB962C8B-B14F-4D97-AF65-F5344CB8AC3E}">
        <p14:creationId xmlns:p14="http://schemas.microsoft.com/office/powerpoint/2010/main" xmlns="" val="283271662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00124" y="365125"/>
            <a:ext cx="10353675" cy="1325563"/>
          </a:xfrm>
        </p:spPr>
        <p:txBody>
          <a:bodyPr/>
          <a:lstStyle/>
          <a:p>
            <a:r>
              <a:rPr lang="en-US" b="1"/>
              <a:t>Stacked Line chart</a:t>
            </a:r>
            <a:endParaRPr lang="en-US"/>
          </a:p>
        </p:txBody>
      </p:sp>
      <p:pic>
        <p:nvPicPr>
          <p:cNvPr id="4" name="Content Placeholder 3"/>
          <p:cNvPicPr>
            <a:picLocks noGrp="1" noChangeAspect="1"/>
          </p:cNvPicPr>
          <p:nvPr>
            <p:ph idx="1"/>
          </p:nvPr>
        </p:nvPicPr>
        <p:blipFill>
          <a:blip r:embed="rId2" cstate="print"/>
          <a:stretch>
            <a:fillRect/>
          </a:stretch>
        </p:blipFill>
        <p:spPr>
          <a:xfrm>
            <a:off x="1000124" y="1690688"/>
            <a:ext cx="8934450" cy="4000500"/>
          </a:xfrm>
          <a:prstGeom prst="rect">
            <a:avLst/>
          </a:prstGeom>
        </p:spPr>
      </p:pic>
    </p:spTree>
    <p:extLst>
      <p:ext uri="{BB962C8B-B14F-4D97-AF65-F5344CB8AC3E}">
        <p14:creationId xmlns:p14="http://schemas.microsoft.com/office/powerpoint/2010/main" xmlns="" val="269412288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Data </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xmlns="" val="2157029264"/>
              </p:ext>
            </p:extLst>
          </p:nvPr>
        </p:nvGraphicFramePr>
        <p:xfrm>
          <a:off x="838203" y="1690688"/>
          <a:ext cx="10515597" cy="1503248"/>
        </p:xfrm>
        <a:graphic>
          <a:graphicData uri="http://schemas.openxmlformats.org/drawingml/2006/table">
            <a:tbl>
              <a:tblPr>
                <a:tableStyleId>{5C22544A-7EE6-4342-B048-85BDC9FD1C3A}</a:tableStyleId>
              </a:tblPr>
              <a:tblGrid>
                <a:gridCol w="1243521">
                  <a:extLst>
                    <a:ext uri="{9D8B030D-6E8A-4147-A177-3AD203B41FA5}">
                      <a16:colId xmlns:a16="http://schemas.microsoft.com/office/drawing/2014/main" xmlns="" val="1926930389"/>
                    </a:ext>
                  </a:extLst>
                </a:gridCol>
                <a:gridCol w="772673">
                  <a:extLst>
                    <a:ext uri="{9D8B030D-6E8A-4147-A177-3AD203B41FA5}">
                      <a16:colId xmlns:a16="http://schemas.microsoft.com/office/drawing/2014/main" xmlns="" val="76238880"/>
                    </a:ext>
                  </a:extLst>
                </a:gridCol>
                <a:gridCol w="772673">
                  <a:extLst>
                    <a:ext uri="{9D8B030D-6E8A-4147-A177-3AD203B41FA5}">
                      <a16:colId xmlns:a16="http://schemas.microsoft.com/office/drawing/2014/main" xmlns="" val="96989747"/>
                    </a:ext>
                  </a:extLst>
                </a:gridCol>
                <a:gridCol w="772673">
                  <a:extLst>
                    <a:ext uri="{9D8B030D-6E8A-4147-A177-3AD203B41FA5}">
                      <a16:colId xmlns:a16="http://schemas.microsoft.com/office/drawing/2014/main" xmlns="" val="2030337716"/>
                    </a:ext>
                  </a:extLst>
                </a:gridCol>
                <a:gridCol w="772673">
                  <a:extLst>
                    <a:ext uri="{9D8B030D-6E8A-4147-A177-3AD203B41FA5}">
                      <a16:colId xmlns:a16="http://schemas.microsoft.com/office/drawing/2014/main" xmlns="" val="338582013"/>
                    </a:ext>
                  </a:extLst>
                </a:gridCol>
                <a:gridCol w="772673">
                  <a:extLst>
                    <a:ext uri="{9D8B030D-6E8A-4147-A177-3AD203B41FA5}">
                      <a16:colId xmlns:a16="http://schemas.microsoft.com/office/drawing/2014/main" xmlns="" val="2472424668"/>
                    </a:ext>
                  </a:extLst>
                </a:gridCol>
                <a:gridCol w="772673">
                  <a:extLst>
                    <a:ext uri="{9D8B030D-6E8A-4147-A177-3AD203B41FA5}">
                      <a16:colId xmlns:a16="http://schemas.microsoft.com/office/drawing/2014/main" xmlns="" val="343888691"/>
                    </a:ext>
                  </a:extLst>
                </a:gridCol>
                <a:gridCol w="772673">
                  <a:extLst>
                    <a:ext uri="{9D8B030D-6E8A-4147-A177-3AD203B41FA5}">
                      <a16:colId xmlns:a16="http://schemas.microsoft.com/office/drawing/2014/main" xmlns="" val="3686594797"/>
                    </a:ext>
                  </a:extLst>
                </a:gridCol>
                <a:gridCol w="772673">
                  <a:extLst>
                    <a:ext uri="{9D8B030D-6E8A-4147-A177-3AD203B41FA5}">
                      <a16:colId xmlns:a16="http://schemas.microsoft.com/office/drawing/2014/main" xmlns="" val="950769138"/>
                    </a:ext>
                  </a:extLst>
                </a:gridCol>
                <a:gridCol w="772673">
                  <a:extLst>
                    <a:ext uri="{9D8B030D-6E8A-4147-A177-3AD203B41FA5}">
                      <a16:colId xmlns:a16="http://schemas.microsoft.com/office/drawing/2014/main" xmlns="" val="1203511110"/>
                    </a:ext>
                  </a:extLst>
                </a:gridCol>
                <a:gridCol w="772673">
                  <a:extLst>
                    <a:ext uri="{9D8B030D-6E8A-4147-A177-3AD203B41FA5}">
                      <a16:colId xmlns:a16="http://schemas.microsoft.com/office/drawing/2014/main" xmlns="" val="2871557940"/>
                    </a:ext>
                  </a:extLst>
                </a:gridCol>
                <a:gridCol w="772673">
                  <a:extLst>
                    <a:ext uri="{9D8B030D-6E8A-4147-A177-3AD203B41FA5}">
                      <a16:colId xmlns:a16="http://schemas.microsoft.com/office/drawing/2014/main" xmlns="" val="3768738978"/>
                    </a:ext>
                  </a:extLst>
                </a:gridCol>
                <a:gridCol w="772673">
                  <a:extLst>
                    <a:ext uri="{9D8B030D-6E8A-4147-A177-3AD203B41FA5}">
                      <a16:colId xmlns:a16="http://schemas.microsoft.com/office/drawing/2014/main" xmlns="" val="4137191580"/>
                    </a:ext>
                  </a:extLst>
                </a:gridCol>
              </a:tblGrid>
              <a:tr h="375812">
                <a:tc>
                  <a:txBody>
                    <a:bodyPr/>
                    <a:lstStyle/>
                    <a:p>
                      <a:pPr algn="ctr" fontAlgn="b"/>
                      <a:r>
                        <a:rPr lang="th-TH" sz="2000" u="none" strike="noStrike">
                          <a:effectLst/>
                          <a:latin typeface="AngsanaUPC" panose="02020603050405020304" pitchFamily="18" charset="-34"/>
                          <a:cs typeface="AngsanaUPC" panose="02020603050405020304" pitchFamily="18" charset="-34"/>
                        </a:rPr>
                        <a:t>เดือน</a:t>
                      </a:r>
                      <a:endParaRPr lang="th-TH" sz="2000" b="0" i="0" u="none" strike="noStrike">
                        <a:solidFill>
                          <a:srgbClr val="000000"/>
                        </a:solidFill>
                        <a:effectLst/>
                        <a:latin typeface="AngsanaUPC" panose="02020603050405020304" pitchFamily="18" charset="-34"/>
                        <a:cs typeface="AngsanaUPC" panose="02020603050405020304" pitchFamily="18" charset="-34"/>
                      </a:endParaRPr>
                    </a:p>
                  </a:txBody>
                  <a:tcPr marL="9525" marR="9525" marT="9525" marB="0" anchor="b"/>
                </a:tc>
                <a:tc>
                  <a:txBody>
                    <a:bodyPr/>
                    <a:lstStyle/>
                    <a:p>
                      <a:pPr algn="ctr" fontAlgn="b"/>
                      <a:r>
                        <a:rPr lang="en-US" sz="2000" u="none" strike="noStrike">
                          <a:effectLst/>
                          <a:latin typeface="AngsanaUPC" panose="02020603050405020304" pitchFamily="18" charset="-34"/>
                          <a:cs typeface="AngsanaUPC" panose="02020603050405020304" pitchFamily="18" charset="-34"/>
                        </a:rPr>
                        <a:t>Jan</a:t>
                      </a:r>
                      <a:endParaRPr lang="en-US" sz="2000" b="0" i="0" u="none" strike="noStrike">
                        <a:solidFill>
                          <a:srgbClr val="000000"/>
                        </a:solidFill>
                        <a:effectLst/>
                        <a:latin typeface="AngsanaUPC" panose="02020603050405020304" pitchFamily="18" charset="-34"/>
                        <a:cs typeface="AngsanaUPC" panose="02020603050405020304" pitchFamily="18" charset="-34"/>
                      </a:endParaRPr>
                    </a:p>
                  </a:txBody>
                  <a:tcPr marL="9525" marR="9525" marT="9525" marB="0" anchor="b"/>
                </a:tc>
                <a:tc>
                  <a:txBody>
                    <a:bodyPr/>
                    <a:lstStyle/>
                    <a:p>
                      <a:pPr algn="ctr" fontAlgn="b"/>
                      <a:r>
                        <a:rPr lang="en-US" sz="2000" u="none" strike="noStrike">
                          <a:effectLst/>
                          <a:latin typeface="AngsanaUPC" panose="02020603050405020304" pitchFamily="18" charset="-34"/>
                          <a:cs typeface="AngsanaUPC" panose="02020603050405020304" pitchFamily="18" charset="-34"/>
                        </a:rPr>
                        <a:t>Feb</a:t>
                      </a:r>
                      <a:endParaRPr lang="en-US" sz="2000" b="0" i="0" u="none" strike="noStrike">
                        <a:solidFill>
                          <a:srgbClr val="000000"/>
                        </a:solidFill>
                        <a:effectLst/>
                        <a:latin typeface="AngsanaUPC" panose="02020603050405020304" pitchFamily="18" charset="-34"/>
                        <a:cs typeface="AngsanaUPC" panose="02020603050405020304" pitchFamily="18" charset="-34"/>
                      </a:endParaRPr>
                    </a:p>
                  </a:txBody>
                  <a:tcPr marL="9525" marR="9525" marT="9525" marB="0" anchor="b"/>
                </a:tc>
                <a:tc>
                  <a:txBody>
                    <a:bodyPr/>
                    <a:lstStyle/>
                    <a:p>
                      <a:pPr algn="ctr" fontAlgn="b"/>
                      <a:r>
                        <a:rPr lang="en-US" sz="2000" u="none" strike="noStrike">
                          <a:effectLst/>
                          <a:latin typeface="AngsanaUPC" panose="02020603050405020304" pitchFamily="18" charset="-34"/>
                          <a:cs typeface="AngsanaUPC" panose="02020603050405020304" pitchFamily="18" charset="-34"/>
                        </a:rPr>
                        <a:t>Mar</a:t>
                      </a:r>
                      <a:endParaRPr lang="en-US" sz="2000" b="0" i="0" u="none" strike="noStrike">
                        <a:solidFill>
                          <a:srgbClr val="000000"/>
                        </a:solidFill>
                        <a:effectLst/>
                        <a:latin typeface="AngsanaUPC" panose="02020603050405020304" pitchFamily="18" charset="-34"/>
                        <a:cs typeface="AngsanaUPC" panose="02020603050405020304" pitchFamily="18" charset="-34"/>
                      </a:endParaRPr>
                    </a:p>
                  </a:txBody>
                  <a:tcPr marL="9525" marR="9525" marT="9525" marB="0" anchor="b"/>
                </a:tc>
                <a:tc>
                  <a:txBody>
                    <a:bodyPr/>
                    <a:lstStyle/>
                    <a:p>
                      <a:pPr algn="ctr" fontAlgn="b"/>
                      <a:r>
                        <a:rPr lang="en-US" sz="2000" u="none" strike="noStrike">
                          <a:effectLst/>
                          <a:latin typeface="AngsanaUPC" panose="02020603050405020304" pitchFamily="18" charset="-34"/>
                          <a:cs typeface="AngsanaUPC" panose="02020603050405020304" pitchFamily="18" charset="-34"/>
                        </a:rPr>
                        <a:t>Apr</a:t>
                      </a:r>
                      <a:endParaRPr lang="en-US" sz="2000" b="0" i="0" u="none" strike="noStrike">
                        <a:solidFill>
                          <a:srgbClr val="000000"/>
                        </a:solidFill>
                        <a:effectLst/>
                        <a:latin typeface="AngsanaUPC" panose="02020603050405020304" pitchFamily="18" charset="-34"/>
                        <a:cs typeface="AngsanaUPC" panose="02020603050405020304" pitchFamily="18" charset="-34"/>
                      </a:endParaRPr>
                    </a:p>
                  </a:txBody>
                  <a:tcPr marL="9525" marR="9525" marT="9525" marB="0" anchor="b"/>
                </a:tc>
                <a:tc>
                  <a:txBody>
                    <a:bodyPr/>
                    <a:lstStyle/>
                    <a:p>
                      <a:pPr algn="ctr" fontAlgn="b"/>
                      <a:r>
                        <a:rPr lang="en-US" sz="2000" u="none" strike="noStrike">
                          <a:effectLst/>
                          <a:latin typeface="AngsanaUPC" panose="02020603050405020304" pitchFamily="18" charset="-34"/>
                          <a:cs typeface="AngsanaUPC" panose="02020603050405020304" pitchFamily="18" charset="-34"/>
                        </a:rPr>
                        <a:t>May</a:t>
                      </a:r>
                      <a:endParaRPr lang="en-US" sz="2000" b="0" i="0" u="none" strike="noStrike">
                        <a:solidFill>
                          <a:srgbClr val="000000"/>
                        </a:solidFill>
                        <a:effectLst/>
                        <a:latin typeface="AngsanaUPC" panose="02020603050405020304" pitchFamily="18" charset="-34"/>
                        <a:cs typeface="AngsanaUPC" panose="02020603050405020304" pitchFamily="18" charset="-34"/>
                      </a:endParaRPr>
                    </a:p>
                  </a:txBody>
                  <a:tcPr marL="9525" marR="9525" marT="9525" marB="0" anchor="b"/>
                </a:tc>
                <a:tc>
                  <a:txBody>
                    <a:bodyPr/>
                    <a:lstStyle/>
                    <a:p>
                      <a:pPr algn="ctr" fontAlgn="b"/>
                      <a:r>
                        <a:rPr lang="en-US" sz="2000" u="none" strike="noStrike">
                          <a:effectLst/>
                          <a:latin typeface="AngsanaUPC" panose="02020603050405020304" pitchFamily="18" charset="-34"/>
                          <a:cs typeface="AngsanaUPC" panose="02020603050405020304" pitchFamily="18" charset="-34"/>
                        </a:rPr>
                        <a:t>Jun</a:t>
                      </a:r>
                      <a:endParaRPr lang="en-US" sz="2000" b="0" i="0" u="none" strike="noStrike">
                        <a:solidFill>
                          <a:srgbClr val="000000"/>
                        </a:solidFill>
                        <a:effectLst/>
                        <a:latin typeface="AngsanaUPC" panose="02020603050405020304" pitchFamily="18" charset="-34"/>
                        <a:cs typeface="AngsanaUPC" panose="02020603050405020304" pitchFamily="18" charset="-34"/>
                      </a:endParaRPr>
                    </a:p>
                  </a:txBody>
                  <a:tcPr marL="9525" marR="9525" marT="9525" marB="0" anchor="b"/>
                </a:tc>
                <a:tc>
                  <a:txBody>
                    <a:bodyPr/>
                    <a:lstStyle/>
                    <a:p>
                      <a:pPr algn="ctr" fontAlgn="b"/>
                      <a:r>
                        <a:rPr lang="en-US" sz="2000" u="none" strike="noStrike">
                          <a:effectLst/>
                          <a:latin typeface="AngsanaUPC" panose="02020603050405020304" pitchFamily="18" charset="-34"/>
                          <a:cs typeface="AngsanaUPC" panose="02020603050405020304" pitchFamily="18" charset="-34"/>
                        </a:rPr>
                        <a:t>Jul</a:t>
                      </a:r>
                      <a:endParaRPr lang="en-US" sz="2000" b="0" i="0" u="none" strike="noStrike">
                        <a:solidFill>
                          <a:srgbClr val="000000"/>
                        </a:solidFill>
                        <a:effectLst/>
                        <a:latin typeface="AngsanaUPC" panose="02020603050405020304" pitchFamily="18" charset="-34"/>
                        <a:cs typeface="AngsanaUPC" panose="02020603050405020304" pitchFamily="18" charset="-34"/>
                      </a:endParaRPr>
                    </a:p>
                  </a:txBody>
                  <a:tcPr marL="9525" marR="9525" marT="9525" marB="0" anchor="b"/>
                </a:tc>
                <a:tc>
                  <a:txBody>
                    <a:bodyPr/>
                    <a:lstStyle/>
                    <a:p>
                      <a:pPr algn="ctr" fontAlgn="b"/>
                      <a:r>
                        <a:rPr lang="en-US" sz="2000" u="none" strike="noStrike">
                          <a:effectLst/>
                          <a:latin typeface="AngsanaUPC" panose="02020603050405020304" pitchFamily="18" charset="-34"/>
                          <a:cs typeface="AngsanaUPC" panose="02020603050405020304" pitchFamily="18" charset="-34"/>
                        </a:rPr>
                        <a:t>Aug</a:t>
                      </a:r>
                      <a:endParaRPr lang="en-US" sz="2000" b="0" i="0" u="none" strike="noStrike">
                        <a:solidFill>
                          <a:srgbClr val="000000"/>
                        </a:solidFill>
                        <a:effectLst/>
                        <a:latin typeface="AngsanaUPC" panose="02020603050405020304" pitchFamily="18" charset="-34"/>
                        <a:cs typeface="AngsanaUPC" panose="02020603050405020304" pitchFamily="18" charset="-34"/>
                      </a:endParaRPr>
                    </a:p>
                  </a:txBody>
                  <a:tcPr marL="9525" marR="9525" marT="9525" marB="0" anchor="b"/>
                </a:tc>
                <a:tc>
                  <a:txBody>
                    <a:bodyPr/>
                    <a:lstStyle/>
                    <a:p>
                      <a:pPr algn="ctr" fontAlgn="b"/>
                      <a:r>
                        <a:rPr lang="en-US" sz="2000" u="none" strike="noStrike">
                          <a:effectLst/>
                          <a:latin typeface="AngsanaUPC" panose="02020603050405020304" pitchFamily="18" charset="-34"/>
                          <a:cs typeface="AngsanaUPC" panose="02020603050405020304" pitchFamily="18" charset="-34"/>
                        </a:rPr>
                        <a:t>Sep</a:t>
                      </a:r>
                      <a:endParaRPr lang="en-US" sz="2000" b="0" i="0" u="none" strike="noStrike">
                        <a:solidFill>
                          <a:srgbClr val="000000"/>
                        </a:solidFill>
                        <a:effectLst/>
                        <a:latin typeface="AngsanaUPC" panose="02020603050405020304" pitchFamily="18" charset="-34"/>
                        <a:cs typeface="AngsanaUPC" panose="02020603050405020304" pitchFamily="18" charset="-34"/>
                      </a:endParaRPr>
                    </a:p>
                  </a:txBody>
                  <a:tcPr marL="9525" marR="9525" marT="9525" marB="0" anchor="b"/>
                </a:tc>
                <a:tc>
                  <a:txBody>
                    <a:bodyPr/>
                    <a:lstStyle/>
                    <a:p>
                      <a:pPr algn="ctr" fontAlgn="b"/>
                      <a:r>
                        <a:rPr lang="en-US" sz="2000" u="none" strike="noStrike">
                          <a:effectLst/>
                          <a:latin typeface="AngsanaUPC" panose="02020603050405020304" pitchFamily="18" charset="-34"/>
                          <a:cs typeface="AngsanaUPC" panose="02020603050405020304" pitchFamily="18" charset="-34"/>
                        </a:rPr>
                        <a:t>Oct</a:t>
                      </a:r>
                      <a:endParaRPr lang="en-US" sz="2000" b="0" i="0" u="none" strike="noStrike">
                        <a:solidFill>
                          <a:srgbClr val="000000"/>
                        </a:solidFill>
                        <a:effectLst/>
                        <a:latin typeface="AngsanaUPC" panose="02020603050405020304" pitchFamily="18" charset="-34"/>
                        <a:cs typeface="AngsanaUPC" panose="02020603050405020304" pitchFamily="18" charset="-34"/>
                      </a:endParaRPr>
                    </a:p>
                  </a:txBody>
                  <a:tcPr marL="9525" marR="9525" marT="9525" marB="0" anchor="b"/>
                </a:tc>
                <a:tc>
                  <a:txBody>
                    <a:bodyPr/>
                    <a:lstStyle/>
                    <a:p>
                      <a:pPr algn="ctr" fontAlgn="b"/>
                      <a:r>
                        <a:rPr lang="en-US" sz="2000" u="none" strike="noStrike">
                          <a:effectLst/>
                          <a:latin typeface="AngsanaUPC" panose="02020603050405020304" pitchFamily="18" charset="-34"/>
                          <a:cs typeface="AngsanaUPC" panose="02020603050405020304" pitchFamily="18" charset="-34"/>
                        </a:rPr>
                        <a:t>Nov</a:t>
                      </a:r>
                      <a:endParaRPr lang="en-US" sz="2000" b="0" i="0" u="none" strike="noStrike">
                        <a:solidFill>
                          <a:srgbClr val="000000"/>
                        </a:solidFill>
                        <a:effectLst/>
                        <a:latin typeface="AngsanaUPC" panose="02020603050405020304" pitchFamily="18" charset="-34"/>
                        <a:cs typeface="AngsanaUPC" panose="02020603050405020304" pitchFamily="18" charset="-34"/>
                      </a:endParaRPr>
                    </a:p>
                  </a:txBody>
                  <a:tcPr marL="9525" marR="9525" marT="9525" marB="0" anchor="b"/>
                </a:tc>
                <a:tc>
                  <a:txBody>
                    <a:bodyPr/>
                    <a:lstStyle/>
                    <a:p>
                      <a:pPr algn="ctr" fontAlgn="b"/>
                      <a:r>
                        <a:rPr lang="en-US" sz="2000" u="none" strike="noStrike">
                          <a:effectLst/>
                          <a:latin typeface="AngsanaUPC" panose="02020603050405020304" pitchFamily="18" charset="-34"/>
                          <a:cs typeface="AngsanaUPC" panose="02020603050405020304" pitchFamily="18" charset="-34"/>
                        </a:rPr>
                        <a:t>Dec</a:t>
                      </a:r>
                      <a:endParaRPr lang="en-US" sz="2000" b="0" i="0" u="none" strike="noStrike">
                        <a:solidFill>
                          <a:srgbClr val="000000"/>
                        </a:solidFill>
                        <a:effectLst/>
                        <a:latin typeface="AngsanaUPC" panose="02020603050405020304" pitchFamily="18" charset="-34"/>
                        <a:cs typeface="AngsanaUPC" panose="02020603050405020304" pitchFamily="18" charset="-34"/>
                      </a:endParaRPr>
                    </a:p>
                  </a:txBody>
                  <a:tcPr marL="9525" marR="9525" marT="9525" marB="0" anchor="b"/>
                </a:tc>
                <a:extLst>
                  <a:ext uri="{0D108BD9-81ED-4DB2-BD59-A6C34878D82A}">
                    <a16:rowId xmlns:a16="http://schemas.microsoft.com/office/drawing/2014/main" xmlns="" val="3449997196"/>
                  </a:ext>
                </a:extLst>
              </a:tr>
              <a:tr h="375812">
                <a:tc>
                  <a:txBody>
                    <a:bodyPr/>
                    <a:lstStyle/>
                    <a:p>
                      <a:pPr algn="l" fontAlgn="b"/>
                      <a:r>
                        <a:rPr lang="th-TH" sz="2000" u="none" strike="noStrike">
                          <a:effectLst/>
                          <a:latin typeface="AngsanaUPC" panose="02020603050405020304" pitchFamily="18" charset="-34"/>
                          <a:cs typeface="AngsanaUPC" panose="02020603050405020304" pitchFamily="18" charset="-34"/>
                        </a:rPr>
                        <a:t>สาขา พะเยา</a:t>
                      </a:r>
                      <a:endParaRPr lang="th-TH" sz="2000" b="0" i="0" u="none" strike="noStrike">
                        <a:solidFill>
                          <a:srgbClr val="000000"/>
                        </a:solidFill>
                        <a:effectLst/>
                        <a:latin typeface="AngsanaUPC" panose="02020603050405020304" pitchFamily="18" charset="-34"/>
                        <a:cs typeface="AngsanaUPC" panose="02020603050405020304" pitchFamily="18" charset="-34"/>
                      </a:endParaRPr>
                    </a:p>
                  </a:txBody>
                  <a:tcPr marL="9525" marR="9525" marT="9525" marB="0" anchor="b"/>
                </a:tc>
                <a:tc>
                  <a:txBody>
                    <a:bodyPr/>
                    <a:lstStyle/>
                    <a:p>
                      <a:pPr algn="r" fontAlgn="b"/>
                      <a:r>
                        <a:rPr lang="en-US" sz="2000" u="none" strike="noStrike">
                          <a:effectLst/>
                          <a:latin typeface="AngsanaUPC" panose="02020603050405020304" pitchFamily="18" charset="-34"/>
                          <a:cs typeface="AngsanaUPC" panose="02020603050405020304" pitchFamily="18" charset="-34"/>
                        </a:rPr>
                        <a:t>173</a:t>
                      </a:r>
                      <a:endParaRPr lang="en-US" sz="2000" b="0" i="0" u="none" strike="noStrike">
                        <a:solidFill>
                          <a:srgbClr val="000000"/>
                        </a:solidFill>
                        <a:effectLst/>
                        <a:latin typeface="AngsanaUPC" panose="02020603050405020304" pitchFamily="18" charset="-34"/>
                        <a:cs typeface="AngsanaUPC" panose="02020603050405020304" pitchFamily="18" charset="-34"/>
                      </a:endParaRPr>
                    </a:p>
                  </a:txBody>
                  <a:tcPr marL="9525" marR="9525" marT="9525" marB="0" anchor="b"/>
                </a:tc>
                <a:tc>
                  <a:txBody>
                    <a:bodyPr/>
                    <a:lstStyle/>
                    <a:p>
                      <a:pPr algn="r" fontAlgn="b"/>
                      <a:r>
                        <a:rPr lang="en-US" sz="2000" u="none" strike="noStrike">
                          <a:effectLst/>
                          <a:latin typeface="AngsanaUPC" panose="02020603050405020304" pitchFamily="18" charset="-34"/>
                          <a:cs typeface="AngsanaUPC" panose="02020603050405020304" pitchFamily="18" charset="-34"/>
                        </a:rPr>
                        <a:t>153</a:t>
                      </a:r>
                      <a:endParaRPr lang="en-US" sz="2000" b="0" i="0" u="none" strike="noStrike">
                        <a:solidFill>
                          <a:srgbClr val="000000"/>
                        </a:solidFill>
                        <a:effectLst/>
                        <a:latin typeface="AngsanaUPC" panose="02020603050405020304" pitchFamily="18" charset="-34"/>
                        <a:cs typeface="AngsanaUPC" panose="02020603050405020304" pitchFamily="18" charset="-34"/>
                      </a:endParaRPr>
                    </a:p>
                  </a:txBody>
                  <a:tcPr marL="9525" marR="9525" marT="9525" marB="0" anchor="b"/>
                </a:tc>
                <a:tc>
                  <a:txBody>
                    <a:bodyPr/>
                    <a:lstStyle/>
                    <a:p>
                      <a:pPr algn="r" fontAlgn="b"/>
                      <a:r>
                        <a:rPr lang="en-US" sz="2000" u="none" strike="noStrike">
                          <a:effectLst/>
                          <a:latin typeface="AngsanaUPC" panose="02020603050405020304" pitchFamily="18" charset="-34"/>
                          <a:cs typeface="AngsanaUPC" panose="02020603050405020304" pitchFamily="18" charset="-34"/>
                        </a:rPr>
                        <a:t>195</a:t>
                      </a:r>
                      <a:endParaRPr lang="en-US" sz="2000" b="0" i="0" u="none" strike="noStrike">
                        <a:solidFill>
                          <a:srgbClr val="000000"/>
                        </a:solidFill>
                        <a:effectLst/>
                        <a:latin typeface="AngsanaUPC" panose="02020603050405020304" pitchFamily="18" charset="-34"/>
                        <a:cs typeface="AngsanaUPC" panose="02020603050405020304" pitchFamily="18" charset="-34"/>
                      </a:endParaRPr>
                    </a:p>
                  </a:txBody>
                  <a:tcPr marL="9525" marR="9525" marT="9525" marB="0" anchor="b"/>
                </a:tc>
                <a:tc>
                  <a:txBody>
                    <a:bodyPr/>
                    <a:lstStyle/>
                    <a:p>
                      <a:pPr algn="r" fontAlgn="b"/>
                      <a:r>
                        <a:rPr lang="en-US" sz="2000" u="none" strike="noStrike">
                          <a:effectLst/>
                          <a:latin typeface="AngsanaUPC" panose="02020603050405020304" pitchFamily="18" charset="-34"/>
                          <a:cs typeface="AngsanaUPC" panose="02020603050405020304" pitchFamily="18" charset="-34"/>
                        </a:rPr>
                        <a:t>147</a:t>
                      </a:r>
                      <a:endParaRPr lang="en-US" sz="2000" b="0" i="0" u="none" strike="noStrike">
                        <a:solidFill>
                          <a:srgbClr val="000000"/>
                        </a:solidFill>
                        <a:effectLst/>
                        <a:latin typeface="AngsanaUPC" panose="02020603050405020304" pitchFamily="18" charset="-34"/>
                        <a:cs typeface="AngsanaUPC" panose="02020603050405020304" pitchFamily="18" charset="-34"/>
                      </a:endParaRPr>
                    </a:p>
                  </a:txBody>
                  <a:tcPr marL="9525" marR="9525" marT="9525" marB="0" anchor="b"/>
                </a:tc>
                <a:tc>
                  <a:txBody>
                    <a:bodyPr/>
                    <a:lstStyle/>
                    <a:p>
                      <a:pPr algn="r" fontAlgn="b"/>
                      <a:r>
                        <a:rPr lang="en-US" sz="2000" u="none" strike="noStrike">
                          <a:effectLst/>
                          <a:latin typeface="AngsanaUPC" panose="02020603050405020304" pitchFamily="18" charset="-34"/>
                          <a:cs typeface="AngsanaUPC" panose="02020603050405020304" pitchFamily="18" charset="-34"/>
                        </a:rPr>
                        <a:t>120</a:t>
                      </a:r>
                      <a:endParaRPr lang="en-US" sz="2000" b="0" i="0" u="none" strike="noStrike">
                        <a:solidFill>
                          <a:srgbClr val="000000"/>
                        </a:solidFill>
                        <a:effectLst/>
                        <a:latin typeface="AngsanaUPC" panose="02020603050405020304" pitchFamily="18" charset="-34"/>
                        <a:cs typeface="AngsanaUPC" panose="02020603050405020304" pitchFamily="18" charset="-34"/>
                      </a:endParaRPr>
                    </a:p>
                  </a:txBody>
                  <a:tcPr marL="9525" marR="9525" marT="9525" marB="0" anchor="b"/>
                </a:tc>
                <a:tc>
                  <a:txBody>
                    <a:bodyPr/>
                    <a:lstStyle/>
                    <a:p>
                      <a:pPr algn="r" fontAlgn="b"/>
                      <a:r>
                        <a:rPr lang="en-US" sz="2000" u="none" strike="noStrike">
                          <a:effectLst/>
                          <a:latin typeface="AngsanaUPC" panose="02020603050405020304" pitchFamily="18" charset="-34"/>
                          <a:cs typeface="AngsanaUPC" panose="02020603050405020304" pitchFamily="18" charset="-34"/>
                        </a:rPr>
                        <a:t>144</a:t>
                      </a:r>
                      <a:endParaRPr lang="en-US" sz="2000" b="0" i="0" u="none" strike="noStrike">
                        <a:solidFill>
                          <a:srgbClr val="000000"/>
                        </a:solidFill>
                        <a:effectLst/>
                        <a:latin typeface="AngsanaUPC" panose="02020603050405020304" pitchFamily="18" charset="-34"/>
                        <a:cs typeface="AngsanaUPC" panose="02020603050405020304" pitchFamily="18" charset="-34"/>
                      </a:endParaRPr>
                    </a:p>
                  </a:txBody>
                  <a:tcPr marL="9525" marR="9525" marT="9525" marB="0" anchor="b"/>
                </a:tc>
                <a:tc>
                  <a:txBody>
                    <a:bodyPr/>
                    <a:lstStyle/>
                    <a:p>
                      <a:pPr algn="r" fontAlgn="b"/>
                      <a:r>
                        <a:rPr lang="en-US" sz="2000" u="none" strike="noStrike">
                          <a:effectLst/>
                          <a:latin typeface="AngsanaUPC" panose="02020603050405020304" pitchFamily="18" charset="-34"/>
                          <a:cs typeface="AngsanaUPC" panose="02020603050405020304" pitchFamily="18" charset="-34"/>
                        </a:rPr>
                        <a:t>148</a:t>
                      </a:r>
                      <a:endParaRPr lang="en-US" sz="2000" b="0" i="0" u="none" strike="noStrike">
                        <a:solidFill>
                          <a:srgbClr val="000000"/>
                        </a:solidFill>
                        <a:effectLst/>
                        <a:latin typeface="AngsanaUPC" panose="02020603050405020304" pitchFamily="18" charset="-34"/>
                        <a:cs typeface="AngsanaUPC" panose="02020603050405020304" pitchFamily="18" charset="-34"/>
                      </a:endParaRPr>
                    </a:p>
                  </a:txBody>
                  <a:tcPr marL="9525" marR="9525" marT="9525" marB="0" anchor="b"/>
                </a:tc>
                <a:tc>
                  <a:txBody>
                    <a:bodyPr/>
                    <a:lstStyle/>
                    <a:p>
                      <a:pPr algn="r" fontAlgn="b"/>
                      <a:r>
                        <a:rPr lang="en-US" sz="2000" u="none" strike="noStrike">
                          <a:effectLst/>
                          <a:latin typeface="AngsanaUPC" panose="02020603050405020304" pitchFamily="18" charset="-34"/>
                          <a:cs typeface="AngsanaUPC" panose="02020603050405020304" pitchFamily="18" charset="-34"/>
                        </a:rPr>
                        <a:t>109</a:t>
                      </a:r>
                      <a:endParaRPr lang="en-US" sz="2000" b="0" i="0" u="none" strike="noStrike">
                        <a:solidFill>
                          <a:srgbClr val="000000"/>
                        </a:solidFill>
                        <a:effectLst/>
                        <a:latin typeface="AngsanaUPC" panose="02020603050405020304" pitchFamily="18" charset="-34"/>
                        <a:cs typeface="AngsanaUPC" panose="02020603050405020304" pitchFamily="18" charset="-34"/>
                      </a:endParaRPr>
                    </a:p>
                  </a:txBody>
                  <a:tcPr marL="9525" marR="9525" marT="9525" marB="0" anchor="b"/>
                </a:tc>
                <a:tc>
                  <a:txBody>
                    <a:bodyPr/>
                    <a:lstStyle/>
                    <a:p>
                      <a:pPr algn="r" fontAlgn="b"/>
                      <a:r>
                        <a:rPr lang="en-US" sz="2000" u="none" strike="noStrike">
                          <a:effectLst/>
                          <a:latin typeface="AngsanaUPC" panose="02020603050405020304" pitchFamily="18" charset="-34"/>
                          <a:cs typeface="AngsanaUPC" panose="02020603050405020304" pitchFamily="18" charset="-34"/>
                        </a:rPr>
                        <a:t>174</a:t>
                      </a:r>
                      <a:endParaRPr lang="en-US" sz="2000" b="0" i="0" u="none" strike="noStrike">
                        <a:solidFill>
                          <a:srgbClr val="000000"/>
                        </a:solidFill>
                        <a:effectLst/>
                        <a:latin typeface="AngsanaUPC" panose="02020603050405020304" pitchFamily="18" charset="-34"/>
                        <a:cs typeface="AngsanaUPC" panose="02020603050405020304" pitchFamily="18" charset="-34"/>
                      </a:endParaRPr>
                    </a:p>
                  </a:txBody>
                  <a:tcPr marL="9525" marR="9525" marT="9525" marB="0" anchor="b"/>
                </a:tc>
                <a:tc>
                  <a:txBody>
                    <a:bodyPr/>
                    <a:lstStyle/>
                    <a:p>
                      <a:pPr algn="r" fontAlgn="b"/>
                      <a:r>
                        <a:rPr lang="en-US" sz="2000" u="none" strike="noStrike">
                          <a:effectLst/>
                          <a:latin typeface="AngsanaUPC" panose="02020603050405020304" pitchFamily="18" charset="-34"/>
                          <a:cs typeface="AngsanaUPC" panose="02020603050405020304" pitchFamily="18" charset="-34"/>
                        </a:rPr>
                        <a:t>130</a:t>
                      </a:r>
                      <a:endParaRPr lang="en-US" sz="2000" b="0" i="0" u="none" strike="noStrike">
                        <a:solidFill>
                          <a:srgbClr val="000000"/>
                        </a:solidFill>
                        <a:effectLst/>
                        <a:latin typeface="AngsanaUPC" panose="02020603050405020304" pitchFamily="18" charset="-34"/>
                        <a:cs typeface="AngsanaUPC" panose="02020603050405020304" pitchFamily="18" charset="-34"/>
                      </a:endParaRPr>
                    </a:p>
                  </a:txBody>
                  <a:tcPr marL="9525" marR="9525" marT="9525" marB="0" anchor="b"/>
                </a:tc>
                <a:tc>
                  <a:txBody>
                    <a:bodyPr/>
                    <a:lstStyle/>
                    <a:p>
                      <a:pPr algn="r" fontAlgn="b"/>
                      <a:r>
                        <a:rPr lang="en-US" sz="2000" u="none" strike="noStrike">
                          <a:effectLst/>
                          <a:latin typeface="AngsanaUPC" panose="02020603050405020304" pitchFamily="18" charset="-34"/>
                          <a:cs typeface="AngsanaUPC" panose="02020603050405020304" pitchFamily="18" charset="-34"/>
                        </a:rPr>
                        <a:t>172</a:t>
                      </a:r>
                      <a:endParaRPr lang="en-US" sz="2000" b="0" i="0" u="none" strike="noStrike">
                        <a:solidFill>
                          <a:srgbClr val="000000"/>
                        </a:solidFill>
                        <a:effectLst/>
                        <a:latin typeface="AngsanaUPC" panose="02020603050405020304" pitchFamily="18" charset="-34"/>
                        <a:cs typeface="AngsanaUPC" panose="02020603050405020304" pitchFamily="18" charset="-34"/>
                      </a:endParaRPr>
                    </a:p>
                  </a:txBody>
                  <a:tcPr marL="9525" marR="9525" marT="9525" marB="0" anchor="b"/>
                </a:tc>
                <a:tc>
                  <a:txBody>
                    <a:bodyPr/>
                    <a:lstStyle/>
                    <a:p>
                      <a:pPr algn="r" fontAlgn="b"/>
                      <a:r>
                        <a:rPr lang="en-US" sz="2000" u="none" strike="noStrike">
                          <a:effectLst/>
                          <a:latin typeface="AngsanaUPC" panose="02020603050405020304" pitchFamily="18" charset="-34"/>
                          <a:cs typeface="AngsanaUPC" panose="02020603050405020304" pitchFamily="18" charset="-34"/>
                        </a:rPr>
                        <a:t>131</a:t>
                      </a:r>
                      <a:endParaRPr lang="en-US" sz="2000" b="0" i="0" u="none" strike="noStrike">
                        <a:solidFill>
                          <a:srgbClr val="000000"/>
                        </a:solidFill>
                        <a:effectLst/>
                        <a:latin typeface="AngsanaUPC" panose="02020603050405020304" pitchFamily="18" charset="-34"/>
                        <a:cs typeface="AngsanaUPC" panose="02020603050405020304" pitchFamily="18" charset="-34"/>
                      </a:endParaRPr>
                    </a:p>
                  </a:txBody>
                  <a:tcPr marL="9525" marR="9525" marT="9525" marB="0" anchor="b"/>
                </a:tc>
                <a:extLst>
                  <a:ext uri="{0D108BD9-81ED-4DB2-BD59-A6C34878D82A}">
                    <a16:rowId xmlns:a16="http://schemas.microsoft.com/office/drawing/2014/main" xmlns="" val="935674300"/>
                  </a:ext>
                </a:extLst>
              </a:tr>
              <a:tr h="375812">
                <a:tc>
                  <a:txBody>
                    <a:bodyPr/>
                    <a:lstStyle/>
                    <a:p>
                      <a:pPr algn="l" fontAlgn="b"/>
                      <a:r>
                        <a:rPr lang="th-TH" sz="2000" u="none" strike="noStrike">
                          <a:effectLst/>
                          <a:latin typeface="AngsanaUPC" panose="02020603050405020304" pitchFamily="18" charset="-34"/>
                          <a:cs typeface="AngsanaUPC" panose="02020603050405020304" pitchFamily="18" charset="-34"/>
                        </a:rPr>
                        <a:t>สาขา ลำปาง</a:t>
                      </a:r>
                      <a:endParaRPr lang="th-TH" sz="2000" b="0" i="0" u="none" strike="noStrike">
                        <a:solidFill>
                          <a:srgbClr val="000000"/>
                        </a:solidFill>
                        <a:effectLst/>
                        <a:latin typeface="AngsanaUPC" panose="02020603050405020304" pitchFamily="18" charset="-34"/>
                        <a:cs typeface="AngsanaUPC" panose="02020603050405020304" pitchFamily="18" charset="-34"/>
                      </a:endParaRPr>
                    </a:p>
                  </a:txBody>
                  <a:tcPr marL="9525" marR="9525" marT="9525" marB="0" anchor="b"/>
                </a:tc>
                <a:tc>
                  <a:txBody>
                    <a:bodyPr/>
                    <a:lstStyle/>
                    <a:p>
                      <a:pPr algn="r" fontAlgn="b"/>
                      <a:r>
                        <a:rPr lang="en-US" sz="2000" u="none" strike="noStrike">
                          <a:effectLst/>
                          <a:latin typeface="AngsanaUPC" panose="02020603050405020304" pitchFamily="18" charset="-34"/>
                          <a:cs typeface="AngsanaUPC" panose="02020603050405020304" pitchFamily="18" charset="-34"/>
                        </a:rPr>
                        <a:t>189</a:t>
                      </a:r>
                      <a:endParaRPr lang="en-US" sz="2000" b="0" i="0" u="none" strike="noStrike">
                        <a:solidFill>
                          <a:srgbClr val="000000"/>
                        </a:solidFill>
                        <a:effectLst/>
                        <a:latin typeface="AngsanaUPC" panose="02020603050405020304" pitchFamily="18" charset="-34"/>
                        <a:cs typeface="AngsanaUPC" panose="02020603050405020304" pitchFamily="18" charset="-34"/>
                      </a:endParaRPr>
                    </a:p>
                  </a:txBody>
                  <a:tcPr marL="9525" marR="9525" marT="9525" marB="0" anchor="b"/>
                </a:tc>
                <a:tc>
                  <a:txBody>
                    <a:bodyPr/>
                    <a:lstStyle/>
                    <a:p>
                      <a:pPr algn="r" fontAlgn="b"/>
                      <a:r>
                        <a:rPr lang="en-US" sz="2000" u="none" strike="noStrike">
                          <a:effectLst/>
                          <a:latin typeface="AngsanaUPC" panose="02020603050405020304" pitchFamily="18" charset="-34"/>
                          <a:cs typeface="AngsanaUPC" panose="02020603050405020304" pitchFamily="18" charset="-34"/>
                        </a:rPr>
                        <a:t>189</a:t>
                      </a:r>
                      <a:endParaRPr lang="en-US" sz="2000" b="0" i="0" u="none" strike="noStrike">
                        <a:solidFill>
                          <a:srgbClr val="000000"/>
                        </a:solidFill>
                        <a:effectLst/>
                        <a:latin typeface="AngsanaUPC" panose="02020603050405020304" pitchFamily="18" charset="-34"/>
                        <a:cs typeface="AngsanaUPC" panose="02020603050405020304" pitchFamily="18" charset="-34"/>
                      </a:endParaRPr>
                    </a:p>
                  </a:txBody>
                  <a:tcPr marL="9525" marR="9525" marT="9525" marB="0" anchor="b"/>
                </a:tc>
                <a:tc>
                  <a:txBody>
                    <a:bodyPr/>
                    <a:lstStyle/>
                    <a:p>
                      <a:pPr algn="r" fontAlgn="b"/>
                      <a:r>
                        <a:rPr lang="en-US" sz="2000" u="none" strike="noStrike">
                          <a:effectLst/>
                          <a:latin typeface="AngsanaUPC" panose="02020603050405020304" pitchFamily="18" charset="-34"/>
                          <a:cs typeface="AngsanaUPC" panose="02020603050405020304" pitchFamily="18" charset="-34"/>
                        </a:rPr>
                        <a:t>105</a:t>
                      </a:r>
                      <a:endParaRPr lang="en-US" sz="2000" b="0" i="0" u="none" strike="noStrike">
                        <a:solidFill>
                          <a:srgbClr val="000000"/>
                        </a:solidFill>
                        <a:effectLst/>
                        <a:latin typeface="AngsanaUPC" panose="02020603050405020304" pitchFamily="18" charset="-34"/>
                        <a:cs typeface="AngsanaUPC" panose="02020603050405020304" pitchFamily="18" charset="-34"/>
                      </a:endParaRPr>
                    </a:p>
                  </a:txBody>
                  <a:tcPr marL="9525" marR="9525" marT="9525" marB="0" anchor="b"/>
                </a:tc>
                <a:tc>
                  <a:txBody>
                    <a:bodyPr/>
                    <a:lstStyle/>
                    <a:p>
                      <a:pPr algn="r" fontAlgn="b"/>
                      <a:r>
                        <a:rPr lang="en-US" sz="2000" u="none" strike="noStrike">
                          <a:effectLst/>
                          <a:latin typeface="AngsanaUPC" panose="02020603050405020304" pitchFamily="18" charset="-34"/>
                          <a:cs typeface="AngsanaUPC" panose="02020603050405020304" pitchFamily="18" charset="-34"/>
                        </a:rPr>
                        <a:t>112</a:t>
                      </a:r>
                      <a:endParaRPr lang="en-US" sz="2000" b="0" i="0" u="none" strike="noStrike">
                        <a:solidFill>
                          <a:srgbClr val="000000"/>
                        </a:solidFill>
                        <a:effectLst/>
                        <a:latin typeface="AngsanaUPC" panose="02020603050405020304" pitchFamily="18" charset="-34"/>
                        <a:cs typeface="AngsanaUPC" panose="02020603050405020304" pitchFamily="18" charset="-34"/>
                      </a:endParaRPr>
                    </a:p>
                  </a:txBody>
                  <a:tcPr marL="9525" marR="9525" marT="9525" marB="0" anchor="b"/>
                </a:tc>
                <a:tc>
                  <a:txBody>
                    <a:bodyPr/>
                    <a:lstStyle/>
                    <a:p>
                      <a:pPr algn="r" fontAlgn="b"/>
                      <a:r>
                        <a:rPr lang="en-US" sz="2000" u="none" strike="noStrike">
                          <a:effectLst/>
                          <a:latin typeface="AngsanaUPC" panose="02020603050405020304" pitchFamily="18" charset="-34"/>
                          <a:cs typeface="AngsanaUPC" panose="02020603050405020304" pitchFamily="18" charset="-34"/>
                        </a:rPr>
                        <a:t>173</a:t>
                      </a:r>
                      <a:endParaRPr lang="en-US" sz="2000" b="0" i="0" u="none" strike="noStrike">
                        <a:solidFill>
                          <a:srgbClr val="000000"/>
                        </a:solidFill>
                        <a:effectLst/>
                        <a:latin typeface="AngsanaUPC" panose="02020603050405020304" pitchFamily="18" charset="-34"/>
                        <a:cs typeface="AngsanaUPC" panose="02020603050405020304" pitchFamily="18" charset="-34"/>
                      </a:endParaRPr>
                    </a:p>
                  </a:txBody>
                  <a:tcPr marL="9525" marR="9525" marT="9525" marB="0" anchor="b"/>
                </a:tc>
                <a:tc>
                  <a:txBody>
                    <a:bodyPr/>
                    <a:lstStyle/>
                    <a:p>
                      <a:pPr algn="r" fontAlgn="b"/>
                      <a:r>
                        <a:rPr lang="en-US" sz="2000" u="none" strike="noStrike">
                          <a:effectLst/>
                          <a:latin typeface="AngsanaUPC" panose="02020603050405020304" pitchFamily="18" charset="-34"/>
                          <a:cs typeface="AngsanaUPC" panose="02020603050405020304" pitchFamily="18" charset="-34"/>
                        </a:rPr>
                        <a:t>109</a:t>
                      </a:r>
                      <a:endParaRPr lang="en-US" sz="2000" b="0" i="0" u="none" strike="noStrike">
                        <a:solidFill>
                          <a:srgbClr val="000000"/>
                        </a:solidFill>
                        <a:effectLst/>
                        <a:latin typeface="AngsanaUPC" panose="02020603050405020304" pitchFamily="18" charset="-34"/>
                        <a:cs typeface="AngsanaUPC" panose="02020603050405020304" pitchFamily="18" charset="-34"/>
                      </a:endParaRPr>
                    </a:p>
                  </a:txBody>
                  <a:tcPr marL="9525" marR="9525" marT="9525" marB="0" anchor="b"/>
                </a:tc>
                <a:tc>
                  <a:txBody>
                    <a:bodyPr/>
                    <a:lstStyle/>
                    <a:p>
                      <a:pPr algn="r" fontAlgn="b"/>
                      <a:r>
                        <a:rPr lang="en-US" sz="2000" u="none" strike="noStrike">
                          <a:effectLst/>
                          <a:latin typeface="AngsanaUPC" panose="02020603050405020304" pitchFamily="18" charset="-34"/>
                          <a:cs typeface="AngsanaUPC" panose="02020603050405020304" pitchFamily="18" charset="-34"/>
                        </a:rPr>
                        <a:t>151</a:t>
                      </a:r>
                      <a:endParaRPr lang="en-US" sz="2000" b="0" i="0" u="none" strike="noStrike">
                        <a:solidFill>
                          <a:srgbClr val="000000"/>
                        </a:solidFill>
                        <a:effectLst/>
                        <a:latin typeface="AngsanaUPC" panose="02020603050405020304" pitchFamily="18" charset="-34"/>
                        <a:cs typeface="AngsanaUPC" panose="02020603050405020304" pitchFamily="18" charset="-34"/>
                      </a:endParaRPr>
                    </a:p>
                  </a:txBody>
                  <a:tcPr marL="9525" marR="9525" marT="9525" marB="0" anchor="b"/>
                </a:tc>
                <a:tc>
                  <a:txBody>
                    <a:bodyPr/>
                    <a:lstStyle/>
                    <a:p>
                      <a:pPr algn="r" fontAlgn="b"/>
                      <a:r>
                        <a:rPr lang="en-US" sz="2000" u="none" strike="noStrike">
                          <a:effectLst/>
                          <a:latin typeface="AngsanaUPC" panose="02020603050405020304" pitchFamily="18" charset="-34"/>
                          <a:cs typeface="AngsanaUPC" panose="02020603050405020304" pitchFamily="18" charset="-34"/>
                        </a:rPr>
                        <a:t>197</a:t>
                      </a:r>
                      <a:endParaRPr lang="en-US" sz="2000" b="0" i="0" u="none" strike="noStrike">
                        <a:solidFill>
                          <a:srgbClr val="000000"/>
                        </a:solidFill>
                        <a:effectLst/>
                        <a:latin typeface="AngsanaUPC" panose="02020603050405020304" pitchFamily="18" charset="-34"/>
                        <a:cs typeface="AngsanaUPC" panose="02020603050405020304" pitchFamily="18" charset="-34"/>
                      </a:endParaRPr>
                    </a:p>
                  </a:txBody>
                  <a:tcPr marL="9525" marR="9525" marT="9525" marB="0" anchor="b"/>
                </a:tc>
                <a:tc>
                  <a:txBody>
                    <a:bodyPr/>
                    <a:lstStyle/>
                    <a:p>
                      <a:pPr algn="r" fontAlgn="b"/>
                      <a:r>
                        <a:rPr lang="en-US" sz="2000" u="none" strike="noStrike">
                          <a:effectLst/>
                          <a:latin typeface="AngsanaUPC" panose="02020603050405020304" pitchFamily="18" charset="-34"/>
                          <a:cs typeface="AngsanaUPC" panose="02020603050405020304" pitchFamily="18" charset="-34"/>
                        </a:rPr>
                        <a:t>174</a:t>
                      </a:r>
                      <a:endParaRPr lang="en-US" sz="2000" b="0" i="0" u="none" strike="noStrike">
                        <a:solidFill>
                          <a:srgbClr val="000000"/>
                        </a:solidFill>
                        <a:effectLst/>
                        <a:latin typeface="AngsanaUPC" panose="02020603050405020304" pitchFamily="18" charset="-34"/>
                        <a:cs typeface="AngsanaUPC" panose="02020603050405020304" pitchFamily="18" charset="-34"/>
                      </a:endParaRPr>
                    </a:p>
                  </a:txBody>
                  <a:tcPr marL="9525" marR="9525" marT="9525" marB="0" anchor="b"/>
                </a:tc>
                <a:tc>
                  <a:txBody>
                    <a:bodyPr/>
                    <a:lstStyle/>
                    <a:p>
                      <a:pPr algn="r" fontAlgn="b"/>
                      <a:r>
                        <a:rPr lang="en-US" sz="2000" u="none" strike="noStrike">
                          <a:effectLst/>
                          <a:latin typeface="AngsanaUPC" panose="02020603050405020304" pitchFamily="18" charset="-34"/>
                          <a:cs typeface="AngsanaUPC" panose="02020603050405020304" pitchFamily="18" charset="-34"/>
                        </a:rPr>
                        <a:t>145</a:t>
                      </a:r>
                      <a:endParaRPr lang="en-US" sz="2000" b="0" i="0" u="none" strike="noStrike">
                        <a:solidFill>
                          <a:srgbClr val="000000"/>
                        </a:solidFill>
                        <a:effectLst/>
                        <a:latin typeface="AngsanaUPC" panose="02020603050405020304" pitchFamily="18" charset="-34"/>
                        <a:cs typeface="AngsanaUPC" panose="02020603050405020304" pitchFamily="18" charset="-34"/>
                      </a:endParaRPr>
                    </a:p>
                  </a:txBody>
                  <a:tcPr marL="9525" marR="9525" marT="9525" marB="0" anchor="b"/>
                </a:tc>
                <a:tc>
                  <a:txBody>
                    <a:bodyPr/>
                    <a:lstStyle/>
                    <a:p>
                      <a:pPr algn="r" fontAlgn="b"/>
                      <a:r>
                        <a:rPr lang="en-US" sz="2000" u="none" strike="noStrike">
                          <a:effectLst/>
                          <a:latin typeface="AngsanaUPC" panose="02020603050405020304" pitchFamily="18" charset="-34"/>
                          <a:cs typeface="AngsanaUPC" panose="02020603050405020304" pitchFamily="18" charset="-34"/>
                        </a:rPr>
                        <a:t>177</a:t>
                      </a:r>
                      <a:endParaRPr lang="en-US" sz="2000" b="0" i="0" u="none" strike="noStrike">
                        <a:solidFill>
                          <a:srgbClr val="000000"/>
                        </a:solidFill>
                        <a:effectLst/>
                        <a:latin typeface="AngsanaUPC" panose="02020603050405020304" pitchFamily="18" charset="-34"/>
                        <a:cs typeface="AngsanaUPC" panose="02020603050405020304" pitchFamily="18" charset="-34"/>
                      </a:endParaRPr>
                    </a:p>
                  </a:txBody>
                  <a:tcPr marL="9525" marR="9525" marT="9525" marB="0" anchor="b"/>
                </a:tc>
                <a:tc>
                  <a:txBody>
                    <a:bodyPr/>
                    <a:lstStyle/>
                    <a:p>
                      <a:pPr algn="r" fontAlgn="b"/>
                      <a:r>
                        <a:rPr lang="en-US" sz="2000" u="none" strike="noStrike">
                          <a:effectLst/>
                          <a:latin typeface="AngsanaUPC" panose="02020603050405020304" pitchFamily="18" charset="-34"/>
                          <a:cs typeface="AngsanaUPC" panose="02020603050405020304" pitchFamily="18" charset="-34"/>
                        </a:rPr>
                        <a:t>161</a:t>
                      </a:r>
                      <a:endParaRPr lang="en-US" sz="2000" b="0" i="0" u="none" strike="noStrike">
                        <a:solidFill>
                          <a:srgbClr val="000000"/>
                        </a:solidFill>
                        <a:effectLst/>
                        <a:latin typeface="AngsanaUPC" panose="02020603050405020304" pitchFamily="18" charset="-34"/>
                        <a:cs typeface="AngsanaUPC" panose="02020603050405020304" pitchFamily="18" charset="-34"/>
                      </a:endParaRPr>
                    </a:p>
                  </a:txBody>
                  <a:tcPr marL="9525" marR="9525" marT="9525" marB="0" anchor="b"/>
                </a:tc>
                <a:extLst>
                  <a:ext uri="{0D108BD9-81ED-4DB2-BD59-A6C34878D82A}">
                    <a16:rowId xmlns:a16="http://schemas.microsoft.com/office/drawing/2014/main" xmlns="" val="1010978464"/>
                  </a:ext>
                </a:extLst>
              </a:tr>
              <a:tr h="375812">
                <a:tc>
                  <a:txBody>
                    <a:bodyPr/>
                    <a:lstStyle/>
                    <a:p>
                      <a:pPr algn="l" fontAlgn="b"/>
                      <a:r>
                        <a:rPr lang="th-TH" sz="2000" u="none" strike="noStrike">
                          <a:effectLst/>
                          <a:latin typeface="AngsanaUPC" panose="02020603050405020304" pitchFamily="18" charset="-34"/>
                          <a:cs typeface="AngsanaUPC" panose="02020603050405020304" pitchFamily="18" charset="-34"/>
                        </a:rPr>
                        <a:t>สาขา เชียงราย</a:t>
                      </a:r>
                      <a:endParaRPr lang="th-TH" sz="2000" b="0" i="0" u="none" strike="noStrike">
                        <a:solidFill>
                          <a:srgbClr val="000000"/>
                        </a:solidFill>
                        <a:effectLst/>
                        <a:latin typeface="AngsanaUPC" panose="02020603050405020304" pitchFamily="18" charset="-34"/>
                        <a:cs typeface="AngsanaUPC" panose="02020603050405020304" pitchFamily="18" charset="-34"/>
                      </a:endParaRPr>
                    </a:p>
                  </a:txBody>
                  <a:tcPr marL="9525" marR="9525" marT="9525" marB="0" anchor="b"/>
                </a:tc>
                <a:tc>
                  <a:txBody>
                    <a:bodyPr/>
                    <a:lstStyle/>
                    <a:p>
                      <a:pPr algn="r" fontAlgn="b"/>
                      <a:r>
                        <a:rPr lang="en-US" sz="2000" u="none" strike="noStrike">
                          <a:effectLst/>
                          <a:latin typeface="AngsanaUPC" panose="02020603050405020304" pitchFamily="18" charset="-34"/>
                          <a:cs typeface="AngsanaUPC" panose="02020603050405020304" pitchFamily="18" charset="-34"/>
                        </a:rPr>
                        <a:t>185</a:t>
                      </a:r>
                      <a:endParaRPr lang="en-US" sz="2000" b="0" i="0" u="none" strike="noStrike">
                        <a:solidFill>
                          <a:srgbClr val="000000"/>
                        </a:solidFill>
                        <a:effectLst/>
                        <a:latin typeface="AngsanaUPC" panose="02020603050405020304" pitchFamily="18" charset="-34"/>
                        <a:cs typeface="AngsanaUPC" panose="02020603050405020304" pitchFamily="18" charset="-34"/>
                      </a:endParaRPr>
                    </a:p>
                  </a:txBody>
                  <a:tcPr marL="9525" marR="9525" marT="9525" marB="0" anchor="b"/>
                </a:tc>
                <a:tc>
                  <a:txBody>
                    <a:bodyPr/>
                    <a:lstStyle/>
                    <a:p>
                      <a:pPr algn="r" fontAlgn="b"/>
                      <a:r>
                        <a:rPr lang="en-US" sz="2000" u="none" strike="noStrike">
                          <a:effectLst/>
                          <a:latin typeface="AngsanaUPC" panose="02020603050405020304" pitchFamily="18" charset="-34"/>
                          <a:cs typeface="AngsanaUPC" panose="02020603050405020304" pitchFamily="18" charset="-34"/>
                        </a:rPr>
                        <a:t>185</a:t>
                      </a:r>
                      <a:endParaRPr lang="en-US" sz="2000" b="0" i="0" u="none" strike="noStrike">
                        <a:solidFill>
                          <a:srgbClr val="000000"/>
                        </a:solidFill>
                        <a:effectLst/>
                        <a:latin typeface="AngsanaUPC" panose="02020603050405020304" pitchFamily="18" charset="-34"/>
                        <a:cs typeface="AngsanaUPC" panose="02020603050405020304" pitchFamily="18" charset="-34"/>
                      </a:endParaRPr>
                    </a:p>
                  </a:txBody>
                  <a:tcPr marL="9525" marR="9525" marT="9525" marB="0" anchor="b"/>
                </a:tc>
                <a:tc>
                  <a:txBody>
                    <a:bodyPr/>
                    <a:lstStyle/>
                    <a:p>
                      <a:pPr algn="r" fontAlgn="b"/>
                      <a:r>
                        <a:rPr lang="en-US" sz="2000" u="none" strike="noStrike">
                          <a:effectLst/>
                          <a:latin typeface="AngsanaUPC" panose="02020603050405020304" pitchFamily="18" charset="-34"/>
                          <a:cs typeface="AngsanaUPC" panose="02020603050405020304" pitchFamily="18" charset="-34"/>
                        </a:rPr>
                        <a:t>126</a:t>
                      </a:r>
                      <a:endParaRPr lang="en-US" sz="2000" b="0" i="0" u="none" strike="noStrike">
                        <a:solidFill>
                          <a:srgbClr val="000000"/>
                        </a:solidFill>
                        <a:effectLst/>
                        <a:latin typeface="AngsanaUPC" panose="02020603050405020304" pitchFamily="18" charset="-34"/>
                        <a:cs typeface="AngsanaUPC" panose="02020603050405020304" pitchFamily="18" charset="-34"/>
                      </a:endParaRPr>
                    </a:p>
                  </a:txBody>
                  <a:tcPr marL="9525" marR="9525" marT="9525" marB="0" anchor="b"/>
                </a:tc>
                <a:tc>
                  <a:txBody>
                    <a:bodyPr/>
                    <a:lstStyle/>
                    <a:p>
                      <a:pPr algn="r" fontAlgn="b"/>
                      <a:r>
                        <a:rPr lang="en-US" sz="2000" u="none" strike="noStrike">
                          <a:effectLst/>
                          <a:latin typeface="AngsanaUPC" panose="02020603050405020304" pitchFamily="18" charset="-34"/>
                          <a:cs typeface="AngsanaUPC" panose="02020603050405020304" pitchFamily="18" charset="-34"/>
                        </a:rPr>
                        <a:t>134</a:t>
                      </a:r>
                      <a:endParaRPr lang="en-US" sz="2000" b="0" i="0" u="none" strike="noStrike">
                        <a:solidFill>
                          <a:srgbClr val="000000"/>
                        </a:solidFill>
                        <a:effectLst/>
                        <a:latin typeface="AngsanaUPC" panose="02020603050405020304" pitchFamily="18" charset="-34"/>
                        <a:cs typeface="AngsanaUPC" panose="02020603050405020304" pitchFamily="18" charset="-34"/>
                      </a:endParaRPr>
                    </a:p>
                  </a:txBody>
                  <a:tcPr marL="9525" marR="9525" marT="9525" marB="0" anchor="b"/>
                </a:tc>
                <a:tc>
                  <a:txBody>
                    <a:bodyPr/>
                    <a:lstStyle/>
                    <a:p>
                      <a:pPr algn="r" fontAlgn="b"/>
                      <a:r>
                        <a:rPr lang="en-US" sz="2000" u="none" strike="noStrike">
                          <a:effectLst/>
                          <a:latin typeface="AngsanaUPC" panose="02020603050405020304" pitchFamily="18" charset="-34"/>
                          <a:cs typeface="AngsanaUPC" panose="02020603050405020304" pitchFamily="18" charset="-34"/>
                        </a:rPr>
                        <a:t>196</a:t>
                      </a:r>
                      <a:endParaRPr lang="en-US" sz="2000" b="0" i="0" u="none" strike="noStrike">
                        <a:solidFill>
                          <a:srgbClr val="000000"/>
                        </a:solidFill>
                        <a:effectLst/>
                        <a:latin typeface="AngsanaUPC" panose="02020603050405020304" pitchFamily="18" charset="-34"/>
                        <a:cs typeface="AngsanaUPC" panose="02020603050405020304" pitchFamily="18" charset="-34"/>
                      </a:endParaRPr>
                    </a:p>
                  </a:txBody>
                  <a:tcPr marL="9525" marR="9525" marT="9525" marB="0" anchor="b"/>
                </a:tc>
                <a:tc>
                  <a:txBody>
                    <a:bodyPr/>
                    <a:lstStyle/>
                    <a:p>
                      <a:pPr algn="r" fontAlgn="b"/>
                      <a:r>
                        <a:rPr lang="en-US" sz="2000" u="none" strike="noStrike">
                          <a:effectLst/>
                          <a:latin typeface="AngsanaUPC" panose="02020603050405020304" pitchFamily="18" charset="-34"/>
                          <a:cs typeface="AngsanaUPC" panose="02020603050405020304" pitchFamily="18" charset="-34"/>
                        </a:rPr>
                        <a:t>153</a:t>
                      </a:r>
                      <a:endParaRPr lang="en-US" sz="2000" b="0" i="0" u="none" strike="noStrike">
                        <a:solidFill>
                          <a:srgbClr val="000000"/>
                        </a:solidFill>
                        <a:effectLst/>
                        <a:latin typeface="AngsanaUPC" panose="02020603050405020304" pitchFamily="18" charset="-34"/>
                        <a:cs typeface="AngsanaUPC" panose="02020603050405020304" pitchFamily="18" charset="-34"/>
                      </a:endParaRPr>
                    </a:p>
                  </a:txBody>
                  <a:tcPr marL="9525" marR="9525" marT="9525" marB="0" anchor="b"/>
                </a:tc>
                <a:tc>
                  <a:txBody>
                    <a:bodyPr/>
                    <a:lstStyle/>
                    <a:p>
                      <a:pPr algn="r" fontAlgn="b"/>
                      <a:r>
                        <a:rPr lang="en-US" sz="2000" u="none" strike="noStrike">
                          <a:effectLst/>
                          <a:latin typeface="AngsanaUPC" panose="02020603050405020304" pitchFamily="18" charset="-34"/>
                          <a:cs typeface="AngsanaUPC" panose="02020603050405020304" pitchFamily="18" charset="-34"/>
                        </a:rPr>
                        <a:t>112</a:t>
                      </a:r>
                      <a:endParaRPr lang="en-US" sz="2000" b="0" i="0" u="none" strike="noStrike">
                        <a:solidFill>
                          <a:srgbClr val="000000"/>
                        </a:solidFill>
                        <a:effectLst/>
                        <a:latin typeface="AngsanaUPC" panose="02020603050405020304" pitchFamily="18" charset="-34"/>
                        <a:cs typeface="AngsanaUPC" panose="02020603050405020304" pitchFamily="18" charset="-34"/>
                      </a:endParaRPr>
                    </a:p>
                  </a:txBody>
                  <a:tcPr marL="9525" marR="9525" marT="9525" marB="0" anchor="b"/>
                </a:tc>
                <a:tc>
                  <a:txBody>
                    <a:bodyPr/>
                    <a:lstStyle/>
                    <a:p>
                      <a:pPr algn="r" fontAlgn="b"/>
                      <a:r>
                        <a:rPr lang="en-US" sz="2000" u="none" strike="noStrike">
                          <a:effectLst/>
                          <a:latin typeface="AngsanaUPC" panose="02020603050405020304" pitchFamily="18" charset="-34"/>
                          <a:cs typeface="AngsanaUPC" panose="02020603050405020304" pitchFamily="18" charset="-34"/>
                        </a:rPr>
                        <a:t>133</a:t>
                      </a:r>
                      <a:endParaRPr lang="en-US" sz="2000" b="0" i="0" u="none" strike="noStrike">
                        <a:solidFill>
                          <a:srgbClr val="000000"/>
                        </a:solidFill>
                        <a:effectLst/>
                        <a:latin typeface="AngsanaUPC" panose="02020603050405020304" pitchFamily="18" charset="-34"/>
                        <a:cs typeface="AngsanaUPC" panose="02020603050405020304" pitchFamily="18" charset="-34"/>
                      </a:endParaRPr>
                    </a:p>
                  </a:txBody>
                  <a:tcPr marL="9525" marR="9525" marT="9525" marB="0" anchor="b"/>
                </a:tc>
                <a:tc>
                  <a:txBody>
                    <a:bodyPr/>
                    <a:lstStyle/>
                    <a:p>
                      <a:pPr algn="r" fontAlgn="b"/>
                      <a:r>
                        <a:rPr lang="en-US" sz="2000" u="none" strike="noStrike">
                          <a:effectLst/>
                          <a:latin typeface="AngsanaUPC" panose="02020603050405020304" pitchFamily="18" charset="-34"/>
                          <a:cs typeface="AngsanaUPC" panose="02020603050405020304" pitchFamily="18" charset="-34"/>
                        </a:rPr>
                        <a:t>200</a:t>
                      </a:r>
                      <a:endParaRPr lang="en-US" sz="2000" b="0" i="0" u="none" strike="noStrike">
                        <a:solidFill>
                          <a:srgbClr val="000000"/>
                        </a:solidFill>
                        <a:effectLst/>
                        <a:latin typeface="AngsanaUPC" panose="02020603050405020304" pitchFamily="18" charset="-34"/>
                        <a:cs typeface="AngsanaUPC" panose="02020603050405020304" pitchFamily="18" charset="-34"/>
                      </a:endParaRPr>
                    </a:p>
                  </a:txBody>
                  <a:tcPr marL="9525" marR="9525" marT="9525" marB="0" anchor="b"/>
                </a:tc>
                <a:tc>
                  <a:txBody>
                    <a:bodyPr/>
                    <a:lstStyle/>
                    <a:p>
                      <a:pPr algn="r" fontAlgn="b"/>
                      <a:r>
                        <a:rPr lang="en-US" sz="2000" u="none" strike="noStrike">
                          <a:effectLst/>
                          <a:latin typeface="AngsanaUPC" panose="02020603050405020304" pitchFamily="18" charset="-34"/>
                          <a:cs typeface="AngsanaUPC" panose="02020603050405020304" pitchFamily="18" charset="-34"/>
                        </a:rPr>
                        <a:t>145</a:t>
                      </a:r>
                      <a:endParaRPr lang="en-US" sz="2000" b="0" i="0" u="none" strike="noStrike">
                        <a:solidFill>
                          <a:srgbClr val="000000"/>
                        </a:solidFill>
                        <a:effectLst/>
                        <a:latin typeface="AngsanaUPC" panose="02020603050405020304" pitchFamily="18" charset="-34"/>
                        <a:cs typeface="AngsanaUPC" panose="02020603050405020304" pitchFamily="18" charset="-34"/>
                      </a:endParaRPr>
                    </a:p>
                  </a:txBody>
                  <a:tcPr marL="9525" marR="9525" marT="9525" marB="0" anchor="b"/>
                </a:tc>
                <a:tc>
                  <a:txBody>
                    <a:bodyPr/>
                    <a:lstStyle/>
                    <a:p>
                      <a:pPr algn="r" fontAlgn="b"/>
                      <a:r>
                        <a:rPr lang="en-US" sz="2000" u="none" strike="noStrike">
                          <a:effectLst/>
                          <a:latin typeface="AngsanaUPC" panose="02020603050405020304" pitchFamily="18" charset="-34"/>
                          <a:cs typeface="AngsanaUPC" panose="02020603050405020304" pitchFamily="18" charset="-34"/>
                        </a:rPr>
                        <a:t>167</a:t>
                      </a:r>
                      <a:endParaRPr lang="en-US" sz="2000" b="0" i="0" u="none" strike="noStrike">
                        <a:solidFill>
                          <a:srgbClr val="000000"/>
                        </a:solidFill>
                        <a:effectLst/>
                        <a:latin typeface="AngsanaUPC" panose="02020603050405020304" pitchFamily="18" charset="-34"/>
                        <a:cs typeface="AngsanaUPC" panose="02020603050405020304" pitchFamily="18" charset="-34"/>
                      </a:endParaRPr>
                    </a:p>
                  </a:txBody>
                  <a:tcPr marL="9525" marR="9525" marT="9525" marB="0" anchor="b"/>
                </a:tc>
                <a:tc>
                  <a:txBody>
                    <a:bodyPr/>
                    <a:lstStyle/>
                    <a:p>
                      <a:pPr algn="r" fontAlgn="b"/>
                      <a:r>
                        <a:rPr lang="en-US" sz="2000" u="none" strike="noStrike">
                          <a:effectLst/>
                          <a:latin typeface="AngsanaUPC" panose="02020603050405020304" pitchFamily="18" charset="-34"/>
                          <a:cs typeface="AngsanaUPC" panose="02020603050405020304" pitchFamily="18" charset="-34"/>
                        </a:rPr>
                        <a:t>110</a:t>
                      </a:r>
                      <a:endParaRPr lang="en-US" sz="2000" b="0" i="0" u="none" strike="noStrike">
                        <a:solidFill>
                          <a:srgbClr val="000000"/>
                        </a:solidFill>
                        <a:effectLst/>
                        <a:latin typeface="AngsanaUPC" panose="02020603050405020304" pitchFamily="18" charset="-34"/>
                        <a:cs typeface="AngsanaUPC" panose="02020603050405020304" pitchFamily="18" charset="-34"/>
                      </a:endParaRPr>
                    </a:p>
                  </a:txBody>
                  <a:tcPr marL="9525" marR="9525" marT="9525" marB="0" anchor="b"/>
                </a:tc>
                <a:extLst>
                  <a:ext uri="{0D108BD9-81ED-4DB2-BD59-A6C34878D82A}">
                    <a16:rowId xmlns:a16="http://schemas.microsoft.com/office/drawing/2014/main" xmlns="" val="2315814422"/>
                  </a:ext>
                </a:extLst>
              </a:tr>
            </a:tbl>
          </a:graphicData>
        </a:graphic>
      </p:graphicFrame>
    </p:spTree>
    <p:extLst>
      <p:ext uri="{BB962C8B-B14F-4D97-AF65-F5344CB8AC3E}">
        <p14:creationId xmlns:p14="http://schemas.microsoft.com/office/powerpoint/2010/main" xmlns="" val="288969209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27026"/>
            <a:ext cx="10515600" cy="825500"/>
          </a:xfrm>
          <a:solidFill>
            <a:schemeClr val="accent1">
              <a:lumMod val="40000"/>
              <a:lumOff val="60000"/>
            </a:schemeClr>
          </a:solidFill>
        </p:spPr>
        <p:txBody>
          <a:bodyPr/>
          <a:lstStyle/>
          <a:p>
            <a:r>
              <a:rPr lang="en-US"/>
              <a:t>Stacked Line Chart</a:t>
            </a:r>
          </a:p>
        </p:txBody>
      </p:sp>
      <p:sp>
        <p:nvSpPr>
          <p:cNvPr id="3" name="Content Placeholder 2"/>
          <p:cNvSpPr>
            <a:spLocks noGrp="1"/>
          </p:cNvSpPr>
          <p:nvPr>
            <p:ph idx="1"/>
          </p:nvPr>
        </p:nvSpPr>
        <p:spPr>
          <a:xfrm>
            <a:off x="838200" y="1371601"/>
            <a:ext cx="10515600" cy="4303486"/>
          </a:xfrm>
        </p:spPr>
        <p:txBody>
          <a:bodyPr/>
          <a:lstStyle/>
          <a:p>
            <a:pPr marL="0" indent="0">
              <a:buNone/>
            </a:pPr>
            <a:r>
              <a:rPr lang="en-US"/>
              <a:t>Stacked Line Chart</a:t>
            </a:r>
          </a:p>
          <a:p>
            <a:pPr marL="0" indent="0">
              <a:buNone/>
            </a:pPr>
            <a:r>
              <a:rPr lang="en-US" b="1">
                <a:solidFill>
                  <a:srgbClr val="0070C0"/>
                </a:solidFill>
              </a:rPr>
              <a:t>A stacked line chart</a:t>
            </a:r>
            <a:r>
              <a:rPr lang="en-US"/>
              <a:t> is used to compare trends over time. It is constructed with two or more sets of data. The different data sets are typically given corresponding colored lines. In a stacked line chart, the data values are added together. </a:t>
            </a:r>
          </a:p>
          <a:p>
            <a:pPr marL="0" indent="0">
              <a:buNone/>
            </a:pPr>
            <a:r>
              <a:rPr lang="en-US" b="1"/>
              <a:t>Stacked Line chart –</a:t>
            </a:r>
            <a:r>
              <a:rPr lang="en-US"/>
              <a:t> This is a line chart where lines of the data points do not get overlapped because they will be cumulative at each point.</a:t>
            </a:r>
          </a:p>
          <a:p>
            <a:pPr marL="0" indent="0">
              <a:buNone/>
            </a:pPr>
            <a:r>
              <a:rPr lang="th-TH"/>
              <a:t>เป็น </a:t>
            </a:r>
            <a:r>
              <a:rPr lang="en-US"/>
              <a:t>Graph </a:t>
            </a:r>
            <a:r>
              <a:rPr lang="th-TH"/>
              <a:t>ที่แสดงค่าสะสม ดังนั้นแต่ละเส้นจะไม่ทับกัน</a:t>
            </a:r>
            <a:endParaRPr lang="en-US"/>
          </a:p>
        </p:txBody>
      </p:sp>
      <p:sp>
        <p:nvSpPr>
          <p:cNvPr id="4" name="Rectangle 3"/>
          <p:cNvSpPr/>
          <p:nvPr/>
        </p:nvSpPr>
        <p:spPr>
          <a:xfrm>
            <a:off x="917531" y="6454876"/>
            <a:ext cx="5178469" cy="369332"/>
          </a:xfrm>
          <a:prstGeom prst="rect">
            <a:avLst/>
          </a:prstGeom>
        </p:spPr>
        <p:txBody>
          <a:bodyPr wrap="none">
            <a:spAutoFit/>
          </a:bodyPr>
          <a:lstStyle/>
          <a:p>
            <a:r>
              <a:rPr lang="en-US"/>
              <a:t>https://www.investopedia.com/terms/l/linechart.asp</a:t>
            </a:r>
          </a:p>
        </p:txBody>
      </p:sp>
      <p:sp>
        <p:nvSpPr>
          <p:cNvPr id="5" name="Rectangle 4"/>
          <p:cNvSpPr/>
          <p:nvPr/>
        </p:nvSpPr>
        <p:spPr>
          <a:xfrm>
            <a:off x="917531" y="6026705"/>
            <a:ext cx="5341912" cy="369332"/>
          </a:xfrm>
          <a:prstGeom prst="rect">
            <a:avLst/>
          </a:prstGeom>
        </p:spPr>
        <p:txBody>
          <a:bodyPr wrap="none">
            <a:spAutoFit/>
          </a:bodyPr>
          <a:lstStyle/>
          <a:p>
            <a:r>
              <a:rPr lang="en-US"/>
              <a:t>https://www.wallstreetmojo.com/line-chart-examples/</a:t>
            </a:r>
          </a:p>
        </p:txBody>
      </p:sp>
    </p:spTree>
    <p:extLst>
      <p:ext uri="{BB962C8B-B14F-4D97-AF65-F5344CB8AC3E}">
        <p14:creationId xmlns:p14="http://schemas.microsoft.com/office/powerpoint/2010/main" xmlns="" val="71926662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a:xfrm>
            <a:off x="0" y="0"/>
            <a:ext cx="12192000" cy="639762"/>
          </a:xfrm>
          <a:prstGeom prst="rect">
            <a:avLst/>
          </a:prstGeom>
          <a:solidFill>
            <a:srgbClr val="B2DE94"/>
          </a:solidFill>
        </p:spPr>
        <p:txBody>
          <a:bodyPr vert="horz" lIns="91440" tIns="45720" rIns="91440" bIns="45720" rtlCol="0" anchor="ctr">
            <a:noAutofit/>
          </a:bodyPr>
          <a:lstStyle/>
          <a:p>
            <a:pPr lvl="0">
              <a:spcBef>
                <a:spcPct val="0"/>
              </a:spcBef>
            </a:pPr>
            <a:r>
              <a:rPr lang="en-US" sz="4400" b="1">
                <a:solidFill>
                  <a:srgbClr val="0000CC"/>
                </a:solidFill>
                <a:latin typeface="AngsanaUPC" pitchFamily="18" charset="-34"/>
                <a:cs typeface="AngsanaUPC" pitchFamily="18" charset="-34"/>
              </a:rPr>
              <a:t>Line graph </a:t>
            </a:r>
            <a:r>
              <a:rPr lang="en-US" sz="4000" b="1">
                <a:solidFill>
                  <a:srgbClr val="0000CC"/>
                </a:solidFill>
                <a:latin typeface="AngsanaUPC" pitchFamily="18" charset="-34"/>
                <a:cs typeface="AngsanaUPC" pitchFamily="18" charset="-34"/>
              </a:rPr>
              <a:t>(</a:t>
            </a:r>
            <a:r>
              <a:rPr lang="th-TH" sz="4000" b="1">
                <a:solidFill>
                  <a:srgbClr val="0000CC"/>
                </a:solidFill>
                <a:latin typeface="AngsanaUPC" pitchFamily="18" charset="-34"/>
                <a:cs typeface="AngsanaUPC" pitchFamily="18" charset="-34"/>
              </a:rPr>
              <a:t>กราฟเส้น</a:t>
            </a:r>
            <a:r>
              <a:rPr lang="en-US" sz="4000" b="1">
                <a:solidFill>
                  <a:srgbClr val="0000CC"/>
                </a:solidFill>
                <a:latin typeface="AngsanaUPC" pitchFamily="18" charset="-34"/>
                <a:cs typeface="AngsanaUPC" pitchFamily="18" charset="-34"/>
              </a:rPr>
              <a:t>)</a:t>
            </a:r>
            <a:r>
              <a:rPr lang="th-TH" sz="4000" b="1">
                <a:solidFill>
                  <a:srgbClr val="0000CC"/>
                </a:solidFill>
                <a:latin typeface="AngsanaUPC" pitchFamily="18" charset="-34"/>
                <a:cs typeface="AngsanaUPC" pitchFamily="18" charset="-34"/>
              </a:rPr>
              <a:t> </a:t>
            </a:r>
          </a:p>
        </p:txBody>
      </p:sp>
      <p:sp>
        <p:nvSpPr>
          <p:cNvPr id="6" name="Title 1"/>
          <p:cNvSpPr>
            <a:spLocks noGrp="1"/>
          </p:cNvSpPr>
          <p:nvPr>
            <p:ph type="title"/>
          </p:nvPr>
        </p:nvSpPr>
        <p:spPr>
          <a:xfrm>
            <a:off x="0" y="609600"/>
            <a:ext cx="12192000" cy="579438"/>
          </a:xfrm>
          <a:solidFill>
            <a:srgbClr val="F6F07E"/>
          </a:solidFill>
        </p:spPr>
        <p:txBody>
          <a:bodyPr>
            <a:normAutofit fontScale="90000"/>
          </a:bodyPr>
          <a:lstStyle/>
          <a:p>
            <a:r>
              <a:rPr lang="th-TH"/>
              <a:t>ตัวอย่างการแสดงที่ไม่เหมาะสม</a:t>
            </a:r>
          </a:p>
        </p:txBody>
      </p:sp>
      <p:pic>
        <p:nvPicPr>
          <p:cNvPr id="8" name="Picture 2"/>
          <p:cNvPicPr>
            <a:picLocks noChangeAspect="1" noChangeArrowheads="1"/>
          </p:cNvPicPr>
          <p:nvPr/>
        </p:nvPicPr>
        <p:blipFill>
          <a:blip r:embed="rId2" cstate="print"/>
          <a:srcRect/>
          <a:stretch>
            <a:fillRect/>
          </a:stretch>
        </p:blipFill>
        <p:spPr bwMode="auto">
          <a:xfrm>
            <a:off x="2057401" y="5410200"/>
            <a:ext cx="969683" cy="838200"/>
          </a:xfrm>
          <a:prstGeom prst="rect">
            <a:avLst/>
          </a:prstGeom>
          <a:noFill/>
          <a:ln w="9525">
            <a:noFill/>
            <a:miter lim="800000"/>
            <a:headEnd/>
            <a:tailEnd/>
          </a:ln>
        </p:spPr>
      </p:pic>
      <p:sp>
        <p:nvSpPr>
          <p:cNvPr id="10" name="TextBox 9"/>
          <p:cNvSpPr txBox="1"/>
          <p:nvPr/>
        </p:nvSpPr>
        <p:spPr>
          <a:xfrm>
            <a:off x="2819400" y="5486401"/>
            <a:ext cx="7239000" cy="646331"/>
          </a:xfrm>
          <a:prstGeom prst="rect">
            <a:avLst/>
          </a:prstGeom>
          <a:noFill/>
        </p:spPr>
        <p:txBody>
          <a:bodyPr wrap="square" rtlCol="0">
            <a:spAutoFit/>
          </a:bodyPr>
          <a:lstStyle/>
          <a:p>
            <a:r>
              <a:rPr lang="th-TH"/>
              <a:t>ข้อมูลไม่มีความต่อเนื่อง และไม่มีการแสดงแนวโน้ม แต่เป็นข้อมูลที่มีการแยกประเภทของอุปกรณ์ ดังนั้นไม่เหมาะที่จะใช้กราฟเส้นนำเสนอข้อมูล</a:t>
            </a:r>
          </a:p>
        </p:txBody>
      </p:sp>
      <p:pic>
        <p:nvPicPr>
          <p:cNvPr id="4100" name="Picture 4"/>
          <p:cNvPicPr>
            <a:picLocks noChangeAspect="1" noChangeArrowheads="1"/>
          </p:cNvPicPr>
          <p:nvPr/>
        </p:nvPicPr>
        <p:blipFill>
          <a:blip r:embed="rId3" cstate="print"/>
          <a:srcRect/>
          <a:stretch>
            <a:fillRect/>
          </a:stretch>
        </p:blipFill>
        <p:spPr bwMode="auto">
          <a:xfrm>
            <a:off x="2895600" y="1828800"/>
            <a:ext cx="6406615" cy="3276600"/>
          </a:xfrm>
          <a:prstGeom prst="rect">
            <a:avLst/>
          </a:prstGeom>
          <a:noFill/>
          <a:ln w="9525">
            <a:noFill/>
            <a:miter lim="800000"/>
            <a:headEnd/>
            <a:tailEnd/>
          </a:ln>
        </p:spPr>
      </p:pic>
      <p:sp>
        <p:nvSpPr>
          <p:cNvPr id="13" name="TextBox 12"/>
          <p:cNvSpPr txBox="1"/>
          <p:nvPr/>
        </p:nvSpPr>
        <p:spPr>
          <a:xfrm>
            <a:off x="1752600" y="1295400"/>
            <a:ext cx="8458200" cy="369332"/>
          </a:xfrm>
          <a:prstGeom prst="rect">
            <a:avLst/>
          </a:prstGeom>
          <a:noFill/>
        </p:spPr>
        <p:txBody>
          <a:bodyPr wrap="square" rtlCol="0">
            <a:spAutoFit/>
          </a:bodyPr>
          <a:lstStyle/>
          <a:p>
            <a:r>
              <a:rPr lang="th-TH">
                <a:latin typeface="AngsanaUPC" pitchFamily="18" charset="-34"/>
                <a:cs typeface="AngsanaUPC" pitchFamily="18" charset="-34"/>
              </a:rPr>
              <a:t>กราฟแสดงรายได้จากการขายอุปกรณ์แยกตามประเภทลูกค้าประจำปี </a:t>
            </a:r>
            <a:r>
              <a:rPr lang="en-US">
                <a:latin typeface="AngsanaUPC" pitchFamily="18" charset="-34"/>
                <a:cs typeface="AngsanaUPC" pitchFamily="18" charset="-34"/>
              </a:rPr>
              <a:t>2018</a:t>
            </a:r>
            <a:r>
              <a:rPr lang="th-TH">
                <a:latin typeface="AngsanaUPC" pitchFamily="18" charset="-34"/>
                <a:cs typeface="AngsanaUPC" pitchFamily="18" charset="-34"/>
              </a:rPr>
              <a:t> </a:t>
            </a:r>
            <a:r>
              <a:rPr lang="en-US">
                <a:latin typeface="AngsanaUPC" pitchFamily="18" charset="-34"/>
                <a:cs typeface="AngsanaUPC" pitchFamily="18" charset="-34"/>
              </a:rPr>
              <a:t>(</a:t>
            </a:r>
            <a:r>
              <a:rPr lang="th-TH">
                <a:latin typeface="AngsanaUPC" pitchFamily="18" charset="-34"/>
                <a:cs typeface="AngsanaUPC" pitchFamily="18" charset="-34"/>
              </a:rPr>
              <a:t>หน่วย</a:t>
            </a:r>
            <a:r>
              <a:rPr lang="en-US">
                <a:latin typeface="AngsanaUPC" pitchFamily="18" charset="-34"/>
                <a:cs typeface="AngsanaUPC" pitchFamily="18" charset="-34"/>
              </a:rPr>
              <a:t>:</a:t>
            </a:r>
            <a:r>
              <a:rPr lang="th-TH">
                <a:latin typeface="AngsanaUPC" pitchFamily="18" charset="-34"/>
                <a:cs typeface="AngsanaUPC" pitchFamily="18" charset="-34"/>
              </a:rPr>
              <a:t>บาท</a:t>
            </a:r>
            <a:r>
              <a:rPr lang="en-US">
                <a:latin typeface="AngsanaUPC" pitchFamily="18" charset="-34"/>
                <a:cs typeface="AngsanaUPC" pitchFamily="18" charset="-34"/>
              </a:rPr>
              <a:t>)</a:t>
            </a:r>
            <a:endParaRPr lang="th-TH">
              <a:latin typeface="AngsanaUPC" pitchFamily="18" charset="-34"/>
              <a:cs typeface="AngsanaUPC" pitchFamily="18" charset="-34"/>
            </a:endParaRPr>
          </a:p>
        </p:txBody>
      </p:sp>
    </p:spTree>
    <p:extLst>
      <p:ext uri="{BB962C8B-B14F-4D97-AF65-F5344CB8AC3E}">
        <p14:creationId xmlns:p14="http://schemas.microsoft.com/office/powerpoint/2010/main" xmlns="" val="24141760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
            <a:ext cx="12191999" cy="711200"/>
          </a:xfrm>
          <a:solidFill>
            <a:schemeClr val="accent1">
              <a:lumMod val="40000"/>
              <a:lumOff val="60000"/>
            </a:schemeClr>
          </a:solidFill>
        </p:spPr>
        <p:txBody>
          <a:bodyPr/>
          <a:lstStyle/>
          <a:p>
            <a:r>
              <a:rPr lang="th-TH"/>
              <a:t>แบบฝึกหัด หาข้อมูลเพื่อทำ </a:t>
            </a:r>
            <a:r>
              <a:rPr lang="en-US"/>
              <a:t>line graph</a:t>
            </a:r>
          </a:p>
        </p:txBody>
      </p:sp>
      <p:sp>
        <p:nvSpPr>
          <p:cNvPr id="3" name="Content Placeholder 2"/>
          <p:cNvSpPr>
            <a:spLocks noGrp="1"/>
          </p:cNvSpPr>
          <p:nvPr>
            <p:ph idx="1"/>
          </p:nvPr>
        </p:nvSpPr>
        <p:spPr/>
        <p:txBody>
          <a:bodyPr/>
          <a:lstStyle/>
          <a:p>
            <a:pPr marL="0" indent="0">
              <a:buNone/>
            </a:pPr>
            <a:r>
              <a:rPr lang="th-TH"/>
              <a:t>นำเอาราคาทอง</a:t>
            </a:r>
          </a:p>
          <a:p>
            <a:pPr marL="0" indent="0">
              <a:buNone/>
            </a:pPr>
            <a:r>
              <a:rPr lang="th-TH"/>
              <a:t>ราคาบิทคอย</a:t>
            </a:r>
          </a:p>
          <a:p>
            <a:pPr marL="0" indent="0">
              <a:buNone/>
            </a:pPr>
            <a:r>
              <a:rPr lang="th-TH"/>
              <a:t>ราคาหุ้นไทย</a:t>
            </a:r>
          </a:p>
          <a:p>
            <a:pPr marL="0" indent="0">
              <a:buNone/>
            </a:pPr>
            <a:r>
              <a:rPr lang="th-TH"/>
              <a:t>ราคาหุ้นดาวน์โจนมาเปรียบเทียบกัน</a:t>
            </a:r>
            <a:endParaRPr lang="en-US"/>
          </a:p>
          <a:p>
            <a:pPr marL="0" indent="0">
              <a:buNone/>
            </a:pPr>
            <a:endParaRPr lang="en-US"/>
          </a:p>
          <a:p>
            <a:pPr marL="0" indent="0">
              <a:buNone/>
            </a:pPr>
            <a:r>
              <a:rPr lang="en-US"/>
              <a:t>https://th.investing.com/commodities/gold-historical-data</a:t>
            </a:r>
          </a:p>
          <a:p>
            <a:pPr marL="0" indent="0">
              <a:buNone/>
            </a:pPr>
            <a:r>
              <a:rPr lang="en-US"/>
              <a:t>https://www.investing.com/indices/thailand-set-historical-data</a:t>
            </a:r>
          </a:p>
        </p:txBody>
      </p:sp>
    </p:spTree>
    <p:extLst>
      <p:ext uri="{BB962C8B-B14F-4D97-AF65-F5344CB8AC3E}">
        <p14:creationId xmlns:p14="http://schemas.microsoft.com/office/powerpoint/2010/main" xmlns="" val="344660148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2192000" cy="854075"/>
          </a:xfrm>
          <a:solidFill>
            <a:schemeClr val="accent5">
              <a:lumMod val="40000"/>
              <a:lumOff val="60000"/>
            </a:schemeClr>
          </a:solidFill>
        </p:spPr>
        <p:txBody>
          <a:bodyPr>
            <a:normAutofit/>
          </a:bodyPr>
          <a:lstStyle/>
          <a:p>
            <a:pPr lvl="0"/>
            <a:r>
              <a:rPr lang="en-US" b="1">
                <a:latin typeface="AngsanaUPC" panose="02020603050405020304" pitchFamily="18" charset="-34"/>
                <a:cs typeface="AngsanaUPC" panose="02020603050405020304" pitchFamily="18" charset="-34"/>
              </a:rPr>
              <a:t>Bar chart</a:t>
            </a:r>
            <a:r>
              <a:rPr lang="th-TH" b="1">
                <a:latin typeface="AngsanaUPC" panose="02020603050405020304" pitchFamily="18" charset="-34"/>
                <a:cs typeface="AngsanaUPC" panose="02020603050405020304" pitchFamily="18" charset="-34"/>
              </a:rPr>
              <a:t> </a:t>
            </a:r>
            <a:r>
              <a:rPr lang="en-US" b="1">
                <a:latin typeface="AngsanaUPC" pitchFamily="18" charset="-34"/>
                <a:cs typeface="AngsanaUPC" pitchFamily="18" charset="-34"/>
              </a:rPr>
              <a:t>(</a:t>
            </a:r>
            <a:r>
              <a:rPr lang="th-TH" b="1">
                <a:latin typeface="AngsanaUPC" panose="02020603050405020304" pitchFamily="18" charset="-34"/>
                <a:cs typeface="AngsanaUPC" panose="02020603050405020304" pitchFamily="18" charset="-34"/>
              </a:rPr>
              <a:t>แผนภูมิแท่ง</a:t>
            </a:r>
            <a:r>
              <a:rPr lang="en-US" b="1">
                <a:latin typeface="AngsanaUPC" pitchFamily="18" charset="-34"/>
                <a:cs typeface="AngsanaUPC" pitchFamily="18" charset="-34"/>
              </a:rPr>
              <a:t>)</a:t>
            </a:r>
            <a:r>
              <a:rPr lang="th-TH" b="1">
                <a:latin typeface="AngsanaUPC" pitchFamily="18" charset="-34"/>
                <a:cs typeface="AngsanaUPC" pitchFamily="18" charset="-34"/>
              </a:rPr>
              <a:t> </a:t>
            </a:r>
            <a:endParaRPr lang="en-US" b="1">
              <a:latin typeface="AngsanaUPC" panose="02020603050405020304" pitchFamily="18" charset="-34"/>
              <a:cs typeface="AngsanaUPC" panose="02020603050405020304" pitchFamily="18" charset="-34"/>
            </a:endParaRPr>
          </a:p>
        </p:txBody>
      </p:sp>
      <p:sp>
        <p:nvSpPr>
          <p:cNvPr id="3" name="Content Placeholder 2"/>
          <p:cNvSpPr>
            <a:spLocks noGrp="1"/>
          </p:cNvSpPr>
          <p:nvPr>
            <p:ph idx="1"/>
          </p:nvPr>
        </p:nvSpPr>
        <p:spPr/>
        <p:txBody>
          <a:bodyPr/>
          <a:lstStyle/>
          <a:p>
            <a:pPr marL="0" indent="0">
              <a:buNone/>
            </a:pPr>
            <a:r>
              <a:rPr lang="en-US" b="1"/>
              <a:t>1. Horizontal Bar Chart</a:t>
            </a:r>
          </a:p>
          <a:p>
            <a:pPr marL="0" indent="0">
              <a:buNone/>
            </a:pPr>
            <a:r>
              <a:rPr lang="en-US" b="1"/>
              <a:t>2. Column Chart</a:t>
            </a:r>
          </a:p>
          <a:p>
            <a:pPr marL="0" indent="0">
              <a:buNone/>
            </a:pPr>
            <a:r>
              <a:rPr lang="en-US" b="1"/>
              <a:t>3. Stacked Column Chart</a:t>
            </a:r>
          </a:p>
          <a:p>
            <a:pPr marL="0" indent="0">
              <a:buNone/>
            </a:pPr>
            <a:r>
              <a:rPr lang="en-US" b="1"/>
              <a:t>4. Others</a:t>
            </a:r>
          </a:p>
          <a:p>
            <a:pPr marL="0" indent="0">
              <a:buNone/>
            </a:pPr>
            <a:endParaRPr lang="en-US" b="1"/>
          </a:p>
          <a:p>
            <a:endParaRPr lang="en-US"/>
          </a:p>
        </p:txBody>
      </p:sp>
    </p:spTree>
    <p:extLst>
      <p:ext uri="{BB962C8B-B14F-4D97-AF65-F5344CB8AC3E}">
        <p14:creationId xmlns:p14="http://schemas.microsoft.com/office/powerpoint/2010/main" xmlns="" val="264220846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59655" y="1066801"/>
            <a:ext cx="11113477" cy="5348067"/>
          </a:xfrm>
        </p:spPr>
        <p:txBody>
          <a:bodyPr>
            <a:normAutofit/>
          </a:bodyPr>
          <a:lstStyle/>
          <a:p>
            <a:pPr fontAlgn="base">
              <a:lnSpc>
                <a:spcPct val="110000"/>
              </a:lnSpc>
              <a:spcAft>
                <a:spcPct val="0"/>
              </a:spcAft>
              <a:buClr>
                <a:srgbClr val="990033"/>
              </a:buClr>
              <a:buSzPct val="75000"/>
              <a:buFont typeface="Wingdings" pitchFamily="2" charset="2"/>
              <a:buChar char="n"/>
            </a:pPr>
            <a:r>
              <a:rPr lang="th-TH" sz="3200" b="1">
                <a:latin typeface="AngsanaUPC" panose="02020603050405020304" pitchFamily="18" charset="-34"/>
                <a:cs typeface="AngsanaUPC" panose="02020603050405020304" pitchFamily="18" charset="-34"/>
              </a:rPr>
              <a:t>แผนภูมิแท่ง </a:t>
            </a:r>
            <a:r>
              <a:rPr lang="en-US" sz="3200" b="1">
                <a:solidFill>
                  <a:srgbClr val="000099"/>
                </a:solidFill>
                <a:latin typeface="AngsanaUPC" pitchFamily="18" charset="-34"/>
                <a:cs typeface="AngsanaUPC" pitchFamily="18" charset="-34"/>
              </a:rPr>
              <a:t>:</a:t>
            </a:r>
            <a:r>
              <a:rPr lang="th-TH" sz="3200" b="1">
                <a:solidFill>
                  <a:srgbClr val="000099"/>
                </a:solidFill>
                <a:latin typeface="AngsanaUPC" pitchFamily="18" charset="-34"/>
                <a:cs typeface="AngsanaUPC" pitchFamily="18" charset="-34"/>
              </a:rPr>
              <a:t> ใช้สำหรับเปรียบเทียบสิ่งต่าง ๆ ระหว่างกลุ่มต่าง ๆ </a:t>
            </a:r>
            <a:endParaRPr lang="en-US" sz="3200" b="1">
              <a:solidFill>
                <a:srgbClr val="000099"/>
              </a:solidFill>
              <a:latin typeface="AngsanaUPC" pitchFamily="18" charset="-34"/>
              <a:cs typeface="AngsanaUPC" pitchFamily="18" charset="-34"/>
            </a:endParaRPr>
          </a:p>
          <a:p>
            <a:pPr fontAlgn="base">
              <a:lnSpc>
                <a:spcPct val="110000"/>
              </a:lnSpc>
              <a:spcAft>
                <a:spcPct val="0"/>
              </a:spcAft>
              <a:buClr>
                <a:srgbClr val="990033"/>
              </a:buClr>
              <a:buSzPct val="75000"/>
              <a:buFont typeface="Wingdings" pitchFamily="2" charset="2"/>
              <a:buChar char="n"/>
            </a:pPr>
            <a:r>
              <a:rPr lang="th-TH" sz="3200" b="1">
                <a:latin typeface="AngsanaUPC" panose="02020603050405020304" pitchFamily="18" charset="-34"/>
                <a:cs typeface="AngsanaUPC" panose="02020603050405020304" pitchFamily="18" charset="-34"/>
              </a:rPr>
              <a:t>แผนภูมิแท่ง </a:t>
            </a:r>
            <a:r>
              <a:rPr lang="en-US" sz="3200" b="1">
                <a:solidFill>
                  <a:srgbClr val="000099"/>
                </a:solidFill>
                <a:latin typeface="AngsanaUPC" pitchFamily="18" charset="-34"/>
                <a:cs typeface="AngsanaUPC" pitchFamily="18" charset="-34"/>
              </a:rPr>
              <a:t>: </a:t>
            </a:r>
            <a:r>
              <a:rPr lang="th-TH" sz="3200" b="1">
                <a:solidFill>
                  <a:srgbClr val="000099"/>
                </a:solidFill>
                <a:latin typeface="AngsanaUPC" pitchFamily="18" charset="-34"/>
                <a:cs typeface="AngsanaUPC" pitchFamily="18" charset="-34"/>
              </a:rPr>
              <a:t>แสดงแนวโน้ม ใช้สำหรับแสดงการติดตามการเปลี่ยนแปลงที่เกิดขึ้นตลอดเวลา</a:t>
            </a:r>
          </a:p>
          <a:p>
            <a:pPr fontAlgn="base">
              <a:lnSpc>
                <a:spcPct val="110000"/>
              </a:lnSpc>
              <a:spcAft>
                <a:spcPct val="0"/>
              </a:spcAft>
              <a:buClr>
                <a:srgbClr val="990033"/>
              </a:buClr>
              <a:buSzPct val="75000"/>
              <a:buNone/>
            </a:pPr>
            <a:r>
              <a:rPr lang="th-TH" sz="3200" b="1">
                <a:solidFill>
                  <a:srgbClr val="000099"/>
                </a:solidFill>
                <a:latin typeface="AngsanaUPC" pitchFamily="18" charset="-34"/>
                <a:cs typeface="AngsanaUPC" pitchFamily="18" charset="-34"/>
              </a:rPr>
              <a:t>     ปกติเราสามารถแสดงการเปลี่ยนแปลงตามเวลาโดยใช้ กราฟเส้น อย่างไรก็ตามเราสามารถนำเสนอข้อมูลลักษณะดังกล่าวโดยใช้กราฟแท่งได้เช่นเดียวกัน</a:t>
            </a:r>
          </a:p>
        </p:txBody>
      </p:sp>
      <p:sp>
        <p:nvSpPr>
          <p:cNvPr id="5" name="Title 1"/>
          <p:cNvSpPr>
            <a:spLocks noGrp="1"/>
          </p:cNvSpPr>
          <p:nvPr>
            <p:ph type="title"/>
          </p:nvPr>
        </p:nvSpPr>
        <p:spPr>
          <a:xfrm>
            <a:off x="0" y="0"/>
            <a:ext cx="12192000" cy="854075"/>
          </a:xfrm>
          <a:solidFill>
            <a:schemeClr val="accent5">
              <a:lumMod val="40000"/>
              <a:lumOff val="60000"/>
            </a:schemeClr>
          </a:solidFill>
        </p:spPr>
        <p:txBody>
          <a:bodyPr>
            <a:normAutofit/>
          </a:bodyPr>
          <a:lstStyle/>
          <a:p>
            <a:pPr lvl="0"/>
            <a:r>
              <a:rPr lang="en-US" b="1">
                <a:latin typeface="AngsanaUPC" panose="02020603050405020304" pitchFamily="18" charset="-34"/>
                <a:cs typeface="AngsanaUPC" panose="02020603050405020304" pitchFamily="18" charset="-34"/>
              </a:rPr>
              <a:t>Bar chart</a:t>
            </a:r>
            <a:r>
              <a:rPr lang="th-TH" b="1">
                <a:latin typeface="AngsanaUPC" panose="02020603050405020304" pitchFamily="18" charset="-34"/>
                <a:cs typeface="AngsanaUPC" panose="02020603050405020304" pitchFamily="18" charset="-34"/>
              </a:rPr>
              <a:t> </a:t>
            </a:r>
            <a:r>
              <a:rPr lang="en-US" b="1">
                <a:latin typeface="AngsanaUPC" pitchFamily="18" charset="-34"/>
                <a:cs typeface="AngsanaUPC" pitchFamily="18" charset="-34"/>
              </a:rPr>
              <a:t>(</a:t>
            </a:r>
            <a:r>
              <a:rPr lang="th-TH" b="1">
                <a:latin typeface="AngsanaUPC" panose="02020603050405020304" pitchFamily="18" charset="-34"/>
                <a:cs typeface="AngsanaUPC" panose="02020603050405020304" pitchFamily="18" charset="-34"/>
              </a:rPr>
              <a:t>แผนภูมิแท่ง</a:t>
            </a:r>
            <a:r>
              <a:rPr lang="en-US" b="1">
                <a:latin typeface="AngsanaUPC" pitchFamily="18" charset="-34"/>
                <a:cs typeface="AngsanaUPC" pitchFamily="18" charset="-34"/>
              </a:rPr>
              <a:t>)</a:t>
            </a:r>
            <a:r>
              <a:rPr lang="th-TH" b="1">
                <a:latin typeface="AngsanaUPC" pitchFamily="18" charset="-34"/>
                <a:cs typeface="AngsanaUPC" pitchFamily="18" charset="-34"/>
              </a:rPr>
              <a:t> </a:t>
            </a:r>
            <a:endParaRPr lang="en-US" b="1">
              <a:latin typeface="AngsanaUPC" panose="02020603050405020304" pitchFamily="18" charset="-34"/>
              <a:cs typeface="AngsanaUPC" panose="02020603050405020304" pitchFamily="18" charset="-34"/>
            </a:endParaRPr>
          </a:p>
        </p:txBody>
      </p:sp>
    </p:spTree>
    <p:extLst>
      <p:ext uri="{BB962C8B-B14F-4D97-AF65-F5344CB8AC3E}">
        <p14:creationId xmlns:p14="http://schemas.microsoft.com/office/powerpoint/2010/main" xmlns="" val="117011576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1752600" y="6248401"/>
            <a:ext cx="8610600" cy="307777"/>
          </a:xfrm>
          <a:prstGeom prst="rect">
            <a:avLst/>
          </a:prstGeom>
        </p:spPr>
        <p:txBody>
          <a:bodyPr wrap="square">
            <a:spAutoFit/>
          </a:bodyPr>
          <a:lstStyle/>
          <a:p>
            <a:r>
              <a:rPr lang="en-US" sz="1400"/>
              <a:t>https://www.mintpressnews.com/global-study-world-ready-aging-population/169900/</a:t>
            </a:r>
            <a:endParaRPr lang="th-TH" sz="1400"/>
          </a:p>
        </p:txBody>
      </p:sp>
      <p:pic>
        <p:nvPicPr>
          <p:cNvPr id="2051" name="Picture 3"/>
          <p:cNvPicPr>
            <a:picLocks noChangeAspect="1" noChangeArrowheads="1"/>
          </p:cNvPicPr>
          <p:nvPr/>
        </p:nvPicPr>
        <p:blipFill>
          <a:blip r:embed="rId2" cstate="print"/>
          <a:srcRect/>
          <a:stretch>
            <a:fillRect/>
          </a:stretch>
        </p:blipFill>
        <p:spPr bwMode="auto">
          <a:xfrm>
            <a:off x="1660172" y="2235329"/>
            <a:ext cx="7067583" cy="3119438"/>
          </a:xfrm>
          <a:prstGeom prst="rect">
            <a:avLst/>
          </a:prstGeom>
          <a:noFill/>
          <a:ln w="9525">
            <a:noFill/>
            <a:miter lim="800000"/>
            <a:headEnd/>
            <a:tailEnd/>
          </a:ln>
        </p:spPr>
      </p:pic>
      <p:sp>
        <p:nvSpPr>
          <p:cNvPr id="6" name="Rectangle 5"/>
          <p:cNvSpPr/>
          <p:nvPr/>
        </p:nvSpPr>
        <p:spPr>
          <a:xfrm>
            <a:off x="1828800" y="5943601"/>
            <a:ext cx="7467600" cy="276999"/>
          </a:xfrm>
          <a:prstGeom prst="rect">
            <a:avLst/>
          </a:prstGeom>
        </p:spPr>
        <p:txBody>
          <a:bodyPr wrap="square">
            <a:spAutoFit/>
          </a:bodyPr>
          <a:lstStyle/>
          <a:p>
            <a:r>
              <a:rPr lang="en-US" sz="1200">
                <a:solidFill>
                  <a:srgbClr val="0070C0"/>
                </a:solidFill>
              </a:rPr>
              <a:t>https://blog.firstcircle.ph/philippine-e-commerce-to-reach-200bn-by-2020</a:t>
            </a:r>
            <a:endParaRPr lang="th-TH" sz="1200">
              <a:solidFill>
                <a:srgbClr val="0070C0"/>
              </a:solidFill>
            </a:endParaRPr>
          </a:p>
        </p:txBody>
      </p:sp>
      <p:sp>
        <p:nvSpPr>
          <p:cNvPr id="3" name="Oval Callout 2"/>
          <p:cNvSpPr/>
          <p:nvPr/>
        </p:nvSpPr>
        <p:spPr>
          <a:xfrm>
            <a:off x="7172325" y="828676"/>
            <a:ext cx="2495550" cy="1208088"/>
          </a:xfrm>
          <a:prstGeom prst="wedgeEllipseCallout">
            <a:avLst>
              <a:gd name="adj1" fmla="val -15108"/>
              <a:gd name="adj2" fmla="val 93338"/>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th-TH" b="1">
                <a:solidFill>
                  <a:schemeClr val="tx1"/>
                </a:solidFill>
                <a:latin typeface="AngsanaUPC" pitchFamily="18" charset="-34"/>
                <a:cs typeface="AngsanaUPC" pitchFamily="18" charset="-34"/>
              </a:rPr>
              <a:t>กราฟแท่ง</a:t>
            </a:r>
            <a:r>
              <a:rPr lang="en-US" b="1">
                <a:solidFill>
                  <a:schemeClr val="tx1"/>
                </a:solidFill>
                <a:latin typeface="AngsanaUPC" pitchFamily="18" charset="-34"/>
                <a:cs typeface="AngsanaUPC" pitchFamily="18" charset="-34"/>
              </a:rPr>
              <a:t> </a:t>
            </a:r>
            <a:r>
              <a:rPr lang="th-TH" b="1">
                <a:solidFill>
                  <a:schemeClr val="tx1"/>
                </a:solidFill>
                <a:latin typeface="AngsanaUPC" pitchFamily="18" charset="-34"/>
                <a:cs typeface="AngsanaUPC" pitchFamily="18" charset="-34"/>
              </a:rPr>
              <a:t>แสดงแนวโน้ม </a:t>
            </a:r>
            <a:endParaRPr lang="en-US">
              <a:solidFill>
                <a:schemeClr val="tx1"/>
              </a:solidFill>
            </a:endParaRPr>
          </a:p>
        </p:txBody>
      </p:sp>
      <p:sp>
        <p:nvSpPr>
          <p:cNvPr id="8" name="Title 1"/>
          <p:cNvSpPr>
            <a:spLocks noGrp="1"/>
          </p:cNvSpPr>
          <p:nvPr>
            <p:ph type="title"/>
          </p:nvPr>
        </p:nvSpPr>
        <p:spPr>
          <a:xfrm>
            <a:off x="0" y="0"/>
            <a:ext cx="12192000" cy="854075"/>
          </a:xfrm>
          <a:solidFill>
            <a:schemeClr val="accent5">
              <a:lumMod val="40000"/>
              <a:lumOff val="60000"/>
            </a:schemeClr>
          </a:solidFill>
        </p:spPr>
        <p:txBody>
          <a:bodyPr>
            <a:normAutofit/>
          </a:bodyPr>
          <a:lstStyle/>
          <a:p>
            <a:pPr lvl="0"/>
            <a:r>
              <a:rPr lang="en-US" b="1">
                <a:latin typeface="AngsanaUPC" panose="02020603050405020304" pitchFamily="18" charset="-34"/>
                <a:cs typeface="AngsanaUPC" panose="02020603050405020304" pitchFamily="18" charset="-34"/>
              </a:rPr>
              <a:t>Bar chart</a:t>
            </a:r>
            <a:r>
              <a:rPr lang="th-TH" b="1">
                <a:latin typeface="AngsanaUPC" panose="02020603050405020304" pitchFamily="18" charset="-34"/>
                <a:cs typeface="AngsanaUPC" panose="02020603050405020304" pitchFamily="18" charset="-34"/>
              </a:rPr>
              <a:t> </a:t>
            </a:r>
            <a:r>
              <a:rPr lang="en-US" b="1">
                <a:latin typeface="AngsanaUPC" pitchFamily="18" charset="-34"/>
                <a:cs typeface="AngsanaUPC" pitchFamily="18" charset="-34"/>
              </a:rPr>
              <a:t>(</a:t>
            </a:r>
            <a:r>
              <a:rPr lang="th-TH" b="1">
                <a:latin typeface="AngsanaUPC" panose="02020603050405020304" pitchFamily="18" charset="-34"/>
                <a:cs typeface="AngsanaUPC" panose="02020603050405020304" pitchFamily="18" charset="-34"/>
              </a:rPr>
              <a:t>แผนภูมิแท่ง</a:t>
            </a:r>
            <a:r>
              <a:rPr lang="en-US" b="1">
                <a:latin typeface="AngsanaUPC" pitchFamily="18" charset="-34"/>
                <a:cs typeface="AngsanaUPC" pitchFamily="18" charset="-34"/>
              </a:rPr>
              <a:t>)/Bar graph</a:t>
            </a:r>
            <a:r>
              <a:rPr lang="th-TH" b="1">
                <a:latin typeface="AngsanaUPC" pitchFamily="18" charset="-34"/>
                <a:cs typeface="AngsanaUPC" pitchFamily="18" charset="-34"/>
              </a:rPr>
              <a:t> </a:t>
            </a:r>
            <a:r>
              <a:rPr lang="en-US" b="1">
                <a:latin typeface="AngsanaUPC" pitchFamily="18" charset="-34"/>
                <a:cs typeface="AngsanaUPC" pitchFamily="18" charset="-34"/>
              </a:rPr>
              <a:t>(</a:t>
            </a:r>
            <a:r>
              <a:rPr lang="th-TH" b="1">
                <a:latin typeface="AngsanaUPC" pitchFamily="18" charset="-34"/>
                <a:cs typeface="AngsanaUPC" pitchFamily="18" charset="-34"/>
              </a:rPr>
              <a:t>กราฟแท่ง</a:t>
            </a:r>
            <a:r>
              <a:rPr lang="en-US" b="1">
                <a:latin typeface="AngsanaUPC" pitchFamily="18" charset="-34"/>
                <a:cs typeface="AngsanaUPC" pitchFamily="18" charset="-34"/>
              </a:rPr>
              <a:t>)</a:t>
            </a:r>
            <a:r>
              <a:rPr lang="th-TH" b="1">
                <a:latin typeface="AngsanaUPC" pitchFamily="18" charset="-34"/>
                <a:cs typeface="AngsanaUPC" pitchFamily="18" charset="-34"/>
              </a:rPr>
              <a:t> </a:t>
            </a:r>
            <a:endParaRPr lang="en-US" b="1">
              <a:latin typeface="AngsanaUPC" panose="02020603050405020304" pitchFamily="18" charset="-34"/>
              <a:cs typeface="AngsanaUPC" panose="02020603050405020304" pitchFamily="18" charset="-34"/>
            </a:endParaRPr>
          </a:p>
        </p:txBody>
      </p:sp>
    </p:spTree>
    <p:extLst>
      <p:ext uri="{BB962C8B-B14F-4D97-AF65-F5344CB8AC3E}">
        <p14:creationId xmlns:p14="http://schemas.microsoft.com/office/powerpoint/2010/main" xmlns="" val="228670845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2192000" cy="835025"/>
          </a:xfrm>
          <a:solidFill>
            <a:schemeClr val="accent1">
              <a:lumMod val="20000"/>
              <a:lumOff val="80000"/>
            </a:schemeClr>
          </a:solidFill>
        </p:spPr>
        <p:txBody>
          <a:bodyPr/>
          <a:lstStyle/>
          <a:p>
            <a:r>
              <a:rPr lang="en-US" b="1">
                <a:latin typeface="AngsanaUPC" panose="02020603050405020304" pitchFamily="18" charset="-34"/>
                <a:cs typeface="AngsanaUPC" panose="02020603050405020304" pitchFamily="18" charset="-34"/>
              </a:rPr>
              <a:t>Horizontal Bar Chart</a:t>
            </a:r>
            <a:r>
              <a:rPr lang="th-TH" b="1">
                <a:latin typeface="AngsanaUPC" panose="02020603050405020304" pitchFamily="18" charset="-34"/>
                <a:cs typeface="AngsanaUPC" panose="02020603050405020304" pitchFamily="18" charset="-34"/>
              </a:rPr>
              <a:t> </a:t>
            </a:r>
            <a:r>
              <a:rPr lang="en-US" b="1">
                <a:latin typeface="AngsanaUPC" panose="02020603050405020304" pitchFamily="18" charset="-34"/>
                <a:cs typeface="AngsanaUPC" panose="02020603050405020304" pitchFamily="18" charset="-34"/>
              </a:rPr>
              <a:t>(</a:t>
            </a:r>
            <a:r>
              <a:rPr lang="th-TH" b="1">
                <a:latin typeface="AngsanaUPC" panose="02020603050405020304" pitchFamily="18" charset="-34"/>
                <a:cs typeface="AngsanaUPC" panose="02020603050405020304" pitchFamily="18" charset="-34"/>
              </a:rPr>
              <a:t>แผนภูมิแท่งแนวนอน</a:t>
            </a:r>
            <a:r>
              <a:rPr lang="en-US" b="1">
                <a:latin typeface="AngsanaUPC" panose="02020603050405020304" pitchFamily="18" charset="-34"/>
                <a:cs typeface="AngsanaUPC" panose="02020603050405020304" pitchFamily="18" charset="-34"/>
              </a:rPr>
              <a:t>)</a:t>
            </a:r>
          </a:p>
        </p:txBody>
      </p:sp>
      <p:sp>
        <p:nvSpPr>
          <p:cNvPr id="3" name="Content Placeholder 2"/>
          <p:cNvSpPr>
            <a:spLocks noGrp="1"/>
          </p:cNvSpPr>
          <p:nvPr>
            <p:ph idx="1"/>
          </p:nvPr>
        </p:nvSpPr>
        <p:spPr>
          <a:xfrm>
            <a:off x="838201" y="1190171"/>
            <a:ext cx="6665686" cy="4720784"/>
          </a:xfrm>
        </p:spPr>
        <p:txBody>
          <a:bodyPr>
            <a:normAutofit/>
          </a:bodyPr>
          <a:lstStyle/>
          <a:p>
            <a:pPr marL="0" indent="0">
              <a:buNone/>
            </a:pPr>
            <a:endParaRPr lang="en-US" sz="2400">
              <a:latin typeface="AngsanaUPC" panose="02020603050405020304" pitchFamily="18" charset="-34"/>
              <a:cs typeface="AngsanaUPC" panose="02020603050405020304" pitchFamily="18" charset="-34"/>
            </a:endParaRPr>
          </a:p>
        </p:txBody>
      </p:sp>
      <p:pic>
        <p:nvPicPr>
          <p:cNvPr id="5" name="Picture 4"/>
          <p:cNvPicPr>
            <a:picLocks noChangeAspect="1"/>
          </p:cNvPicPr>
          <p:nvPr/>
        </p:nvPicPr>
        <p:blipFill>
          <a:blip r:embed="rId2" cstate="print"/>
          <a:stretch>
            <a:fillRect/>
          </a:stretch>
        </p:blipFill>
        <p:spPr>
          <a:xfrm>
            <a:off x="838201" y="1291771"/>
            <a:ext cx="6447969" cy="4619184"/>
          </a:xfrm>
          <a:prstGeom prst="rect">
            <a:avLst/>
          </a:prstGeom>
        </p:spPr>
      </p:pic>
      <p:sp>
        <p:nvSpPr>
          <p:cNvPr id="6" name="Oval Callout 5"/>
          <p:cNvSpPr/>
          <p:nvPr/>
        </p:nvSpPr>
        <p:spPr>
          <a:xfrm>
            <a:off x="1009650" y="5910955"/>
            <a:ext cx="1495425" cy="406197"/>
          </a:xfrm>
          <a:prstGeom prst="wedgeEllipseCallout">
            <a:avLst>
              <a:gd name="adj1" fmla="val 12332"/>
              <a:gd name="adj2" fmla="val -316288"/>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solidFill>
                  <a:schemeClr val="tx1"/>
                </a:solidFill>
              </a:rPr>
              <a:t>Label </a:t>
            </a:r>
            <a:r>
              <a:rPr lang="th-TH">
                <a:solidFill>
                  <a:schemeClr val="tx1"/>
                </a:solidFill>
              </a:rPr>
              <a:t>ยาว</a:t>
            </a:r>
            <a:endParaRPr lang="en-US">
              <a:solidFill>
                <a:schemeClr val="tx1"/>
              </a:solidFill>
            </a:endParaRPr>
          </a:p>
        </p:txBody>
      </p:sp>
      <p:sp>
        <p:nvSpPr>
          <p:cNvPr id="7" name="Rectangle 6"/>
          <p:cNvSpPr/>
          <p:nvPr/>
        </p:nvSpPr>
        <p:spPr>
          <a:xfrm>
            <a:off x="7675336" y="1190171"/>
            <a:ext cx="4197350" cy="4720784"/>
          </a:xfrm>
          <a:prstGeom prst="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457200" indent="-457200">
              <a:buFont typeface="Wingdings" panose="05000000000000000000" pitchFamily="2" charset="2"/>
              <a:buChar char="§"/>
            </a:pPr>
            <a:r>
              <a:rPr lang="en-US" sz="2800">
                <a:solidFill>
                  <a:schemeClr val="tx1"/>
                </a:solidFill>
                <a:latin typeface="AngsanaUPC" panose="02020603050405020304" pitchFamily="18" charset="-34"/>
                <a:cs typeface="AngsanaUPC" panose="02020603050405020304" pitchFamily="18" charset="-34"/>
              </a:rPr>
              <a:t>Horizontal charts are perfect for comparative ranking, like a top-five list. (</a:t>
            </a:r>
            <a:r>
              <a:rPr lang="th-TH" sz="2800">
                <a:solidFill>
                  <a:schemeClr val="tx1"/>
                </a:solidFill>
                <a:latin typeface="AngsanaUPC" panose="02020603050405020304" pitchFamily="18" charset="-34"/>
                <a:cs typeface="AngsanaUPC" panose="02020603050405020304" pitchFamily="18" charset="-34"/>
              </a:rPr>
              <a:t>เหมาะกับการเรียงลำดับ มากไปน้อย น้อยไปมาก</a:t>
            </a:r>
            <a:r>
              <a:rPr lang="en-US" sz="2800">
                <a:solidFill>
                  <a:schemeClr val="tx1"/>
                </a:solidFill>
                <a:latin typeface="AngsanaUPC" panose="02020603050405020304" pitchFamily="18" charset="-34"/>
                <a:cs typeface="AngsanaUPC" panose="02020603050405020304" pitchFamily="18" charset="-34"/>
              </a:rPr>
              <a:t> 10 </a:t>
            </a:r>
            <a:r>
              <a:rPr lang="th-TH" sz="2800">
                <a:solidFill>
                  <a:schemeClr val="tx1"/>
                </a:solidFill>
                <a:latin typeface="AngsanaUPC" panose="02020603050405020304" pitchFamily="18" charset="-34"/>
                <a:cs typeface="AngsanaUPC" panose="02020603050405020304" pitchFamily="18" charset="-34"/>
              </a:rPr>
              <a:t>อันดับแรก 5 อันดับแรก</a:t>
            </a:r>
            <a:r>
              <a:rPr lang="en-US" sz="2800">
                <a:solidFill>
                  <a:schemeClr val="tx1"/>
                </a:solidFill>
                <a:latin typeface="AngsanaUPC" panose="02020603050405020304" pitchFamily="18" charset="-34"/>
                <a:cs typeface="AngsanaUPC" panose="02020603050405020304" pitchFamily="18" charset="-34"/>
              </a:rPr>
              <a:t>)</a:t>
            </a:r>
          </a:p>
          <a:p>
            <a:endParaRPr lang="th-TH" sz="2800">
              <a:solidFill>
                <a:schemeClr val="tx1"/>
              </a:solidFill>
              <a:latin typeface="AngsanaUPC" panose="02020603050405020304" pitchFamily="18" charset="-34"/>
              <a:cs typeface="AngsanaUPC" panose="02020603050405020304" pitchFamily="18" charset="-34"/>
            </a:endParaRPr>
          </a:p>
          <a:p>
            <a:pPr marL="457200" indent="-457200">
              <a:buFont typeface="Wingdings" panose="05000000000000000000" pitchFamily="2" charset="2"/>
              <a:buChar char="§"/>
            </a:pPr>
            <a:r>
              <a:rPr lang="en-US" sz="2800">
                <a:solidFill>
                  <a:schemeClr val="tx1"/>
                </a:solidFill>
                <a:latin typeface="AngsanaUPC" panose="02020603050405020304" pitchFamily="18" charset="-34"/>
                <a:cs typeface="AngsanaUPC" panose="02020603050405020304" pitchFamily="18" charset="-34"/>
              </a:rPr>
              <a:t>They are also useful if your data labels are really long. (</a:t>
            </a:r>
            <a:r>
              <a:rPr lang="th-TH" sz="2800">
                <a:solidFill>
                  <a:schemeClr val="tx1"/>
                </a:solidFill>
                <a:latin typeface="AngsanaUPC" panose="02020603050405020304" pitchFamily="18" charset="-34"/>
                <a:cs typeface="AngsanaUPC" panose="02020603050405020304" pitchFamily="18" charset="-34"/>
              </a:rPr>
              <a:t>เหมาะกับกรณีชื่อชุดข้อมูลยาว</a:t>
            </a:r>
            <a:r>
              <a:rPr lang="en-US" sz="2800">
                <a:solidFill>
                  <a:schemeClr val="tx1"/>
                </a:solidFill>
                <a:latin typeface="AngsanaUPC" panose="02020603050405020304" pitchFamily="18" charset="-34"/>
                <a:cs typeface="AngsanaUPC" panose="02020603050405020304" pitchFamily="18" charset="-34"/>
              </a:rPr>
              <a:t>)</a:t>
            </a:r>
          </a:p>
        </p:txBody>
      </p:sp>
    </p:spTree>
    <p:extLst>
      <p:ext uri="{BB962C8B-B14F-4D97-AF65-F5344CB8AC3E}">
        <p14:creationId xmlns:p14="http://schemas.microsoft.com/office/powerpoint/2010/main" xmlns="" val="17048177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2192000" cy="815975"/>
          </a:xfrm>
          <a:solidFill>
            <a:schemeClr val="accent1">
              <a:lumMod val="40000"/>
              <a:lumOff val="60000"/>
            </a:schemeClr>
          </a:solidFill>
        </p:spPr>
        <p:txBody>
          <a:bodyPr/>
          <a:lstStyle/>
          <a:p>
            <a:pPr algn="ctr"/>
            <a:r>
              <a:rPr lang="en-US"/>
              <a:t>A Taxonomy of Charts and Graphs</a:t>
            </a:r>
          </a:p>
        </p:txBody>
      </p:sp>
      <p:pic>
        <p:nvPicPr>
          <p:cNvPr id="4" name="Picture 3"/>
          <p:cNvPicPr>
            <a:picLocks noChangeAspect="1"/>
          </p:cNvPicPr>
          <p:nvPr/>
        </p:nvPicPr>
        <p:blipFill>
          <a:blip r:embed="rId2" cstate="print"/>
          <a:stretch>
            <a:fillRect/>
          </a:stretch>
        </p:blipFill>
        <p:spPr>
          <a:xfrm>
            <a:off x="1770063" y="1320800"/>
            <a:ext cx="8212138" cy="5283200"/>
          </a:xfrm>
          <a:prstGeom prst="rect">
            <a:avLst/>
          </a:prstGeom>
        </p:spPr>
      </p:pic>
    </p:spTree>
    <p:extLst>
      <p:ext uri="{BB962C8B-B14F-4D97-AF65-F5344CB8AC3E}">
        <p14:creationId xmlns:p14="http://schemas.microsoft.com/office/powerpoint/2010/main" xmlns="" val="88672071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9170" y="85078"/>
            <a:ext cx="10515600" cy="1061551"/>
          </a:xfrm>
        </p:spPr>
        <p:txBody>
          <a:bodyPr/>
          <a:lstStyle/>
          <a:p>
            <a:r>
              <a:rPr lang="en-US" b="1"/>
              <a:t>Column Graphs/Chart</a:t>
            </a:r>
            <a:endParaRPr lang="en-US"/>
          </a:p>
        </p:txBody>
      </p:sp>
      <p:sp>
        <p:nvSpPr>
          <p:cNvPr id="3" name="Content Placeholder 2"/>
          <p:cNvSpPr>
            <a:spLocks noGrp="1"/>
          </p:cNvSpPr>
          <p:nvPr>
            <p:ph idx="1"/>
          </p:nvPr>
        </p:nvSpPr>
        <p:spPr>
          <a:xfrm>
            <a:off x="742950" y="1486127"/>
            <a:ext cx="10515600" cy="2155532"/>
          </a:xfrm>
        </p:spPr>
        <p:txBody>
          <a:bodyPr>
            <a:normAutofit fontScale="85000" lnSpcReduction="10000"/>
          </a:bodyPr>
          <a:lstStyle/>
          <a:p>
            <a:pPr marL="0" indent="0">
              <a:buNone/>
            </a:pPr>
            <a:r>
              <a:rPr lang="en-US"/>
              <a:t>1. Shows chronological data (</a:t>
            </a:r>
            <a:r>
              <a:rPr lang="th-TH"/>
              <a:t>ข้อมูลตามลำดับเวลา</a:t>
            </a:r>
            <a:r>
              <a:rPr lang="en-US"/>
              <a:t>), such as growth over specific periods,</a:t>
            </a:r>
          </a:p>
          <a:p>
            <a:pPr marL="0" indent="0">
              <a:buNone/>
            </a:pPr>
            <a:r>
              <a:rPr lang="en-US"/>
              <a:t>2. Compares data across categories.</a:t>
            </a:r>
          </a:p>
          <a:p>
            <a:pPr marL="0" indent="0">
              <a:buNone/>
            </a:pPr>
            <a:r>
              <a:rPr lang="en-US"/>
              <a:t>	Example_01: </a:t>
            </a:r>
            <a:r>
              <a:rPr lang="en-US" i="1"/>
              <a:t>Amount of sales per channel and country (last year)</a:t>
            </a:r>
          </a:p>
          <a:p>
            <a:pPr marL="0" indent="0">
              <a:buNone/>
            </a:pPr>
            <a:r>
              <a:rPr lang="en-US" i="1"/>
              <a:t>  	</a:t>
            </a:r>
            <a:r>
              <a:rPr lang="th-TH" i="1"/>
              <a:t>รายงานยอดขายตามช่องทางการขายและประเทศที่ขายได้</a:t>
            </a:r>
            <a:endParaRPr lang="en-US" i="1"/>
          </a:p>
          <a:p>
            <a:pPr marL="0" indent="0">
              <a:buNone/>
            </a:pPr>
            <a:r>
              <a:rPr lang="en-US" i="1"/>
              <a:t>	</a:t>
            </a:r>
            <a:r>
              <a:rPr lang="en-US"/>
              <a:t>Example_02: </a:t>
            </a:r>
            <a:r>
              <a:rPr lang="th-TH" i="1"/>
              <a:t>รายงานเปรียบเทียบการขายตามเขตการขาย</a:t>
            </a:r>
            <a:endParaRPr lang="en-US"/>
          </a:p>
        </p:txBody>
      </p:sp>
      <p:pic>
        <p:nvPicPr>
          <p:cNvPr id="4" name="Picture 2"/>
          <p:cNvPicPr>
            <a:picLocks noChangeAspect="1" noChangeArrowheads="1"/>
          </p:cNvPicPr>
          <p:nvPr/>
        </p:nvPicPr>
        <p:blipFill>
          <a:blip r:embed="rId3" cstate="print"/>
          <a:srcRect/>
          <a:stretch>
            <a:fillRect/>
          </a:stretch>
        </p:blipFill>
        <p:spPr bwMode="auto">
          <a:xfrm>
            <a:off x="1176410" y="3850623"/>
            <a:ext cx="7095979" cy="2229143"/>
          </a:xfrm>
          <a:prstGeom prst="rect">
            <a:avLst/>
          </a:prstGeom>
          <a:noFill/>
          <a:ln w="9525">
            <a:noFill/>
            <a:miter lim="800000"/>
            <a:headEnd/>
            <a:tailEnd/>
          </a:ln>
        </p:spPr>
      </p:pic>
      <p:sp>
        <p:nvSpPr>
          <p:cNvPr id="5" name="Rectangle 4"/>
          <p:cNvSpPr/>
          <p:nvPr/>
        </p:nvSpPr>
        <p:spPr>
          <a:xfrm>
            <a:off x="723900" y="6393864"/>
            <a:ext cx="10534650" cy="246221"/>
          </a:xfrm>
          <a:prstGeom prst="rect">
            <a:avLst/>
          </a:prstGeom>
        </p:spPr>
        <p:txBody>
          <a:bodyPr wrap="square">
            <a:spAutoFit/>
          </a:bodyPr>
          <a:lstStyle/>
          <a:p>
            <a:r>
              <a:rPr lang="en-US" sz="1000"/>
              <a:t>https://www.datapine.com/blog/how-to-choose-the-right-data-visualization-types/</a:t>
            </a:r>
          </a:p>
        </p:txBody>
      </p:sp>
      <p:sp>
        <p:nvSpPr>
          <p:cNvPr id="6" name="Rectangle 5"/>
          <p:cNvSpPr/>
          <p:nvPr/>
        </p:nvSpPr>
        <p:spPr>
          <a:xfrm>
            <a:off x="723900" y="6581001"/>
            <a:ext cx="8001000" cy="246221"/>
          </a:xfrm>
          <a:prstGeom prst="rect">
            <a:avLst/>
          </a:prstGeom>
        </p:spPr>
        <p:txBody>
          <a:bodyPr wrap="square">
            <a:spAutoFit/>
          </a:bodyPr>
          <a:lstStyle/>
          <a:p>
            <a:r>
              <a:rPr lang="en-US" sz="1000"/>
              <a:t>https://carabaoblog.s3.amazonaws.com/tmp/2016-07-08/1467957478319-ECommerce%20Sales.png</a:t>
            </a:r>
            <a:endParaRPr lang="th-TH" sz="1000"/>
          </a:p>
        </p:txBody>
      </p:sp>
    </p:spTree>
    <p:extLst>
      <p:ext uri="{BB962C8B-B14F-4D97-AF65-F5344CB8AC3E}">
        <p14:creationId xmlns:p14="http://schemas.microsoft.com/office/powerpoint/2010/main" xmlns="" val="267064413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cstate="print"/>
          <a:stretch>
            <a:fillRect/>
          </a:stretch>
        </p:blipFill>
        <p:spPr>
          <a:xfrm>
            <a:off x="812800" y="2120900"/>
            <a:ext cx="9994899" cy="4394199"/>
          </a:xfrm>
          <a:prstGeom prst="rect">
            <a:avLst/>
          </a:prstGeom>
        </p:spPr>
      </p:pic>
      <p:sp>
        <p:nvSpPr>
          <p:cNvPr id="6" name="Title 1"/>
          <p:cNvSpPr>
            <a:spLocks noGrp="1"/>
          </p:cNvSpPr>
          <p:nvPr>
            <p:ph type="title"/>
          </p:nvPr>
        </p:nvSpPr>
        <p:spPr>
          <a:xfrm>
            <a:off x="0" y="0"/>
            <a:ext cx="12192000" cy="765822"/>
          </a:xfrm>
          <a:solidFill>
            <a:schemeClr val="accent1">
              <a:lumMod val="20000"/>
              <a:lumOff val="80000"/>
            </a:schemeClr>
          </a:solidFill>
        </p:spPr>
        <p:txBody>
          <a:bodyPr/>
          <a:lstStyle/>
          <a:p>
            <a:r>
              <a:rPr lang="en-US" b="1"/>
              <a:t>Column chart</a:t>
            </a:r>
            <a:endParaRPr lang="en-US"/>
          </a:p>
        </p:txBody>
      </p:sp>
      <p:sp>
        <p:nvSpPr>
          <p:cNvPr id="2" name="Rectangle 1"/>
          <p:cNvSpPr/>
          <p:nvPr/>
        </p:nvSpPr>
        <p:spPr>
          <a:xfrm>
            <a:off x="0" y="797029"/>
            <a:ext cx="12192000" cy="646331"/>
          </a:xfrm>
          <a:prstGeom prst="rect">
            <a:avLst/>
          </a:prstGeom>
        </p:spPr>
        <p:txBody>
          <a:bodyPr wrap="square">
            <a:spAutoFit/>
          </a:bodyPr>
          <a:lstStyle/>
          <a:p>
            <a:r>
              <a:rPr lang="en-US" b="1"/>
              <a:t>Example_01: </a:t>
            </a:r>
            <a:r>
              <a:rPr lang="en-US" b="1" i="1"/>
              <a:t>Amount of Sales per Channel and Country (last year)</a:t>
            </a:r>
          </a:p>
          <a:p>
            <a:r>
              <a:rPr lang="en-US" b="1" i="1"/>
              <a:t>  	</a:t>
            </a:r>
            <a:r>
              <a:rPr lang="th-TH" b="1" i="1"/>
              <a:t>รายงานยอดขายตามช่องทางการขายและประเทศที่ขายได้</a:t>
            </a:r>
            <a:endParaRPr lang="en-US" b="1" i="1"/>
          </a:p>
        </p:txBody>
      </p:sp>
    </p:spTree>
    <p:extLst>
      <p:ext uri="{BB962C8B-B14F-4D97-AF65-F5344CB8AC3E}">
        <p14:creationId xmlns:p14="http://schemas.microsoft.com/office/powerpoint/2010/main" xmlns="" val="335885923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cstate="print"/>
          <a:srcRect/>
          <a:stretch>
            <a:fillRect/>
          </a:stretch>
        </p:blipFill>
        <p:spPr bwMode="auto">
          <a:xfrm>
            <a:off x="1181100" y="2053025"/>
            <a:ext cx="8668629" cy="4257675"/>
          </a:xfrm>
          <a:prstGeom prst="rect">
            <a:avLst/>
          </a:prstGeom>
          <a:noFill/>
          <a:ln w="9525">
            <a:noFill/>
            <a:miter lim="800000"/>
            <a:headEnd/>
            <a:tailEnd/>
          </a:ln>
        </p:spPr>
      </p:pic>
      <p:sp>
        <p:nvSpPr>
          <p:cNvPr id="5" name="Rectangle 4"/>
          <p:cNvSpPr/>
          <p:nvPr/>
        </p:nvSpPr>
        <p:spPr>
          <a:xfrm>
            <a:off x="247650" y="6581001"/>
            <a:ext cx="8001000" cy="276999"/>
          </a:xfrm>
          <a:prstGeom prst="rect">
            <a:avLst/>
          </a:prstGeom>
        </p:spPr>
        <p:txBody>
          <a:bodyPr wrap="square">
            <a:spAutoFit/>
          </a:bodyPr>
          <a:lstStyle/>
          <a:p>
            <a:r>
              <a:rPr lang="en-US" sz="1200"/>
              <a:t>https://carabaoblog.s3.amazonaws.com/tmp/2016-07-08/1467957478319-ECommerce%20Sales.png</a:t>
            </a:r>
            <a:endParaRPr lang="th-TH" sz="1200"/>
          </a:p>
        </p:txBody>
      </p:sp>
      <p:sp>
        <p:nvSpPr>
          <p:cNvPr id="8" name="Title 1"/>
          <p:cNvSpPr>
            <a:spLocks noGrp="1"/>
          </p:cNvSpPr>
          <p:nvPr>
            <p:ph type="title"/>
          </p:nvPr>
        </p:nvSpPr>
        <p:spPr>
          <a:xfrm>
            <a:off x="0" y="0"/>
            <a:ext cx="10515600" cy="1325563"/>
          </a:xfrm>
        </p:spPr>
        <p:txBody>
          <a:bodyPr/>
          <a:lstStyle/>
          <a:p>
            <a:r>
              <a:rPr lang="en-US" b="1"/>
              <a:t>Column Chart</a:t>
            </a:r>
            <a:endParaRPr lang="en-US"/>
          </a:p>
        </p:txBody>
      </p:sp>
    </p:spTree>
    <p:extLst>
      <p:ext uri="{BB962C8B-B14F-4D97-AF65-F5344CB8AC3E}">
        <p14:creationId xmlns:p14="http://schemas.microsoft.com/office/powerpoint/2010/main" xmlns="" val="388341233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2152355" y="1137140"/>
            <a:ext cx="7417191" cy="369332"/>
          </a:xfrm>
          <a:prstGeom prst="rect">
            <a:avLst/>
          </a:prstGeom>
          <a:noFill/>
        </p:spPr>
        <p:txBody>
          <a:bodyPr wrap="square" rtlCol="0">
            <a:spAutoFit/>
          </a:bodyPr>
          <a:lstStyle/>
          <a:p>
            <a:r>
              <a:rPr lang="th-TH">
                <a:latin typeface="AngsanaUPC" pitchFamily="18" charset="-34"/>
                <a:cs typeface="AngsanaUPC" pitchFamily="18" charset="-34"/>
              </a:rPr>
              <a:t>กราฟแสดงรายได้จากการขายอุปกรณ์แยกตามประเภทลูกค้าประจำปี </a:t>
            </a:r>
            <a:r>
              <a:rPr lang="en-US">
                <a:latin typeface="AngsanaUPC" pitchFamily="18" charset="-34"/>
                <a:cs typeface="AngsanaUPC" pitchFamily="18" charset="-34"/>
              </a:rPr>
              <a:t>2018</a:t>
            </a:r>
            <a:r>
              <a:rPr lang="th-TH">
                <a:latin typeface="AngsanaUPC" pitchFamily="18" charset="-34"/>
                <a:cs typeface="AngsanaUPC" pitchFamily="18" charset="-34"/>
              </a:rPr>
              <a:t> </a:t>
            </a:r>
            <a:r>
              <a:rPr lang="en-US">
                <a:latin typeface="AngsanaUPC" pitchFamily="18" charset="-34"/>
                <a:cs typeface="AngsanaUPC" pitchFamily="18" charset="-34"/>
              </a:rPr>
              <a:t>(</a:t>
            </a:r>
            <a:r>
              <a:rPr lang="th-TH">
                <a:latin typeface="AngsanaUPC" pitchFamily="18" charset="-34"/>
                <a:cs typeface="AngsanaUPC" pitchFamily="18" charset="-34"/>
              </a:rPr>
              <a:t>หน่วย</a:t>
            </a:r>
            <a:r>
              <a:rPr lang="en-US">
                <a:latin typeface="AngsanaUPC" pitchFamily="18" charset="-34"/>
                <a:cs typeface="AngsanaUPC" pitchFamily="18" charset="-34"/>
              </a:rPr>
              <a:t>:</a:t>
            </a:r>
            <a:r>
              <a:rPr lang="th-TH">
                <a:latin typeface="AngsanaUPC" pitchFamily="18" charset="-34"/>
                <a:cs typeface="AngsanaUPC" pitchFamily="18" charset="-34"/>
              </a:rPr>
              <a:t>บาท</a:t>
            </a:r>
            <a:r>
              <a:rPr lang="en-US">
                <a:latin typeface="AngsanaUPC" pitchFamily="18" charset="-34"/>
                <a:cs typeface="AngsanaUPC" pitchFamily="18" charset="-34"/>
              </a:rPr>
              <a:t>)</a:t>
            </a:r>
            <a:endParaRPr lang="th-TH">
              <a:latin typeface="AngsanaUPC" pitchFamily="18" charset="-34"/>
              <a:cs typeface="AngsanaUPC" pitchFamily="18" charset="-34"/>
            </a:endParaRPr>
          </a:p>
        </p:txBody>
      </p:sp>
      <p:pic>
        <p:nvPicPr>
          <p:cNvPr id="1026" name="Picture 2"/>
          <p:cNvPicPr>
            <a:picLocks noChangeAspect="1" noChangeArrowheads="1"/>
          </p:cNvPicPr>
          <p:nvPr/>
        </p:nvPicPr>
        <p:blipFill>
          <a:blip r:embed="rId2" cstate="print"/>
          <a:srcRect/>
          <a:stretch>
            <a:fillRect/>
          </a:stretch>
        </p:blipFill>
        <p:spPr bwMode="auto">
          <a:xfrm>
            <a:off x="1579098" y="1716260"/>
            <a:ext cx="8172450" cy="4171950"/>
          </a:xfrm>
          <a:prstGeom prst="rect">
            <a:avLst/>
          </a:prstGeom>
          <a:noFill/>
          <a:ln w="9525">
            <a:noFill/>
            <a:miter lim="800000"/>
            <a:headEnd/>
            <a:tailEnd/>
          </a:ln>
        </p:spPr>
      </p:pic>
      <p:sp>
        <p:nvSpPr>
          <p:cNvPr id="8" name="Title 1"/>
          <p:cNvSpPr>
            <a:spLocks noGrp="1"/>
          </p:cNvSpPr>
          <p:nvPr>
            <p:ph type="title"/>
          </p:nvPr>
        </p:nvSpPr>
        <p:spPr>
          <a:xfrm>
            <a:off x="0" y="-3757"/>
            <a:ext cx="10515600" cy="1325563"/>
          </a:xfrm>
        </p:spPr>
        <p:txBody>
          <a:bodyPr/>
          <a:lstStyle/>
          <a:p>
            <a:r>
              <a:rPr lang="th-TH" b="1"/>
              <a:t>ตัวอย่าง</a:t>
            </a:r>
            <a:r>
              <a:rPr lang="en-US" b="1"/>
              <a:t> : Column Chart</a:t>
            </a:r>
            <a:endParaRPr lang="en-US"/>
          </a:p>
        </p:txBody>
      </p:sp>
      <p:sp>
        <p:nvSpPr>
          <p:cNvPr id="4" name="Oval Callout 3"/>
          <p:cNvSpPr/>
          <p:nvPr/>
        </p:nvSpPr>
        <p:spPr>
          <a:xfrm>
            <a:off x="9569546" y="1314450"/>
            <a:ext cx="1803304" cy="1562100"/>
          </a:xfrm>
          <a:prstGeom prst="wedgeEllipseCallout">
            <a:avLst>
              <a:gd name="adj1" fmla="val -132811"/>
              <a:gd name="adj2" fmla="val 63720"/>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solidFill>
                  <a:srgbClr val="C00000"/>
                </a:solidFill>
              </a:rPr>
              <a:t>??? </a:t>
            </a:r>
            <a:r>
              <a:rPr lang="th-TH">
                <a:solidFill>
                  <a:schemeClr val="tx1"/>
                </a:solidFill>
              </a:rPr>
              <a:t>นำเสนอแบบอื่นได้ไหมที่ดีกว่านี้</a:t>
            </a:r>
            <a:endParaRPr lang="en-US">
              <a:solidFill>
                <a:schemeClr val="tx1"/>
              </a:solidFill>
            </a:endParaRPr>
          </a:p>
        </p:txBody>
      </p:sp>
    </p:spTree>
    <p:extLst>
      <p:ext uri="{BB962C8B-B14F-4D97-AF65-F5344CB8AC3E}">
        <p14:creationId xmlns:p14="http://schemas.microsoft.com/office/powerpoint/2010/main" xmlns="" val="228278993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a:t>Stacked Column Chart</a:t>
            </a:r>
          </a:p>
        </p:txBody>
      </p:sp>
      <p:sp>
        <p:nvSpPr>
          <p:cNvPr id="3" name="Content Placeholder 2"/>
          <p:cNvSpPr>
            <a:spLocks noGrp="1"/>
          </p:cNvSpPr>
          <p:nvPr>
            <p:ph idx="1"/>
          </p:nvPr>
        </p:nvSpPr>
        <p:spPr>
          <a:xfrm>
            <a:off x="838200" y="1477108"/>
            <a:ext cx="10515600" cy="4799867"/>
          </a:xfrm>
        </p:spPr>
        <p:txBody>
          <a:bodyPr>
            <a:normAutofit fontScale="92500" lnSpcReduction="10000"/>
          </a:bodyPr>
          <a:lstStyle/>
          <a:p>
            <a:pPr marL="0" indent="0">
              <a:buNone/>
            </a:pPr>
            <a:r>
              <a:rPr lang="en-US"/>
              <a:t>	Stacked charts handle part-to-whole relationships. This is when you are </a:t>
            </a:r>
            <a:r>
              <a:rPr lang="en-US">
                <a:solidFill>
                  <a:srgbClr val="0070C0"/>
                </a:solidFill>
              </a:rPr>
              <a:t>comparing data to itself rather </a:t>
            </a:r>
            <a:r>
              <a:rPr lang="en-US"/>
              <a:t>than seeing a total – often in the form of percentages. </a:t>
            </a:r>
            <a:endParaRPr lang="th-TH"/>
          </a:p>
          <a:p>
            <a:pPr marL="0" indent="0">
              <a:buNone/>
            </a:pPr>
            <a:r>
              <a:rPr lang="th-TH"/>
              <a:t>	</a:t>
            </a:r>
            <a:r>
              <a:rPr lang="en-US"/>
              <a:t>In any case, a stacked Column Chart is used when for a single time period; we want to show the data with the coverage of each parameter over the same period, which is available in the Insert menu tab. For example, we have sales data of Mobile, Laptop, TV  and others products for twelve months (4 quarters). Using the Stacked Column Chart, we can show the coverage of all products in a single column for each of the twelve-month data. This saves space, and the chart created using this is type looks compact as well.</a:t>
            </a:r>
            <a:endParaRPr lang="th-TH"/>
          </a:p>
          <a:p>
            <a:pPr marL="0" indent="0">
              <a:buNone/>
            </a:pPr>
            <a:r>
              <a:rPr lang="en-US"/>
              <a:t>	</a:t>
            </a:r>
            <a:r>
              <a:rPr lang="th-TH"/>
              <a:t>จะมีประโยชน์ในการสนใจประเด็นหลายประเด็นของสินค้าแต่อยู่ในช่วงเวลาเดียวกันของสินค้าใดใด.</a:t>
            </a:r>
          </a:p>
          <a:p>
            <a:pPr marL="0" indent="0">
              <a:buNone/>
            </a:pPr>
            <a:r>
              <a:rPr lang="th-TH"/>
              <a:t>                 </a:t>
            </a:r>
            <a:r>
              <a:rPr lang="en-US" b="1"/>
              <a:t>Stacked Column Chart</a:t>
            </a:r>
            <a:r>
              <a:rPr lang="th-TH" b="1"/>
              <a:t> ไม่จำเป็นจะต้องเป็นการนำเสนอเกี่ยวกับช่วงเวลาเสมอไป</a:t>
            </a:r>
            <a:r>
              <a:rPr lang="th-TH"/>
              <a:t>   </a:t>
            </a:r>
            <a:endParaRPr lang="en-US"/>
          </a:p>
        </p:txBody>
      </p:sp>
    </p:spTree>
    <p:extLst>
      <p:ext uri="{BB962C8B-B14F-4D97-AF65-F5344CB8AC3E}">
        <p14:creationId xmlns:p14="http://schemas.microsoft.com/office/powerpoint/2010/main" xmlns="" val="122052316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
            </a:r>
            <a:br>
              <a:rPr lang="en-US"/>
            </a:br>
            <a:r>
              <a:rPr lang="en-US" err="1"/>
              <a:t>Eexercise</a:t>
            </a:r>
            <a:endParaRPr lang="en-US"/>
          </a:p>
        </p:txBody>
      </p:sp>
      <p:sp>
        <p:nvSpPr>
          <p:cNvPr id="3" name="Content Placeholder 2"/>
          <p:cNvSpPr>
            <a:spLocks noGrp="1"/>
          </p:cNvSpPr>
          <p:nvPr>
            <p:ph idx="1"/>
          </p:nvPr>
        </p:nvSpPr>
        <p:spPr/>
        <p:txBody>
          <a:bodyPr/>
          <a:lstStyle/>
          <a:p>
            <a:pPr marL="0" indent="0">
              <a:buNone/>
            </a:pPr>
            <a:r>
              <a:rPr lang="th-TH"/>
              <a:t>ให้ </a:t>
            </a:r>
            <a:r>
              <a:rPr lang="en-US"/>
              <a:t>Load </a:t>
            </a:r>
            <a:r>
              <a:rPr lang="th-TH"/>
              <a:t>ข้อมูลใน </a:t>
            </a:r>
            <a:r>
              <a:rPr lang="en-US"/>
              <a:t> Web</a:t>
            </a:r>
          </a:p>
        </p:txBody>
      </p:sp>
    </p:spTree>
    <p:extLst>
      <p:ext uri="{BB962C8B-B14F-4D97-AF65-F5344CB8AC3E}">
        <p14:creationId xmlns:p14="http://schemas.microsoft.com/office/powerpoint/2010/main" xmlns="" val="209719762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2192000" cy="609600"/>
          </a:xfrm>
          <a:solidFill>
            <a:schemeClr val="accent1">
              <a:lumMod val="20000"/>
              <a:lumOff val="80000"/>
            </a:schemeClr>
          </a:solidFill>
        </p:spPr>
        <p:txBody>
          <a:bodyPr>
            <a:normAutofit fontScale="90000"/>
          </a:bodyPr>
          <a:lstStyle/>
          <a:p>
            <a:r>
              <a:rPr lang="en-US"/>
              <a:t>A stacked Column Chart </a:t>
            </a:r>
            <a:r>
              <a:rPr lang="en-US" i="1">
                <a:solidFill>
                  <a:srgbClr val="C00000"/>
                </a:solidFill>
              </a:rPr>
              <a:t>VS</a:t>
            </a:r>
            <a:r>
              <a:rPr lang="en-US"/>
              <a:t> A column chart</a:t>
            </a:r>
          </a:p>
        </p:txBody>
      </p:sp>
      <p:pic>
        <p:nvPicPr>
          <p:cNvPr id="4" name="Picture 3"/>
          <p:cNvPicPr>
            <a:picLocks noChangeAspect="1"/>
          </p:cNvPicPr>
          <p:nvPr/>
        </p:nvPicPr>
        <p:blipFill>
          <a:blip r:embed="rId2" cstate="print"/>
          <a:stretch>
            <a:fillRect/>
          </a:stretch>
        </p:blipFill>
        <p:spPr>
          <a:xfrm>
            <a:off x="838200" y="1790700"/>
            <a:ext cx="4043955" cy="3162300"/>
          </a:xfrm>
          <a:prstGeom prst="rect">
            <a:avLst/>
          </a:prstGeom>
        </p:spPr>
      </p:pic>
      <p:sp>
        <p:nvSpPr>
          <p:cNvPr id="5" name="Rectangle 4"/>
          <p:cNvSpPr/>
          <p:nvPr/>
        </p:nvSpPr>
        <p:spPr>
          <a:xfrm>
            <a:off x="838199" y="5103674"/>
            <a:ext cx="4043955" cy="1754326"/>
          </a:xfrm>
          <a:prstGeom prst="rect">
            <a:avLst/>
          </a:prstGeom>
        </p:spPr>
        <p:txBody>
          <a:bodyPr wrap="square">
            <a:spAutoFit/>
          </a:bodyPr>
          <a:lstStyle/>
          <a:p>
            <a:r>
              <a:rPr lang="en-US"/>
              <a:t>A stacked Column Chart is used when for a single time period; we want to show the data with the coverage of each parameter over the same period, stacked Column Chart is used when for a single time period;</a:t>
            </a:r>
          </a:p>
        </p:txBody>
      </p:sp>
      <p:graphicFrame>
        <p:nvGraphicFramePr>
          <p:cNvPr id="6" name="Chart 5"/>
          <p:cNvGraphicFramePr>
            <a:graphicFrameLocks/>
          </p:cNvGraphicFramePr>
          <p:nvPr>
            <p:extLst>
              <p:ext uri="{D42A27DB-BD31-4B8C-83A1-F6EECF244321}">
                <p14:modId xmlns:p14="http://schemas.microsoft.com/office/powerpoint/2010/main" xmlns="" val="3230023220"/>
              </p:ext>
            </p:extLst>
          </p:nvPr>
        </p:nvGraphicFramePr>
        <p:xfrm>
          <a:off x="6372225" y="2219325"/>
          <a:ext cx="4572000" cy="2743200"/>
        </p:xfrm>
        <a:graphic>
          <a:graphicData uri="http://schemas.openxmlformats.org/drawingml/2006/chart">
            <c:chart xmlns:c="http://schemas.openxmlformats.org/drawingml/2006/chart" xmlns:r="http://schemas.openxmlformats.org/officeDocument/2006/relationships" r:id="rId3"/>
          </a:graphicData>
        </a:graphic>
      </p:graphicFrame>
      <p:sp>
        <p:nvSpPr>
          <p:cNvPr id="7" name="Rectangle 6"/>
          <p:cNvSpPr/>
          <p:nvPr/>
        </p:nvSpPr>
        <p:spPr>
          <a:xfrm>
            <a:off x="6372224" y="5103674"/>
            <a:ext cx="5248275" cy="2031325"/>
          </a:xfrm>
          <a:prstGeom prst="rect">
            <a:avLst/>
          </a:prstGeom>
        </p:spPr>
        <p:txBody>
          <a:bodyPr wrap="square">
            <a:spAutoFit/>
          </a:bodyPr>
          <a:lstStyle/>
          <a:p>
            <a:r>
              <a:rPr lang="en-US"/>
              <a:t>A column chart that only represents the sales of a different product but </a:t>
            </a:r>
            <a:r>
              <a:rPr lang="en-US">
                <a:solidFill>
                  <a:srgbClr val="C00000"/>
                </a:solidFill>
              </a:rPr>
              <a:t>not allows us to </a:t>
            </a:r>
            <a:r>
              <a:rPr lang="en-US" b="1">
                <a:solidFill>
                  <a:schemeClr val="accent6">
                    <a:lumMod val="50000"/>
                  </a:schemeClr>
                </a:solidFill>
              </a:rPr>
              <a:t>easily know what is the share of different product in the total sales</a:t>
            </a:r>
            <a:r>
              <a:rPr lang="en-US"/>
              <a:t>? </a:t>
            </a:r>
            <a:endParaRPr lang="th-TH"/>
          </a:p>
          <a:p>
            <a:r>
              <a:rPr lang="en-US" altLang="en-US">
                <a:solidFill>
                  <a:srgbClr val="202124"/>
                </a:solidFill>
                <a:latin typeface="AngsanaUPC" panose="02020603050405020304" pitchFamily="18" charset="-34"/>
                <a:cs typeface="AngsanaUPC" panose="02020603050405020304" pitchFamily="18" charset="-34"/>
              </a:rPr>
              <a:t>(</a:t>
            </a:r>
            <a:r>
              <a:rPr lang="th-TH" altLang="en-US">
                <a:solidFill>
                  <a:srgbClr val="202124"/>
                </a:solidFill>
                <a:latin typeface="AngsanaUPC" panose="02020603050405020304" pitchFamily="18" charset="-34"/>
                <a:cs typeface="AngsanaUPC" panose="02020603050405020304" pitchFamily="18" charset="-34"/>
              </a:rPr>
              <a:t>ไม่ช่วยให้เราทราบได้ง่ายๆ ว่าส่วนแบ่งของสินค้าที่แตกต่างกันในยอดขายรวมคืออะไร</a:t>
            </a:r>
            <a:r>
              <a:rPr lang="en-US" altLang="en-US">
                <a:solidFill>
                  <a:srgbClr val="202124"/>
                </a:solidFill>
                <a:latin typeface="AngsanaUPC" panose="02020603050405020304" pitchFamily="18" charset="-34"/>
                <a:cs typeface="AngsanaUPC" panose="02020603050405020304" pitchFamily="18" charset="-34"/>
              </a:rPr>
              <a:t>)</a:t>
            </a:r>
            <a:endParaRPr lang="en-US">
              <a:latin typeface="AngsanaUPC" panose="02020603050405020304" pitchFamily="18" charset="-34"/>
              <a:cs typeface="AngsanaUPC" panose="02020603050405020304" pitchFamily="18" charset="-34"/>
            </a:endParaRPr>
          </a:p>
          <a:p>
            <a:endParaRPr lang="en-US"/>
          </a:p>
        </p:txBody>
      </p:sp>
      <p:sp>
        <p:nvSpPr>
          <p:cNvPr id="8" name="Oval Callout 7"/>
          <p:cNvSpPr/>
          <p:nvPr/>
        </p:nvSpPr>
        <p:spPr>
          <a:xfrm>
            <a:off x="3634878" y="646762"/>
            <a:ext cx="3286622" cy="2287875"/>
          </a:xfrm>
          <a:prstGeom prst="wedgeEllipseCallout">
            <a:avLst>
              <a:gd name="adj1" fmla="val -91231"/>
              <a:gd name="adj2" fmla="val 90296"/>
            </a:avLst>
          </a:prstGeom>
          <a:solidFill>
            <a:srgbClr val="C9E2B8"/>
          </a:solidFill>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th-TH" sz="1600" b="1">
                <a:solidFill>
                  <a:schemeClr val="tx1"/>
                </a:solidFill>
                <a:latin typeface="AngsanaUPC" panose="02020603050405020304" pitchFamily="18" charset="-34"/>
                <a:cs typeface="AngsanaUPC" panose="02020603050405020304" pitchFamily="18" charset="-34"/>
              </a:rPr>
              <a:t>ดีกว่า</a:t>
            </a:r>
            <a:r>
              <a:rPr lang="en-US" sz="1600" b="1">
                <a:solidFill>
                  <a:schemeClr val="tx1"/>
                </a:solidFill>
                <a:latin typeface="AngsanaUPC" panose="02020603050405020304" pitchFamily="18" charset="-34"/>
                <a:cs typeface="AngsanaUPC" panose="02020603050405020304" pitchFamily="18" charset="-34"/>
              </a:rPr>
              <a:t> </a:t>
            </a:r>
            <a:r>
              <a:rPr lang="th-TH" sz="1600" b="1">
                <a:solidFill>
                  <a:schemeClr val="tx1"/>
                </a:solidFill>
                <a:latin typeface="AngsanaUPC" panose="02020603050405020304" pitchFamily="18" charset="-34"/>
                <a:cs typeface="AngsanaUPC" panose="02020603050405020304" pitchFamily="18" charset="-34"/>
              </a:rPr>
              <a:t>ดูง่ายกว่า</a:t>
            </a:r>
          </a:p>
          <a:p>
            <a:pPr algn="ctr"/>
            <a:r>
              <a:rPr lang="th-TH" sz="1600" b="1">
                <a:solidFill>
                  <a:schemeClr val="tx1"/>
                </a:solidFill>
                <a:latin typeface="AngsanaUPC" panose="02020603050405020304" pitchFamily="18" charset="-34"/>
                <a:cs typeface="AngsanaUPC" panose="02020603050405020304" pitchFamily="18" charset="-34"/>
              </a:rPr>
              <a:t>เปรียบเทียบในแต่ละ</a:t>
            </a:r>
            <a:r>
              <a:rPr lang="en-US" sz="1600" b="1">
                <a:solidFill>
                  <a:schemeClr val="tx1"/>
                </a:solidFill>
                <a:latin typeface="AngsanaUPC" panose="02020603050405020304" pitchFamily="18" charset="-34"/>
                <a:cs typeface="AngsanaUPC" panose="02020603050405020304" pitchFamily="18" charset="-34"/>
              </a:rPr>
              <a:t> Product </a:t>
            </a:r>
            <a:r>
              <a:rPr lang="th-TH" sz="1600" b="1">
                <a:solidFill>
                  <a:schemeClr val="tx1"/>
                </a:solidFill>
                <a:latin typeface="AngsanaUPC" panose="02020603050405020304" pitchFamily="18" charset="-34"/>
                <a:cs typeface="AngsanaUPC" panose="02020603050405020304" pitchFamily="18" charset="-34"/>
              </a:rPr>
              <a:t>ในช่วงเวลาต่างๆ </a:t>
            </a:r>
            <a:endParaRPr lang="en-US" sz="1600" b="1">
              <a:solidFill>
                <a:schemeClr val="tx1"/>
              </a:solidFill>
              <a:latin typeface="AngsanaUPC" panose="02020603050405020304" pitchFamily="18" charset="-34"/>
              <a:cs typeface="AngsanaUPC" panose="02020603050405020304" pitchFamily="18" charset="-34"/>
            </a:endParaRPr>
          </a:p>
          <a:p>
            <a:pPr algn="ctr"/>
            <a:r>
              <a:rPr lang="th-TH" sz="1600" b="1">
                <a:solidFill>
                  <a:schemeClr val="tx1"/>
                </a:solidFill>
                <a:latin typeface="AngsanaUPC" panose="02020603050405020304" pitchFamily="18" charset="-34"/>
                <a:cs typeface="AngsanaUPC" panose="02020603050405020304" pitchFamily="18" charset="-34"/>
              </a:rPr>
              <a:t>ทำให้เกิด </a:t>
            </a:r>
            <a:r>
              <a:rPr lang="en-US" sz="1600" b="1">
                <a:solidFill>
                  <a:schemeClr val="tx1"/>
                </a:solidFill>
                <a:latin typeface="AngsanaUPC" panose="02020603050405020304" pitchFamily="18" charset="-34"/>
                <a:cs typeface="AngsanaUPC" panose="02020603050405020304" pitchFamily="18" charset="-34"/>
              </a:rPr>
              <a:t>Story </a:t>
            </a:r>
            <a:r>
              <a:rPr lang="th-TH" sz="1600" b="1">
                <a:solidFill>
                  <a:schemeClr val="tx1"/>
                </a:solidFill>
                <a:latin typeface="AngsanaUPC" panose="02020603050405020304" pitchFamily="18" charset="-34"/>
                <a:cs typeface="AngsanaUPC" panose="02020603050405020304" pitchFamily="18" charset="-34"/>
              </a:rPr>
              <a:t>เช่น พบว่า </a:t>
            </a:r>
            <a:r>
              <a:rPr lang="en-US" sz="1600" b="1">
                <a:solidFill>
                  <a:srgbClr val="C00000"/>
                </a:solidFill>
                <a:latin typeface="AngsanaUPC" panose="02020603050405020304" pitchFamily="18" charset="-34"/>
                <a:cs typeface="AngsanaUPC" panose="02020603050405020304" pitchFamily="18" charset="-34"/>
              </a:rPr>
              <a:t>Mobile</a:t>
            </a:r>
            <a:r>
              <a:rPr lang="en-US" sz="1600" b="1">
                <a:solidFill>
                  <a:schemeClr val="tx1"/>
                </a:solidFill>
                <a:latin typeface="AngsanaUPC" panose="02020603050405020304" pitchFamily="18" charset="-34"/>
                <a:cs typeface="AngsanaUPC" panose="02020603050405020304" pitchFamily="18" charset="-34"/>
              </a:rPr>
              <a:t> </a:t>
            </a:r>
            <a:r>
              <a:rPr lang="th-TH" sz="1600" b="1">
                <a:solidFill>
                  <a:schemeClr val="tx1"/>
                </a:solidFill>
                <a:latin typeface="AngsanaUPC" panose="02020603050405020304" pitchFamily="18" charset="-34"/>
                <a:cs typeface="AngsanaUPC" panose="02020603050405020304" pitchFamily="18" charset="-34"/>
              </a:rPr>
              <a:t>ขายดีใน </a:t>
            </a:r>
            <a:r>
              <a:rPr lang="en-US" sz="1600" b="1">
                <a:solidFill>
                  <a:srgbClr val="C00000"/>
                </a:solidFill>
                <a:latin typeface="AngsanaUPC" panose="02020603050405020304" pitchFamily="18" charset="-34"/>
                <a:cs typeface="AngsanaUPC" panose="02020603050405020304" pitchFamily="18" charset="-34"/>
              </a:rPr>
              <a:t>Q2</a:t>
            </a:r>
            <a:endParaRPr lang="th-TH" sz="1600" b="1">
              <a:solidFill>
                <a:srgbClr val="C00000"/>
              </a:solidFill>
              <a:latin typeface="AngsanaUPC" panose="02020603050405020304" pitchFamily="18" charset="-34"/>
              <a:cs typeface="AngsanaUPC" panose="02020603050405020304" pitchFamily="18" charset="-34"/>
            </a:endParaRPr>
          </a:p>
          <a:p>
            <a:pPr algn="ctr"/>
            <a:r>
              <a:rPr lang="th-TH" sz="1600" b="1">
                <a:solidFill>
                  <a:srgbClr val="C00000"/>
                </a:solidFill>
                <a:latin typeface="AngsanaUPC" panose="02020603050405020304" pitchFamily="18" charset="-34"/>
                <a:cs typeface="AngsanaUPC" panose="02020603050405020304" pitchFamily="18" charset="-34"/>
              </a:rPr>
              <a:t>และ</a:t>
            </a:r>
            <a:r>
              <a:rPr lang="th-TH" sz="1600" b="1">
                <a:solidFill>
                  <a:schemeClr val="tx1"/>
                </a:solidFill>
                <a:latin typeface="AngsanaUPC" panose="02020603050405020304" pitchFamily="18" charset="-34"/>
                <a:cs typeface="AngsanaUPC" panose="02020603050405020304" pitchFamily="18" charset="-34"/>
              </a:rPr>
              <a:t>ข้อดีอีกข้อคือ เห็นว่ากลุ่ม </a:t>
            </a:r>
            <a:r>
              <a:rPr lang="en-US" sz="1600" b="1">
                <a:solidFill>
                  <a:schemeClr val="tx1"/>
                </a:solidFill>
                <a:latin typeface="AngsanaUPC" panose="02020603050405020304" pitchFamily="18" charset="-34"/>
                <a:cs typeface="AngsanaUPC" panose="02020603050405020304" pitchFamily="18" charset="-34"/>
              </a:rPr>
              <a:t> TV </a:t>
            </a:r>
            <a:r>
              <a:rPr lang="th-TH" sz="1600" b="1">
                <a:solidFill>
                  <a:schemeClr val="tx1"/>
                </a:solidFill>
                <a:latin typeface="AngsanaUPC" panose="02020603050405020304" pitchFamily="18" charset="-34"/>
                <a:cs typeface="AngsanaUPC" panose="02020603050405020304" pitchFamily="18" charset="-34"/>
              </a:rPr>
              <a:t>กับ </a:t>
            </a:r>
            <a:r>
              <a:rPr lang="en-US" sz="1600" b="1">
                <a:solidFill>
                  <a:schemeClr val="tx1"/>
                </a:solidFill>
                <a:latin typeface="AngsanaUPC" panose="02020603050405020304" pitchFamily="18" charset="-34"/>
                <a:cs typeface="AngsanaUPC" panose="02020603050405020304" pitchFamily="18" charset="-34"/>
              </a:rPr>
              <a:t>Others </a:t>
            </a:r>
            <a:r>
              <a:rPr lang="th-TH" sz="1600" b="1">
                <a:solidFill>
                  <a:schemeClr val="tx1"/>
                </a:solidFill>
                <a:latin typeface="AngsanaUPC" panose="02020603050405020304" pitchFamily="18" charset="-34"/>
                <a:cs typeface="AngsanaUPC" panose="02020603050405020304" pitchFamily="18" charset="-34"/>
              </a:rPr>
              <a:t>ขายเยอะมาก แบบชัดเจนกว่า</a:t>
            </a:r>
            <a:endParaRPr lang="en-US" sz="1600" b="1">
              <a:solidFill>
                <a:schemeClr val="tx1"/>
              </a:solidFill>
              <a:latin typeface="AngsanaUPC" panose="02020603050405020304" pitchFamily="18" charset="-34"/>
              <a:cs typeface="AngsanaUPC" panose="02020603050405020304" pitchFamily="18" charset="-34"/>
            </a:endParaRPr>
          </a:p>
        </p:txBody>
      </p:sp>
    </p:spTree>
    <p:extLst>
      <p:ext uri="{BB962C8B-B14F-4D97-AF65-F5344CB8AC3E}">
        <p14:creationId xmlns:p14="http://schemas.microsoft.com/office/powerpoint/2010/main" xmlns="" val="104877213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
            <a:ext cx="12192000" cy="939800"/>
          </a:xfrm>
          <a:solidFill>
            <a:schemeClr val="accent1">
              <a:lumMod val="20000"/>
              <a:lumOff val="80000"/>
            </a:schemeClr>
          </a:solidFill>
        </p:spPr>
        <p:txBody>
          <a:bodyPr/>
          <a:lstStyle/>
          <a:p>
            <a:r>
              <a:rPr lang="en-US"/>
              <a:t>Pros and Cons of </a:t>
            </a:r>
            <a:r>
              <a:rPr lang="en-US" b="1"/>
              <a:t>Stacked Column Chart </a:t>
            </a:r>
            <a:endParaRPr lang="en-US"/>
          </a:p>
        </p:txBody>
      </p:sp>
      <p:sp>
        <p:nvSpPr>
          <p:cNvPr id="3" name="Content Placeholder 2"/>
          <p:cNvSpPr>
            <a:spLocks noGrp="1"/>
          </p:cNvSpPr>
          <p:nvPr>
            <p:ph idx="1"/>
          </p:nvPr>
        </p:nvSpPr>
        <p:spPr>
          <a:xfrm>
            <a:off x="838200" y="1460500"/>
            <a:ext cx="10515600" cy="4716463"/>
          </a:xfrm>
        </p:spPr>
        <p:txBody>
          <a:bodyPr>
            <a:normAutofit fontScale="92500" lnSpcReduction="20000"/>
          </a:bodyPr>
          <a:lstStyle/>
          <a:p>
            <a:pPr marL="0" indent="0">
              <a:buNone/>
            </a:pPr>
            <a:r>
              <a:rPr lang="en-US" b="1">
                <a:solidFill>
                  <a:srgbClr val="006666"/>
                </a:solidFill>
              </a:rPr>
              <a:t>Pros of using Stacked Column Chart (</a:t>
            </a:r>
            <a:r>
              <a:rPr lang="th-TH" b="1">
                <a:solidFill>
                  <a:srgbClr val="006666"/>
                </a:solidFill>
              </a:rPr>
              <a:t>ข้อดี</a:t>
            </a:r>
            <a:r>
              <a:rPr lang="en-US" b="1">
                <a:solidFill>
                  <a:srgbClr val="006666"/>
                </a:solidFill>
              </a:rPr>
              <a:t>)</a:t>
            </a:r>
          </a:p>
          <a:p>
            <a:pPr marL="0" indent="0">
              <a:buNone/>
            </a:pPr>
            <a:r>
              <a:rPr lang="en-US"/>
              <a:t>They help in easily knowing the contribution of a factor to the group.</a:t>
            </a:r>
          </a:p>
          <a:p>
            <a:r>
              <a:rPr lang="en-US"/>
              <a:t>They are easy to understand.</a:t>
            </a:r>
          </a:p>
          <a:p>
            <a:r>
              <a:rPr lang="en-US"/>
              <a:t>Easy to visualize results on bar graphs.</a:t>
            </a:r>
          </a:p>
          <a:p>
            <a:r>
              <a:rPr lang="en-US"/>
              <a:t>Easy to depict the difference between the various inputs of the same group.</a:t>
            </a:r>
          </a:p>
          <a:p>
            <a:r>
              <a:rPr lang="th-TH" b="1">
                <a:latin typeface="AngsanaUPC" panose="02020603050405020304" pitchFamily="18" charset="-34"/>
                <a:cs typeface="AngsanaUPC" panose="02020603050405020304" pitchFamily="18" charset="-34"/>
              </a:rPr>
              <a:t>และประหยัดเนื้อที่ในการแสดง </a:t>
            </a:r>
            <a:r>
              <a:rPr lang="en-US" b="1">
                <a:latin typeface="AngsanaUPC" panose="02020603050405020304" pitchFamily="18" charset="-34"/>
                <a:cs typeface="AngsanaUPC" panose="02020603050405020304" pitchFamily="18" charset="-34"/>
              </a:rPr>
              <a:t>Chart</a:t>
            </a:r>
          </a:p>
          <a:p>
            <a:pPr marL="0" indent="0">
              <a:buNone/>
            </a:pPr>
            <a:endParaRPr lang="en-US"/>
          </a:p>
          <a:p>
            <a:pPr marL="0" indent="0">
              <a:buNone/>
            </a:pPr>
            <a:r>
              <a:rPr lang="en-US" b="1">
                <a:solidFill>
                  <a:srgbClr val="DE004A"/>
                </a:solidFill>
              </a:rPr>
              <a:t>Cons of using Stacked Column Chart (</a:t>
            </a:r>
            <a:r>
              <a:rPr lang="th-TH" b="1">
                <a:solidFill>
                  <a:srgbClr val="DE004A"/>
                </a:solidFill>
              </a:rPr>
              <a:t>ข้อดี</a:t>
            </a:r>
            <a:r>
              <a:rPr lang="en-US" b="1">
                <a:solidFill>
                  <a:srgbClr val="DE004A"/>
                </a:solidFill>
              </a:rPr>
              <a:t>)</a:t>
            </a:r>
          </a:p>
          <a:p>
            <a:r>
              <a:rPr lang="en-US"/>
              <a:t>Stacked column charts are useful only if there are limited segments in a group; if there are many inputs that belong to the same group, then the stacked column chart will be very congested, making the analysis difficult.</a:t>
            </a:r>
          </a:p>
          <a:p>
            <a:endParaRPr lang="en-US"/>
          </a:p>
        </p:txBody>
      </p:sp>
      <p:sp>
        <p:nvSpPr>
          <p:cNvPr id="4" name="Rectangle 3"/>
          <p:cNvSpPr/>
          <p:nvPr/>
        </p:nvSpPr>
        <p:spPr>
          <a:xfrm>
            <a:off x="575306" y="6311900"/>
            <a:ext cx="5345438" cy="369332"/>
          </a:xfrm>
          <a:prstGeom prst="rect">
            <a:avLst/>
          </a:prstGeom>
        </p:spPr>
        <p:txBody>
          <a:bodyPr wrap="none">
            <a:spAutoFit/>
          </a:bodyPr>
          <a:lstStyle/>
          <a:p>
            <a:r>
              <a:rPr lang="en-US">
                <a:solidFill>
                  <a:srgbClr val="0070C0"/>
                </a:solidFill>
              </a:rPr>
              <a:t>https://www.educba.com/excel-stacked-column-chart/</a:t>
            </a:r>
          </a:p>
        </p:txBody>
      </p:sp>
    </p:spTree>
    <p:extLst>
      <p:ext uri="{BB962C8B-B14F-4D97-AF65-F5344CB8AC3E}">
        <p14:creationId xmlns:p14="http://schemas.microsoft.com/office/powerpoint/2010/main" xmlns="" val="254775610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700" y="0"/>
            <a:ext cx="12179300" cy="762000"/>
          </a:xfrm>
          <a:solidFill>
            <a:srgbClr val="FFDB75"/>
          </a:solidFill>
        </p:spPr>
        <p:txBody>
          <a:bodyPr>
            <a:normAutofit/>
          </a:bodyPr>
          <a:lstStyle/>
          <a:p>
            <a:pPr lvl="0"/>
            <a:r>
              <a:rPr lang="en-US"/>
              <a:t>Pie Chart </a:t>
            </a:r>
            <a:r>
              <a:rPr lang="en-US" b="1">
                <a:solidFill>
                  <a:srgbClr val="0000CC"/>
                </a:solidFill>
                <a:latin typeface="AngsanaUPC" pitchFamily="18" charset="-34"/>
                <a:cs typeface="AngsanaUPC" pitchFamily="18" charset="-34"/>
              </a:rPr>
              <a:t>(</a:t>
            </a:r>
            <a:r>
              <a:rPr lang="th-TH" b="1">
                <a:solidFill>
                  <a:srgbClr val="0000CC"/>
                </a:solidFill>
                <a:latin typeface="AngsanaUPC" pitchFamily="18" charset="-34"/>
                <a:cs typeface="AngsanaUPC" pitchFamily="18" charset="-34"/>
              </a:rPr>
              <a:t>แผนภูมิวงกลม</a:t>
            </a:r>
            <a:r>
              <a:rPr lang="en-US" b="1">
                <a:solidFill>
                  <a:srgbClr val="0000CC"/>
                </a:solidFill>
                <a:latin typeface="AngsanaUPC" pitchFamily="18" charset="-34"/>
                <a:cs typeface="AngsanaUPC" pitchFamily="18" charset="-34"/>
              </a:rPr>
              <a:t>) </a:t>
            </a:r>
            <a:r>
              <a:rPr lang="en-US" i="1"/>
              <a:t>(</a:t>
            </a:r>
            <a:r>
              <a:rPr lang="en-US" b="1" i="1">
                <a:latin typeface="AngsanaUPC" panose="02020603050405020304" pitchFamily="18" charset="-34"/>
                <a:cs typeface="AngsanaUPC" panose="02020603050405020304" pitchFamily="18" charset="-34"/>
              </a:rPr>
              <a:t>Ramesh S., PP 132)</a:t>
            </a:r>
            <a:endParaRPr lang="en-US" i="1"/>
          </a:p>
        </p:txBody>
      </p:sp>
      <p:sp>
        <p:nvSpPr>
          <p:cNvPr id="3" name="Content Placeholder 2"/>
          <p:cNvSpPr>
            <a:spLocks noGrp="1"/>
          </p:cNvSpPr>
          <p:nvPr>
            <p:ph idx="1"/>
          </p:nvPr>
        </p:nvSpPr>
        <p:spPr>
          <a:xfrm>
            <a:off x="838200" y="1463040"/>
            <a:ext cx="10515600" cy="4713923"/>
          </a:xfrm>
        </p:spPr>
        <p:txBody>
          <a:bodyPr>
            <a:normAutofit fontScale="85000" lnSpcReduction="10000"/>
          </a:bodyPr>
          <a:lstStyle/>
          <a:p>
            <a:pPr marL="0" indent="0">
              <a:buNone/>
            </a:pPr>
            <a:r>
              <a:rPr lang="en-US"/>
              <a:t>	Pie charts are useful for when demonstrating the proportional composition of a particular variable over a static timeframe.</a:t>
            </a:r>
          </a:p>
          <a:p>
            <a:r>
              <a:rPr lang="en-US" b="1" i="1"/>
              <a:t>When the parts add up to 100%: </a:t>
            </a:r>
            <a:r>
              <a:rPr lang="en-US"/>
              <a:t> At a glance, any user knows a pie chart is splitting a population into parts and that the total of those parts equals 100%.</a:t>
            </a:r>
          </a:p>
          <a:p>
            <a:r>
              <a:rPr lang="en-US" b="1" i="1"/>
              <a:t>When approximating is okay: </a:t>
            </a:r>
            <a:r>
              <a:rPr lang="en-US"/>
              <a:t>The pie chart is particularly effective when eyeballing values</a:t>
            </a:r>
            <a:r>
              <a:rPr lang="th-TH"/>
              <a:t> </a:t>
            </a:r>
            <a:r>
              <a:rPr lang="en-US"/>
              <a:t>(</a:t>
            </a:r>
            <a:r>
              <a:rPr lang="th-TH"/>
              <a:t>กะด้วยสายตา ค่าประมาณ</a:t>
            </a:r>
            <a:r>
              <a:rPr lang="en-US"/>
              <a:t>) are enough to get the conversation going. Also, it’s easier to estimate the percentage value of a pie chart compared to, let’s say, a bar chart. That’s because pies have an invisible scale with 25%, 50%, 75%, and 100% built in at four points of the circle. Your audience doesn’t have to guess the proportions – you can easily add data labels or build the sister of the pie chart, the donut chart, to display additional information.</a:t>
            </a:r>
          </a:p>
          <a:p>
            <a:r>
              <a:rPr lang="en-US" b="1" i="1"/>
              <a:t>When there aren’t many proportions to the variable or they are combined: </a:t>
            </a:r>
            <a:r>
              <a:rPr lang="en-US"/>
              <a:t>Pie charts are great when answering questions like, </a:t>
            </a:r>
            <a:r>
              <a:rPr lang="en-US">
                <a:solidFill>
                  <a:srgbClr val="0070C0"/>
                </a:solidFill>
              </a:rPr>
              <a:t>“What two largest suppliers control 65% of the market?”</a:t>
            </a:r>
          </a:p>
          <a:p>
            <a:pPr marL="0" indent="0">
              <a:buNone/>
            </a:pPr>
            <a:endParaRPr lang="en-US"/>
          </a:p>
        </p:txBody>
      </p:sp>
      <p:sp>
        <p:nvSpPr>
          <p:cNvPr id="4" name="Rectangle 3"/>
          <p:cNvSpPr/>
          <p:nvPr/>
        </p:nvSpPr>
        <p:spPr>
          <a:xfrm>
            <a:off x="1073285" y="6488668"/>
            <a:ext cx="11118715" cy="246221"/>
          </a:xfrm>
          <a:prstGeom prst="rect">
            <a:avLst/>
          </a:prstGeom>
        </p:spPr>
        <p:txBody>
          <a:bodyPr wrap="square">
            <a:spAutoFit/>
          </a:bodyPr>
          <a:lstStyle/>
          <a:p>
            <a:r>
              <a:rPr lang="en-US" sz="1000"/>
              <a:t>https://www.datapine.com/blog/how-to-choose-the-right-data-visualization-types/</a:t>
            </a:r>
          </a:p>
        </p:txBody>
      </p:sp>
    </p:spTree>
    <p:extLst>
      <p:ext uri="{BB962C8B-B14F-4D97-AF65-F5344CB8AC3E}">
        <p14:creationId xmlns:p14="http://schemas.microsoft.com/office/powerpoint/2010/main" xmlns="" val="401266579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981200" y="1143000"/>
            <a:ext cx="8229600" cy="4495800"/>
          </a:xfrm>
        </p:spPr>
        <p:txBody>
          <a:bodyPr>
            <a:noAutofit/>
          </a:bodyPr>
          <a:lstStyle/>
          <a:p>
            <a:pPr fontAlgn="base">
              <a:lnSpc>
                <a:spcPct val="110000"/>
              </a:lnSpc>
              <a:spcAft>
                <a:spcPct val="0"/>
              </a:spcAft>
              <a:buClr>
                <a:srgbClr val="990033"/>
              </a:buClr>
              <a:buSzPct val="75000"/>
              <a:buFont typeface="Wingdings" pitchFamily="2" charset="2"/>
              <a:buChar char="n"/>
            </a:pPr>
            <a:r>
              <a:rPr lang="th-TH" b="1">
                <a:solidFill>
                  <a:srgbClr val="000099"/>
                </a:solidFill>
                <a:latin typeface="AngsanaUPC" pitchFamily="18" charset="-34"/>
                <a:cs typeface="AngsanaUPC" pitchFamily="18" charset="-34"/>
              </a:rPr>
              <a:t>แผนภูมิวงกลม </a:t>
            </a:r>
            <a:r>
              <a:rPr lang="en-US" b="1">
                <a:solidFill>
                  <a:srgbClr val="000099"/>
                </a:solidFill>
                <a:latin typeface="AngsanaUPC" pitchFamily="18" charset="-34"/>
                <a:cs typeface="AngsanaUPC" pitchFamily="18" charset="-34"/>
              </a:rPr>
              <a:t>(Pie Chart)</a:t>
            </a:r>
            <a:r>
              <a:rPr lang="th-TH" b="1">
                <a:solidFill>
                  <a:srgbClr val="000099"/>
                </a:solidFill>
                <a:latin typeface="AngsanaUPC" pitchFamily="18" charset="-34"/>
                <a:cs typeface="AngsanaUPC" pitchFamily="18" charset="-34"/>
              </a:rPr>
              <a:t> เหมาะสำหรับการเปรียบเทียบสัดส่วนทั้งหมด เช่น จำนวนสัดส่วนของยอดขายจาก </a:t>
            </a:r>
            <a:r>
              <a:rPr lang="en-US" b="1">
                <a:solidFill>
                  <a:srgbClr val="000099"/>
                </a:solidFill>
                <a:latin typeface="AngsanaUPC" pitchFamily="18" charset="-34"/>
                <a:cs typeface="AngsanaUPC" pitchFamily="18" charset="-34"/>
              </a:rPr>
              <a:t>5 </a:t>
            </a:r>
            <a:r>
              <a:rPr lang="th-TH" b="1">
                <a:solidFill>
                  <a:srgbClr val="000099"/>
                </a:solidFill>
                <a:latin typeface="AngsanaUPC" pitchFamily="18" charset="-34"/>
                <a:cs typeface="AngsanaUPC" pitchFamily="18" charset="-34"/>
              </a:rPr>
              <a:t>สาขาของร้าน</a:t>
            </a:r>
          </a:p>
          <a:p>
            <a:pPr fontAlgn="base">
              <a:lnSpc>
                <a:spcPct val="110000"/>
              </a:lnSpc>
              <a:spcAft>
                <a:spcPct val="0"/>
              </a:spcAft>
              <a:buClr>
                <a:srgbClr val="990033"/>
              </a:buClr>
              <a:buSzPct val="75000"/>
              <a:buFont typeface="Wingdings" pitchFamily="2" charset="2"/>
              <a:buChar char="n"/>
            </a:pPr>
            <a:r>
              <a:rPr lang="th-TH" b="1">
                <a:solidFill>
                  <a:srgbClr val="000099"/>
                </a:solidFill>
                <a:latin typeface="AngsanaUPC" pitchFamily="18" charset="-34"/>
                <a:cs typeface="AngsanaUPC" pitchFamily="18" charset="-34"/>
              </a:rPr>
              <a:t>ไม่เหมาะสำหรับการแสดงข้อมูลที่เปลี่ยนแปลงตามกาลเวลา เช่น ไม่เหมาะกับแสดงยอดขายของหลายๆ ปี โดยมีจำนวนปีย้อนหลังหลายปี</a:t>
            </a:r>
          </a:p>
          <a:p>
            <a:pPr fontAlgn="base">
              <a:lnSpc>
                <a:spcPct val="110000"/>
              </a:lnSpc>
              <a:spcAft>
                <a:spcPct val="0"/>
              </a:spcAft>
              <a:buClr>
                <a:srgbClr val="990033"/>
              </a:buClr>
              <a:buSzPct val="75000"/>
              <a:buFont typeface="Wingdings" pitchFamily="2" charset="2"/>
              <a:buChar char="n"/>
            </a:pPr>
            <a:r>
              <a:rPr lang="th-TH" b="1">
                <a:solidFill>
                  <a:srgbClr val="000099"/>
                </a:solidFill>
                <a:latin typeface="AngsanaUPC" pitchFamily="18" charset="-34"/>
                <a:cs typeface="AngsanaUPC" pitchFamily="18" charset="-34"/>
              </a:rPr>
              <a:t>ข้อมูลกลุ่มที่เหมาะสม ไม่ควรมีมากเกินไปจนทำให้สับสน </a:t>
            </a:r>
            <a:r>
              <a:rPr lang="en-US" b="1">
                <a:solidFill>
                  <a:srgbClr val="000099"/>
                </a:solidFill>
                <a:latin typeface="AngsanaUPC" pitchFamily="18" charset="-34"/>
                <a:cs typeface="AngsanaUPC" pitchFamily="18" charset="-34"/>
              </a:rPr>
              <a:t>(5-6 </a:t>
            </a:r>
            <a:r>
              <a:rPr lang="th-TH" b="1">
                <a:solidFill>
                  <a:srgbClr val="000099"/>
                </a:solidFill>
                <a:latin typeface="AngsanaUPC" pitchFamily="18" charset="-34"/>
                <a:cs typeface="AngsanaUPC" pitchFamily="18" charset="-34"/>
              </a:rPr>
              <a:t>กลุ่ม ถือว่าเหมาะสม</a:t>
            </a:r>
            <a:r>
              <a:rPr lang="en-US" b="1">
                <a:solidFill>
                  <a:srgbClr val="000099"/>
                </a:solidFill>
                <a:latin typeface="AngsanaUPC" pitchFamily="18" charset="-34"/>
                <a:cs typeface="AngsanaUPC" pitchFamily="18" charset="-34"/>
              </a:rPr>
              <a:t>)</a:t>
            </a:r>
            <a:endParaRPr lang="th-TH" b="1">
              <a:solidFill>
                <a:srgbClr val="000099"/>
              </a:solidFill>
              <a:latin typeface="AngsanaUPC" pitchFamily="18" charset="-34"/>
              <a:cs typeface="AngsanaUPC" pitchFamily="18" charset="-34"/>
            </a:endParaRPr>
          </a:p>
          <a:p>
            <a:pPr fontAlgn="base">
              <a:lnSpc>
                <a:spcPct val="110000"/>
              </a:lnSpc>
              <a:spcAft>
                <a:spcPct val="0"/>
              </a:spcAft>
              <a:buClr>
                <a:srgbClr val="990033"/>
              </a:buClr>
              <a:buSzPct val="75000"/>
              <a:buFont typeface="Wingdings" pitchFamily="2" charset="2"/>
              <a:buChar char="n"/>
            </a:pPr>
            <a:r>
              <a:rPr lang="th-TH" b="1">
                <a:solidFill>
                  <a:srgbClr val="000099"/>
                </a:solidFill>
                <a:latin typeface="AngsanaUPC" pitchFamily="18" charset="-34"/>
                <a:cs typeface="AngsanaUPC" pitchFamily="18" charset="-34"/>
              </a:rPr>
              <a:t>หากเป็นการเปรียบเทียบ </a:t>
            </a:r>
            <a:r>
              <a:rPr lang="en-US" b="1">
                <a:solidFill>
                  <a:srgbClr val="000099"/>
                </a:solidFill>
                <a:latin typeface="AngsanaUPC" pitchFamily="18" charset="-34"/>
                <a:cs typeface="AngsanaUPC" pitchFamily="18" charset="-34"/>
              </a:rPr>
              <a:t>% </a:t>
            </a:r>
            <a:r>
              <a:rPr lang="th-TH" b="1">
                <a:solidFill>
                  <a:srgbClr val="000099"/>
                </a:solidFill>
                <a:latin typeface="AngsanaUPC" pitchFamily="18" charset="-34"/>
                <a:cs typeface="AngsanaUPC" pitchFamily="18" charset="-34"/>
              </a:rPr>
              <a:t>ภาพรวมต้องเท่ากับ </a:t>
            </a:r>
            <a:r>
              <a:rPr lang="en-US" b="1">
                <a:solidFill>
                  <a:srgbClr val="000099"/>
                </a:solidFill>
                <a:latin typeface="AngsanaUPC" pitchFamily="18" charset="-34"/>
                <a:cs typeface="AngsanaUPC" pitchFamily="18" charset="-34"/>
              </a:rPr>
              <a:t>100% (</a:t>
            </a:r>
            <a:r>
              <a:rPr lang="th-TH" b="1">
                <a:solidFill>
                  <a:srgbClr val="000099"/>
                </a:solidFill>
                <a:latin typeface="AngsanaUPC" pitchFamily="18" charset="-34"/>
                <a:cs typeface="AngsanaUPC" pitchFamily="18" charset="-34"/>
              </a:rPr>
              <a:t>หากเป็นจำนวนเงิน ผู้แสดงข้อมูลควรคำนวณยอดเงิน ออกมาเป็นอัตราส่วน หรือ </a:t>
            </a:r>
            <a:r>
              <a:rPr lang="en-US" b="1">
                <a:solidFill>
                  <a:srgbClr val="000099"/>
                </a:solidFill>
                <a:latin typeface="AngsanaUPC" pitchFamily="18" charset="-34"/>
                <a:cs typeface="AngsanaUPC" pitchFamily="18" charset="-34"/>
              </a:rPr>
              <a:t>% </a:t>
            </a:r>
            <a:r>
              <a:rPr lang="th-TH" b="1">
                <a:solidFill>
                  <a:srgbClr val="000099"/>
                </a:solidFill>
                <a:latin typeface="AngsanaUPC" pitchFamily="18" charset="-34"/>
                <a:cs typeface="AngsanaUPC" pitchFamily="18" charset="-34"/>
              </a:rPr>
              <a:t>ก่อนนำเสนอ</a:t>
            </a:r>
            <a:r>
              <a:rPr lang="en-US" b="1">
                <a:solidFill>
                  <a:srgbClr val="000099"/>
                </a:solidFill>
                <a:latin typeface="AngsanaUPC" pitchFamily="18" charset="-34"/>
                <a:cs typeface="AngsanaUPC" pitchFamily="18" charset="-34"/>
              </a:rPr>
              <a:t>)</a:t>
            </a:r>
            <a:endParaRPr lang="th-TH" b="1">
              <a:solidFill>
                <a:srgbClr val="000099"/>
              </a:solidFill>
              <a:latin typeface="AngsanaUPC" pitchFamily="18" charset="-34"/>
              <a:cs typeface="AngsanaUPC" pitchFamily="18" charset="-34"/>
            </a:endParaRPr>
          </a:p>
          <a:p>
            <a:pPr>
              <a:buClr>
                <a:srgbClr val="C00000"/>
              </a:buClr>
              <a:buSzPct val="108000"/>
              <a:buNone/>
            </a:pPr>
            <a:endParaRPr lang="th-TH"/>
          </a:p>
          <a:p>
            <a:pPr lvl="1">
              <a:buClr>
                <a:srgbClr val="C00000"/>
              </a:buClr>
              <a:buSzPct val="108000"/>
              <a:buBlip>
                <a:blip r:embed="rId2"/>
              </a:buBlip>
            </a:pPr>
            <a:endParaRPr lang="th-TH" sz="3200"/>
          </a:p>
        </p:txBody>
      </p:sp>
      <p:sp>
        <p:nvSpPr>
          <p:cNvPr id="5" name="Rectangle 4"/>
          <p:cNvSpPr/>
          <p:nvPr/>
        </p:nvSpPr>
        <p:spPr>
          <a:xfrm>
            <a:off x="2057400" y="6248400"/>
            <a:ext cx="8001000" cy="369332"/>
          </a:xfrm>
          <a:prstGeom prst="rect">
            <a:avLst/>
          </a:prstGeom>
        </p:spPr>
        <p:txBody>
          <a:bodyPr wrap="square">
            <a:spAutoFit/>
          </a:bodyPr>
          <a:lstStyle/>
          <a:p>
            <a:r>
              <a:rPr lang="en-US">
                <a:solidFill>
                  <a:srgbClr val="0000CC"/>
                </a:solidFill>
              </a:rPr>
              <a:t>https://infogram.com/blog/do-this-not-that-pie-charts/</a:t>
            </a:r>
            <a:endParaRPr lang="th-TH">
              <a:solidFill>
                <a:srgbClr val="0000CC"/>
              </a:solidFill>
            </a:endParaRPr>
          </a:p>
        </p:txBody>
      </p:sp>
      <p:sp>
        <p:nvSpPr>
          <p:cNvPr id="8" name="Title 1"/>
          <p:cNvSpPr txBox="1">
            <a:spLocks/>
          </p:cNvSpPr>
          <p:nvPr/>
        </p:nvSpPr>
        <p:spPr>
          <a:xfrm>
            <a:off x="0" y="0"/>
            <a:ext cx="12192000" cy="639762"/>
          </a:xfrm>
          <a:prstGeom prst="rect">
            <a:avLst/>
          </a:prstGeom>
          <a:solidFill>
            <a:srgbClr val="FFDB75"/>
          </a:solidFill>
        </p:spPr>
        <p:txBody>
          <a:bodyPr vert="horz" lIns="91440" tIns="45720" rIns="91440" bIns="45720" rtlCol="0" anchor="ctr">
            <a:noAutofit/>
          </a:bodyPr>
          <a:lstStyle/>
          <a:p>
            <a:pPr lvl="0">
              <a:spcBef>
                <a:spcPct val="0"/>
              </a:spcBef>
            </a:pPr>
            <a:r>
              <a:rPr lang="en-US" sz="4400" b="1">
                <a:solidFill>
                  <a:srgbClr val="0000CC"/>
                </a:solidFill>
                <a:latin typeface="AngsanaUPC" pitchFamily="18" charset="-34"/>
                <a:ea typeface="+mj-ea"/>
                <a:cs typeface="AngsanaUPC" pitchFamily="18" charset="-34"/>
              </a:rPr>
              <a:t>Pie Chart </a:t>
            </a:r>
            <a:r>
              <a:rPr lang="en-US" sz="4000" b="1">
                <a:solidFill>
                  <a:srgbClr val="0000CC"/>
                </a:solidFill>
                <a:latin typeface="AngsanaUPC" pitchFamily="18" charset="-34"/>
                <a:ea typeface="+mj-ea"/>
                <a:cs typeface="AngsanaUPC" pitchFamily="18" charset="-34"/>
              </a:rPr>
              <a:t>(</a:t>
            </a:r>
            <a:r>
              <a:rPr lang="th-TH" sz="4000" b="1">
                <a:solidFill>
                  <a:srgbClr val="0000CC"/>
                </a:solidFill>
                <a:latin typeface="AngsanaUPC" pitchFamily="18" charset="-34"/>
                <a:cs typeface="AngsanaUPC" pitchFamily="18" charset="-34"/>
              </a:rPr>
              <a:t>แผนภูมิวงกลม</a:t>
            </a:r>
            <a:r>
              <a:rPr lang="en-US" sz="4000" b="1">
                <a:solidFill>
                  <a:srgbClr val="0000CC"/>
                </a:solidFill>
                <a:latin typeface="AngsanaUPC" pitchFamily="18" charset="-34"/>
                <a:cs typeface="AngsanaUPC" pitchFamily="18" charset="-34"/>
              </a:rPr>
              <a:t>)</a:t>
            </a:r>
            <a:r>
              <a:rPr lang="th-TH" sz="4000" b="1">
                <a:solidFill>
                  <a:srgbClr val="0000CC"/>
                </a:solidFill>
                <a:latin typeface="AngsanaUPC" pitchFamily="18" charset="-34"/>
                <a:cs typeface="AngsanaUPC" pitchFamily="18" charset="-34"/>
              </a:rPr>
              <a:t> </a:t>
            </a:r>
            <a:endParaRPr lang="th-TH" sz="4000">
              <a:solidFill>
                <a:srgbClr val="0000CC"/>
              </a:solidFill>
              <a:latin typeface="AngsanaUPC" pitchFamily="18" charset="-34"/>
              <a:ea typeface="+mj-ea"/>
              <a:cs typeface="AngsanaUPC" pitchFamily="18" charset="-34"/>
            </a:endParaRPr>
          </a:p>
        </p:txBody>
      </p:sp>
    </p:spTree>
    <p:extLst>
      <p:ext uri="{BB962C8B-B14F-4D97-AF65-F5344CB8AC3E}">
        <p14:creationId xmlns:p14="http://schemas.microsoft.com/office/powerpoint/2010/main" xmlns="" val="296194982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UCI Dataset</a:t>
            </a:r>
          </a:p>
        </p:txBody>
      </p:sp>
      <p:sp>
        <p:nvSpPr>
          <p:cNvPr id="3" name="Content Placeholder 2"/>
          <p:cNvSpPr>
            <a:spLocks noGrp="1"/>
          </p:cNvSpPr>
          <p:nvPr>
            <p:ph idx="1"/>
          </p:nvPr>
        </p:nvSpPr>
        <p:spPr/>
        <p:txBody>
          <a:bodyPr/>
          <a:lstStyle/>
          <a:p>
            <a:pPr marL="0" indent="0">
              <a:buNone/>
            </a:pPr>
            <a:r>
              <a:rPr lang="en-US"/>
              <a:t>https://archive.ics.uci.edu/ml/datasets.php</a:t>
            </a:r>
          </a:p>
          <a:p>
            <a:pPr marL="0" indent="0">
              <a:buNone/>
            </a:pPr>
            <a:endParaRPr lang="en-US"/>
          </a:p>
        </p:txBody>
      </p:sp>
      <p:pic>
        <p:nvPicPr>
          <p:cNvPr id="4" name="Picture 3"/>
          <p:cNvPicPr>
            <a:picLocks noChangeAspect="1"/>
          </p:cNvPicPr>
          <p:nvPr/>
        </p:nvPicPr>
        <p:blipFill>
          <a:blip r:embed="rId2" cstate="print"/>
          <a:stretch>
            <a:fillRect/>
          </a:stretch>
        </p:blipFill>
        <p:spPr>
          <a:xfrm>
            <a:off x="838200" y="2496457"/>
            <a:ext cx="9133114" cy="3680506"/>
          </a:xfrm>
          <a:prstGeom prst="rect">
            <a:avLst/>
          </a:prstGeom>
        </p:spPr>
      </p:pic>
    </p:spTree>
    <p:extLst>
      <p:ext uri="{BB962C8B-B14F-4D97-AF65-F5344CB8AC3E}">
        <p14:creationId xmlns:p14="http://schemas.microsoft.com/office/powerpoint/2010/main" xmlns="" val="414022962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609600"/>
            <a:ext cx="12192000" cy="579438"/>
          </a:xfrm>
          <a:solidFill>
            <a:schemeClr val="accent6">
              <a:lumMod val="20000"/>
              <a:lumOff val="80000"/>
            </a:schemeClr>
          </a:solidFill>
        </p:spPr>
        <p:txBody>
          <a:bodyPr>
            <a:normAutofit fontScale="90000"/>
          </a:bodyPr>
          <a:lstStyle/>
          <a:p>
            <a:r>
              <a:rPr lang="th-TH"/>
              <a:t>การเปรียบเทียบความเหมาะสม</a:t>
            </a:r>
          </a:p>
        </p:txBody>
      </p:sp>
      <p:pic>
        <p:nvPicPr>
          <p:cNvPr id="4" name="Picture 2"/>
          <p:cNvPicPr>
            <a:picLocks noChangeAspect="1" noChangeArrowheads="1"/>
          </p:cNvPicPr>
          <p:nvPr/>
        </p:nvPicPr>
        <p:blipFill>
          <a:blip r:embed="rId2" cstate="print"/>
          <a:srcRect/>
          <a:stretch>
            <a:fillRect/>
          </a:stretch>
        </p:blipFill>
        <p:spPr bwMode="auto">
          <a:xfrm>
            <a:off x="2285999" y="1885266"/>
            <a:ext cx="4165601" cy="2819400"/>
          </a:xfrm>
          <a:prstGeom prst="rect">
            <a:avLst/>
          </a:prstGeom>
          <a:noFill/>
          <a:ln w="9525">
            <a:noFill/>
            <a:miter lim="800000"/>
            <a:headEnd/>
            <a:tailEnd/>
          </a:ln>
        </p:spPr>
      </p:pic>
      <p:pic>
        <p:nvPicPr>
          <p:cNvPr id="2050" name="Picture 2"/>
          <p:cNvPicPr>
            <a:picLocks noChangeAspect="1" noChangeArrowheads="1"/>
          </p:cNvPicPr>
          <p:nvPr/>
        </p:nvPicPr>
        <p:blipFill>
          <a:blip r:embed="rId3" cstate="print"/>
          <a:srcRect/>
          <a:stretch>
            <a:fillRect/>
          </a:stretch>
        </p:blipFill>
        <p:spPr bwMode="auto">
          <a:xfrm>
            <a:off x="3975100" y="4757912"/>
            <a:ext cx="561975" cy="485775"/>
          </a:xfrm>
          <a:prstGeom prst="rect">
            <a:avLst/>
          </a:prstGeom>
          <a:noFill/>
          <a:ln w="9525">
            <a:noFill/>
            <a:miter lim="800000"/>
            <a:headEnd/>
            <a:tailEnd/>
          </a:ln>
        </p:spPr>
      </p:pic>
      <p:pic>
        <p:nvPicPr>
          <p:cNvPr id="2051" name="Picture 3"/>
          <p:cNvPicPr>
            <a:picLocks noChangeAspect="1" noChangeArrowheads="1"/>
          </p:cNvPicPr>
          <p:nvPr/>
        </p:nvPicPr>
        <p:blipFill>
          <a:blip r:embed="rId4" cstate="print"/>
          <a:srcRect/>
          <a:stretch>
            <a:fillRect/>
          </a:stretch>
        </p:blipFill>
        <p:spPr bwMode="auto">
          <a:xfrm>
            <a:off x="6604001" y="1828801"/>
            <a:ext cx="4562893" cy="2932330"/>
          </a:xfrm>
          <a:prstGeom prst="rect">
            <a:avLst/>
          </a:prstGeom>
          <a:noFill/>
          <a:ln w="9525">
            <a:noFill/>
            <a:miter lim="800000"/>
            <a:headEnd/>
            <a:tailEnd/>
          </a:ln>
        </p:spPr>
      </p:pic>
      <p:pic>
        <p:nvPicPr>
          <p:cNvPr id="2052" name="Picture 4"/>
          <p:cNvPicPr>
            <a:picLocks noChangeAspect="1" noChangeArrowheads="1"/>
          </p:cNvPicPr>
          <p:nvPr/>
        </p:nvPicPr>
        <p:blipFill>
          <a:blip r:embed="rId5" cstate="print"/>
          <a:srcRect/>
          <a:stretch>
            <a:fillRect/>
          </a:stretch>
        </p:blipFill>
        <p:spPr bwMode="auto">
          <a:xfrm>
            <a:off x="8755272" y="4821068"/>
            <a:ext cx="561975" cy="409575"/>
          </a:xfrm>
          <a:prstGeom prst="rect">
            <a:avLst/>
          </a:prstGeom>
          <a:noFill/>
          <a:ln w="9525">
            <a:noFill/>
            <a:miter lim="800000"/>
            <a:headEnd/>
            <a:tailEnd/>
          </a:ln>
        </p:spPr>
      </p:pic>
      <p:sp>
        <p:nvSpPr>
          <p:cNvPr id="8" name="TextBox 7"/>
          <p:cNvSpPr txBox="1"/>
          <p:nvPr/>
        </p:nvSpPr>
        <p:spPr>
          <a:xfrm>
            <a:off x="2057400" y="5486400"/>
            <a:ext cx="3657599" cy="369332"/>
          </a:xfrm>
          <a:prstGeom prst="rect">
            <a:avLst/>
          </a:prstGeom>
          <a:noFill/>
        </p:spPr>
        <p:txBody>
          <a:bodyPr wrap="square" rtlCol="0">
            <a:spAutoFit/>
          </a:bodyPr>
          <a:lstStyle/>
          <a:p>
            <a:pPr algn="ctr"/>
            <a:r>
              <a:rPr lang="th-TH"/>
              <a:t>มีข้อมูลมากเกินไป สีที่ทับซ้อนกัน</a:t>
            </a:r>
          </a:p>
        </p:txBody>
      </p:sp>
      <p:sp>
        <p:nvSpPr>
          <p:cNvPr id="9" name="TextBox 8"/>
          <p:cNvSpPr txBox="1"/>
          <p:nvPr/>
        </p:nvSpPr>
        <p:spPr>
          <a:xfrm>
            <a:off x="6850272" y="5458168"/>
            <a:ext cx="3810000" cy="369332"/>
          </a:xfrm>
          <a:prstGeom prst="rect">
            <a:avLst/>
          </a:prstGeom>
          <a:noFill/>
        </p:spPr>
        <p:txBody>
          <a:bodyPr wrap="square" rtlCol="0">
            <a:spAutoFit/>
          </a:bodyPr>
          <a:lstStyle/>
          <a:p>
            <a:pPr algn="ctr"/>
            <a:r>
              <a:rPr lang="th-TH">
                <a:latin typeface="AngsanaUPC" pitchFamily="18" charset="-34"/>
                <a:cs typeface="AngsanaUPC" pitchFamily="18" charset="-34"/>
              </a:rPr>
              <a:t>จำนวนกลุ่มเหมาะสม ข้อมูลรวมแสดง </a:t>
            </a:r>
            <a:r>
              <a:rPr lang="en-US">
                <a:latin typeface="AngsanaUPC" pitchFamily="18" charset="-34"/>
                <a:cs typeface="AngsanaUPC" pitchFamily="18" charset="-34"/>
              </a:rPr>
              <a:t>100%</a:t>
            </a:r>
            <a:endParaRPr lang="th-TH">
              <a:latin typeface="AngsanaUPC" pitchFamily="18" charset="-34"/>
              <a:cs typeface="AngsanaUPC" pitchFamily="18" charset="-34"/>
            </a:endParaRPr>
          </a:p>
        </p:txBody>
      </p:sp>
      <p:sp>
        <p:nvSpPr>
          <p:cNvPr id="11" name="Title 1"/>
          <p:cNvSpPr txBox="1">
            <a:spLocks/>
          </p:cNvSpPr>
          <p:nvPr/>
        </p:nvSpPr>
        <p:spPr>
          <a:xfrm>
            <a:off x="0" y="0"/>
            <a:ext cx="12192000" cy="639762"/>
          </a:xfrm>
          <a:prstGeom prst="rect">
            <a:avLst/>
          </a:prstGeom>
          <a:solidFill>
            <a:srgbClr val="FFDB75"/>
          </a:solidFill>
        </p:spPr>
        <p:txBody>
          <a:bodyPr vert="horz" lIns="91440" tIns="45720" rIns="91440" bIns="45720" rtlCol="0" anchor="ctr">
            <a:noAutofit/>
          </a:bodyPr>
          <a:lstStyle/>
          <a:p>
            <a:pPr lvl="0">
              <a:spcBef>
                <a:spcPct val="0"/>
              </a:spcBef>
            </a:pPr>
            <a:r>
              <a:rPr lang="en-US" sz="4400" b="1">
                <a:solidFill>
                  <a:srgbClr val="0000CC"/>
                </a:solidFill>
                <a:latin typeface="AngsanaUPC" pitchFamily="18" charset="-34"/>
                <a:ea typeface="+mj-ea"/>
                <a:cs typeface="AngsanaUPC" pitchFamily="18" charset="-34"/>
              </a:rPr>
              <a:t>Pie Chart </a:t>
            </a:r>
            <a:r>
              <a:rPr lang="en-US" sz="4000" b="1">
                <a:solidFill>
                  <a:srgbClr val="0000CC"/>
                </a:solidFill>
                <a:latin typeface="AngsanaUPC" pitchFamily="18" charset="-34"/>
                <a:ea typeface="+mj-ea"/>
                <a:cs typeface="AngsanaUPC" pitchFamily="18" charset="-34"/>
              </a:rPr>
              <a:t>(</a:t>
            </a:r>
            <a:r>
              <a:rPr lang="th-TH" sz="4000" b="1">
                <a:solidFill>
                  <a:srgbClr val="0000CC"/>
                </a:solidFill>
                <a:latin typeface="AngsanaUPC" pitchFamily="18" charset="-34"/>
                <a:cs typeface="AngsanaUPC" pitchFamily="18" charset="-34"/>
              </a:rPr>
              <a:t>แผนภูมิวงกลม</a:t>
            </a:r>
            <a:r>
              <a:rPr lang="en-US" sz="4000" b="1">
                <a:solidFill>
                  <a:srgbClr val="0000CC"/>
                </a:solidFill>
                <a:latin typeface="AngsanaUPC" pitchFamily="18" charset="-34"/>
                <a:cs typeface="AngsanaUPC" pitchFamily="18" charset="-34"/>
              </a:rPr>
              <a:t>)</a:t>
            </a:r>
            <a:r>
              <a:rPr lang="th-TH" sz="4000" b="1">
                <a:solidFill>
                  <a:srgbClr val="0000CC"/>
                </a:solidFill>
                <a:latin typeface="AngsanaUPC" pitchFamily="18" charset="-34"/>
                <a:cs typeface="AngsanaUPC" pitchFamily="18" charset="-34"/>
              </a:rPr>
              <a:t> </a:t>
            </a:r>
            <a:endParaRPr lang="th-TH" sz="4000">
              <a:solidFill>
                <a:srgbClr val="0000CC"/>
              </a:solidFill>
              <a:latin typeface="AngsanaUPC" pitchFamily="18" charset="-34"/>
              <a:ea typeface="+mj-ea"/>
              <a:cs typeface="AngsanaUPC" pitchFamily="18" charset="-34"/>
            </a:endParaRPr>
          </a:p>
        </p:txBody>
      </p:sp>
      <p:sp>
        <p:nvSpPr>
          <p:cNvPr id="12" name="Content Placeholder 2"/>
          <p:cNvSpPr>
            <a:spLocks noGrp="1"/>
          </p:cNvSpPr>
          <p:nvPr>
            <p:ph idx="1"/>
          </p:nvPr>
        </p:nvSpPr>
        <p:spPr>
          <a:xfrm>
            <a:off x="76201" y="1858961"/>
            <a:ext cx="2197099" cy="2902170"/>
          </a:xfrm>
          <a:solidFill>
            <a:schemeClr val="accent5">
              <a:lumMod val="20000"/>
              <a:lumOff val="80000"/>
            </a:schemeClr>
          </a:solidFill>
        </p:spPr>
        <p:txBody>
          <a:bodyPr>
            <a:normAutofit fontScale="70000" lnSpcReduction="20000"/>
          </a:bodyPr>
          <a:lstStyle/>
          <a:p>
            <a:pPr marL="0" indent="0">
              <a:buNone/>
            </a:pPr>
            <a:r>
              <a:rPr lang="en-US"/>
              <a:t>They lose presentation value after six segments. After six, it is hard for the eyes to decipher what the slices proportion. It also becomes difficult to label the pie chart.</a:t>
            </a:r>
          </a:p>
        </p:txBody>
      </p:sp>
      <p:sp>
        <p:nvSpPr>
          <p:cNvPr id="3" name="TextBox 2"/>
          <p:cNvSpPr txBox="1"/>
          <p:nvPr/>
        </p:nvSpPr>
        <p:spPr>
          <a:xfrm>
            <a:off x="-33337" y="6581001"/>
            <a:ext cx="7639050" cy="276999"/>
          </a:xfrm>
          <a:prstGeom prst="rect">
            <a:avLst/>
          </a:prstGeom>
          <a:noFill/>
        </p:spPr>
        <p:txBody>
          <a:bodyPr wrap="square" rtlCol="0">
            <a:spAutoFit/>
          </a:bodyPr>
          <a:lstStyle/>
          <a:p>
            <a:r>
              <a:rPr lang="en-US" sz="1200"/>
              <a:t>https://www.datapine.com/blog/how-to-choose-the-right-data-visualization-types/</a:t>
            </a:r>
          </a:p>
        </p:txBody>
      </p:sp>
    </p:spTree>
    <p:extLst>
      <p:ext uri="{BB962C8B-B14F-4D97-AF65-F5344CB8AC3E}">
        <p14:creationId xmlns:p14="http://schemas.microsoft.com/office/powerpoint/2010/main" xmlns="" val="47566538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2" cstate="print"/>
          <a:srcRect/>
          <a:stretch>
            <a:fillRect/>
          </a:stretch>
        </p:blipFill>
        <p:spPr bwMode="auto">
          <a:xfrm>
            <a:off x="1968501" y="1887228"/>
            <a:ext cx="5857875" cy="3524869"/>
          </a:xfrm>
          <a:prstGeom prst="rect">
            <a:avLst/>
          </a:prstGeom>
          <a:noFill/>
          <a:ln w="9525">
            <a:noFill/>
            <a:miter lim="800000"/>
            <a:headEnd/>
            <a:tailEnd/>
          </a:ln>
        </p:spPr>
      </p:pic>
      <p:sp>
        <p:nvSpPr>
          <p:cNvPr id="5" name="Title 1"/>
          <p:cNvSpPr txBox="1">
            <a:spLocks/>
          </p:cNvSpPr>
          <p:nvPr/>
        </p:nvSpPr>
        <p:spPr>
          <a:xfrm>
            <a:off x="0" y="0"/>
            <a:ext cx="12192000" cy="639762"/>
          </a:xfrm>
          <a:prstGeom prst="rect">
            <a:avLst/>
          </a:prstGeom>
          <a:solidFill>
            <a:srgbClr val="FFDB75"/>
          </a:solidFill>
        </p:spPr>
        <p:txBody>
          <a:bodyPr vert="horz" lIns="91440" tIns="45720" rIns="91440" bIns="45720" rtlCol="0" anchor="ctr">
            <a:noAutofit/>
          </a:bodyPr>
          <a:lstStyle/>
          <a:p>
            <a:pPr lvl="0">
              <a:spcBef>
                <a:spcPct val="0"/>
              </a:spcBef>
            </a:pPr>
            <a:r>
              <a:rPr lang="en-US" sz="4400" b="1">
                <a:solidFill>
                  <a:srgbClr val="0000CC"/>
                </a:solidFill>
                <a:latin typeface="AngsanaUPC" pitchFamily="18" charset="-34"/>
                <a:ea typeface="+mj-ea"/>
                <a:cs typeface="AngsanaUPC" pitchFamily="18" charset="-34"/>
              </a:rPr>
              <a:t>Pie Chart </a:t>
            </a:r>
            <a:r>
              <a:rPr lang="en-US" sz="4000" b="1">
                <a:solidFill>
                  <a:srgbClr val="0000CC"/>
                </a:solidFill>
                <a:latin typeface="AngsanaUPC" pitchFamily="18" charset="-34"/>
                <a:ea typeface="+mj-ea"/>
                <a:cs typeface="AngsanaUPC" pitchFamily="18" charset="-34"/>
              </a:rPr>
              <a:t>(</a:t>
            </a:r>
            <a:r>
              <a:rPr lang="th-TH" sz="4000" b="1">
                <a:solidFill>
                  <a:srgbClr val="0000CC"/>
                </a:solidFill>
                <a:latin typeface="AngsanaUPC" pitchFamily="18" charset="-34"/>
                <a:cs typeface="AngsanaUPC" pitchFamily="18" charset="-34"/>
              </a:rPr>
              <a:t>แผนภูมิวงกลม</a:t>
            </a:r>
            <a:r>
              <a:rPr lang="en-US" sz="4000" b="1">
                <a:solidFill>
                  <a:srgbClr val="0000CC"/>
                </a:solidFill>
                <a:latin typeface="AngsanaUPC" pitchFamily="18" charset="-34"/>
                <a:cs typeface="AngsanaUPC" pitchFamily="18" charset="-34"/>
              </a:rPr>
              <a:t>)</a:t>
            </a:r>
            <a:r>
              <a:rPr lang="th-TH" sz="4000" b="1">
                <a:solidFill>
                  <a:srgbClr val="0000CC"/>
                </a:solidFill>
                <a:latin typeface="AngsanaUPC" pitchFamily="18" charset="-34"/>
                <a:cs typeface="AngsanaUPC" pitchFamily="18" charset="-34"/>
              </a:rPr>
              <a:t> </a:t>
            </a:r>
            <a:endParaRPr lang="th-TH" sz="4000">
              <a:solidFill>
                <a:srgbClr val="0000CC"/>
              </a:solidFill>
              <a:latin typeface="AngsanaUPC" pitchFamily="18" charset="-34"/>
              <a:ea typeface="+mj-ea"/>
              <a:cs typeface="AngsanaUPC" pitchFamily="18" charset="-34"/>
            </a:endParaRPr>
          </a:p>
        </p:txBody>
      </p:sp>
      <p:sp>
        <p:nvSpPr>
          <p:cNvPr id="6" name="Rectangle 5"/>
          <p:cNvSpPr/>
          <p:nvPr/>
        </p:nvSpPr>
        <p:spPr>
          <a:xfrm>
            <a:off x="1968501" y="5619948"/>
            <a:ext cx="6705600" cy="307777"/>
          </a:xfrm>
          <a:prstGeom prst="rect">
            <a:avLst/>
          </a:prstGeom>
        </p:spPr>
        <p:txBody>
          <a:bodyPr wrap="square">
            <a:spAutoFit/>
          </a:bodyPr>
          <a:lstStyle/>
          <a:p>
            <a:r>
              <a:rPr lang="en-US" sz="1400"/>
              <a:t>https://en.wikipedia.org/wiki/File:HawaiiPopByRace2005.png</a:t>
            </a:r>
            <a:endParaRPr lang="th-TH" sz="1400"/>
          </a:p>
        </p:txBody>
      </p:sp>
      <p:sp>
        <p:nvSpPr>
          <p:cNvPr id="7" name="Title 1"/>
          <p:cNvSpPr>
            <a:spLocks noGrp="1"/>
          </p:cNvSpPr>
          <p:nvPr>
            <p:ph type="title"/>
          </p:nvPr>
        </p:nvSpPr>
        <p:spPr>
          <a:xfrm>
            <a:off x="0" y="609600"/>
            <a:ext cx="12192000" cy="762000"/>
          </a:xfrm>
          <a:solidFill>
            <a:schemeClr val="accent2">
              <a:lumMod val="20000"/>
              <a:lumOff val="80000"/>
            </a:schemeClr>
          </a:solidFill>
        </p:spPr>
        <p:txBody>
          <a:bodyPr>
            <a:normAutofit/>
          </a:bodyPr>
          <a:lstStyle/>
          <a:p>
            <a:r>
              <a:rPr lang="th-TH"/>
              <a:t>ตัวอย่างที่เหมาะสมการใช้รายงานประชากร</a:t>
            </a:r>
          </a:p>
        </p:txBody>
      </p:sp>
      <p:sp>
        <p:nvSpPr>
          <p:cNvPr id="3" name="Rectangle 2"/>
          <p:cNvSpPr/>
          <p:nvPr/>
        </p:nvSpPr>
        <p:spPr>
          <a:xfrm>
            <a:off x="8255000" y="1968190"/>
            <a:ext cx="2768600" cy="3382963"/>
          </a:xfrm>
          <a:prstGeom prst="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800">
                <a:solidFill>
                  <a:schemeClr val="tx1"/>
                </a:solidFill>
                <a:latin typeface="AngsanaUPC" panose="02020603050405020304" pitchFamily="18" charset="-34"/>
                <a:cs typeface="AngsanaUPC" panose="02020603050405020304" pitchFamily="18" charset="-34"/>
              </a:rPr>
              <a:t>- </a:t>
            </a:r>
            <a:r>
              <a:rPr lang="th-TH" sz="2800">
                <a:solidFill>
                  <a:schemeClr val="tx1"/>
                </a:solidFill>
                <a:latin typeface="AngsanaUPC" panose="02020603050405020304" pitchFamily="18" charset="-34"/>
                <a:cs typeface="AngsanaUPC" panose="02020603050405020304" pitchFamily="18" charset="-34"/>
              </a:rPr>
              <a:t>ผลรวม 100</a:t>
            </a:r>
            <a:r>
              <a:rPr lang="en-US" sz="2800">
                <a:solidFill>
                  <a:schemeClr val="tx1"/>
                </a:solidFill>
                <a:latin typeface="AngsanaUPC" panose="02020603050405020304" pitchFamily="18" charset="-34"/>
                <a:cs typeface="AngsanaUPC" panose="02020603050405020304" pitchFamily="18" charset="-34"/>
              </a:rPr>
              <a:t>% </a:t>
            </a:r>
            <a:endParaRPr lang="th-TH" sz="2800">
              <a:solidFill>
                <a:schemeClr val="tx1"/>
              </a:solidFill>
              <a:latin typeface="AngsanaUPC" panose="02020603050405020304" pitchFamily="18" charset="-34"/>
              <a:cs typeface="AngsanaUPC" panose="02020603050405020304" pitchFamily="18" charset="-34"/>
            </a:endParaRPr>
          </a:p>
          <a:p>
            <a:r>
              <a:rPr lang="en-US" sz="2800">
                <a:solidFill>
                  <a:schemeClr val="tx1"/>
                </a:solidFill>
                <a:latin typeface="AngsanaUPC" panose="02020603050405020304" pitchFamily="18" charset="-34"/>
                <a:cs typeface="AngsanaUPC" panose="02020603050405020304" pitchFamily="18" charset="-34"/>
              </a:rPr>
              <a:t>- </a:t>
            </a:r>
            <a:r>
              <a:rPr lang="th-TH" sz="2800">
                <a:solidFill>
                  <a:schemeClr val="tx1"/>
                </a:solidFill>
                <a:latin typeface="AngsanaUPC" panose="02020603050405020304" pitchFamily="18" charset="-34"/>
                <a:cs typeface="AngsanaUPC" panose="02020603050405020304" pitchFamily="18" charset="-34"/>
              </a:rPr>
              <a:t>และจำนวนกลุ่มข้อมูลที่เปรียบเทียบนั้นมีจำนวนกลุ่มไม่มากเกินไป ใน </a:t>
            </a:r>
            <a:r>
              <a:rPr lang="en-US" sz="2800">
                <a:solidFill>
                  <a:schemeClr val="tx1"/>
                </a:solidFill>
                <a:latin typeface="AngsanaUPC" panose="02020603050405020304" pitchFamily="18" charset="-34"/>
                <a:cs typeface="AngsanaUPC" panose="02020603050405020304" pitchFamily="18" charset="-34"/>
              </a:rPr>
              <a:t>Chart </a:t>
            </a:r>
            <a:r>
              <a:rPr lang="th-TH" sz="2800">
                <a:solidFill>
                  <a:schemeClr val="tx1"/>
                </a:solidFill>
                <a:latin typeface="AngsanaUPC" panose="02020603050405020304" pitchFamily="18" charset="-34"/>
                <a:cs typeface="AngsanaUPC" panose="02020603050405020304" pitchFamily="18" charset="-34"/>
              </a:rPr>
              <a:t>มี 6 กลุ่ม</a:t>
            </a:r>
          </a:p>
          <a:p>
            <a:r>
              <a:rPr lang="en-US" sz="2800">
                <a:solidFill>
                  <a:schemeClr val="tx1"/>
                </a:solidFill>
                <a:latin typeface="AngsanaUPC" panose="02020603050405020304" pitchFamily="18" charset="-34"/>
                <a:cs typeface="AngsanaUPC" panose="02020603050405020304" pitchFamily="18" charset="-34"/>
              </a:rPr>
              <a:t>- </a:t>
            </a:r>
            <a:r>
              <a:rPr lang="th-TH" sz="2800">
                <a:solidFill>
                  <a:schemeClr val="tx1"/>
                </a:solidFill>
                <a:latin typeface="AngsanaUPC" panose="02020603050405020304" pitchFamily="18" charset="-34"/>
                <a:cs typeface="AngsanaUPC" panose="02020603050405020304" pitchFamily="18" charset="-34"/>
              </a:rPr>
              <a:t>จาก </a:t>
            </a:r>
            <a:r>
              <a:rPr lang="en-US" sz="2800">
                <a:solidFill>
                  <a:schemeClr val="tx1"/>
                </a:solidFill>
                <a:latin typeface="AngsanaUPC" panose="02020603050405020304" pitchFamily="18" charset="-34"/>
                <a:cs typeface="AngsanaUPC" panose="02020603050405020304" pitchFamily="18" charset="-34"/>
              </a:rPr>
              <a:t>Chart </a:t>
            </a:r>
            <a:r>
              <a:rPr lang="th-TH" sz="2800">
                <a:solidFill>
                  <a:schemeClr val="tx1"/>
                </a:solidFill>
                <a:latin typeface="AngsanaUPC" panose="02020603050405020304" pitchFamily="18" charset="-34"/>
                <a:cs typeface="AngsanaUPC" panose="02020603050405020304" pitchFamily="18" charset="-34"/>
              </a:rPr>
              <a:t>จะเห็นการเปรียบที่ชัดเจน</a:t>
            </a:r>
            <a:endParaRPr lang="en-US" sz="2800">
              <a:solidFill>
                <a:schemeClr val="tx1"/>
              </a:solidFill>
              <a:latin typeface="AngsanaUPC" panose="02020603050405020304" pitchFamily="18" charset="-34"/>
              <a:cs typeface="AngsanaUPC" panose="02020603050405020304" pitchFamily="18" charset="-34"/>
            </a:endParaRPr>
          </a:p>
        </p:txBody>
      </p:sp>
    </p:spTree>
    <p:extLst>
      <p:ext uri="{BB962C8B-B14F-4D97-AF65-F5344CB8AC3E}">
        <p14:creationId xmlns:p14="http://schemas.microsoft.com/office/powerpoint/2010/main" xmlns="" val="290544651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
            <a:ext cx="12192000" cy="960120"/>
          </a:xfrm>
          <a:solidFill>
            <a:srgbClr val="D9D0BD"/>
          </a:solidFill>
        </p:spPr>
        <p:txBody>
          <a:bodyPr/>
          <a:lstStyle/>
          <a:p>
            <a:pPr algn="ctr"/>
            <a:r>
              <a:rPr lang="en-US"/>
              <a:t>Table</a:t>
            </a:r>
          </a:p>
        </p:txBody>
      </p:sp>
      <p:sp>
        <p:nvSpPr>
          <p:cNvPr id="3" name="Content Placeholder 2"/>
          <p:cNvSpPr>
            <a:spLocks noGrp="1"/>
          </p:cNvSpPr>
          <p:nvPr>
            <p:ph idx="1"/>
          </p:nvPr>
        </p:nvSpPr>
        <p:spPr>
          <a:xfrm>
            <a:off x="616565" y="1197473"/>
            <a:ext cx="10515600" cy="1416700"/>
          </a:xfrm>
        </p:spPr>
        <p:txBody>
          <a:bodyPr/>
          <a:lstStyle/>
          <a:p>
            <a:pPr marL="0" indent="0">
              <a:buNone/>
            </a:pPr>
            <a:r>
              <a:rPr lang="en-US">
                <a:solidFill>
                  <a:srgbClr val="0070C0"/>
                </a:solidFill>
              </a:rPr>
              <a:t>	Tables display information in rows and columns. The benefit of using a table to illustrate data is that a large quantity of information can be presented completely . </a:t>
            </a:r>
          </a:p>
        </p:txBody>
      </p:sp>
      <p:pic>
        <p:nvPicPr>
          <p:cNvPr id="5" name="Picture 4"/>
          <p:cNvPicPr>
            <a:picLocks noChangeAspect="1"/>
          </p:cNvPicPr>
          <p:nvPr/>
        </p:nvPicPr>
        <p:blipFill>
          <a:blip r:embed="rId3" cstate="print"/>
          <a:stretch>
            <a:fillRect/>
          </a:stretch>
        </p:blipFill>
        <p:spPr>
          <a:xfrm>
            <a:off x="616565" y="2732849"/>
            <a:ext cx="10515600" cy="3121895"/>
          </a:xfrm>
          <a:prstGeom prst="rect">
            <a:avLst/>
          </a:prstGeom>
        </p:spPr>
      </p:pic>
      <p:sp>
        <p:nvSpPr>
          <p:cNvPr id="4" name="Rectangle 3"/>
          <p:cNvSpPr/>
          <p:nvPr/>
        </p:nvSpPr>
        <p:spPr>
          <a:xfrm>
            <a:off x="692149" y="5854744"/>
            <a:ext cx="10440016" cy="51334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a:solidFill>
                  <a:schemeClr val="tx1"/>
                </a:solidFill>
              </a:rPr>
              <a:t>Table: </a:t>
            </a:r>
            <a:r>
              <a:rPr lang="th-TH">
                <a:solidFill>
                  <a:schemeClr val="tx1"/>
                </a:solidFill>
              </a:rPr>
              <a:t>แสดงข้อมูลยอดขายสินค้าโดยแสดง ยอดเงิน และยอดจำนวนสินค้า ที่ขายได้ ตามชื่อสินค้า </a:t>
            </a:r>
            <a:endParaRPr lang="en-US">
              <a:solidFill>
                <a:schemeClr val="tx1"/>
              </a:solidFill>
            </a:endParaRPr>
          </a:p>
        </p:txBody>
      </p:sp>
      <p:sp>
        <p:nvSpPr>
          <p:cNvPr id="6" name="Rectangle 5"/>
          <p:cNvSpPr/>
          <p:nvPr/>
        </p:nvSpPr>
        <p:spPr>
          <a:xfrm>
            <a:off x="692149" y="6488668"/>
            <a:ext cx="6062622" cy="369332"/>
          </a:xfrm>
          <a:prstGeom prst="rect">
            <a:avLst/>
          </a:prstGeom>
        </p:spPr>
        <p:txBody>
          <a:bodyPr wrap="none">
            <a:spAutoFit/>
          </a:bodyPr>
          <a:lstStyle/>
          <a:p>
            <a:r>
              <a:rPr lang="en-US"/>
              <a:t>https://home.csulb.edu/~astevens/posc100/Asgn2/paper.html</a:t>
            </a:r>
          </a:p>
        </p:txBody>
      </p:sp>
    </p:spTree>
    <p:extLst>
      <p:ext uri="{BB962C8B-B14F-4D97-AF65-F5344CB8AC3E}">
        <p14:creationId xmlns:p14="http://schemas.microsoft.com/office/powerpoint/2010/main" xmlns="" val="352122732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h-TH"/>
              <a:t>แบบฝึกหัด </a:t>
            </a:r>
            <a:r>
              <a:rPr lang="en-US"/>
              <a:t>Table</a:t>
            </a:r>
          </a:p>
        </p:txBody>
      </p:sp>
      <p:sp>
        <p:nvSpPr>
          <p:cNvPr id="3" name="Content Placeholder 2"/>
          <p:cNvSpPr>
            <a:spLocks noGrp="1"/>
          </p:cNvSpPr>
          <p:nvPr>
            <p:ph idx="1"/>
          </p:nvPr>
        </p:nvSpPr>
        <p:spPr>
          <a:xfrm>
            <a:off x="852714" y="1578882"/>
            <a:ext cx="10515600" cy="4351338"/>
          </a:xfrm>
        </p:spPr>
        <p:txBody>
          <a:bodyPr/>
          <a:lstStyle/>
          <a:p>
            <a:pPr marL="0" indent="0">
              <a:buNone/>
            </a:pPr>
            <a:r>
              <a:rPr lang="en-US">
                <a:latin typeface="AngsanaUPC" panose="02020603050405020304" pitchFamily="18" charset="-34"/>
                <a:cs typeface="AngsanaUPC" panose="02020603050405020304" pitchFamily="18" charset="-34"/>
              </a:rPr>
              <a:t>Data </a:t>
            </a:r>
            <a:r>
              <a:rPr lang="th-TH">
                <a:latin typeface="AngsanaUPC" panose="02020603050405020304" pitchFamily="18" charset="-34"/>
                <a:cs typeface="AngsanaUPC" panose="02020603050405020304" pitchFamily="18" charset="-34"/>
              </a:rPr>
              <a:t>อยู่ใน </a:t>
            </a:r>
            <a:r>
              <a:rPr lang="en-US">
                <a:latin typeface="AngsanaUPC" panose="02020603050405020304" pitchFamily="18" charset="-34"/>
                <a:cs typeface="AngsanaUPC" panose="02020603050405020304" pitchFamily="18" charset="-34"/>
              </a:rPr>
              <a:t>Web </a:t>
            </a:r>
            <a:r>
              <a:rPr lang="th-TH">
                <a:latin typeface="AngsanaUPC" panose="02020603050405020304" pitchFamily="18" charset="-34"/>
                <a:cs typeface="AngsanaUPC" panose="02020603050405020304" pitchFamily="18" charset="-34"/>
              </a:rPr>
              <a:t>ให้ลองจาก </a:t>
            </a:r>
            <a:r>
              <a:rPr lang="en-US">
                <a:latin typeface="AngsanaUPC" panose="02020603050405020304" pitchFamily="18" charset="-34"/>
                <a:cs typeface="AngsanaUPC" panose="02020603050405020304" pitchFamily="18" charset="-34"/>
              </a:rPr>
              <a:t>Excel </a:t>
            </a:r>
            <a:r>
              <a:rPr lang="th-TH">
                <a:latin typeface="AngsanaUPC" panose="02020603050405020304" pitchFamily="18" charset="-34"/>
                <a:cs typeface="AngsanaUPC" panose="02020603050405020304" pitchFamily="18" charset="-34"/>
              </a:rPr>
              <a:t>จากนั้นลองใน </a:t>
            </a:r>
            <a:r>
              <a:rPr lang="en-US">
                <a:latin typeface="AngsanaUPC" panose="02020603050405020304" pitchFamily="18" charset="-34"/>
                <a:cs typeface="AngsanaUPC" panose="02020603050405020304" pitchFamily="18" charset="-34"/>
              </a:rPr>
              <a:t>Power BI</a:t>
            </a:r>
          </a:p>
        </p:txBody>
      </p:sp>
    </p:spTree>
    <p:extLst>
      <p:ext uri="{BB962C8B-B14F-4D97-AF65-F5344CB8AC3E}">
        <p14:creationId xmlns:p14="http://schemas.microsoft.com/office/powerpoint/2010/main" xmlns="" val="255453333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52425" y="241301"/>
            <a:ext cx="11839575" cy="730249"/>
          </a:xfrm>
          <a:solidFill>
            <a:schemeClr val="accent1">
              <a:lumMod val="60000"/>
              <a:lumOff val="40000"/>
            </a:schemeClr>
          </a:solidFill>
        </p:spPr>
        <p:txBody>
          <a:bodyPr/>
          <a:lstStyle/>
          <a:p>
            <a:r>
              <a:rPr lang="en-US"/>
              <a:t>Map</a:t>
            </a:r>
          </a:p>
        </p:txBody>
      </p:sp>
      <p:sp>
        <p:nvSpPr>
          <p:cNvPr id="3" name="Content Placeholder 2"/>
          <p:cNvSpPr>
            <a:spLocks noGrp="1"/>
          </p:cNvSpPr>
          <p:nvPr>
            <p:ph idx="1"/>
          </p:nvPr>
        </p:nvSpPr>
        <p:spPr>
          <a:xfrm>
            <a:off x="838200" y="1388745"/>
            <a:ext cx="10515600" cy="4351338"/>
          </a:xfrm>
        </p:spPr>
        <p:txBody>
          <a:bodyPr>
            <a:normAutofit/>
          </a:bodyPr>
          <a:lstStyle/>
          <a:p>
            <a:pPr marL="0" indent="0">
              <a:buNone/>
            </a:pPr>
            <a:r>
              <a:rPr lang="en-US">
                <a:solidFill>
                  <a:srgbClr val="0070C0"/>
                </a:solidFill>
              </a:rPr>
              <a:t>	Map visualizations display data in map form, using colors, shapes, patterns, and other visual elements to present the relationship between location and data[</a:t>
            </a:r>
            <a:r>
              <a:rPr lang="th-TH">
                <a:solidFill>
                  <a:srgbClr val="0070C0"/>
                </a:solidFill>
              </a:rPr>
              <a:t>6</a:t>
            </a:r>
            <a:r>
              <a:rPr lang="en-US">
                <a:solidFill>
                  <a:srgbClr val="0070C0"/>
                </a:solidFill>
              </a:rPr>
              <a:t>]. </a:t>
            </a:r>
          </a:p>
          <a:p>
            <a:pPr marL="0" indent="0">
              <a:buNone/>
            </a:pPr>
            <a:r>
              <a:rPr lang="en-US">
                <a:solidFill>
                  <a:srgbClr val="0070C0"/>
                </a:solidFill>
              </a:rPr>
              <a:t>	There are many different types of map visualizations, including administrative maps, heat maps, statistical maps, trajectory maps, bubble maps, </a:t>
            </a:r>
            <a:r>
              <a:rPr lang="en-US" err="1">
                <a:solidFill>
                  <a:srgbClr val="0070C0"/>
                </a:solidFill>
              </a:rPr>
              <a:t>etc</a:t>
            </a:r>
            <a:r>
              <a:rPr lang="en-US">
                <a:solidFill>
                  <a:srgbClr val="0070C0"/>
                </a:solidFill>
              </a:rPr>
              <a:t> [</a:t>
            </a:r>
            <a:r>
              <a:rPr lang="th-TH">
                <a:solidFill>
                  <a:srgbClr val="0070C0"/>
                </a:solidFill>
              </a:rPr>
              <a:t>7</a:t>
            </a:r>
            <a:r>
              <a:rPr lang="en-US">
                <a:solidFill>
                  <a:srgbClr val="0070C0"/>
                </a:solidFill>
              </a:rPr>
              <a:t>].  </a:t>
            </a:r>
          </a:p>
        </p:txBody>
      </p:sp>
      <p:pic>
        <p:nvPicPr>
          <p:cNvPr id="4" name="Picture 3"/>
          <p:cNvPicPr>
            <a:picLocks noChangeAspect="1"/>
          </p:cNvPicPr>
          <p:nvPr/>
        </p:nvPicPr>
        <p:blipFill>
          <a:blip r:embed="rId3" cstate="print"/>
          <a:stretch>
            <a:fillRect/>
          </a:stretch>
        </p:blipFill>
        <p:spPr>
          <a:xfrm>
            <a:off x="6167438" y="3510627"/>
            <a:ext cx="5066464" cy="2326467"/>
          </a:xfrm>
          <a:prstGeom prst="rect">
            <a:avLst/>
          </a:prstGeom>
        </p:spPr>
      </p:pic>
      <p:sp>
        <p:nvSpPr>
          <p:cNvPr id="7" name="Rectangle 6"/>
          <p:cNvSpPr/>
          <p:nvPr/>
        </p:nvSpPr>
        <p:spPr>
          <a:xfrm>
            <a:off x="733611" y="3942236"/>
            <a:ext cx="5329238" cy="1745876"/>
          </a:xfrm>
          <a:prstGeom prst="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eaLnBrk="0" fontAlgn="base" hangingPunct="0">
              <a:spcBef>
                <a:spcPct val="0"/>
              </a:spcBef>
              <a:spcAft>
                <a:spcPct val="0"/>
              </a:spcAft>
            </a:pPr>
            <a:r>
              <a:rPr lang="th-TH" altLang="en-US" sz="2000">
                <a:solidFill>
                  <a:srgbClr val="202124"/>
                </a:solidFill>
                <a:latin typeface="inherit"/>
                <a:cs typeface="Angsana New"/>
              </a:rPr>
              <a:t>ภาพแสดง แผนที่แบบโต้ตอบ</a:t>
            </a:r>
            <a:endParaRPr lang="en-US" altLang="en-US" sz="2000">
              <a:solidFill>
                <a:srgbClr val="000000"/>
              </a:solidFill>
              <a:latin typeface="Arial" panose="020B0604020202020204" pitchFamily="34" charset="0"/>
              <a:cs typeface="Angsana New"/>
            </a:endParaRPr>
          </a:p>
          <a:p>
            <a:pPr>
              <a:spcBef>
                <a:spcPct val="0"/>
              </a:spcBef>
              <a:spcAft>
                <a:spcPct val="0"/>
              </a:spcAft>
            </a:pPr>
            <a:r>
              <a:rPr lang="th-TH" altLang="en-US" sz="2000">
                <a:solidFill>
                  <a:srgbClr val="202124"/>
                </a:solidFill>
                <a:latin typeface="inherit"/>
                <a:cs typeface="Angsana New"/>
              </a:rPr>
              <a:t>แสดงแหล่งกระแสไฟฟ้าของสหรัฐอเมริกา และปริมาณการผลิตพลังงานได้มากน้อยเพียงใด</a:t>
            </a:r>
            <a:r>
              <a:rPr lang="th-TH" altLang="en-US" sz="2000">
                <a:solidFill>
                  <a:schemeClr val="tx1"/>
                </a:solidFill>
                <a:cs typeface="Angsana New"/>
              </a:rPr>
              <a:t> </a:t>
            </a:r>
            <a:endParaRPr lang="en-US" altLang="en-US" sz="2000">
              <a:solidFill>
                <a:schemeClr val="tx1"/>
              </a:solidFill>
              <a:latin typeface="Arial" panose="020B0604020202020204" pitchFamily="34" charset="0"/>
              <a:cs typeface="Arial"/>
            </a:endParaRPr>
          </a:p>
        </p:txBody>
      </p:sp>
      <p:sp>
        <p:nvSpPr>
          <p:cNvPr id="8" name="Rectangle 7"/>
          <p:cNvSpPr/>
          <p:nvPr/>
        </p:nvSpPr>
        <p:spPr>
          <a:xfrm>
            <a:off x="752475" y="5868257"/>
            <a:ext cx="10687050" cy="338554"/>
          </a:xfrm>
          <a:prstGeom prst="rect">
            <a:avLst/>
          </a:prstGeom>
        </p:spPr>
        <p:txBody>
          <a:bodyPr wrap="square">
            <a:spAutoFit/>
          </a:bodyPr>
          <a:lstStyle/>
          <a:p>
            <a:r>
              <a:rPr lang="en-US" sz="1600">
                <a:solidFill>
                  <a:srgbClr val="010ABF"/>
                </a:solidFill>
              </a:rPr>
              <a:t>https://www.tableau.com/learn/articles/interactive-map-and-data-visualization-examples</a:t>
            </a:r>
          </a:p>
        </p:txBody>
      </p:sp>
      <p:sp>
        <p:nvSpPr>
          <p:cNvPr id="6" name="Rectangle 5"/>
          <p:cNvSpPr/>
          <p:nvPr/>
        </p:nvSpPr>
        <p:spPr>
          <a:xfrm>
            <a:off x="752475" y="6446299"/>
            <a:ext cx="10395702" cy="369332"/>
          </a:xfrm>
          <a:prstGeom prst="rect">
            <a:avLst/>
          </a:prstGeom>
        </p:spPr>
        <p:txBody>
          <a:bodyPr wrap="square">
            <a:spAutoFit/>
          </a:bodyPr>
          <a:lstStyle/>
          <a:p>
            <a:r>
              <a:rPr lang="en-US"/>
              <a:t>https://towardsdatascience.com/top-10-map-types-in-data-visualization-b3a80898ea70</a:t>
            </a:r>
          </a:p>
        </p:txBody>
      </p:sp>
      <p:sp>
        <p:nvSpPr>
          <p:cNvPr id="10" name="Rectangle 9"/>
          <p:cNvSpPr/>
          <p:nvPr/>
        </p:nvSpPr>
        <p:spPr>
          <a:xfrm>
            <a:off x="709612" y="6157278"/>
            <a:ext cx="11125200" cy="369332"/>
          </a:xfrm>
          <a:prstGeom prst="rect">
            <a:avLst/>
          </a:prstGeom>
        </p:spPr>
        <p:txBody>
          <a:bodyPr wrap="square">
            <a:spAutoFit/>
          </a:bodyPr>
          <a:lstStyle/>
          <a:p>
            <a:r>
              <a:rPr lang="en-US"/>
              <a:t> https://www.tableau.com/data-insights/reference-library/visual-analytics</a:t>
            </a:r>
          </a:p>
        </p:txBody>
      </p:sp>
    </p:spTree>
    <p:extLst>
      <p:ext uri="{BB962C8B-B14F-4D97-AF65-F5344CB8AC3E}">
        <p14:creationId xmlns:p14="http://schemas.microsoft.com/office/powerpoint/2010/main" xmlns="" val="87168750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6"/>
            <a:ext cx="10515600" cy="912132"/>
          </a:xfrm>
        </p:spPr>
        <p:txBody>
          <a:bodyPr>
            <a:normAutofit/>
          </a:bodyPr>
          <a:lstStyle/>
          <a:p>
            <a:r>
              <a:rPr lang="en-US" sz="3600" b="1">
                <a:latin typeface="AngsanaUPC" pitchFamily="18" charset="-34"/>
                <a:cs typeface="AngsanaUPC" pitchFamily="18" charset="-34"/>
              </a:rPr>
              <a:t>Map </a:t>
            </a:r>
            <a:r>
              <a:rPr lang="th-TH" sz="3600" b="1">
                <a:latin typeface="AngsanaUPC" pitchFamily="18" charset="-34"/>
                <a:cs typeface="AngsanaUPC" pitchFamily="18" charset="-34"/>
              </a:rPr>
              <a:t>ใน </a:t>
            </a:r>
            <a:r>
              <a:rPr lang="en-US" sz="3600" b="1" err="1">
                <a:latin typeface="AngsanaUPC" pitchFamily="18" charset="-34"/>
                <a:cs typeface="AngsanaUPC" pitchFamily="18" charset="-34"/>
              </a:rPr>
              <a:t>PowerBI</a:t>
            </a:r>
            <a:endParaRPr lang="th-TH" sz="3600" b="1">
              <a:latin typeface="AngsanaUPC" pitchFamily="18" charset="-34"/>
              <a:cs typeface="AngsanaUPC" pitchFamily="18" charset="-34"/>
            </a:endParaRPr>
          </a:p>
        </p:txBody>
      </p:sp>
      <p:sp>
        <p:nvSpPr>
          <p:cNvPr id="4" name="TextBox 3"/>
          <p:cNvSpPr txBox="1"/>
          <p:nvPr/>
        </p:nvSpPr>
        <p:spPr>
          <a:xfrm>
            <a:off x="943429" y="1378857"/>
            <a:ext cx="9652000" cy="646331"/>
          </a:xfrm>
          <a:prstGeom prst="rect">
            <a:avLst/>
          </a:prstGeom>
          <a:noFill/>
        </p:spPr>
        <p:txBody>
          <a:bodyPr wrap="square" rtlCol="0">
            <a:spAutoFit/>
          </a:bodyPr>
          <a:lstStyle/>
          <a:p>
            <a:endParaRPr lang="en-US">
              <a:latin typeface="AngsanaUPC" pitchFamily="18" charset="-34"/>
              <a:cs typeface="AngsanaUPC" pitchFamily="18" charset="-34"/>
            </a:endParaRPr>
          </a:p>
          <a:p>
            <a:endParaRPr lang="th-TH">
              <a:latin typeface="AngsanaUPC" pitchFamily="18" charset="-34"/>
              <a:cs typeface="AngsanaUPC" pitchFamily="18" charset="-34"/>
            </a:endParaRPr>
          </a:p>
        </p:txBody>
      </p:sp>
      <p:sp>
        <p:nvSpPr>
          <p:cNvPr id="6" name="Content Placeholder 2"/>
          <p:cNvSpPr>
            <a:spLocks noGrp="1"/>
          </p:cNvSpPr>
          <p:nvPr>
            <p:ph idx="1"/>
          </p:nvPr>
        </p:nvSpPr>
        <p:spPr>
          <a:xfrm>
            <a:off x="765628" y="1403259"/>
            <a:ext cx="10515600" cy="4562112"/>
          </a:xfrm>
        </p:spPr>
        <p:txBody>
          <a:bodyPr vert="horz" lIns="91440" tIns="45720" rIns="91440" bIns="45720" rtlCol="0" anchor="t">
            <a:normAutofit/>
          </a:bodyPr>
          <a:lstStyle/>
          <a:p>
            <a:pPr>
              <a:buNone/>
            </a:pPr>
            <a:r>
              <a:rPr lang="th-TH">
                <a:solidFill>
                  <a:srgbClr val="0070C0"/>
                </a:solidFill>
              </a:rPr>
              <a:t>		</a:t>
            </a:r>
            <a:r>
              <a:rPr lang="th-TH">
                <a:latin typeface="AngsanaUPC" pitchFamily="18" charset="-34"/>
                <a:cs typeface="AngsanaUPC" pitchFamily="18" charset="-34"/>
              </a:rPr>
              <a:t>ลักษณะข้อมูลจะต้องมี ตำแหน่งเช่น </a:t>
            </a:r>
          </a:p>
          <a:p>
            <a:pPr>
              <a:buNone/>
            </a:pPr>
            <a:r>
              <a:rPr lang="th-TH">
                <a:latin typeface="AngsanaUPC"/>
                <a:cs typeface="AngsanaUPC"/>
              </a:rPr>
              <a:t>		</a:t>
            </a:r>
            <a:r>
              <a:rPr lang="en-US">
                <a:latin typeface="AngsanaUPC"/>
                <a:cs typeface="AngsanaUPC"/>
              </a:rPr>
              <a:t>1. </a:t>
            </a:r>
            <a:r>
              <a:rPr lang="th-TH">
                <a:latin typeface="AngsanaUPC"/>
                <a:cs typeface="AngsanaUPC"/>
              </a:rPr>
              <a:t>ชื่อ จังหวัด อำเภอ ประเทศ (</a:t>
            </a:r>
            <a:r>
              <a:rPr lang="th-TH" err="1">
                <a:latin typeface="AngsanaUPC"/>
                <a:cs typeface="AngsanaUPC"/>
              </a:rPr>
              <a:t>Eng</a:t>
            </a:r>
            <a:r>
              <a:rPr lang="th-TH">
                <a:latin typeface="AngsanaUPC"/>
                <a:cs typeface="AngsanaUPC"/>
              </a:rPr>
              <a:t> จะดีกว่า) </a:t>
            </a:r>
            <a:endParaRPr lang="th-TH">
              <a:latin typeface="AngsanaUPC" pitchFamily="18" charset="-34"/>
              <a:cs typeface="AngsanaUPC" pitchFamily="18" charset="-34"/>
            </a:endParaRPr>
          </a:p>
          <a:p>
            <a:pPr>
              <a:buNone/>
            </a:pPr>
            <a:r>
              <a:rPr lang="th-TH">
                <a:latin typeface="AngsanaUPC" pitchFamily="18" charset="-34"/>
                <a:cs typeface="AngsanaUPC" pitchFamily="18" charset="-34"/>
              </a:rPr>
              <a:t>		</a:t>
            </a:r>
            <a:r>
              <a:rPr lang="en-US">
                <a:latin typeface="AngsanaUPC" pitchFamily="18" charset="-34"/>
                <a:cs typeface="AngsanaUPC" pitchFamily="18" charset="-34"/>
              </a:rPr>
              <a:t>2. </a:t>
            </a:r>
            <a:r>
              <a:rPr lang="th-TH">
                <a:latin typeface="AngsanaUPC" pitchFamily="18" charset="-34"/>
                <a:cs typeface="AngsanaUPC" pitchFamily="18" charset="-34"/>
              </a:rPr>
              <a:t>ละติจูด </a:t>
            </a:r>
            <a:r>
              <a:rPr lang="en-US">
                <a:latin typeface="AngsanaUPC" pitchFamily="18" charset="-34"/>
                <a:cs typeface="AngsanaUPC" pitchFamily="18" charset="-34"/>
              </a:rPr>
              <a:t>(latitude) </a:t>
            </a:r>
            <a:r>
              <a:rPr lang="th-TH">
                <a:latin typeface="AngsanaUPC" pitchFamily="18" charset="-34"/>
                <a:cs typeface="AngsanaUPC" pitchFamily="18" charset="-34"/>
              </a:rPr>
              <a:t>และลองจิจูด </a:t>
            </a:r>
            <a:r>
              <a:rPr lang="en-US">
                <a:latin typeface="AngsanaUPC" pitchFamily="18" charset="-34"/>
                <a:cs typeface="AngsanaUPC" pitchFamily="18" charset="-34"/>
              </a:rPr>
              <a:t>(longitude)</a:t>
            </a:r>
          </a:p>
          <a:p>
            <a:pPr marL="0" indent="0">
              <a:buNone/>
            </a:pPr>
            <a:endParaRPr lang="en-US">
              <a:solidFill>
                <a:srgbClr val="0070C0"/>
              </a:solidFill>
            </a:endParaRP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67658" y="292555"/>
            <a:ext cx="10595428" cy="679904"/>
          </a:xfrm>
          <a:solidFill>
            <a:schemeClr val="accent5">
              <a:lumMod val="20000"/>
              <a:lumOff val="80000"/>
            </a:schemeClr>
          </a:solidFill>
        </p:spPr>
        <p:txBody>
          <a:bodyPr>
            <a:normAutofit fontScale="90000"/>
          </a:bodyPr>
          <a:lstStyle/>
          <a:p>
            <a:r>
              <a:rPr lang="th-TH"/>
              <a:t>ตัวอย่างข้อมูล</a:t>
            </a:r>
          </a:p>
        </p:txBody>
      </p:sp>
      <p:graphicFrame>
        <p:nvGraphicFramePr>
          <p:cNvPr id="5" name="Table 4"/>
          <p:cNvGraphicFramePr>
            <a:graphicFrameLocks noGrp="1"/>
          </p:cNvGraphicFramePr>
          <p:nvPr/>
        </p:nvGraphicFramePr>
        <p:xfrm>
          <a:off x="725713" y="1265615"/>
          <a:ext cx="10522857" cy="4975531"/>
        </p:xfrm>
        <a:graphic>
          <a:graphicData uri="http://schemas.openxmlformats.org/drawingml/2006/table">
            <a:tbl>
              <a:tblPr/>
              <a:tblGrid>
                <a:gridCol w="3411925">
                  <a:extLst>
                    <a:ext uri="{9D8B030D-6E8A-4147-A177-3AD203B41FA5}">
                      <a16:colId xmlns:a16="http://schemas.microsoft.com/office/drawing/2014/main" xmlns="" val="20000"/>
                    </a:ext>
                  </a:extLst>
                </a:gridCol>
                <a:gridCol w="4725901">
                  <a:extLst>
                    <a:ext uri="{9D8B030D-6E8A-4147-A177-3AD203B41FA5}">
                      <a16:colId xmlns:a16="http://schemas.microsoft.com/office/drawing/2014/main" xmlns="" val="20001"/>
                    </a:ext>
                  </a:extLst>
                </a:gridCol>
                <a:gridCol w="2385031">
                  <a:extLst>
                    <a:ext uri="{9D8B030D-6E8A-4147-A177-3AD203B41FA5}">
                      <a16:colId xmlns:a16="http://schemas.microsoft.com/office/drawing/2014/main" xmlns="" val="20002"/>
                    </a:ext>
                  </a:extLst>
                </a:gridCol>
              </a:tblGrid>
              <a:tr h="452321">
                <a:tc>
                  <a:txBody>
                    <a:bodyPr/>
                    <a:lstStyle/>
                    <a:p>
                      <a:pPr algn="ctr" fontAlgn="b"/>
                      <a:r>
                        <a:rPr lang="th-TH" sz="2800" b="0" i="0" u="none" strike="noStrike">
                          <a:solidFill>
                            <a:srgbClr val="000000"/>
                          </a:solidFill>
                          <a:latin typeface="AngsanaUPC" pitchFamily="18" charset="-34"/>
                          <a:cs typeface="AngsanaUPC" pitchFamily="18" charset="-34"/>
                        </a:rPr>
                        <a:t>ประเทศ</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7E4BC"/>
                    </a:solidFill>
                  </a:tcPr>
                </a:tc>
                <a:tc>
                  <a:txBody>
                    <a:bodyPr/>
                    <a:lstStyle/>
                    <a:p>
                      <a:pPr algn="ctr" fontAlgn="b"/>
                      <a:r>
                        <a:rPr lang="th-TH" sz="2800" b="0" i="0" u="none" strike="noStrike">
                          <a:solidFill>
                            <a:srgbClr val="000000"/>
                          </a:solidFill>
                          <a:latin typeface="AngsanaUPC" pitchFamily="18" charset="-34"/>
                          <a:cs typeface="AngsanaUPC" pitchFamily="18" charset="-34"/>
                        </a:rPr>
                        <a:t>จังหวัด</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7E4BC"/>
                    </a:solidFill>
                  </a:tcPr>
                </a:tc>
                <a:tc>
                  <a:txBody>
                    <a:bodyPr/>
                    <a:lstStyle/>
                    <a:p>
                      <a:pPr algn="ctr" fontAlgn="b"/>
                      <a:r>
                        <a:rPr lang="th-TH" sz="2800" b="0" i="0" u="none" strike="noStrike">
                          <a:solidFill>
                            <a:srgbClr val="000000"/>
                          </a:solidFill>
                          <a:latin typeface="AngsanaUPC" pitchFamily="18" charset="-34"/>
                          <a:cs typeface="AngsanaUPC" pitchFamily="18" charset="-34"/>
                        </a:rPr>
                        <a:t>ยอดขาย</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7E4BC"/>
                    </a:solidFill>
                  </a:tcPr>
                </a:tc>
                <a:extLst>
                  <a:ext uri="{0D108BD9-81ED-4DB2-BD59-A6C34878D82A}">
                    <a16:rowId xmlns:a16="http://schemas.microsoft.com/office/drawing/2014/main" xmlns="" val="10000"/>
                  </a:ext>
                </a:extLst>
              </a:tr>
              <a:tr h="452321">
                <a:tc>
                  <a:txBody>
                    <a:bodyPr/>
                    <a:lstStyle/>
                    <a:p>
                      <a:pPr algn="l" fontAlgn="b"/>
                      <a:r>
                        <a:rPr lang="en-US" sz="2800" b="0" i="0" u="none" strike="noStrike">
                          <a:solidFill>
                            <a:srgbClr val="000000"/>
                          </a:solidFill>
                          <a:latin typeface="AngsanaUPC" pitchFamily="18" charset="-34"/>
                          <a:cs typeface="AngsanaUPC" pitchFamily="18" charset="-34"/>
                        </a:rPr>
                        <a:t>Thailand</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2800" b="0" i="0" u="none" strike="noStrike" err="1">
                          <a:solidFill>
                            <a:srgbClr val="000000"/>
                          </a:solidFill>
                          <a:latin typeface="AngsanaUPC" pitchFamily="18" charset="-34"/>
                          <a:cs typeface="AngsanaUPC" pitchFamily="18" charset="-34"/>
                        </a:rPr>
                        <a:t>lampang</a:t>
                      </a:r>
                      <a:endParaRPr lang="en-US" sz="2800" b="0" i="0" u="none" strike="noStrike">
                        <a:solidFill>
                          <a:srgbClr val="000000"/>
                        </a:solidFill>
                        <a:latin typeface="AngsanaUPC" pitchFamily="18" charset="-34"/>
                        <a:cs typeface="AngsanaUPC" pitchFamily="18" charset="-34"/>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algn="r" defTabSz="914400" rtl="0" eaLnBrk="1" fontAlgn="b" latinLnBrk="0" hangingPunct="1"/>
                      <a:r>
                        <a:rPr lang="th-TH" sz="2800" b="0" i="0" u="none" strike="noStrike" kern="1200">
                          <a:solidFill>
                            <a:srgbClr val="000000"/>
                          </a:solidFill>
                          <a:latin typeface="AngsanaUPC" pitchFamily="18" charset="-34"/>
                          <a:ea typeface="+mn-ea"/>
                          <a:cs typeface="AngsanaUPC" pitchFamily="18" charset="-34"/>
                        </a:rPr>
                        <a:t>2,700.00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1"/>
                  </a:ext>
                </a:extLst>
              </a:tr>
              <a:tr h="452321">
                <a:tc>
                  <a:txBody>
                    <a:bodyPr/>
                    <a:lstStyle/>
                    <a:p>
                      <a:pPr algn="l" fontAlgn="b"/>
                      <a:r>
                        <a:rPr lang="en-US" sz="2800" b="0" i="0" u="none" strike="noStrike">
                          <a:solidFill>
                            <a:srgbClr val="000000"/>
                          </a:solidFill>
                          <a:latin typeface="AngsanaUPC" pitchFamily="18" charset="-34"/>
                          <a:cs typeface="AngsanaUPC" pitchFamily="18" charset="-34"/>
                        </a:rPr>
                        <a:t>Thailand</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2800" b="0" i="0" u="none" strike="noStrike">
                          <a:solidFill>
                            <a:srgbClr val="000000"/>
                          </a:solidFill>
                          <a:latin typeface="AngsanaUPC" pitchFamily="18" charset="-34"/>
                          <a:cs typeface="AngsanaUPC" pitchFamily="18" charset="-34"/>
                        </a:rPr>
                        <a:t>Lampoon</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algn="r" defTabSz="914400" rtl="0" eaLnBrk="1" fontAlgn="b" latinLnBrk="0" hangingPunct="1"/>
                      <a:r>
                        <a:rPr lang="th-TH" sz="2800" b="0" i="0" u="none" strike="noStrike" kern="1200">
                          <a:solidFill>
                            <a:srgbClr val="000000"/>
                          </a:solidFill>
                          <a:latin typeface="AngsanaUPC" pitchFamily="18" charset="-34"/>
                          <a:ea typeface="+mn-ea"/>
                          <a:cs typeface="AngsanaUPC" pitchFamily="18" charset="-34"/>
                        </a:rPr>
                        <a:t>2,000.00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2"/>
                  </a:ext>
                </a:extLst>
              </a:tr>
              <a:tr h="452321">
                <a:tc>
                  <a:txBody>
                    <a:bodyPr/>
                    <a:lstStyle/>
                    <a:p>
                      <a:pPr algn="l" fontAlgn="b"/>
                      <a:r>
                        <a:rPr lang="en-US" sz="2800" b="0" i="0" u="none" strike="noStrike">
                          <a:solidFill>
                            <a:srgbClr val="000000"/>
                          </a:solidFill>
                          <a:latin typeface="AngsanaUPC" pitchFamily="18" charset="-34"/>
                          <a:cs typeface="AngsanaUPC" pitchFamily="18" charset="-34"/>
                        </a:rPr>
                        <a:t>Thailand</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2800" b="0" i="0" u="none" strike="noStrike" err="1">
                          <a:solidFill>
                            <a:srgbClr val="000000"/>
                          </a:solidFill>
                          <a:latin typeface="AngsanaUPC" pitchFamily="18" charset="-34"/>
                          <a:cs typeface="AngsanaUPC" pitchFamily="18" charset="-34"/>
                        </a:rPr>
                        <a:t>Chiangrai</a:t>
                      </a:r>
                      <a:endParaRPr lang="en-US" sz="2800" b="0" i="0" u="none" strike="noStrike">
                        <a:solidFill>
                          <a:srgbClr val="000000"/>
                        </a:solidFill>
                        <a:latin typeface="AngsanaUPC" pitchFamily="18" charset="-34"/>
                        <a:cs typeface="AngsanaUPC" pitchFamily="18" charset="-34"/>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algn="r" defTabSz="914400" rtl="0" eaLnBrk="1" fontAlgn="b" latinLnBrk="0" hangingPunct="1"/>
                      <a:r>
                        <a:rPr lang="th-TH" sz="2800" b="0" i="0" u="none" strike="noStrike" kern="1200">
                          <a:solidFill>
                            <a:srgbClr val="000000"/>
                          </a:solidFill>
                          <a:latin typeface="AngsanaUPC" pitchFamily="18" charset="-34"/>
                          <a:ea typeface="+mn-ea"/>
                          <a:cs typeface="AngsanaUPC" pitchFamily="18" charset="-34"/>
                        </a:rPr>
                        <a:t>1,500.00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3"/>
                  </a:ext>
                </a:extLst>
              </a:tr>
              <a:tr h="452321">
                <a:tc>
                  <a:txBody>
                    <a:bodyPr/>
                    <a:lstStyle/>
                    <a:p>
                      <a:pPr algn="l" fontAlgn="b"/>
                      <a:r>
                        <a:rPr lang="en-US" sz="2800" b="0" i="0" u="none" strike="noStrike">
                          <a:solidFill>
                            <a:srgbClr val="000000"/>
                          </a:solidFill>
                          <a:latin typeface="AngsanaUPC" pitchFamily="18" charset="-34"/>
                          <a:cs typeface="AngsanaUPC" pitchFamily="18" charset="-34"/>
                        </a:rPr>
                        <a:t>Thailand</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2800" b="0" i="0" u="none" strike="noStrike" err="1">
                          <a:solidFill>
                            <a:srgbClr val="000000"/>
                          </a:solidFill>
                          <a:latin typeface="AngsanaUPC" pitchFamily="18" charset="-34"/>
                          <a:cs typeface="AngsanaUPC" pitchFamily="18" charset="-34"/>
                        </a:rPr>
                        <a:t>Chiangmai</a:t>
                      </a:r>
                      <a:endParaRPr lang="en-US" sz="2800" b="0" i="0" u="none" strike="noStrike">
                        <a:solidFill>
                          <a:srgbClr val="000000"/>
                        </a:solidFill>
                        <a:latin typeface="AngsanaUPC" pitchFamily="18" charset="-34"/>
                        <a:cs typeface="AngsanaUPC" pitchFamily="18" charset="-34"/>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algn="r" defTabSz="914400" rtl="0" eaLnBrk="1" fontAlgn="b" latinLnBrk="0" hangingPunct="1"/>
                      <a:r>
                        <a:rPr lang="th-TH" sz="2800" b="0" i="0" u="none" strike="noStrike" kern="1200">
                          <a:solidFill>
                            <a:srgbClr val="000000"/>
                          </a:solidFill>
                          <a:latin typeface="AngsanaUPC" pitchFamily="18" charset="-34"/>
                          <a:ea typeface="+mn-ea"/>
                          <a:cs typeface="AngsanaUPC" pitchFamily="18" charset="-34"/>
                        </a:rPr>
                        <a:t>2,500.00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4"/>
                  </a:ext>
                </a:extLst>
              </a:tr>
              <a:tr h="452321">
                <a:tc>
                  <a:txBody>
                    <a:bodyPr/>
                    <a:lstStyle/>
                    <a:p>
                      <a:pPr algn="l" fontAlgn="b"/>
                      <a:r>
                        <a:rPr lang="en-US" sz="2800" b="0" i="0" u="none" strike="noStrike">
                          <a:solidFill>
                            <a:srgbClr val="000000"/>
                          </a:solidFill>
                          <a:latin typeface="AngsanaUPC" pitchFamily="18" charset="-34"/>
                          <a:cs typeface="AngsanaUPC" pitchFamily="18" charset="-34"/>
                        </a:rPr>
                        <a:t>Thailand</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2800" b="0" i="0" u="none" strike="noStrike">
                          <a:solidFill>
                            <a:srgbClr val="000000"/>
                          </a:solidFill>
                          <a:latin typeface="AngsanaUPC" pitchFamily="18" charset="-34"/>
                          <a:cs typeface="AngsanaUPC" pitchFamily="18" charset="-34"/>
                        </a:rPr>
                        <a:t>Pare</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algn="r" defTabSz="914400" rtl="0" eaLnBrk="1" fontAlgn="b" latinLnBrk="0" hangingPunct="1"/>
                      <a:r>
                        <a:rPr lang="th-TH" sz="2800" b="0" i="0" u="none" strike="noStrike" kern="1200">
                          <a:solidFill>
                            <a:srgbClr val="000000"/>
                          </a:solidFill>
                          <a:latin typeface="AngsanaUPC" pitchFamily="18" charset="-34"/>
                          <a:ea typeface="+mn-ea"/>
                          <a:cs typeface="AngsanaUPC" pitchFamily="18" charset="-34"/>
                        </a:rPr>
                        <a:t>3,500.00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5"/>
                  </a:ext>
                </a:extLst>
              </a:tr>
              <a:tr h="452321">
                <a:tc>
                  <a:txBody>
                    <a:bodyPr/>
                    <a:lstStyle/>
                    <a:p>
                      <a:pPr algn="l" fontAlgn="b"/>
                      <a:r>
                        <a:rPr lang="en-US" sz="2800" b="0" i="0" u="none" strike="noStrike">
                          <a:solidFill>
                            <a:srgbClr val="000000"/>
                          </a:solidFill>
                          <a:latin typeface="AngsanaUPC" pitchFamily="18" charset="-34"/>
                          <a:cs typeface="AngsanaUPC" pitchFamily="18" charset="-34"/>
                        </a:rPr>
                        <a:t>Thailand</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2800" b="0" i="0" u="none" strike="noStrike">
                          <a:solidFill>
                            <a:srgbClr val="000000"/>
                          </a:solidFill>
                          <a:latin typeface="AngsanaUPC" pitchFamily="18" charset="-34"/>
                          <a:cs typeface="AngsanaUPC" pitchFamily="18" charset="-34"/>
                        </a:rPr>
                        <a:t>Nan</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algn="r" defTabSz="914400" rtl="0" eaLnBrk="1" fontAlgn="b" latinLnBrk="0" hangingPunct="1"/>
                      <a:r>
                        <a:rPr lang="th-TH" sz="2800" b="0" i="0" u="none" strike="noStrike" kern="1200">
                          <a:solidFill>
                            <a:srgbClr val="000000"/>
                          </a:solidFill>
                          <a:latin typeface="AngsanaUPC" pitchFamily="18" charset="-34"/>
                          <a:ea typeface="+mn-ea"/>
                          <a:cs typeface="AngsanaUPC" pitchFamily="18" charset="-34"/>
                        </a:rPr>
                        <a:t>4,500.00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6"/>
                  </a:ext>
                </a:extLst>
              </a:tr>
              <a:tr h="452321">
                <a:tc>
                  <a:txBody>
                    <a:bodyPr/>
                    <a:lstStyle/>
                    <a:p>
                      <a:pPr algn="l" fontAlgn="b"/>
                      <a:r>
                        <a:rPr lang="en-US" sz="2800" b="0" i="0" u="none" strike="noStrike">
                          <a:solidFill>
                            <a:srgbClr val="000000"/>
                          </a:solidFill>
                          <a:latin typeface="AngsanaUPC" pitchFamily="18" charset="-34"/>
                          <a:cs typeface="AngsanaUPC" pitchFamily="18" charset="-34"/>
                        </a:rPr>
                        <a:t>Laos</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2800" b="0" i="0" u="none" strike="noStrike" err="1">
                          <a:solidFill>
                            <a:srgbClr val="000000"/>
                          </a:solidFill>
                          <a:latin typeface="AngsanaUPC" pitchFamily="18" charset="-34"/>
                          <a:cs typeface="AngsanaUPC" pitchFamily="18" charset="-34"/>
                        </a:rPr>
                        <a:t>Luang</a:t>
                      </a:r>
                      <a:r>
                        <a:rPr lang="en-US" sz="2800" b="0" i="0" u="none" strike="noStrike">
                          <a:solidFill>
                            <a:srgbClr val="000000"/>
                          </a:solidFill>
                          <a:latin typeface="AngsanaUPC" pitchFamily="18" charset="-34"/>
                          <a:cs typeface="AngsanaUPC" pitchFamily="18" charset="-34"/>
                        </a:rPr>
                        <a:t> </a:t>
                      </a:r>
                      <a:r>
                        <a:rPr lang="en-US" sz="2800" b="0" i="0" u="none" strike="noStrike" err="1">
                          <a:solidFill>
                            <a:srgbClr val="000000"/>
                          </a:solidFill>
                          <a:latin typeface="AngsanaUPC" pitchFamily="18" charset="-34"/>
                          <a:cs typeface="AngsanaUPC" pitchFamily="18" charset="-34"/>
                        </a:rPr>
                        <a:t>Prabang</a:t>
                      </a:r>
                      <a:endParaRPr lang="en-US" sz="2800" b="0" i="0" u="none" strike="noStrike">
                        <a:solidFill>
                          <a:srgbClr val="000000"/>
                        </a:solidFill>
                        <a:latin typeface="AngsanaUPC" pitchFamily="18" charset="-34"/>
                        <a:cs typeface="AngsanaUPC" pitchFamily="18" charset="-34"/>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algn="r" defTabSz="914400" rtl="0" eaLnBrk="1" fontAlgn="b" latinLnBrk="0" hangingPunct="1"/>
                      <a:r>
                        <a:rPr lang="th-TH" sz="2800" b="0" i="0" u="none" strike="noStrike" kern="1200">
                          <a:solidFill>
                            <a:srgbClr val="000000"/>
                          </a:solidFill>
                          <a:latin typeface="AngsanaUPC" pitchFamily="18" charset="-34"/>
                          <a:ea typeface="+mn-ea"/>
                          <a:cs typeface="AngsanaUPC" pitchFamily="18" charset="-34"/>
                        </a:rPr>
                        <a:t>2,600.00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7"/>
                  </a:ext>
                </a:extLst>
              </a:tr>
              <a:tr h="452321">
                <a:tc>
                  <a:txBody>
                    <a:bodyPr/>
                    <a:lstStyle/>
                    <a:p>
                      <a:pPr algn="l" fontAlgn="b"/>
                      <a:r>
                        <a:rPr lang="en-US" sz="2800" b="0" i="0" u="none" strike="noStrike">
                          <a:solidFill>
                            <a:srgbClr val="000000"/>
                          </a:solidFill>
                          <a:latin typeface="AngsanaUPC" pitchFamily="18" charset="-34"/>
                          <a:cs typeface="AngsanaUPC" pitchFamily="18" charset="-34"/>
                        </a:rPr>
                        <a:t>Laos</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2800" b="0" i="0" u="none" strike="noStrike" err="1">
                          <a:solidFill>
                            <a:srgbClr val="000000"/>
                          </a:solidFill>
                          <a:latin typeface="AngsanaUPC" pitchFamily="18" charset="-34"/>
                          <a:cs typeface="AngsanaUPC" pitchFamily="18" charset="-34"/>
                        </a:rPr>
                        <a:t>Champasak</a:t>
                      </a:r>
                      <a:endParaRPr lang="en-US" sz="2800" b="0" i="0" u="none" strike="noStrike">
                        <a:solidFill>
                          <a:srgbClr val="000000"/>
                        </a:solidFill>
                        <a:latin typeface="AngsanaUPC" pitchFamily="18" charset="-34"/>
                        <a:cs typeface="AngsanaUPC" pitchFamily="18" charset="-34"/>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algn="r" defTabSz="914400" rtl="0" eaLnBrk="1" fontAlgn="b" latinLnBrk="0" hangingPunct="1"/>
                      <a:r>
                        <a:rPr lang="th-TH" sz="2800" b="0" i="0" u="none" strike="noStrike" kern="1200">
                          <a:solidFill>
                            <a:srgbClr val="000000"/>
                          </a:solidFill>
                          <a:latin typeface="AngsanaUPC" pitchFamily="18" charset="-34"/>
                          <a:ea typeface="+mn-ea"/>
                          <a:cs typeface="AngsanaUPC" pitchFamily="18" charset="-34"/>
                        </a:rPr>
                        <a:t>3,700.00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8"/>
                  </a:ext>
                </a:extLst>
              </a:tr>
              <a:tr h="452321">
                <a:tc>
                  <a:txBody>
                    <a:bodyPr/>
                    <a:lstStyle/>
                    <a:p>
                      <a:pPr algn="l" fontAlgn="b"/>
                      <a:r>
                        <a:rPr lang="en-US" sz="2800" b="0" i="0" u="none" strike="noStrike">
                          <a:solidFill>
                            <a:srgbClr val="000000"/>
                          </a:solidFill>
                          <a:latin typeface="AngsanaUPC" pitchFamily="18" charset="-34"/>
                          <a:cs typeface="AngsanaUPC" pitchFamily="18" charset="-34"/>
                        </a:rPr>
                        <a:t>Vietnam</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2800" b="0" i="0" u="none" strike="noStrike">
                          <a:solidFill>
                            <a:srgbClr val="000000"/>
                          </a:solidFill>
                          <a:latin typeface="AngsanaUPC" pitchFamily="18" charset="-34"/>
                          <a:cs typeface="AngsanaUPC" pitchFamily="18" charset="-34"/>
                        </a:rPr>
                        <a:t>Hanoi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algn="r" defTabSz="914400" rtl="0" eaLnBrk="1" fontAlgn="b" latinLnBrk="0" hangingPunct="1"/>
                      <a:r>
                        <a:rPr lang="th-TH" sz="2800" b="0" i="0" u="none" strike="noStrike" kern="1200">
                          <a:solidFill>
                            <a:srgbClr val="000000"/>
                          </a:solidFill>
                          <a:latin typeface="AngsanaUPC" pitchFamily="18" charset="-34"/>
                          <a:ea typeface="+mn-ea"/>
                          <a:cs typeface="AngsanaUPC" pitchFamily="18" charset="-34"/>
                        </a:rPr>
                        <a:t>4,500.00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9"/>
                  </a:ext>
                </a:extLst>
              </a:tr>
              <a:tr h="452321">
                <a:tc>
                  <a:txBody>
                    <a:bodyPr/>
                    <a:lstStyle/>
                    <a:p>
                      <a:pPr algn="l" fontAlgn="b"/>
                      <a:r>
                        <a:rPr lang="en-US" sz="2800" b="0" i="0" u="none" strike="noStrike">
                          <a:solidFill>
                            <a:srgbClr val="000000"/>
                          </a:solidFill>
                          <a:latin typeface="AngsanaUPC" pitchFamily="18" charset="-34"/>
                          <a:cs typeface="AngsanaUPC" pitchFamily="18" charset="-34"/>
                        </a:rPr>
                        <a:t>Vietnam</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2800" b="0" i="0" u="none" strike="noStrike">
                          <a:solidFill>
                            <a:srgbClr val="000000"/>
                          </a:solidFill>
                          <a:latin typeface="AngsanaUPC" pitchFamily="18" charset="-34"/>
                          <a:cs typeface="AngsanaUPC" pitchFamily="18" charset="-34"/>
                        </a:rPr>
                        <a:t>Haiphong</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algn="r" defTabSz="914400" rtl="0" eaLnBrk="1" fontAlgn="b" latinLnBrk="0" hangingPunct="1"/>
                      <a:r>
                        <a:rPr lang="th-TH" sz="2800" b="0" i="0" u="none" strike="noStrike" kern="1200">
                          <a:solidFill>
                            <a:srgbClr val="000000"/>
                          </a:solidFill>
                          <a:latin typeface="AngsanaUPC" pitchFamily="18" charset="-34"/>
                          <a:ea typeface="+mn-ea"/>
                          <a:cs typeface="AngsanaUPC" pitchFamily="18" charset="-34"/>
                        </a:rPr>
                        <a:t>4,900.00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10"/>
                  </a:ext>
                </a:extLst>
              </a:tr>
            </a:tbl>
          </a:graphicData>
        </a:graphic>
      </p:graphicFrame>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
            <a:ext cx="12192000" cy="850900"/>
          </a:xfrm>
          <a:solidFill>
            <a:srgbClr val="EACED9"/>
          </a:solidFill>
        </p:spPr>
        <p:txBody>
          <a:bodyPr/>
          <a:lstStyle/>
          <a:p>
            <a:r>
              <a:rPr lang="en-US" b="1"/>
              <a:t>Scatter Plots (</a:t>
            </a:r>
            <a:r>
              <a:rPr lang="th-TH"/>
              <a:t>แผนภาพการกระจาย</a:t>
            </a:r>
            <a:r>
              <a:rPr lang="en-US"/>
              <a:t>)</a:t>
            </a:r>
            <a:r>
              <a:rPr lang="th-TH" b="1"/>
              <a:t> </a:t>
            </a:r>
            <a:r>
              <a:rPr lang="en-US" i="1"/>
              <a:t>(</a:t>
            </a:r>
            <a:r>
              <a:rPr lang="en-US" b="1" i="1">
                <a:latin typeface="AngsanaUPC" panose="02020603050405020304" pitchFamily="18" charset="-34"/>
                <a:cs typeface="AngsanaUPC" panose="02020603050405020304" pitchFamily="18" charset="-34"/>
              </a:rPr>
              <a:t>Ramesh S., PP 132)</a:t>
            </a:r>
            <a:endParaRPr lang="en-US"/>
          </a:p>
        </p:txBody>
      </p:sp>
      <p:sp>
        <p:nvSpPr>
          <p:cNvPr id="3" name="Content Placeholder 2"/>
          <p:cNvSpPr>
            <a:spLocks noGrp="1"/>
          </p:cNvSpPr>
          <p:nvPr>
            <p:ph idx="1"/>
          </p:nvPr>
        </p:nvSpPr>
        <p:spPr>
          <a:xfrm>
            <a:off x="469900" y="1186466"/>
            <a:ext cx="10985500" cy="1366234"/>
          </a:xfrm>
          <a:solidFill>
            <a:schemeClr val="accent1">
              <a:lumMod val="20000"/>
              <a:lumOff val="80000"/>
            </a:schemeClr>
          </a:solidFill>
        </p:spPr>
        <p:txBody>
          <a:bodyPr>
            <a:normAutofit/>
          </a:bodyPr>
          <a:lstStyle/>
          <a:p>
            <a:pPr marL="0" indent="0">
              <a:buNone/>
            </a:pPr>
            <a:r>
              <a:rPr lang="en-US">
                <a:latin typeface="AngsanaUPC" panose="02020603050405020304" pitchFamily="18" charset="-34"/>
                <a:cs typeface="AngsanaUPC" panose="02020603050405020304" pitchFamily="18" charset="-34"/>
              </a:rPr>
              <a:t>1. Scatter plots are an effective way to explore the existence of trends, concentrations, and outliers. </a:t>
            </a:r>
          </a:p>
          <a:p>
            <a:pPr marL="0" indent="0">
              <a:buNone/>
            </a:pPr>
            <a:r>
              <a:rPr lang="en-US">
                <a:latin typeface="AngsanaUPC" panose="02020603050405020304" pitchFamily="18" charset="-34"/>
                <a:cs typeface="AngsanaUPC" panose="02020603050405020304" pitchFamily="18" charset="-34"/>
              </a:rPr>
              <a:t>2. Used to explore the relationship between two or tree variables (2-D, N-D visuals).</a:t>
            </a:r>
          </a:p>
        </p:txBody>
      </p:sp>
      <p:sp>
        <p:nvSpPr>
          <p:cNvPr id="4" name="Rectangle 3"/>
          <p:cNvSpPr/>
          <p:nvPr/>
        </p:nvSpPr>
        <p:spPr>
          <a:xfrm>
            <a:off x="469900" y="2781300"/>
            <a:ext cx="10985500" cy="2554545"/>
          </a:xfrm>
          <a:prstGeom prst="rect">
            <a:avLst/>
          </a:prstGeom>
          <a:solidFill>
            <a:schemeClr val="accent1">
              <a:lumMod val="20000"/>
              <a:lumOff val="80000"/>
            </a:schemeClr>
          </a:solidFill>
        </p:spPr>
        <p:txBody>
          <a:bodyPr wrap="square">
            <a:spAutoFit/>
          </a:bodyPr>
          <a:lstStyle/>
          <a:p>
            <a:r>
              <a:rPr lang="en-US" sz="3200" b="1">
                <a:latin typeface="AngsanaUPC" panose="02020603050405020304" pitchFamily="18" charset="-34"/>
                <a:cs typeface="AngsanaUPC" panose="02020603050405020304" pitchFamily="18" charset="-34"/>
              </a:rPr>
              <a:t>1. </a:t>
            </a:r>
            <a:r>
              <a:rPr lang="th-TH" sz="3200" b="1">
                <a:latin typeface="AngsanaUPC" panose="02020603050405020304" pitchFamily="18" charset="-34"/>
                <a:cs typeface="AngsanaUPC" panose="02020603050405020304" pitchFamily="18" charset="-34"/>
              </a:rPr>
              <a:t>เป็นการหาการกระจายของข้อมูล</a:t>
            </a:r>
            <a:endParaRPr lang="en-US" sz="3200" b="1">
              <a:latin typeface="AngsanaUPC" panose="02020603050405020304" pitchFamily="18" charset="-34"/>
              <a:cs typeface="AngsanaUPC" panose="02020603050405020304" pitchFamily="18" charset="-34"/>
            </a:endParaRPr>
          </a:p>
          <a:p>
            <a:r>
              <a:rPr lang="en-US" sz="3200" b="1">
                <a:latin typeface="AngsanaUPC" panose="02020603050405020304" pitchFamily="18" charset="-34"/>
                <a:cs typeface="AngsanaUPC" panose="02020603050405020304" pitchFamily="18" charset="-34"/>
              </a:rPr>
              <a:t>2. </a:t>
            </a:r>
            <a:r>
              <a:rPr lang="th-TH" sz="3200" b="1">
                <a:latin typeface="AngsanaUPC" panose="02020603050405020304" pitchFamily="18" charset="-34"/>
                <a:cs typeface="AngsanaUPC" panose="02020603050405020304" pitchFamily="18" charset="-34"/>
              </a:rPr>
              <a:t>สามารถหา </a:t>
            </a:r>
            <a:r>
              <a:rPr lang="en-US" sz="3200" b="1">
                <a:latin typeface="AngsanaUPC" panose="02020603050405020304" pitchFamily="18" charset="-34"/>
                <a:cs typeface="AngsanaUPC" panose="02020603050405020304" pitchFamily="18" charset="-34"/>
              </a:rPr>
              <a:t>Outlier data </a:t>
            </a:r>
            <a:r>
              <a:rPr lang="th-TH" sz="3200" b="1">
                <a:latin typeface="AngsanaUPC" panose="02020603050405020304" pitchFamily="18" charset="-34"/>
                <a:cs typeface="AngsanaUPC" panose="02020603050405020304" pitchFamily="18" charset="-34"/>
              </a:rPr>
              <a:t>ได้</a:t>
            </a:r>
            <a:endParaRPr lang="en-US" sz="3200" b="1">
              <a:latin typeface="AngsanaUPC" panose="02020603050405020304" pitchFamily="18" charset="-34"/>
              <a:cs typeface="AngsanaUPC" panose="02020603050405020304" pitchFamily="18" charset="-34"/>
            </a:endParaRPr>
          </a:p>
          <a:p>
            <a:r>
              <a:rPr lang="en-US" sz="3200" b="1">
                <a:latin typeface="AngsanaUPC" panose="02020603050405020304" pitchFamily="18" charset="-34"/>
                <a:cs typeface="AngsanaUPC" panose="02020603050405020304" pitchFamily="18" charset="-34"/>
              </a:rPr>
              <a:t>3</a:t>
            </a:r>
            <a:r>
              <a:rPr lang="th-TH" sz="3200" b="1">
                <a:latin typeface="AngsanaUPC" panose="02020603050405020304" pitchFamily="18" charset="-34"/>
                <a:cs typeface="AngsanaUPC" panose="02020603050405020304" pitchFamily="18" charset="-34"/>
              </a:rPr>
              <a:t>. ในการทำ </a:t>
            </a:r>
            <a:r>
              <a:rPr lang="en-US" sz="3200" b="1">
                <a:latin typeface="AngsanaUPC" panose="02020603050405020304" pitchFamily="18" charset="-34"/>
                <a:cs typeface="AngsanaUPC" panose="02020603050405020304" pitchFamily="18" charset="-34"/>
              </a:rPr>
              <a:t>Data mining </a:t>
            </a:r>
            <a:r>
              <a:rPr lang="th-TH" sz="3200" b="1">
                <a:latin typeface="AngsanaUPC" panose="02020603050405020304" pitchFamily="18" charset="-34"/>
                <a:cs typeface="AngsanaUPC" panose="02020603050405020304" pitchFamily="18" charset="-34"/>
              </a:rPr>
              <a:t>บาง </a:t>
            </a:r>
            <a:r>
              <a:rPr lang="en-US" sz="3200" b="1">
                <a:latin typeface="AngsanaUPC" panose="02020603050405020304" pitchFamily="18" charset="-34"/>
                <a:cs typeface="AngsanaUPC" panose="02020603050405020304" pitchFamily="18" charset="-34"/>
              </a:rPr>
              <a:t>Algorithm </a:t>
            </a:r>
            <a:r>
              <a:rPr lang="th-TH" sz="3200" b="1">
                <a:latin typeface="AngsanaUPC" panose="02020603050405020304" pitchFamily="18" charset="-34"/>
                <a:cs typeface="AngsanaUPC" panose="02020603050405020304" pitchFamily="18" charset="-34"/>
              </a:rPr>
              <a:t>จะใช้</a:t>
            </a:r>
            <a:r>
              <a:rPr lang="en-US" sz="3200" b="1">
                <a:latin typeface="AngsanaUPC" panose="02020603050405020304" pitchFamily="18" charset="-34"/>
                <a:cs typeface="AngsanaUPC" panose="02020603050405020304" pitchFamily="18" charset="-34"/>
              </a:rPr>
              <a:t>  Scatter Plots</a:t>
            </a:r>
            <a:r>
              <a:rPr lang="th-TH" sz="3200" b="1">
                <a:latin typeface="AngsanaUPC" panose="02020603050405020304" pitchFamily="18" charset="-34"/>
                <a:cs typeface="AngsanaUPC" panose="02020603050405020304" pitchFamily="18" charset="-34"/>
              </a:rPr>
              <a:t> เพื่อหาการกระจายตัวของ </a:t>
            </a:r>
            <a:r>
              <a:rPr lang="en-US" sz="3200" b="1">
                <a:latin typeface="AngsanaUPC" panose="02020603050405020304" pitchFamily="18" charset="-34"/>
                <a:cs typeface="AngsanaUPC" panose="02020603050405020304" pitchFamily="18" charset="-34"/>
              </a:rPr>
              <a:t>Data </a:t>
            </a:r>
            <a:r>
              <a:rPr lang="th-TH" sz="3200" b="1">
                <a:latin typeface="AngsanaUPC" panose="02020603050405020304" pitchFamily="18" charset="-34"/>
                <a:cs typeface="AngsanaUPC" panose="02020603050405020304" pitchFamily="18" charset="-34"/>
              </a:rPr>
              <a:t>หลังจากนั้นนักวิจัยจึงจะตัดสินใจเลือกหา </a:t>
            </a:r>
            <a:r>
              <a:rPr lang="en-US" sz="3200" b="1">
                <a:latin typeface="AngsanaUPC" panose="02020603050405020304" pitchFamily="18" charset="-34"/>
                <a:cs typeface="AngsanaUPC" panose="02020603050405020304" pitchFamily="18" charset="-34"/>
              </a:rPr>
              <a:t>Algorithm </a:t>
            </a:r>
            <a:r>
              <a:rPr lang="th-TH" sz="3200" b="1">
                <a:latin typeface="AngsanaUPC" panose="02020603050405020304" pitchFamily="18" charset="-34"/>
                <a:cs typeface="AngsanaUPC" panose="02020603050405020304" pitchFamily="18" charset="-34"/>
              </a:rPr>
              <a:t>ที่เหมาะสม</a:t>
            </a:r>
            <a:r>
              <a:rPr lang="en-US" sz="3200" b="1">
                <a:latin typeface="AngsanaUPC" panose="02020603050405020304" pitchFamily="18" charset="-34"/>
                <a:cs typeface="AngsanaUPC" panose="02020603050405020304" pitchFamily="18" charset="-34"/>
              </a:rPr>
              <a:t> </a:t>
            </a:r>
            <a:r>
              <a:rPr lang="th-TH" sz="3200" b="1">
                <a:latin typeface="AngsanaUPC" panose="02020603050405020304" pitchFamily="18" charset="-34"/>
                <a:cs typeface="AngsanaUPC" panose="02020603050405020304" pitchFamily="18" charset="-34"/>
              </a:rPr>
              <a:t>เช่น การทำ </a:t>
            </a:r>
            <a:r>
              <a:rPr lang="en-US" sz="3200" b="1">
                <a:latin typeface="AngsanaUPC" panose="02020603050405020304" pitchFamily="18" charset="-34"/>
                <a:cs typeface="AngsanaUPC" panose="02020603050405020304" pitchFamily="18" charset="-34"/>
              </a:rPr>
              <a:t>Clustering</a:t>
            </a:r>
          </a:p>
          <a:p>
            <a:r>
              <a:rPr lang="en-US" sz="3200" b="1">
                <a:latin typeface="AngsanaUPC" panose="02020603050405020304" pitchFamily="18" charset="-34"/>
                <a:cs typeface="AngsanaUPC" panose="02020603050405020304" pitchFamily="18" charset="-34"/>
              </a:rPr>
              <a:t>4. </a:t>
            </a:r>
            <a:r>
              <a:rPr lang="th-TH" sz="3200" b="1">
                <a:latin typeface="AngsanaUPC" panose="02020603050405020304" pitchFamily="18" charset="-34"/>
                <a:cs typeface="AngsanaUPC" panose="02020603050405020304" pitchFamily="18" charset="-34"/>
              </a:rPr>
              <a:t>การหาความสัมพันธ์ของ อายุ และน้ำหนัก ของคนไข้โรคหัวใจ</a:t>
            </a:r>
            <a:endParaRPr lang="en-US" sz="3200" b="1">
              <a:latin typeface="AngsanaUPC" panose="02020603050405020304" pitchFamily="18" charset="-34"/>
              <a:cs typeface="AngsanaUPC" panose="02020603050405020304" pitchFamily="18" charset="-34"/>
            </a:endParaRPr>
          </a:p>
        </p:txBody>
      </p:sp>
    </p:spTree>
    <p:extLst>
      <p:ext uri="{BB962C8B-B14F-4D97-AF65-F5344CB8AC3E}">
        <p14:creationId xmlns:p14="http://schemas.microsoft.com/office/powerpoint/2010/main" xmlns="" val="1263331597"/>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
            <a:ext cx="12192000" cy="876300"/>
          </a:xfrm>
          <a:solidFill>
            <a:srgbClr val="EACED9"/>
          </a:solidFill>
        </p:spPr>
        <p:txBody>
          <a:bodyPr/>
          <a:lstStyle/>
          <a:p>
            <a:r>
              <a:rPr lang="en-US" b="1"/>
              <a:t>Scatter Plots (K-means Clustering)</a:t>
            </a:r>
            <a:endParaRPr lang="en-US"/>
          </a:p>
        </p:txBody>
      </p:sp>
      <p:pic>
        <p:nvPicPr>
          <p:cNvPr id="4" name="Picture 3"/>
          <p:cNvPicPr>
            <a:picLocks noChangeAspect="1"/>
          </p:cNvPicPr>
          <p:nvPr/>
        </p:nvPicPr>
        <p:blipFill>
          <a:blip r:embed="rId2" cstate="print"/>
          <a:stretch>
            <a:fillRect/>
          </a:stretch>
        </p:blipFill>
        <p:spPr>
          <a:xfrm>
            <a:off x="838200" y="1690688"/>
            <a:ext cx="8469573" cy="4652870"/>
          </a:xfrm>
          <a:prstGeom prst="rect">
            <a:avLst/>
          </a:prstGeom>
        </p:spPr>
      </p:pic>
      <p:sp>
        <p:nvSpPr>
          <p:cNvPr id="5" name="Oval Callout 4"/>
          <p:cNvSpPr/>
          <p:nvPr/>
        </p:nvSpPr>
        <p:spPr>
          <a:xfrm>
            <a:off x="9582150" y="2847975"/>
            <a:ext cx="2314575" cy="2276475"/>
          </a:xfrm>
          <a:prstGeom prst="wedgeEllipseCallout">
            <a:avLst>
              <a:gd name="adj1" fmla="val -239523"/>
              <a:gd name="adj2" fmla="val -3201"/>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h-TH" sz="2000" b="1">
                <a:solidFill>
                  <a:schemeClr val="tx1"/>
                </a:solidFill>
                <a:latin typeface="AngsanaUPC" panose="02020603050405020304" pitchFamily="18" charset="-34"/>
                <a:cs typeface="AngsanaUPC" panose="02020603050405020304" pitchFamily="18" charset="-34"/>
              </a:rPr>
              <a:t>จะเห็นการกระจายของข้อมูลจะช่วยในการเลือก </a:t>
            </a:r>
            <a:r>
              <a:rPr lang="en-US" sz="2000" b="1">
                <a:solidFill>
                  <a:schemeClr val="tx1"/>
                </a:solidFill>
                <a:latin typeface="AngsanaUPC" panose="02020603050405020304" pitchFamily="18" charset="-34"/>
                <a:cs typeface="AngsanaUPC" panose="02020603050405020304" pitchFamily="18" charset="-34"/>
              </a:rPr>
              <a:t>Algorithm </a:t>
            </a:r>
            <a:r>
              <a:rPr lang="th-TH" sz="2000" b="1">
                <a:solidFill>
                  <a:schemeClr val="tx1"/>
                </a:solidFill>
                <a:latin typeface="AngsanaUPC" panose="02020603050405020304" pitchFamily="18" charset="-34"/>
                <a:cs typeface="AngsanaUPC" panose="02020603050405020304" pitchFamily="18" charset="-34"/>
              </a:rPr>
              <a:t>ในการจัดกลุ่มของข้อมูลได้</a:t>
            </a:r>
            <a:endParaRPr lang="en-US" sz="2000" b="1">
              <a:solidFill>
                <a:schemeClr val="tx1"/>
              </a:solidFill>
              <a:latin typeface="AngsanaUPC" panose="02020603050405020304" pitchFamily="18" charset="-34"/>
              <a:cs typeface="AngsanaUPC" panose="02020603050405020304" pitchFamily="18" charset="-34"/>
            </a:endParaRPr>
          </a:p>
        </p:txBody>
      </p:sp>
    </p:spTree>
    <p:extLst>
      <p:ext uri="{BB962C8B-B14F-4D97-AF65-F5344CB8AC3E}">
        <p14:creationId xmlns:p14="http://schemas.microsoft.com/office/powerpoint/2010/main" xmlns="" val="3977929124"/>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2192000" cy="835025"/>
          </a:xfrm>
          <a:solidFill>
            <a:srgbClr val="EACED9"/>
          </a:solidFill>
        </p:spPr>
        <p:txBody>
          <a:bodyPr/>
          <a:lstStyle/>
          <a:p>
            <a:r>
              <a:rPr lang="en-US" b="1"/>
              <a:t> Identify Outliers and Clustering in Scatter Plots</a:t>
            </a:r>
          </a:p>
        </p:txBody>
      </p:sp>
      <p:sp>
        <p:nvSpPr>
          <p:cNvPr id="3" name="Content Placeholder 2"/>
          <p:cNvSpPr>
            <a:spLocks noGrp="1"/>
          </p:cNvSpPr>
          <p:nvPr>
            <p:ph idx="1"/>
          </p:nvPr>
        </p:nvSpPr>
        <p:spPr>
          <a:xfrm>
            <a:off x="838200" y="1339850"/>
            <a:ext cx="10515600" cy="4351338"/>
          </a:xfrm>
        </p:spPr>
        <p:txBody>
          <a:bodyPr/>
          <a:lstStyle/>
          <a:p>
            <a:pPr marL="0" indent="0">
              <a:buNone/>
            </a:pPr>
            <a:r>
              <a:rPr lang="th-TH"/>
              <a:t>	</a:t>
            </a:r>
            <a:r>
              <a:rPr lang="en-US"/>
              <a:t>A scatter plot can also be useful for identifying other patterns in data. We can divide data points into groups based on how closely sets of points cluster together. Scatter plots can also show if there are any unexpected gaps in the data and if there are any outlier points. This can be useful if we want to segment the data into different parts, like in the development of user personas.</a:t>
            </a:r>
          </a:p>
          <a:p>
            <a:pPr marL="0" indent="0">
              <a:buNone/>
            </a:pPr>
            <a:r>
              <a:rPr lang="en-US"/>
              <a:t/>
            </a:r>
            <a:br>
              <a:rPr lang="en-US"/>
            </a:br>
            <a:endParaRPr lang="en-US"/>
          </a:p>
        </p:txBody>
      </p:sp>
      <p:pic>
        <p:nvPicPr>
          <p:cNvPr id="4" name="Picture 3"/>
          <p:cNvPicPr>
            <a:picLocks noChangeAspect="1"/>
          </p:cNvPicPr>
          <p:nvPr/>
        </p:nvPicPr>
        <p:blipFill>
          <a:blip r:embed="rId2" cstate="print"/>
          <a:stretch>
            <a:fillRect/>
          </a:stretch>
        </p:blipFill>
        <p:spPr>
          <a:xfrm>
            <a:off x="838200" y="4067175"/>
            <a:ext cx="7696200" cy="2262187"/>
          </a:xfrm>
          <a:prstGeom prst="rect">
            <a:avLst/>
          </a:prstGeom>
        </p:spPr>
      </p:pic>
    </p:spTree>
    <p:extLst>
      <p:ext uri="{BB962C8B-B14F-4D97-AF65-F5344CB8AC3E}">
        <p14:creationId xmlns:p14="http://schemas.microsoft.com/office/powerpoint/2010/main" xmlns="" val="138813202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09575" y="298451"/>
            <a:ext cx="11782425" cy="882650"/>
          </a:xfrm>
          <a:solidFill>
            <a:srgbClr val="FAEBFF"/>
          </a:solidFill>
        </p:spPr>
        <p:txBody>
          <a:bodyPr/>
          <a:lstStyle/>
          <a:p>
            <a:r>
              <a:rPr lang="en-US"/>
              <a:t>General visualization charts[12]</a:t>
            </a:r>
          </a:p>
        </p:txBody>
      </p:sp>
      <p:sp>
        <p:nvSpPr>
          <p:cNvPr id="3" name="Content Placeholder 2"/>
          <p:cNvSpPr>
            <a:spLocks noGrp="1"/>
          </p:cNvSpPr>
          <p:nvPr>
            <p:ph idx="1"/>
          </p:nvPr>
        </p:nvSpPr>
        <p:spPr/>
        <p:txBody>
          <a:bodyPr>
            <a:normAutofit lnSpcReduction="10000"/>
          </a:bodyPr>
          <a:lstStyle/>
          <a:p>
            <a:pPr marL="0" indent="0">
              <a:buNone/>
            </a:pPr>
            <a:r>
              <a:rPr lang="en-US"/>
              <a:t>1. Line graph - shows trends </a:t>
            </a:r>
          </a:p>
          <a:p>
            <a:pPr marL="0" indent="0">
              <a:buNone/>
            </a:pPr>
            <a:r>
              <a:rPr lang="en-US"/>
              <a:t>2. Bar Graphs/Charts - used to compare data of many items.</a:t>
            </a:r>
          </a:p>
          <a:p>
            <a:pPr marL="0" indent="0">
              <a:buNone/>
            </a:pPr>
            <a:r>
              <a:rPr lang="en-US"/>
              <a:t>3. Pie Chart - presents the proportional composition of a variable.</a:t>
            </a:r>
          </a:p>
          <a:p>
            <a:pPr marL="0" indent="0">
              <a:buNone/>
            </a:pPr>
            <a:r>
              <a:rPr lang="en-US"/>
              <a:t>4. Scatter Plot - applied to express relations and distribution of large sets of data.</a:t>
            </a:r>
          </a:p>
          <a:p>
            <a:pPr marL="0" indent="0">
              <a:buNone/>
            </a:pPr>
            <a:r>
              <a:rPr lang="en-US"/>
              <a:t>5. Bubble Plots - visualizes 2 or more variables with multiple dimensions.</a:t>
            </a:r>
          </a:p>
          <a:p>
            <a:pPr marL="0" indent="0">
              <a:buNone/>
            </a:pPr>
            <a:r>
              <a:rPr lang="en-US"/>
              <a:t>6. Maps - visualizes data by geographical location.</a:t>
            </a:r>
          </a:p>
          <a:p>
            <a:pPr marL="0" lvl="1" indent="0">
              <a:spcBef>
                <a:spcPts val="1000"/>
              </a:spcBef>
              <a:buNone/>
            </a:pPr>
            <a:r>
              <a:rPr lang="en-US"/>
              <a:t>7. Histogram -</a:t>
            </a:r>
          </a:p>
          <a:p>
            <a:pPr marL="0" lvl="1" indent="0">
              <a:spcBef>
                <a:spcPts val="1000"/>
              </a:spcBef>
              <a:buNone/>
            </a:pPr>
            <a:r>
              <a:rPr lang="en-US"/>
              <a:t>8. Tables - shows a large number of precise dimensions and measures.</a:t>
            </a:r>
          </a:p>
          <a:p>
            <a:pPr marL="0" lvl="1" indent="0">
              <a:spcBef>
                <a:spcPts val="1000"/>
              </a:spcBef>
              <a:buNone/>
            </a:pPr>
            <a:endParaRPr lang="en-US"/>
          </a:p>
          <a:p>
            <a:pPr marL="0" indent="0">
              <a:buNone/>
            </a:pPr>
            <a:endParaRPr lang="en-US"/>
          </a:p>
          <a:p>
            <a:endParaRPr lang="en-US"/>
          </a:p>
        </p:txBody>
      </p:sp>
    </p:spTree>
    <p:extLst>
      <p:ext uri="{BB962C8B-B14F-4D97-AF65-F5344CB8AC3E}">
        <p14:creationId xmlns:p14="http://schemas.microsoft.com/office/powerpoint/2010/main" xmlns="" val="1387810721"/>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
            <a:ext cx="12192000" cy="914400"/>
          </a:xfrm>
        </p:spPr>
        <p:txBody>
          <a:bodyPr/>
          <a:lstStyle/>
          <a:p>
            <a:r>
              <a:rPr lang="th-TH"/>
              <a:t>ค่าผิดปกติ (</a:t>
            </a:r>
            <a:r>
              <a:rPr lang="en-US"/>
              <a:t>Outliers)</a:t>
            </a:r>
          </a:p>
        </p:txBody>
      </p:sp>
      <p:graphicFrame>
        <p:nvGraphicFramePr>
          <p:cNvPr id="6" name="Chart 5"/>
          <p:cNvGraphicFramePr>
            <a:graphicFrameLocks/>
          </p:cNvGraphicFramePr>
          <p:nvPr>
            <p:extLst>
              <p:ext uri="{D42A27DB-BD31-4B8C-83A1-F6EECF244321}">
                <p14:modId xmlns:p14="http://schemas.microsoft.com/office/powerpoint/2010/main" xmlns="" val="1624586784"/>
              </p:ext>
            </p:extLst>
          </p:nvPr>
        </p:nvGraphicFramePr>
        <p:xfrm>
          <a:off x="3873500" y="1066800"/>
          <a:ext cx="5829300" cy="347980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7" name="Table 6"/>
          <p:cNvGraphicFramePr>
            <a:graphicFrameLocks noGrp="1"/>
          </p:cNvGraphicFramePr>
          <p:nvPr>
            <p:extLst>
              <p:ext uri="{D42A27DB-BD31-4B8C-83A1-F6EECF244321}">
                <p14:modId xmlns:p14="http://schemas.microsoft.com/office/powerpoint/2010/main" xmlns="" val="2046055290"/>
              </p:ext>
            </p:extLst>
          </p:nvPr>
        </p:nvGraphicFramePr>
        <p:xfrm>
          <a:off x="95250" y="1130300"/>
          <a:ext cx="3365500" cy="3352800"/>
        </p:xfrm>
        <a:graphic>
          <a:graphicData uri="http://schemas.openxmlformats.org/drawingml/2006/table">
            <a:tbl>
              <a:tblPr>
                <a:tableStyleId>{5C22544A-7EE6-4342-B048-85BDC9FD1C3A}</a:tableStyleId>
              </a:tblPr>
              <a:tblGrid>
                <a:gridCol w="1625600">
                  <a:extLst>
                    <a:ext uri="{9D8B030D-6E8A-4147-A177-3AD203B41FA5}">
                      <a16:colId xmlns:a16="http://schemas.microsoft.com/office/drawing/2014/main" xmlns="" val="2643268813"/>
                    </a:ext>
                  </a:extLst>
                </a:gridCol>
                <a:gridCol w="1739900">
                  <a:extLst>
                    <a:ext uri="{9D8B030D-6E8A-4147-A177-3AD203B41FA5}">
                      <a16:colId xmlns:a16="http://schemas.microsoft.com/office/drawing/2014/main" xmlns="" val="91244377"/>
                    </a:ext>
                  </a:extLst>
                </a:gridCol>
              </a:tblGrid>
              <a:tr h="304800">
                <a:tc>
                  <a:txBody>
                    <a:bodyPr/>
                    <a:lstStyle/>
                    <a:p>
                      <a:pPr algn="ctr" fontAlgn="ctr"/>
                      <a:r>
                        <a:rPr lang="en-US" sz="1800" u="none" strike="noStrike">
                          <a:effectLst/>
                        </a:rPr>
                        <a:t>Product Name</a:t>
                      </a:r>
                      <a:endParaRPr lang="en-US" sz="1800" b="1"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ctr"/>
                      <a:r>
                        <a:rPr lang="en-US" sz="1800" u="none" strike="noStrike">
                          <a:effectLst/>
                        </a:rPr>
                        <a:t>Total Sales</a:t>
                      </a:r>
                      <a:endParaRPr lang="en-US" sz="1800" b="1" i="0" u="none" strike="noStrike">
                        <a:solidFill>
                          <a:srgbClr val="000000"/>
                        </a:solidFill>
                        <a:effectLst/>
                        <a:latin typeface="Calibri" panose="020F0502020204030204" pitchFamily="34" charset="0"/>
                      </a:endParaRPr>
                    </a:p>
                  </a:txBody>
                  <a:tcPr marL="9525" marR="9525" marT="9525" marB="0" anchor="ctr"/>
                </a:tc>
                <a:extLst>
                  <a:ext uri="{0D108BD9-81ED-4DB2-BD59-A6C34878D82A}">
                    <a16:rowId xmlns:a16="http://schemas.microsoft.com/office/drawing/2014/main" xmlns="" val="1033656523"/>
                  </a:ext>
                </a:extLst>
              </a:tr>
              <a:tr h="304800">
                <a:tc>
                  <a:txBody>
                    <a:bodyPr/>
                    <a:lstStyle/>
                    <a:p>
                      <a:pPr algn="l" fontAlgn="ctr"/>
                      <a:r>
                        <a:rPr lang="en-US" sz="1800" u="none" strike="noStrike">
                          <a:effectLst/>
                        </a:rPr>
                        <a:t>Bread</a:t>
                      </a:r>
                      <a:endParaRPr lang="en-US" sz="1800" b="0" i="0" u="none" strike="noStrike">
                        <a:solidFill>
                          <a:srgbClr val="000000"/>
                        </a:solidFill>
                        <a:effectLst/>
                        <a:latin typeface="Calibri" panose="020F0502020204030204" pitchFamily="34" charset="0"/>
                      </a:endParaRPr>
                    </a:p>
                  </a:txBody>
                  <a:tcPr marL="9525" marR="9525" marT="9525" marB="0" anchor="ctr"/>
                </a:tc>
                <a:tc>
                  <a:txBody>
                    <a:bodyPr/>
                    <a:lstStyle/>
                    <a:p>
                      <a:pPr algn="r" fontAlgn="ctr"/>
                      <a:r>
                        <a:rPr lang="en-US" sz="1800" u="none" strike="noStrike">
                          <a:effectLst/>
                        </a:rPr>
                        <a:t>1,500,000.00</a:t>
                      </a:r>
                      <a:endParaRPr lang="en-US" sz="1800" b="0" i="0" u="none" strike="noStrike">
                        <a:solidFill>
                          <a:srgbClr val="000000"/>
                        </a:solidFill>
                        <a:effectLst/>
                        <a:latin typeface="Calibri" panose="020F0502020204030204" pitchFamily="34" charset="0"/>
                      </a:endParaRPr>
                    </a:p>
                  </a:txBody>
                  <a:tcPr marL="9525" marR="9525" marT="9525" marB="0" anchor="ctr"/>
                </a:tc>
                <a:extLst>
                  <a:ext uri="{0D108BD9-81ED-4DB2-BD59-A6C34878D82A}">
                    <a16:rowId xmlns:a16="http://schemas.microsoft.com/office/drawing/2014/main" xmlns="" val="3074330833"/>
                  </a:ext>
                </a:extLst>
              </a:tr>
              <a:tr h="304800">
                <a:tc>
                  <a:txBody>
                    <a:bodyPr/>
                    <a:lstStyle/>
                    <a:p>
                      <a:pPr algn="l" fontAlgn="ctr"/>
                      <a:r>
                        <a:rPr lang="en-US" sz="1800" u="none" strike="noStrike">
                          <a:effectLst/>
                        </a:rPr>
                        <a:t>Coke</a:t>
                      </a:r>
                      <a:endParaRPr lang="en-US" sz="1800" b="0" i="0" u="none" strike="noStrike">
                        <a:solidFill>
                          <a:srgbClr val="000000"/>
                        </a:solidFill>
                        <a:effectLst/>
                        <a:latin typeface="Calibri" panose="020F0502020204030204" pitchFamily="34" charset="0"/>
                      </a:endParaRPr>
                    </a:p>
                  </a:txBody>
                  <a:tcPr marL="9525" marR="9525" marT="9525" marB="0" anchor="ctr"/>
                </a:tc>
                <a:tc>
                  <a:txBody>
                    <a:bodyPr/>
                    <a:lstStyle/>
                    <a:p>
                      <a:pPr algn="r" fontAlgn="ctr"/>
                      <a:r>
                        <a:rPr lang="en-US" sz="1800" u="none" strike="noStrike">
                          <a:effectLst/>
                        </a:rPr>
                        <a:t>175,000.00</a:t>
                      </a:r>
                      <a:endParaRPr lang="en-US" sz="1800" b="0" i="0" u="none" strike="noStrike">
                        <a:solidFill>
                          <a:srgbClr val="000000"/>
                        </a:solidFill>
                        <a:effectLst/>
                        <a:latin typeface="Calibri" panose="020F0502020204030204" pitchFamily="34" charset="0"/>
                      </a:endParaRPr>
                    </a:p>
                  </a:txBody>
                  <a:tcPr marL="9525" marR="9525" marT="9525" marB="0" anchor="ctr"/>
                </a:tc>
                <a:extLst>
                  <a:ext uri="{0D108BD9-81ED-4DB2-BD59-A6C34878D82A}">
                    <a16:rowId xmlns:a16="http://schemas.microsoft.com/office/drawing/2014/main" xmlns="" val="1158228169"/>
                  </a:ext>
                </a:extLst>
              </a:tr>
              <a:tr h="304800">
                <a:tc>
                  <a:txBody>
                    <a:bodyPr/>
                    <a:lstStyle/>
                    <a:p>
                      <a:pPr algn="l" fontAlgn="ctr"/>
                      <a:r>
                        <a:rPr lang="en-US" sz="1800" u="none" strike="noStrike">
                          <a:effectLst/>
                        </a:rPr>
                        <a:t>Computer</a:t>
                      </a:r>
                      <a:endParaRPr lang="en-US" sz="1800" b="0" i="0" u="none" strike="noStrike">
                        <a:solidFill>
                          <a:srgbClr val="000000"/>
                        </a:solidFill>
                        <a:effectLst/>
                        <a:latin typeface="Calibri" panose="020F0502020204030204" pitchFamily="34" charset="0"/>
                      </a:endParaRPr>
                    </a:p>
                  </a:txBody>
                  <a:tcPr marL="9525" marR="9525" marT="9525" marB="0" anchor="ctr"/>
                </a:tc>
                <a:tc>
                  <a:txBody>
                    <a:bodyPr/>
                    <a:lstStyle/>
                    <a:p>
                      <a:pPr algn="r" fontAlgn="ctr"/>
                      <a:r>
                        <a:rPr lang="en-US" sz="1800" u="none" strike="noStrike">
                          <a:effectLst/>
                        </a:rPr>
                        <a:t>450,000.00</a:t>
                      </a:r>
                      <a:endParaRPr lang="en-US" sz="1800" b="0" i="0" u="none" strike="noStrike">
                        <a:solidFill>
                          <a:srgbClr val="000000"/>
                        </a:solidFill>
                        <a:effectLst/>
                        <a:latin typeface="Calibri" panose="020F0502020204030204" pitchFamily="34" charset="0"/>
                      </a:endParaRPr>
                    </a:p>
                  </a:txBody>
                  <a:tcPr marL="9525" marR="9525" marT="9525" marB="0" anchor="ctr"/>
                </a:tc>
                <a:extLst>
                  <a:ext uri="{0D108BD9-81ED-4DB2-BD59-A6C34878D82A}">
                    <a16:rowId xmlns:a16="http://schemas.microsoft.com/office/drawing/2014/main" xmlns="" val="454474094"/>
                  </a:ext>
                </a:extLst>
              </a:tr>
              <a:tr h="304800">
                <a:tc>
                  <a:txBody>
                    <a:bodyPr/>
                    <a:lstStyle/>
                    <a:p>
                      <a:pPr algn="l" fontAlgn="ctr"/>
                      <a:r>
                        <a:rPr lang="en-US" sz="1800" u="none" strike="noStrike">
                          <a:effectLst/>
                        </a:rPr>
                        <a:t>Diaper</a:t>
                      </a:r>
                      <a:endParaRPr lang="en-US" sz="1800" b="0" i="0" u="none" strike="noStrike">
                        <a:solidFill>
                          <a:srgbClr val="000000"/>
                        </a:solidFill>
                        <a:effectLst/>
                        <a:latin typeface="Calibri" panose="020F0502020204030204" pitchFamily="34" charset="0"/>
                      </a:endParaRPr>
                    </a:p>
                  </a:txBody>
                  <a:tcPr marL="9525" marR="9525" marT="9525" marB="0" anchor="ctr"/>
                </a:tc>
                <a:tc>
                  <a:txBody>
                    <a:bodyPr/>
                    <a:lstStyle/>
                    <a:p>
                      <a:pPr algn="r" fontAlgn="ctr"/>
                      <a:r>
                        <a:rPr lang="en-US" sz="1800" u="none" strike="noStrike">
                          <a:effectLst/>
                        </a:rPr>
                        <a:t>189,000.00</a:t>
                      </a:r>
                      <a:endParaRPr lang="en-US" sz="1800" b="0" i="0" u="none" strike="noStrike">
                        <a:solidFill>
                          <a:srgbClr val="000000"/>
                        </a:solidFill>
                        <a:effectLst/>
                        <a:latin typeface="Calibri" panose="020F0502020204030204" pitchFamily="34" charset="0"/>
                      </a:endParaRPr>
                    </a:p>
                  </a:txBody>
                  <a:tcPr marL="9525" marR="9525" marT="9525" marB="0" anchor="ctr"/>
                </a:tc>
                <a:extLst>
                  <a:ext uri="{0D108BD9-81ED-4DB2-BD59-A6C34878D82A}">
                    <a16:rowId xmlns:a16="http://schemas.microsoft.com/office/drawing/2014/main" xmlns="" val="3968895674"/>
                  </a:ext>
                </a:extLst>
              </a:tr>
              <a:tr h="304800">
                <a:tc>
                  <a:txBody>
                    <a:bodyPr/>
                    <a:lstStyle/>
                    <a:p>
                      <a:pPr algn="l" fontAlgn="ctr"/>
                      <a:r>
                        <a:rPr lang="en-US" sz="1800" u="none" strike="noStrike">
                          <a:effectLst/>
                        </a:rPr>
                        <a:t>Blanket</a:t>
                      </a:r>
                      <a:endParaRPr lang="en-US" sz="1800" b="0" i="0" u="none" strike="noStrike">
                        <a:solidFill>
                          <a:srgbClr val="000000"/>
                        </a:solidFill>
                        <a:effectLst/>
                        <a:latin typeface="Calibri" panose="020F0502020204030204" pitchFamily="34" charset="0"/>
                      </a:endParaRPr>
                    </a:p>
                  </a:txBody>
                  <a:tcPr marL="9525" marR="9525" marT="9525" marB="0" anchor="ctr"/>
                </a:tc>
                <a:tc>
                  <a:txBody>
                    <a:bodyPr/>
                    <a:lstStyle/>
                    <a:p>
                      <a:pPr algn="r" fontAlgn="ctr"/>
                      <a:r>
                        <a:rPr lang="en-US" sz="1800" u="none" strike="noStrike">
                          <a:effectLst/>
                        </a:rPr>
                        <a:t>1,200,000.00</a:t>
                      </a:r>
                      <a:endParaRPr lang="en-US" sz="1800" b="0" i="0" u="none" strike="noStrike">
                        <a:solidFill>
                          <a:srgbClr val="000000"/>
                        </a:solidFill>
                        <a:effectLst/>
                        <a:latin typeface="Calibri" panose="020F0502020204030204" pitchFamily="34" charset="0"/>
                      </a:endParaRPr>
                    </a:p>
                  </a:txBody>
                  <a:tcPr marL="9525" marR="9525" marT="9525" marB="0" anchor="ctr"/>
                </a:tc>
                <a:extLst>
                  <a:ext uri="{0D108BD9-81ED-4DB2-BD59-A6C34878D82A}">
                    <a16:rowId xmlns:a16="http://schemas.microsoft.com/office/drawing/2014/main" xmlns="" val="969763631"/>
                  </a:ext>
                </a:extLst>
              </a:tr>
              <a:tr h="304800">
                <a:tc>
                  <a:txBody>
                    <a:bodyPr/>
                    <a:lstStyle/>
                    <a:p>
                      <a:pPr algn="l" fontAlgn="ctr"/>
                      <a:r>
                        <a:rPr lang="en-US" sz="1800" u="none" strike="noStrike">
                          <a:effectLst/>
                        </a:rPr>
                        <a:t>Milk</a:t>
                      </a:r>
                      <a:endParaRPr lang="en-US" sz="1800" b="0" i="0" u="none" strike="noStrike">
                        <a:solidFill>
                          <a:srgbClr val="000000"/>
                        </a:solidFill>
                        <a:effectLst/>
                        <a:latin typeface="Calibri" panose="020F0502020204030204" pitchFamily="34" charset="0"/>
                      </a:endParaRPr>
                    </a:p>
                  </a:txBody>
                  <a:tcPr marL="9525" marR="9525" marT="9525" marB="0" anchor="ctr"/>
                </a:tc>
                <a:tc>
                  <a:txBody>
                    <a:bodyPr/>
                    <a:lstStyle/>
                    <a:p>
                      <a:pPr algn="r" fontAlgn="ctr"/>
                      <a:r>
                        <a:rPr lang="en-US" sz="1800" u="none" strike="noStrike">
                          <a:effectLst/>
                        </a:rPr>
                        <a:t>1,000,000.00</a:t>
                      </a:r>
                      <a:endParaRPr lang="en-US" sz="1800" b="0" i="0" u="none" strike="noStrike">
                        <a:solidFill>
                          <a:srgbClr val="000000"/>
                        </a:solidFill>
                        <a:effectLst/>
                        <a:latin typeface="Calibri" panose="020F0502020204030204" pitchFamily="34" charset="0"/>
                      </a:endParaRPr>
                    </a:p>
                  </a:txBody>
                  <a:tcPr marL="9525" marR="9525" marT="9525" marB="0" anchor="ctr"/>
                </a:tc>
                <a:extLst>
                  <a:ext uri="{0D108BD9-81ED-4DB2-BD59-A6C34878D82A}">
                    <a16:rowId xmlns:a16="http://schemas.microsoft.com/office/drawing/2014/main" xmlns="" val="676805882"/>
                  </a:ext>
                </a:extLst>
              </a:tr>
              <a:tr h="304800">
                <a:tc>
                  <a:txBody>
                    <a:bodyPr/>
                    <a:lstStyle/>
                    <a:p>
                      <a:pPr algn="l" fontAlgn="ctr"/>
                      <a:r>
                        <a:rPr lang="en-US" sz="1800" u="none" strike="noStrike">
                          <a:effectLst/>
                        </a:rPr>
                        <a:t>Water</a:t>
                      </a:r>
                      <a:endParaRPr lang="en-US" sz="1800" b="0" i="0" u="none" strike="noStrike">
                        <a:solidFill>
                          <a:srgbClr val="000000"/>
                        </a:solidFill>
                        <a:effectLst/>
                        <a:latin typeface="Calibri" panose="020F0502020204030204" pitchFamily="34" charset="0"/>
                      </a:endParaRPr>
                    </a:p>
                  </a:txBody>
                  <a:tcPr marL="9525" marR="9525" marT="9525" marB="0" anchor="ctr"/>
                </a:tc>
                <a:tc>
                  <a:txBody>
                    <a:bodyPr/>
                    <a:lstStyle/>
                    <a:p>
                      <a:pPr algn="r" fontAlgn="ctr"/>
                      <a:r>
                        <a:rPr lang="en-US" sz="1800" u="none" strike="noStrike">
                          <a:effectLst/>
                        </a:rPr>
                        <a:t>850,000.00</a:t>
                      </a:r>
                      <a:endParaRPr lang="en-US" sz="1800" b="0" i="0" u="none" strike="noStrike">
                        <a:solidFill>
                          <a:srgbClr val="000000"/>
                        </a:solidFill>
                        <a:effectLst/>
                        <a:latin typeface="Calibri" panose="020F0502020204030204" pitchFamily="34" charset="0"/>
                      </a:endParaRPr>
                    </a:p>
                  </a:txBody>
                  <a:tcPr marL="9525" marR="9525" marT="9525" marB="0" anchor="ctr"/>
                </a:tc>
                <a:extLst>
                  <a:ext uri="{0D108BD9-81ED-4DB2-BD59-A6C34878D82A}">
                    <a16:rowId xmlns:a16="http://schemas.microsoft.com/office/drawing/2014/main" xmlns="" val="1040965450"/>
                  </a:ext>
                </a:extLst>
              </a:tr>
              <a:tr h="304800">
                <a:tc>
                  <a:txBody>
                    <a:bodyPr/>
                    <a:lstStyle/>
                    <a:p>
                      <a:pPr algn="l" fontAlgn="ctr"/>
                      <a:r>
                        <a:rPr lang="en-US" sz="1800" u="none" strike="noStrike">
                          <a:effectLst/>
                        </a:rPr>
                        <a:t>Medicine</a:t>
                      </a:r>
                      <a:endParaRPr lang="en-US" sz="1800" b="0" i="0" u="none" strike="noStrike">
                        <a:solidFill>
                          <a:srgbClr val="000000"/>
                        </a:solidFill>
                        <a:effectLst/>
                        <a:latin typeface="Calibri" panose="020F0502020204030204" pitchFamily="34" charset="0"/>
                      </a:endParaRPr>
                    </a:p>
                  </a:txBody>
                  <a:tcPr marL="9525" marR="9525" marT="9525" marB="0" anchor="ctr"/>
                </a:tc>
                <a:tc>
                  <a:txBody>
                    <a:bodyPr/>
                    <a:lstStyle/>
                    <a:p>
                      <a:pPr algn="r" fontAlgn="ctr"/>
                      <a:r>
                        <a:rPr lang="en-US" sz="1800" u="none" strike="noStrike">
                          <a:effectLst/>
                        </a:rPr>
                        <a:t>980,000.00</a:t>
                      </a:r>
                      <a:endParaRPr lang="en-US" sz="1800" b="0" i="0" u="none" strike="noStrike">
                        <a:solidFill>
                          <a:srgbClr val="000000"/>
                        </a:solidFill>
                        <a:effectLst/>
                        <a:latin typeface="Calibri" panose="020F0502020204030204" pitchFamily="34" charset="0"/>
                      </a:endParaRPr>
                    </a:p>
                  </a:txBody>
                  <a:tcPr marL="9525" marR="9525" marT="9525" marB="0" anchor="ctr"/>
                </a:tc>
                <a:extLst>
                  <a:ext uri="{0D108BD9-81ED-4DB2-BD59-A6C34878D82A}">
                    <a16:rowId xmlns:a16="http://schemas.microsoft.com/office/drawing/2014/main" xmlns="" val="886360282"/>
                  </a:ext>
                </a:extLst>
              </a:tr>
              <a:tr h="304800">
                <a:tc>
                  <a:txBody>
                    <a:bodyPr/>
                    <a:lstStyle/>
                    <a:p>
                      <a:pPr algn="l" fontAlgn="ctr"/>
                      <a:r>
                        <a:rPr lang="en-US" sz="1800" u="none" strike="noStrike">
                          <a:effectLst/>
                        </a:rPr>
                        <a:t>Green Tea</a:t>
                      </a:r>
                      <a:endParaRPr lang="en-US" sz="1800" b="0" i="0" u="none" strike="noStrike">
                        <a:solidFill>
                          <a:srgbClr val="000000"/>
                        </a:solidFill>
                        <a:effectLst/>
                        <a:latin typeface="Calibri" panose="020F0502020204030204" pitchFamily="34" charset="0"/>
                      </a:endParaRPr>
                    </a:p>
                  </a:txBody>
                  <a:tcPr marL="9525" marR="9525" marT="9525" marB="0" anchor="ctr"/>
                </a:tc>
                <a:tc>
                  <a:txBody>
                    <a:bodyPr/>
                    <a:lstStyle/>
                    <a:p>
                      <a:pPr algn="r" fontAlgn="ctr"/>
                      <a:r>
                        <a:rPr lang="en-US" sz="1800" u="none" strike="noStrike">
                          <a:effectLst/>
                        </a:rPr>
                        <a:t>275,000.00</a:t>
                      </a:r>
                      <a:endParaRPr lang="en-US" sz="1800" b="0" i="0" u="none" strike="noStrike">
                        <a:solidFill>
                          <a:srgbClr val="000000"/>
                        </a:solidFill>
                        <a:effectLst/>
                        <a:latin typeface="Calibri" panose="020F0502020204030204" pitchFamily="34" charset="0"/>
                      </a:endParaRPr>
                    </a:p>
                  </a:txBody>
                  <a:tcPr marL="9525" marR="9525" marT="9525" marB="0" anchor="ctr"/>
                </a:tc>
                <a:extLst>
                  <a:ext uri="{0D108BD9-81ED-4DB2-BD59-A6C34878D82A}">
                    <a16:rowId xmlns:a16="http://schemas.microsoft.com/office/drawing/2014/main" xmlns="" val="3355297293"/>
                  </a:ext>
                </a:extLst>
              </a:tr>
              <a:tr h="304800">
                <a:tc>
                  <a:txBody>
                    <a:bodyPr/>
                    <a:lstStyle/>
                    <a:p>
                      <a:pPr algn="l" fontAlgn="ctr"/>
                      <a:r>
                        <a:rPr lang="en-US" sz="1800" u="none" strike="noStrike">
                          <a:effectLst/>
                        </a:rPr>
                        <a:t>Egg</a:t>
                      </a:r>
                      <a:endParaRPr lang="en-US" sz="1800" b="0" i="0" u="none" strike="noStrike">
                        <a:solidFill>
                          <a:srgbClr val="000000"/>
                        </a:solidFill>
                        <a:effectLst/>
                        <a:latin typeface="Calibri" panose="020F0502020204030204" pitchFamily="34" charset="0"/>
                      </a:endParaRPr>
                    </a:p>
                  </a:txBody>
                  <a:tcPr marL="9525" marR="9525" marT="9525" marB="0" anchor="ctr"/>
                </a:tc>
                <a:tc>
                  <a:txBody>
                    <a:bodyPr/>
                    <a:lstStyle/>
                    <a:p>
                      <a:pPr algn="r" fontAlgn="ctr"/>
                      <a:r>
                        <a:rPr lang="en-US" sz="1800" u="none" strike="noStrike">
                          <a:effectLst/>
                        </a:rPr>
                        <a:t>50.00</a:t>
                      </a:r>
                      <a:endParaRPr lang="en-US" sz="1800" b="0" i="0" u="none" strike="noStrike">
                        <a:solidFill>
                          <a:srgbClr val="000000"/>
                        </a:solidFill>
                        <a:effectLst/>
                        <a:latin typeface="Calibri" panose="020F0502020204030204" pitchFamily="34" charset="0"/>
                      </a:endParaRPr>
                    </a:p>
                  </a:txBody>
                  <a:tcPr marL="9525" marR="9525" marT="9525" marB="0" anchor="ctr"/>
                </a:tc>
                <a:extLst>
                  <a:ext uri="{0D108BD9-81ED-4DB2-BD59-A6C34878D82A}">
                    <a16:rowId xmlns:a16="http://schemas.microsoft.com/office/drawing/2014/main" xmlns="" val="4175263740"/>
                  </a:ext>
                </a:extLst>
              </a:tr>
            </a:tbl>
          </a:graphicData>
        </a:graphic>
      </p:graphicFrame>
      <p:sp>
        <p:nvSpPr>
          <p:cNvPr id="9" name="Oval Callout 8"/>
          <p:cNvSpPr/>
          <p:nvPr/>
        </p:nvSpPr>
        <p:spPr>
          <a:xfrm>
            <a:off x="8432800" y="723900"/>
            <a:ext cx="1879600" cy="889000"/>
          </a:xfrm>
          <a:prstGeom prst="wedgeEllipseCallout">
            <a:avLst>
              <a:gd name="adj1" fmla="val -223986"/>
              <a:gd name="adj2" fmla="val 65357"/>
            </a:avLst>
          </a:prstGeom>
          <a:solidFill>
            <a:schemeClr val="accent1">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th-TH">
                <a:solidFill>
                  <a:srgbClr val="4D5156"/>
                </a:solidFill>
                <a:latin typeface="arial" panose="020B0604020202020204" pitchFamily="34" charset="0"/>
              </a:rPr>
              <a:t>ค่าผิดปกติ (</a:t>
            </a:r>
            <a:r>
              <a:rPr lang="en-US">
                <a:solidFill>
                  <a:srgbClr val="EA4335"/>
                </a:solidFill>
                <a:latin typeface="arial" panose="020B0604020202020204" pitchFamily="34" charset="0"/>
              </a:rPr>
              <a:t>Outliers</a:t>
            </a:r>
            <a:r>
              <a:rPr lang="en-US">
                <a:solidFill>
                  <a:srgbClr val="4D5156"/>
                </a:solidFill>
                <a:latin typeface="arial" panose="020B0604020202020204" pitchFamily="34" charset="0"/>
              </a:rPr>
              <a:t>)</a:t>
            </a:r>
            <a:endParaRPr lang="en-US"/>
          </a:p>
        </p:txBody>
      </p:sp>
      <p:sp>
        <p:nvSpPr>
          <p:cNvPr id="10" name="Oval Callout 9"/>
          <p:cNvSpPr/>
          <p:nvPr/>
        </p:nvSpPr>
        <p:spPr>
          <a:xfrm>
            <a:off x="9575800" y="4864100"/>
            <a:ext cx="1879600" cy="889000"/>
          </a:xfrm>
          <a:prstGeom prst="wedgeEllipseCallout">
            <a:avLst>
              <a:gd name="adj1" fmla="val -94256"/>
              <a:gd name="adj2" fmla="val -116072"/>
            </a:avLst>
          </a:prstGeom>
          <a:solidFill>
            <a:schemeClr val="accent1">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th-TH">
                <a:solidFill>
                  <a:srgbClr val="4D5156"/>
                </a:solidFill>
                <a:latin typeface="arial" panose="020B0604020202020204" pitchFamily="34" charset="0"/>
              </a:rPr>
              <a:t>ค่าผิดปกติ (</a:t>
            </a:r>
            <a:r>
              <a:rPr lang="en-US">
                <a:solidFill>
                  <a:srgbClr val="EA4335"/>
                </a:solidFill>
                <a:latin typeface="arial" panose="020B0604020202020204" pitchFamily="34" charset="0"/>
              </a:rPr>
              <a:t>Outliers</a:t>
            </a:r>
            <a:r>
              <a:rPr lang="en-US">
                <a:solidFill>
                  <a:srgbClr val="4D5156"/>
                </a:solidFill>
                <a:latin typeface="arial" panose="020B0604020202020204" pitchFamily="34" charset="0"/>
              </a:rPr>
              <a:t>)</a:t>
            </a:r>
            <a:endParaRPr lang="en-US"/>
          </a:p>
        </p:txBody>
      </p:sp>
    </p:spTree>
    <p:extLst>
      <p:ext uri="{BB962C8B-B14F-4D97-AF65-F5344CB8AC3E}">
        <p14:creationId xmlns:p14="http://schemas.microsoft.com/office/powerpoint/2010/main" xmlns="" val="390904353"/>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print"/>
          <a:stretch>
            <a:fillRect/>
          </a:stretch>
        </p:blipFill>
        <p:spPr>
          <a:xfrm>
            <a:off x="747712" y="2078037"/>
            <a:ext cx="6200775" cy="3819525"/>
          </a:xfrm>
          <a:prstGeom prst="rect">
            <a:avLst/>
          </a:prstGeom>
        </p:spPr>
      </p:pic>
      <p:sp>
        <p:nvSpPr>
          <p:cNvPr id="5" name="Title 1"/>
          <p:cNvSpPr>
            <a:spLocks noGrp="1"/>
          </p:cNvSpPr>
          <p:nvPr>
            <p:ph type="title"/>
          </p:nvPr>
        </p:nvSpPr>
        <p:spPr>
          <a:xfrm>
            <a:off x="0" y="1"/>
            <a:ext cx="12192000" cy="914400"/>
          </a:xfrm>
        </p:spPr>
        <p:txBody>
          <a:bodyPr/>
          <a:lstStyle/>
          <a:p>
            <a:r>
              <a:rPr lang="th-TH"/>
              <a:t>ค่าผิดปกติ (</a:t>
            </a:r>
            <a:r>
              <a:rPr lang="en-US"/>
              <a:t>Outliers)</a:t>
            </a:r>
          </a:p>
        </p:txBody>
      </p:sp>
      <p:sp>
        <p:nvSpPr>
          <p:cNvPr id="6" name="Oval Callout 5"/>
          <p:cNvSpPr/>
          <p:nvPr/>
        </p:nvSpPr>
        <p:spPr>
          <a:xfrm>
            <a:off x="5702300" y="1633537"/>
            <a:ext cx="1879600" cy="889000"/>
          </a:xfrm>
          <a:prstGeom prst="wedgeEllipseCallout">
            <a:avLst>
              <a:gd name="adj1" fmla="val -223986"/>
              <a:gd name="adj2" fmla="val 65357"/>
            </a:avLst>
          </a:prstGeom>
          <a:solidFill>
            <a:schemeClr val="accent1">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th-TH">
                <a:solidFill>
                  <a:srgbClr val="4D5156"/>
                </a:solidFill>
                <a:latin typeface="arial" panose="020B0604020202020204" pitchFamily="34" charset="0"/>
              </a:rPr>
              <a:t>ค่าผิดปกติ (</a:t>
            </a:r>
            <a:r>
              <a:rPr lang="en-US">
                <a:solidFill>
                  <a:srgbClr val="EA4335"/>
                </a:solidFill>
                <a:latin typeface="arial" panose="020B0604020202020204" pitchFamily="34" charset="0"/>
              </a:rPr>
              <a:t>Outliers</a:t>
            </a:r>
            <a:r>
              <a:rPr lang="en-US">
                <a:solidFill>
                  <a:srgbClr val="4D5156"/>
                </a:solidFill>
                <a:latin typeface="arial" panose="020B0604020202020204" pitchFamily="34" charset="0"/>
              </a:rPr>
              <a:t>)</a:t>
            </a:r>
            <a:endParaRPr lang="en-US"/>
          </a:p>
        </p:txBody>
      </p:sp>
      <p:sp>
        <p:nvSpPr>
          <p:cNvPr id="7" name="Oval Callout 6"/>
          <p:cNvSpPr/>
          <p:nvPr/>
        </p:nvSpPr>
        <p:spPr>
          <a:xfrm>
            <a:off x="7937500" y="5008562"/>
            <a:ext cx="1879600" cy="889000"/>
          </a:xfrm>
          <a:prstGeom prst="wedgeEllipseCallout">
            <a:avLst>
              <a:gd name="adj1" fmla="val -199661"/>
              <a:gd name="adj2" fmla="val -57501"/>
            </a:avLst>
          </a:prstGeom>
          <a:solidFill>
            <a:schemeClr val="accent1">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th-TH">
                <a:solidFill>
                  <a:srgbClr val="4D5156"/>
                </a:solidFill>
                <a:latin typeface="arial" panose="020B0604020202020204" pitchFamily="34" charset="0"/>
              </a:rPr>
              <a:t>ค่าผิดปกติ (</a:t>
            </a:r>
            <a:r>
              <a:rPr lang="en-US">
                <a:solidFill>
                  <a:srgbClr val="EA4335"/>
                </a:solidFill>
                <a:latin typeface="arial" panose="020B0604020202020204" pitchFamily="34" charset="0"/>
              </a:rPr>
              <a:t>Outliers</a:t>
            </a:r>
            <a:r>
              <a:rPr lang="en-US">
                <a:solidFill>
                  <a:srgbClr val="4D5156"/>
                </a:solidFill>
                <a:latin typeface="arial" panose="020B0604020202020204" pitchFamily="34" charset="0"/>
              </a:rPr>
              <a:t>)</a:t>
            </a:r>
            <a:endParaRPr lang="en-US"/>
          </a:p>
        </p:txBody>
      </p:sp>
    </p:spTree>
    <p:extLst>
      <p:ext uri="{BB962C8B-B14F-4D97-AF65-F5344CB8AC3E}">
        <p14:creationId xmlns:p14="http://schemas.microsoft.com/office/powerpoint/2010/main" xmlns="" val="1759377748"/>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2192000" cy="996287"/>
          </a:xfrm>
          <a:solidFill>
            <a:schemeClr val="accent1">
              <a:lumMod val="40000"/>
              <a:lumOff val="60000"/>
            </a:schemeClr>
          </a:solidFill>
        </p:spPr>
        <p:txBody>
          <a:bodyPr/>
          <a:lstStyle/>
          <a:p>
            <a:r>
              <a:rPr lang="en-US"/>
              <a:t>Bubble Chart</a:t>
            </a:r>
          </a:p>
        </p:txBody>
      </p:sp>
      <p:sp>
        <p:nvSpPr>
          <p:cNvPr id="3" name="Content Placeholder 2"/>
          <p:cNvSpPr>
            <a:spLocks noGrp="1"/>
          </p:cNvSpPr>
          <p:nvPr>
            <p:ph idx="1"/>
          </p:nvPr>
        </p:nvSpPr>
        <p:spPr>
          <a:xfrm>
            <a:off x="428198" y="1279715"/>
            <a:ext cx="11335603" cy="5039198"/>
          </a:xfrm>
        </p:spPr>
        <p:txBody>
          <a:bodyPr>
            <a:normAutofit/>
          </a:bodyPr>
          <a:lstStyle/>
          <a:p>
            <a:pPr marL="0" indent="0">
              <a:buNone/>
            </a:pPr>
            <a:r>
              <a:rPr lang="en-US"/>
              <a:t>	</a:t>
            </a:r>
            <a:r>
              <a:rPr lang="en-US">
                <a:latin typeface="AngsanaUPC" panose="02020603050405020304" pitchFamily="18" charset="-34"/>
                <a:cs typeface="AngsanaUPC" panose="02020603050405020304" pitchFamily="18" charset="-34"/>
              </a:rPr>
              <a:t>Bubble charts, or bubble graphs, are among the best data visualization graphs for comparing several values or sets of data at a glance. Bubble charts are often enhanced versions of scatter plots.</a:t>
            </a:r>
            <a:endParaRPr lang="th-TH">
              <a:latin typeface="AngsanaUPC" panose="02020603050405020304" pitchFamily="18" charset="-34"/>
              <a:cs typeface="AngsanaUPC" panose="02020603050405020304" pitchFamily="18" charset="-34"/>
            </a:endParaRPr>
          </a:p>
          <a:p>
            <a:pPr marL="0" indent="0">
              <a:buNone/>
            </a:pPr>
            <a:r>
              <a:rPr lang="en-US">
                <a:latin typeface="AngsanaUPC" panose="02020603050405020304" pitchFamily="18" charset="-34"/>
                <a:cs typeface="AngsanaUPC" panose="02020603050405020304" pitchFamily="18" charset="-34"/>
              </a:rPr>
              <a:t>	</a:t>
            </a:r>
            <a:r>
              <a:rPr lang="th-TH">
                <a:latin typeface="AngsanaUPC" panose="02020603050405020304" pitchFamily="18" charset="-34"/>
                <a:cs typeface="AngsanaUPC" panose="02020603050405020304" pitchFamily="18" charset="-34"/>
              </a:rPr>
              <a:t>เป็น </a:t>
            </a:r>
            <a:r>
              <a:rPr lang="en-US">
                <a:latin typeface="AngsanaUPC" panose="02020603050405020304" pitchFamily="18" charset="-34"/>
                <a:cs typeface="AngsanaUPC" panose="02020603050405020304" pitchFamily="18" charset="-34"/>
              </a:rPr>
              <a:t>Chart </a:t>
            </a:r>
            <a:r>
              <a:rPr lang="th-TH">
                <a:latin typeface="AngsanaUPC" panose="02020603050405020304" pitchFamily="18" charset="-34"/>
                <a:cs typeface="AngsanaUPC" panose="02020603050405020304" pitchFamily="18" charset="-34"/>
              </a:rPr>
              <a:t>ที่ดีสำหรับการเปรียบเทียบข้อมูลหลายๆ ตัวแปร ตัวอย่างเช่น </a:t>
            </a:r>
          </a:p>
          <a:p>
            <a:pPr marL="0" indent="0">
              <a:buNone/>
            </a:pPr>
            <a:r>
              <a:rPr lang="en-US">
                <a:latin typeface="AngsanaUPC" panose="02020603050405020304" pitchFamily="18" charset="-34"/>
                <a:cs typeface="AngsanaUPC" panose="02020603050405020304" pitchFamily="18" charset="-34"/>
              </a:rPr>
              <a:t>	</a:t>
            </a:r>
            <a:r>
              <a:rPr lang="th-TH">
                <a:latin typeface="AngsanaUPC" panose="02020603050405020304" pitchFamily="18" charset="-34"/>
                <a:cs typeface="AngsanaUPC" panose="02020603050405020304" pitchFamily="18" charset="-34"/>
              </a:rPr>
              <a:t>ตัวอย่างเช่น </a:t>
            </a:r>
            <a:r>
              <a:rPr lang="en-US">
                <a:latin typeface="AngsanaUPC" panose="02020603050405020304" pitchFamily="18" charset="-34"/>
                <a:cs typeface="AngsanaUPC" panose="02020603050405020304" pitchFamily="18" charset="-34"/>
              </a:rPr>
              <a:t>: </a:t>
            </a:r>
            <a:r>
              <a:rPr lang="th-TH">
                <a:latin typeface="AngsanaUPC" panose="02020603050405020304" pitchFamily="18" charset="-34"/>
                <a:cs typeface="AngsanaUPC" panose="02020603050405020304" pitchFamily="18" charset="-34"/>
              </a:rPr>
              <a:t>หากต้องการแสดงความสัมพันธ์ระหว่างหมวดหมู่ผลิตภัณฑ์</a:t>
            </a:r>
            <a:r>
              <a:rPr lang="en-US">
                <a:latin typeface="AngsanaUPC" panose="02020603050405020304" pitchFamily="18" charset="-34"/>
                <a:cs typeface="AngsanaUPC" panose="02020603050405020304" pitchFamily="18" charset="-34"/>
              </a:rPr>
              <a:t> (product categories),</a:t>
            </a:r>
            <a:r>
              <a:rPr lang="th-TH">
                <a:latin typeface="AngsanaUPC" panose="02020603050405020304" pitchFamily="18" charset="-34"/>
                <a:cs typeface="AngsanaUPC" panose="02020603050405020304" pitchFamily="18" charset="-34"/>
              </a:rPr>
              <a:t> แหล่งรายได้</a:t>
            </a:r>
            <a:r>
              <a:rPr lang="en-US">
                <a:latin typeface="AngsanaUPC" panose="02020603050405020304" pitchFamily="18" charset="-34"/>
                <a:cs typeface="AngsanaUPC" panose="02020603050405020304" pitchFamily="18" charset="-34"/>
              </a:rPr>
              <a:t> (revenue streams),</a:t>
            </a:r>
            <a:r>
              <a:rPr lang="th-TH">
                <a:latin typeface="AngsanaUPC" panose="02020603050405020304" pitchFamily="18" charset="-34"/>
                <a:cs typeface="AngsanaUPC" panose="02020603050405020304" pitchFamily="18" charset="-34"/>
              </a:rPr>
              <a:t> ความเสี่ยงในการลงทุน</a:t>
            </a:r>
            <a:r>
              <a:rPr lang="en-US">
                <a:latin typeface="AngsanaUPC" panose="02020603050405020304" pitchFamily="18" charset="-34"/>
                <a:cs typeface="AngsanaUPC" panose="02020603050405020304" pitchFamily="18" charset="-34"/>
              </a:rPr>
              <a:t> (investment risks),</a:t>
            </a:r>
            <a:r>
              <a:rPr lang="th-TH">
                <a:latin typeface="AngsanaUPC" panose="02020603050405020304" pitchFamily="18" charset="-34"/>
                <a:cs typeface="AngsanaUPC" panose="02020603050405020304" pitchFamily="18" charset="-34"/>
              </a:rPr>
              <a:t> ต้นทุน</a:t>
            </a:r>
            <a:r>
              <a:rPr lang="en-US">
                <a:latin typeface="AngsanaUPC" panose="02020603050405020304" pitchFamily="18" charset="-34"/>
                <a:cs typeface="AngsanaUPC" panose="02020603050405020304" pitchFamily="18" charset="-34"/>
              </a:rPr>
              <a:t> (costs)</a:t>
            </a:r>
            <a:r>
              <a:rPr lang="th-TH">
                <a:latin typeface="AngsanaUPC" panose="02020603050405020304" pitchFamily="18" charset="-34"/>
                <a:cs typeface="AngsanaUPC" panose="02020603050405020304" pitchFamily="18" charset="-34"/>
              </a:rPr>
              <a:t> </a:t>
            </a:r>
            <a:r>
              <a:rPr lang="en-US">
                <a:latin typeface="AngsanaUPC" panose="02020603050405020304" pitchFamily="18" charset="-34"/>
                <a:cs typeface="AngsanaUPC" panose="02020603050405020304" pitchFamily="18" charset="-34"/>
              </a:rPr>
              <a:t>Bubble Chart </a:t>
            </a:r>
            <a:r>
              <a:rPr lang="th-TH">
                <a:latin typeface="AngsanaUPC" panose="02020603050405020304" pitchFamily="18" charset="-34"/>
                <a:cs typeface="AngsanaUPC" panose="02020603050405020304" pitchFamily="18" charset="-34"/>
              </a:rPr>
              <a:t>จะแสดงข้อมูลทำให้เห็นความแตกต่างได้ดีมาก</a:t>
            </a:r>
            <a:endParaRPr lang="en-US">
              <a:latin typeface="AngsanaUPC" panose="02020603050405020304" pitchFamily="18" charset="-34"/>
              <a:cs typeface="AngsanaUPC" panose="02020603050405020304" pitchFamily="18" charset="-34"/>
            </a:endParaRPr>
          </a:p>
          <a:p>
            <a:pPr marL="0" indent="0">
              <a:buNone/>
            </a:pPr>
            <a:r>
              <a:rPr lang="en-US">
                <a:latin typeface="AngsanaUPC" panose="02020603050405020304" pitchFamily="18" charset="-34"/>
                <a:cs typeface="AngsanaUPC" panose="02020603050405020304" pitchFamily="18" charset="-34"/>
              </a:rPr>
              <a:t>	Bubble Chart can be used to shows profit margin by product type and by geographic region.</a:t>
            </a:r>
          </a:p>
          <a:p>
            <a:pPr marL="0" indent="0">
              <a:buNone/>
            </a:pPr>
            <a:r>
              <a:rPr lang="en-US">
                <a:latin typeface="AngsanaUPC" panose="02020603050405020304" pitchFamily="18" charset="-34"/>
                <a:cs typeface="AngsanaUPC" panose="02020603050405020304" pitchFamily="18" charset="-34"/>
              </a:rPr>
              <a:t>	</a:t>
            </a:r>
            <a:r>
              <a:rPr lang="th-TH">
                <a:latin typeface="AngsanaUPC" panose="02020603050405020304" pitchFamily="18" charset="-34"/>
                <a:cs typeface="AngsanaUPC" panose="02020603050405020304" pitchFamily="18" charset="-34"/>
              </a:rPr>
              <a:t>ตัวอย่างอื่นๆ เช่น การแสดง ยอดกำไร ตามประเภทสินค้า และตามพื้นที่ทางภูมิศาสตร์</a:t>
            </a:r>
            <a:endParaRPr lang="en-US">
              <a:latin typeface="AngsanaUPC" panose="02020603050405020304" pitchFamily="18" charset="-34"/>
              <a:cs typeface="AngsanaUPC" panose="02020603050405020304" pitchFamily="18" charset="-34"/>
            </a:endParaRPr>
          </a:p>
          <a:p>
            <a:pPr marL="0" indent="0">
              <a:buNone/>
            </a:pPr>
            <a:r>
              <a:rPr lang="en-US">
                <a:latin typeface="AngsanaUPC" panose="02020603050405020304" pitchFamily="18" charset="-34"/>
                <a:cs typeface="AngsanaUPC" panose="02020603050405020304" pitchFamily="18" charset="-34"/>
              </a:rPr>
              <a:t>	</a:t>
            </a:r>
          </a:p>
          <a:p>
            <a:pPr marL="0" indent="0">
              <a:buNone/>
            </a:pPr>
            <a:r>
              <a:rPr lang="en-US">
                <a:latin typeface="AngsanaUPC" panose="02020603050405020304" pitchFamily="18" charset="-34"/>
                <a:cs typeface="AngsanaUPC" panose="02020603050405020304" pitchFamily="18" charset="-34"/>
              </a:rPr>
              <a:t>	</a:t>
            </a:r>
          </a:p>
          <a:p>
            <a:pPr marL="0" indent="0">
              <a:buNone/>
            </a:pPr>
            <a:endParaRPr lang="en-US">
              <a:latin typeface="AngsanaUPC" panose="02020603050405020304" pitchFamily="18" charset="-34"/>
              <a:cs typeface="AngsanaUPC" panose="02020603050405020304" pitchFamily="18" charset="-34"/>
            </a:endParaRPr>
          </a:p>
        </p:txBody>
      </p:sp>
    </p:spTree>
    <p:extLst>
      <p:ext uri="{BB962C8B-B14F-4D97-AF65-F5344CB8AC3E}">
        <p14:creationId xmlns:p14="http://schemas.microsoft.com/office/powerpoint/2010/main" xmlns="" val="3491509903"/>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777875"/>
          </a:xfrm>
          <a:solidFill>
            <a:schemeClr val="accent1">
              <a:lumMod val="20000"/>
              <a:lumOff val="80000"/>
            </a:schemeClr>
          </a:solidFill>
        </p:spPr>
        <p:txBody>
          <a:bodyPr/>
          <a:lstStyle/>
          <a:p>
            <a:r>
              <a:rPr lang="en-US"/>
              <a:t>Bubble Chart</a:t>
            </a:r>
          </a:p>
        </p:txBody>
      </p:sp>
      <p:sp>
        <p:nvSpPr>
          <p:cNvPr id="3" name="Content Placeholder 2"/>
          <p:cNvSpPr>
            <a:spLocks noGrp="1"/>
          </p:cNvSpPr>
          <p:nvPr>
            <p:ph idx="1"/>
          </p:nvPr>
        </p:nvSpPr>
        <p:spPr/>
        <p:txBody>
          <a:bodyPr/>
          <a:lstStyle/>
          <a:p>
            <a:pPr marL="0" indent="0">
              <a:buNone/>
            </a:pPr>
            <a:r>
              <a:rPr lang="en-US">
                <a:latin typeface="AngsanaUPC" panose="02020603050405020304" pitchFamily="18" charset="-34"/>
                <a:cs typeface="AngsanaUPC" panose="02020603050405020304" pitchFamily="18" charset="-34"/>
              </a:rPr>
              <a:t>	For instance, our example bubble plot showcases the relationship between a mix of retail product, primarily the number of orders and profit margin.</a:t>
            </a:r>
          </a:p>
        </p:txBody>
      </p:sp>
      <p:graphicFrame>
        <p:nvGraphicFramePr>
          <p:cNvPr id="4" name="Chart 3"/>
          <p:cNvGraphicFramePr>
            <a:graphicFrameLocks/>
          </p:cNvGraphicFramePr>
          <p:nvPr>
            <p:extLst>
              <p:ext uri="{D42A27DB-BD31-4B8C-83A1-F6EECF244321}">
                <p14:modId xmlns:p14="http://schemas.microsoft.com/office/powerpoint/2010/main" xmlns="" val="14985447"/>
              </p:ext>
            </p:extLst>
          </p:nvPr>
        </p:nvGraphicFramePr>
        <p:xfrm>
          <a:off x="483393" y="2967831"/>
          <a:ext cx="4898232" cy="3646489"/>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5" name="Table 4"/>
          <p:cNvGraphicFramePr>
            <a:graphicFrameLocks noGrp="1"/>
          </p:cNvGraphicFramePr>
          <p:nvPr>
            <p:extLst>
              <p:ext uri="{D42A27DB-BD31-4B8C-83A1-F6EECF244321}">
                <p14:modId xmlns:p14="http://schemas.microsoft.com/office/powerpoint/2010/main" xmlns="" val="134313503"/>
              </p:ext>
            </p:extLst>
          </p:nvPr>
        </p:nvGraphicFramePr>
        <p:xfrm>
          <a:off x="5545137" y="3482181"/>
          <a:ext cx="5645150" cy="2066925"/>
        </p:xfrm>
        <a:graphic>
          <a:graphicData uri="http://schemas.openxmlformats.org/drawingml/2006/table">
            <a:tbl>
              <a:tblPr>
                <a:tableStyleId>{5C22544A-7EE6-4342-B048-85BDC9FD1C3A}</a:tableStyleId>
              </a:tblPr>
              <a:tblGrid>
                <a:gridCol w="1639468">
                  <a:extLst>
                    <a:ext uri="{9D8B030D-6E8A-4147-A177-3AD203B41FA5}">
                      <a16:colId xmlns:a16="http://schemas.microsoft.com/office/drawing/2014/main" xmlns="" val="3303282057"/>
                    </a:ext>
                  </a:extLst>
                </a:gridCol>
                <a:gridCol w="1007143">
                  <a:extLst>
                    <a:ext uri="{9D8B030D-6E8A-4147-A177-3AD203B41FA5}">
                      <a16:colId xmlns:a16="http://schemas.microsoft.com/office/drawing/2014/main" xmlns="" val="2816988240"/>
                    </a:ext>
                  </a:extLst>
                </a:gridCol>
                <a:gridCol w="1388814">
                  <a:extLst>
                    <a:ext uri="{9D8B030D-6E8A-4147-A177-3AD203B41FA5}">
                      <a16:colId xmlns:a16="http://schemas.microsoft.com/office/drawing/2014/main" xmlns="" val="1991852561"/>
                    </a:ext>
                  </a:extLst>
                </a:gridCol>
                <a:gridCol w="1609725">
                  <a:extLst>
                    <a:ext uri="{9D8B030D-6E8A-4147-A177-3AD203B41FA5}">
                      <a16:colId xmlns:a16="http://schemas.microsoft.com/office/drawing/2014/main" xmlns="" val="271985880"/>
                    </a:ext>
                  </a:extLst>
                </a:gridCol>
              </a:tblGrid>
              <a:tr h="295275">
                <a:tc>
                  <a:txBody>
                    <a:bodyPr/>
                    <a:lstStyle/>
                    <a:p>
                      <a:pPr algn="ctr" fontAlgn="b"/>
                      <a:r>
                        <a:rPr lang="en-US" sz="1800" u="none" strike="noStrike">
                          <a:effectLst/>
                        </a:rPr>
                        <a:t>Product Name</a:t>
                      </a:r>
                      <a:endParaRPr lang="en-US" sz="1800" b="0" i="0" u="none" strike="noStrike">
                        <a:solidFill>
                          <a:srgbClr val="000000"/>
                        </a:solidFill>
                        <a:effectLst/>
                        <a:latin typeface="Calibri" panose="020F0502020204030204" pitchFamily="34" charset="0"/>
                      </a:endParaRPr>
                    </a:p>
                  </a:txBody>
                  <a:tcPr marL="9525" marR="9525" marT="9525" marB="0" anchor="b">
                    <a:solidFill>
                      <a:schemeClr val="accent4">
                        <a:lumMod val="40000"/>
                        <a:lumOff val="60000"/>
                      </a:schemeClr>
                    </a:solidFill>
                  </a:tcPr>
                </a:tc>
                <a:tc>
                  <a:txBody>
                    <a:bodyPr/>
                    <a:lstStyle/>
                    <a:p>
                      <a:pPr algn="ctr" fontAlgn="b"/>
                      <a:r>
                        <a:rPr lang="en-US" sz="1800" u="none" strike="noStrike">
                          <a:effectLst/>
                        </a:rPr>
                        <a:t>Order </a:t>
                      </a:r>
                      <a:r>
                        <a:rPr lang="en-US" sz="1800" u="none" strike="noStrike" err="1">
                          <a:effectLst/>
                        </a:rPr>
                        <a:t>Qty</a:t>
                      </a:r>
                      <a:endParaRPr lang="en-US" sz="1800" b="0" i="0" u="none" strike="noStrike">
                        <a:solidFill>
                          <a:srgbClr val="000000"/>
                        </a:solidFill>
                        <a:effectLst/>
                        <a:latin typeface="Calibri" panose="020F0502020204030204" pitchFamily="34" charset="0"/>
                      </a:endParaRPr>
                    </a:p>
                  </a:txBody>
                  <a:tcPr marL="9525" marR="9525" marT="9525" marB="0" anchor="b">
                    <a:solidFill>
                      <a:schemeClr val="accent4">
                        <a:lumMod val="40000"/>
                        <a:lumOff val="60000"/>
                      </a:schemeClr>
                    </a:solidFill>
                  </a:tcPr>
                </a:tc>
                <a:tc>
                  <a:txBody>
                    <a:bodyPr/>
                    <a:lstStyle/>
                    <a:p>
                      <a:pPr algn="ctr" fontAlgn="b"/>
                      <a:r>
                        <a:rPr lang="en-US" sz="1800" u="none" strike="noStrike">
                          <a:effectLst/>
                        </a:rPr>
                        <a:t>Unit Price </a:t>
                      </a:r>
                      <a:endParaRPr lang="en-US" sz="1800" b="0" i="0" u="none" strike="noStrike">
                        <a:solidFill>
                          <a:srgbClr val="000000"/>
                        </a:solidFill>
                        <a:effectLst/>
                        <a:latin typeface="Calibri" panose="020F0502020204030204" pitchFamily="34" charset="0"/>
                      </a:endParaRPr>
                    </a:p>
                  </a:txBody>
                  <a:tcPr marL="9525" marR="9525" marT="9525" marB="0" anchor="b">
                    <a:solidFill>
                      <a:schemeClr val="accent4">
                        <a:lumMod val="40000"/>
                        <a:lumOff val="60000"/>
                      </a:schemeClr>
                    </a:solidFill>
                  </a:tcPr>
                </a:tc>
                <a:tc>
                  <a:txBody>
                    <a:bodyPr/>
                    <a:lstStyle/>
                    <a:p>
                      <a:pPr algn="ctr" fontAlgn="b"/>
                      <a:r>
                        <a:rPr lang="en-US" sz="1800" u="none" strike="noStrike">
                          <a:effectLst/>
                        </a:rPr>
                        <a:t>Market Share</a:t>
                      </a:r>
                      <a:endParaRPr lang="th-TH" sz="1800" b="0" i="0" u="none" strike="noStrike">
                        <a:solidFill>
                          <a:srgbClr val="000000"/>
                        </a:solidFill>
                        <a:effectLst/>
                        <a:latin typeface="Calibri" panose="020F0502020204030204" pitchFamily="34" charset="0"/>
                      </a:endParaRPr>
                    </a:p>
                  </a:txBody>
                  <a:tcPr marL="9525" marR="9525" marT="9525" marB="0" anchor="b">
                    <a:solidFill>
                      <a:schemeClr val="accent4">
                        <a:lumMod val="40000"/>
                        <a:lumOff val="60000"/>
                      </a:schemeClr>
                    </a:solidFill>
                  </a:tcPr>
                </a:tc>
                <a:extLst>
                  <a:ext uri="{0D108BD9-81ED-4DB2-BD59-A6C34878D82A}">
                    <a16:rowId xmlns:a16="http://schemas.microsoft.com/office/drawing/2014/main" xmlns="" val="4270597433"/>
                  </a:ext>
                </a:extLst>
              </a:tr>
              <a:tr h="295275">
                <a:tc>
                  <a:txBody>
                    <a:bodyPr/>
                    <a:lstStyle/>
                    <a:p>
                      <a:pPr algn="l" fontAlgn="b"/>
                      <a:r>
                        <a:rPr lang="en-US" sz="1800" u="none" strike="noStrike">
                          <a:effectLst/>
                        </a:rPr>
                        <a:t>Bread</a:t>
                      </a:r>
                      <a:endParaRPr lang="en-US" sz="18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US" sz="1800" u="none" strike="noStrike">
                          <a:effectLst/>
                        </a:rPr>
                        <a:t>500</a:t>
                      </a:r>
                      <a:endParaRPr lang="en-US" sz="18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US" sz="1800" u="none" strike="noStrike">
                          <a:effectLst/>
                        </a:rPr>
                        <a:t>3000</a:t>
                      </a:r>
                      <a:endParaRPr lang="en-US" sz="18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US" sz="1800" u="none" strike="noStrike">
                          <a:effectLst/>
                        </a:rPr>
                        <a:t>20</a:t>
                      </a:r>
                      <a:endParaRPr lang="en-US" sz="1800" b="0"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xmlns="" val="161836888"/>
                  </a:ext>
                </a:extLst>
              </a:tr>
              <a:tr h="295275">
                <a:tc>
                  <a:txBody>
                    <a:bodyPr/>
                    <a:lstStyle/>
                    <a:p>
                      <a:pPr algn="l" fontAlgn="b"/>
                      <a:r>
                        <a:rPr lang="en-US" sz="1800" u="none" strike="noStrike">
                          <a:effectLst/>
                        </a:rPr>
                        <a:t>Coke</a:t>
                      </a:r>
                      <a:endParaRPr lang="en-US" sz="18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US" sz="1800" u="none" strike="noStrike">
                          <a:effectLst/>
                        </a:rPr>
                        <a:t>350</a:t>
                      </a:r>
                      <a:endParaRPr lang="en-US" sz="18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US" sz="1800" u="none" strike="noStrike">
                          <a:effectLst/>
                        </a:rPr>
                        <a:t>4000</a:t>
                      </a:r>
                      <a:endParaRPr lang="en-US" sz="18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US" sz="1800" u="none" strike="noStrike">
                          <a:effectLst/>
                        </a:rPr>
                        <a:t>25</a:t>
                      </a:r>
                      <a:endParaRPr lang="en-US" sz="1800" b="0"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xmlns="" val="953707092"/>
                  </a:ext>
                </a:extLst>
              </a:tr>
              <a:tr h="295275">
                <a:tc>
                  <a:txBody>
                    <a:bodyPr/>
                    <a:lstStyle/>
                    <a:p>
                      <a:pPr algn="l" fontAlgn="b"/>
                      <a:r>
                        <a:rPr lang="en-US" sz="1800" u="none" strike="noStrike">
                          <a:effectLst/>
                        </a:rPr>
                        <a:t>Computer</a:t>
                      </a:r>
                      <a:endParaRPr lang="en-US" sz="18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US" sz="1800" u="none" strike="noStrike">
                          <a:effectLst/>
                        </a:rPr>
                        <a:t>400</a:t>
                      </a:r>
                      <a:endParaRPr lang="en-US" sz="18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US" sz="1800" u="none" strike="noStrike">
                          <a:effectLst/>
                        </a:rPr>
                        <a:t>12000</a:t>
                      </a:r>
                      <a:endParaRPr lang="en-US" sz="18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US" sz="1800" u="none" strike="noStrike">
                          <a:effectLst/>
                        </a:rPr>
                        <a:t>30</a:t>
                      </a:r>
                      <a:endParaRPr lang="en-US" sz="1800" b="0"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xmlns="" val="1383638340"/>
                  </a:ext>
                </a:extLst>
              </a:tr>
              <a:tr h="295275">
                <a:tc>
                  <a:txBody>
                    <a:bodyPr/>
                    <a:lstStyle/>
                    <a:p>
                      <a:pPr algn="l" fontAlgn="b"/>
                      <a:r>
                        <a:rPr lang="en-US" sz="1800" u="none" strike="noStrike">
                          <a:effectLst/>
                        </a:rPr>
                        <a:t>Diaper</a:t>
                      </a:r>
                      <a:endParaRPr lang="en-US" sz="18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US" sz="1800" u="none" strike="noStrike">
                          <a:effectLst/>
                        </a:rPr>
                        <a:t>250</a:t>
                      </a:r>
                      <a:endParaRPr lang="en-US" sz="18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US" sz="1800" u="none" strike="noStrike">
                          <a:effectLst/>
                        </a:rPr>
                        <a:t>7000</a:t>
                      </a:r>
                      <a:endParaRPr lang="en-US" sz="18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US" sz="1800" u="none" strike="noStrike">
                          <a:effectLst/>
                        </a:rPr>
                        <a:t>15</a:t>
                      </a:r>
                      <a:endParaRPr lang="en-US" sz="1800" b="0"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xmlns="" val="3312875677"/>
                  </a:ext>
                </a:extLst>
              </a:tr>
              <a:tr h="295275">
                <a:tc>
                  <a:txBody>
                    <a:bodyPr/>
                    <a:lstStyle/>
                    <a:p>
                      <a:pPr algn="l" fontAlgn="b"/>
                      <a:r>
                        <a:rPr lang="en-US" sz="1800" u="none" strike="noStrike">
                          <a:effectLst/>
                        </a:rPr>
                        <a:t>Blanket</a:t>
                      </a:r>
                      <a:endParaRPr lang="en-US" sz="18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US" sz="1800" u="none" strike="noStrike">
                          <a:effectLst/>
                        </a:rPr>
                        <a:t>300</a:t>
                      </a:r>
                      <a:endParaRPr lang="en-US" sz="18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US" sz="1800" u="none" strike="noStrike">
                          <a:effectLst/>
                        </a:rPr>
                        <a:t>2500</a:t>
                      </a:r>
                      <a:endParaRPr lang="en-US" sz="18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US" sz="1800" u="none" strike="noStrike">
                          <a:effectLst/>
                        </a:rPr>
                        <a:t>10</a:t>
                      </a:r>
                      <a:endParaRPr lang="en-US" sz="1800" b="0"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xmlns="" val="2309514702"/>
                  </a:ext>
                </a:extLst>
              </a:tr>
              <a:tr h="295275">
                <a:tc>
                  <a:txBody>
                    <a:bodyPr/>
                    <a:lstStyle/>
                    <a:p>
                      <a:pPr algn="l" fontAlgn="b"/>
                      <a:r>
                        <a:rPr lang="en-US" sz="1800" u="none" strike="noStrike">
                          <a:effectLst/>
                        </a:rPr>
                        <a:t>Milk</a:t>
                      </a:r>
                      <a:endParaRPr lang="en-US" sz="18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US" sz="1800" u="none" strike="noStrike">
                          <a:effectLst/>
                        </a:rPr>
                        <a:t>500</a:t>
                      </a:r>
                      <a:endParaRPr lang="en-US" sz="18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US" sz="1800" u="none" strike="noStrike">
                          <a:effectLst/>
                        </a:rPr>
                        <a:t>2000</a:t>
                      </a:r>
                      <a:endParaRPr lang="en-US" sz="18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US" sz="1800" u="none" strike="noStrike">
                          <a:effectLst/>
                        </a:rPr>
                        <a:t>20</a:t>
                      </a:r>
                      <a:endParaRPr lang="en-US" sz="1800" b="0"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xmlns="" val="3998527796"/>
                  </a:ext>
                </a:extLst>
              </a:tr>
            </a:tbl>
          </a:graphicData>
        </a:graphic>
      </p:graphicFrame>
      <p:sp>
        <p:nvSpPr>
          <p:cNvPr id="6" name="Rectangle 5"/>
          <p:cNvSpPr/>
          <p:nvPr/>
        </p:nvSpPr>
        <p:spPr>
          <a:xfrm>
            <a:off x="5381625" y="6380184"/>
            <a:ext cx="6096000" cy="276999"/>
          </a:xfrm>
          <a:prstGeom prst="rect">
            <a:avLst/>
          </a:prstGeom>
        </p:spPr>
        <p:txBody>
          <a:bodyPr>
            <a:spAutoFit/>
          </a:bodyPr>
          <a:lstStyle/>
          <a:p>
            <a:r>
              <a:rPr lang="en-US" sz="1200">
                <a:solidFill>
                  <a:srgbClr val="0070C0"/>
                </a:solidFill>
              </a:rPr>
              <a:t>https://th.extendoffice.com/excel/excel-charts/excel-bubble-chart.html</a:t>
            </a:r>
          </a:p>
        </p:txBody>
      </p:sp>
    </p:spTree>
    <p:extLst>
      <p:ext uri="{BB962C8B-B14F-4D97-AF65-F5344CB8AC3E}">
        <p14:creationId xmlns:p14="http://schemas.microsoft.com/office/powerpoint/2010/main" xmlns="" val="2479094191"/>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th-TH"/>
          </a:p>
        </p:txBody>
      </p:sp>
      <p:pic>
        <p:nvPicPr>
          <p:cNvPr id="1026" name="Picture 2"/>
          <p:cNvPicPr>
            <a:picLocks noChangeAspect="1" noChangeArrowheads="1"/>
          </p:cNvPicPr>
          <p:nvPr/>
        </p:nvPicPr>
        <p:blipFill>
          <a:blip r:embed="rId2" cstate="print"/>
          <a:srcRect/>
          <a:stretch>
            <a:fillRect/>
          </a:stretch>
        </p:blipFill>
        <p:spPr bwMode="auto">
          <a:xfrm>
            <a:off x="1523998" y="684943"/>
            <a:ext cx="10101945" cy="5679571"/>
          </a:xfrm>
          <a:prstGeom prst="rect">
            <a:avLst/>
          </a:prstGeom>
          <a:noFill/>
          <a:ln w="9525">
            <a:noFill/>
            <a:miter lim="800000"/>
            <a:headEnd/>
            <a:tailEnd/>
          </a:ln>
        </p:spPr>
      </p:pic>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
            <a:ext cx="12192000" cy="943429"/>
          </a:xfrm>
          <a:solidFill>
            <a:schemeClr val="accent1">
              <a:lumMod val="20000"/>
              <a:lumOff val="80000"/>
            </a:schemeClr>
          </a:solidFill>
        </p:spPr>
        <p:txBody>
          <a:bodyPr>
            <a:normAutofit/>
          </a:bodyPr>
          <a:lstStyle/>
          <a:p>
            <a:r>
              <a:rPr lang="en-US" sz="3200"/>
              <a:t>Histogram</a:t>
            </a:r>
            <a:endParaRPr lang="th-TH" sz="3200"/>
          </a:p>
        </p:txBody>
      </p:sp>
      <p:sp>
        <p:nvSpPr>
          <p:cNvPr id="3" name="Content Placeholder 2"/>
          <p:cNvSpPr>
            <a:spLocks noGrp="1"/>
          </p:cNvSpPr>
          <p:nvPr>
            <p:ph idx="1"/>
          </p:nvPr>
        </p:nvSpPr>
        <p:spPr>
          <a:xfrm>
            <a:off x="435429" y="983796"/>
            <a:ext cx="11509828" cy="5402489"/>
          </a:xfrm>
        </p:spPr>
        <p:txBody>
          <a:bodyPr/>
          <a:lstStyle/>
          <a:p>
            <a:pPr>
              <a:buNone/>
            </a:pPr>
            <a:r>
              <a:rPr lang="en-US"/>
              <a:t>		Histogram is used to present frequency distribution of a variable or several  variables. The x-axis is often used to show the categories or ranges, and the y-axis is used to show the measures/values/frequencies.  </a:t>
            </a:r>
          </a:p>
          <a:p>
            <a:pPr>
              <a:buNone/>
            </a:pPr>
            <a:r>
              <a:rPr lang="en-US"/>
              <a:t>		For example, one can used a histogram to illustrate the exam performance of  a class, where distribution of the grades as well as comparative  analysis of individual results can be  shown, or one can use  a histogram to show age distribution  of the customer base.</a:t>
            </a:r>
            <a:endParaRPr lang="th-TH"/>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6"/>
            <a:ext cx="10515600" cy="883104"/>
          </a:xfrm>
        </p:spPr>
        <p:txBody>
          <a:bodyPr/>
          <a:lstStyle/>
          <a:p>
            <a:r>
              <a:rPr lang="th-TH" err="1">
                <a:latin typeface="AngsanaUPC" pitchFamily="18" charset="-34"/>
                <a:cs typeface="AngsanaUPC" pitchFamily="18" charset="-34"/>
              </a:rPr>
              <a:t>ฮิส</a:t>
            </a:r>
            <a:r>
              <a:rPr lang="th-TH">
                <a:latin typeface="AngsanaUPC" pitchFamily="18" charset="-34"/>
                <a:cs typeface="AngsanaUPC" pitchFamily="18" charset="-34"/>
              </a:rPr>
              <a:t>โตแกรม (</a:t>
            </a:r>
            <a:r>
              <a:rPr lang="en-US">
                <a:latin typeface="AngsanaUPC" pitchFamily="18" charset="-34"/>
                <a:cs typeface="AngsanaUPC" pitchFamily="18" charset="-34"/>
              </a:rPr>
              <a:t>Histogram)</a:t>
            </a:r>
            <a:endParaRPr lang="th-TH"/>
          </a:p>
        </p:txBody>
      </p:sp>
      <p:sp>
        <p:nvSpPr>
          <p:cNvPr id="3" name="Content Placeholder 2"/>
          <p:cNvSpPr>
            <a:spLocks noGrp="1"/>
          </p:cNvSpPr>
          <p:nvPr>
            <p:ph idx="1"/>
          </p:nvPr>
        </p:nvSpPr>
        <p:spPr>
          <a:xfrm>
            <a:off x="838200" y="1448253"/>
            <a:ext cx="10515600" cy="4879975"/>
          </a:xfrm>
        </p:spPr>
        <p:txBody>
          <a:bodyPr>
            <a:noAutofit/>
          </a:bodyPr>
          <a:lstStyle/>
          <a:p>
            <a:pPr algn="just">
              <a:buNone/>
            </a:pPr>
            <a:r>
              <a:rPr lang="th-TH">
                <a:latin typeface="AngsanaUPC" pitchFamily="18" charset="-34"/>
                <a:cs typeface="AngsanaUPC" pitchFamily="18" charset="-34"/>
              </a:rPr>
              <a:t>		</a:t>
            </a:r>
            <a:r>
              <a:rPr lang="th-TH" err="1">
                <a:latin typeface="AngsanaUPC" pitchFamily="18" charset="-34"/>
                <a:cs typeface="AngsanaUPC" pitchFamily="18" charset="-34"/>
              </a:rPr>
              <a:t>ฮิส</a:t>
            </a:r>
            <a:r>
              <a:rPr lang="th-TH">
                <a:latin typeface="AngsanaUPC" pitchFamily="18" charset="-34"/>
                <a:cs typeface="AngsanaUPC" pitchFamily="18" charset="-34"/>
              </a:rPr>
              <a:t>โตแกรม (</a:t>
            </a:r>
            <a:r>
              <a:rPr lang="en-US">
                <a:latin typeface="AngsanaUPC" pitchFamily="18" charset="-34"/>
                <a:cs typeface="AngsanaUPC" pitchFamily="18" charset="-34"/>
              </a:rPr>
              <a:t>Histogram) </a:t>
            </a:r>
            <a:r>
              <a:rPr lang="th-TH">
                <a:latin typeface="AngsanaUPC" pitchFamily="18" charset="-34"/>
                <a:cs typeface="AngsanaUPC" pitchFamily="18" charset="-34"/>
              </a:rPr>
              <a:t>คือ กราฟแท่งที่แสดงความผันแปร ของข้อมูล ด้วยการเรียงลำดับความถี่ตามปริมาณที่เกิดขึ้น และจัดกลุ่ม ข้อมูลเข้าด้วยกันเพื่อให้เห็นช่วงของข้อมูลที่ชัดเจน โดยแกนนอน (</a:t>
            </a:r>
            <a:r>
              <a:rPr lang="en-US">
                <a:latin typeface="AngsanaUPC" pitchFamily="18" charset="-34"/>
                <a:cs typeface="AngsanaUPC" pitchFamily="18" charset="-34"/>
              </a:rPr>
              <a:t>x) </a:t>
            </a:r>
            <a:r>
              <a:rPr lang="th-TH">
                <a:latin typeface="AngsanaUPC" pitchFamily="18" charset="-34"/>
                <a:cs typeface="AngsanaUPC" pitchFamily="18" charset="-34"/>
              </a:rPr>
              <a:t>แสดงประเภทของข้อมูลที่ต้องการแสดง และแกนตั้ง (</a:t>
            </a:r>
            <a:r>
              <a:rPr lang="en-US">
                <a:latin typeface="AngsanaUPC" pitchFamily="18" charset="-34"/>
                <a:cs typeface="AngsanaUPC" pitchFamily="18" charset="-34"/>
              </a:rPr>
              <a:t>y) </a:t>
            </a:r>
            <a:r>
              <a:rPr lang="th-TH">
                <a:latin typeface="AngsanaUPC" pitchFamily="18" charset="-34"/>
                <a:cs typeface="AngsanaUPC" pitchFamily="18" charset="-34"/>
              </a:rPr>
              <a:t>แสดงตัวเลข เป็นความถี่ จะช่วยให้เข้าใจถึงภาพรวมการแจกแจงข้อมูลว่ามีลักษณะ </a:t>
            </a:r>
            <a:r>
              <a:rPr lang="th-TH"/>
              <a:t>อย่างไร </a:t>
            </a:r>
            <a:r>
              <a:rPr lang="th-TH" b="1">
                <a:solidFill>
                  <a:schemeClr val="accent5">
                    <a:lumMod val="75000"/>
                  </a:schemeClr>
                </a:solidFill>
              </a:rPr>
              <a:t>นิยมนำมาใช้ดูการกระจายตัวของข้อมูลที่มีความต่อเนื่องด้วยการแสดงปริมาณความถี่เป็นตัวเลข </a:t>
            </a:r>
            <a:endParaRPr lang="th-TH" b="1">
              <a:solidFill>
                <a:schemeClr val="accent5">
                  <a:lumMod val="75000"/>
                </a:schemeClr>
              </a:solidFill>
              <a:latin typeface="AngsanaUPC" pitchFamily="18" charset="-34"/>
              <a:cs typeface="AngsanaUPC" pitchFamily="18" charset="-34"/>
            </a:endParaRPr>
          </a:p>
          <a:p>
            <a:pPr algn="just">
              <a:buNone/>
            </a:pPr>
            <a:r>
              <a:rPr lang="th-TH">
                <a:latin typeface="AngsanaUPC" pitchFamily="18" charset="-34"/>
                <a:cs typeface="AngsanaUPC" pitchFamily="18" charset="-34"/>
              </a:rPr>
              <a:t>		</a:t>
            </a:r>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00100" y="365125"/>
            <a:ext cx="10515600" cy="600075"/>
          </a:xfrm>
        </p:spPr>
        <p:txBody>
          <a:bodyPr>
            <a:normAutofit fontScale="90000"/>
          </a:bodyPr>
          <a:lstStyle/>
          <a:p>
            <a:r>
              <a:rPr lang="th-TH" b="1">
                <a:latin typeface="AngsanaUPC" pitchFamily="18" charset="-34"/>
                <a:cs typeface="AngsanaUPC" pitchFamily="18" charset="-34"/>
              </a:rPr>
              <a:t>ตัวอย่างการนำ </a:t>
            </a:r>
            <a:r>
              <a:rPr lang="th-TH" b="1" err="1">
                <a:latin typeface="AngsanaUPC" pitchFamily="18" charset="-34"/>
                <a:cs typeface="AngsanaUPC" pitchFamily="18" charset="-34"/>
              </a:rPr>
              <a:t>ฮิส</a:t>
            </a:r>
            <a:r>
              <a:rPr lang="th-TH" b="1">
                <a:latin typeface="AngsanaUPC" pitchFamily="18" charset="-34"/>
                <a:cs typeface="AngsanaUPC" pitchFamily="18" charset="-34"/>
              </a:rPr>
              <a:t>โตแกรมมาช่วยใช้วิเคราะห์ข้อมูลทำให้เห็นปัญหา</a:t>
            </a:r>
          </a:p>
        </p:txBody>
      </p:sp>
      <p:pic>
        <p:nvPicPr>
          <p:cNvPr id="1026" name="Picture 2"/>
          <p:cNvPicPr>
            <a:picLocks noChangeAspect="1" noChangeArrowheads="1"/>
          </p:cNvPicPr>
          <p:nvPr/>
        </p:nvPicPr>
        <p:blipFill>
          <a:blip r:embed="rId2" cstate="print"/>
          <a:srcRect/>
          <a:stretch>
            <a:fillRect/>
          </a:stretch>
        </p:blipFill>
        <p:spPr bwMode="auto">
          <a:xfrm>
            <a:off x="837559" y="1855334"/>
            <a:ext cx="4890141" cy="3453266"/>
          </a:xfrm>
          <a:prstGeom prst="rect">
            <a:avLst/>
          </a:prstGeom>
          <a:noFill/>
          <a:ln w="9525">
            <a:noFill/>
            <a:miter lim="800000"/>
            <a:headEnd/>
            <a:tailEnd/>
          </a:ln>
        </p:spPr>
      </p:pic>
      <p:sp>
        <p:nvSpPr>
          <p:cNvPr id="5" name="Rectangle 4"/>
          <p:cNvSpPr/>
          <p:nvPr/>
        </p:nvSpPr>
        <p:spPr>
          <a:xfrm>
            <a:off x="5834742" y="1800225"/>
            <a:ext cx="5557158" cy="4154984"/>
          </a:xfrm>
          <a:prstGeom prst="rect">
            <a:avLst/>
          </a:prstGeom>
          <a:solidFill>
            <a:schemeClr val="accent6">
              <a:lumMod val="20000"/>
              <a:lumOff val="80000"/>
            </a:schemeClr>
          </a:solidFill>
        </p:spPr>
        <p:txBody>
          <a:bodyPr wrap="square">
            <a:spAutoFit/>
          </a:bodyPr>
          <a:lstStyle/>
          <a:p>
            <a:r>
              <a:rPr lang="th-TH" sz="2400">
                <a:latin typeface="AngsanaUPC" pitchFamily="18" charset="-34"/>
                <a:cs typeface="AngsanaUPC" pitchFamily="18" charset="-34"/>
              </a:rPr>
              <a:t>ตัวอย่างการนำ</a:t>
            </a:r>
            <a:r>
              <a:rPr lang="th-TH" sz="2400" err="1">
                <a:latin typeface="AngsanaUPC" pitchFamily="18" charset="-34"/>
                <a:cs typeface="AngsanaUPC" pitchFamily="18" charset="-34"/>
              </a:rPr>
              <a:t>ฮิส</a:t>
            </a:r>
            <a:r>
              <a:rPr lang="th-TH" sz="2400">
                <a:latin typeface="AngsanaUPC" pitchFamily="18" charset="-34"/>
                <a:cs typeface="AngsanaUPC" pitchFamily="18" charset="-34"/>
              </a:rPr>
              <a:t>โตแกรมมาใช้วิเคราะห์ข้อมูลการแจกแจงความถี่ จากรูป แสดงรูปแบบการแจกแจง ของข้อมูลจำนวนผู้ป่วยกับช่วง เวลาในการเข้ารับบริการเจาะเลือด โดยผู้ป่วยเริ่มเข้ารับบริการเกิดจุดสะสมสูงที่สุด ในโค้งที่ 1 ระหว่างเวลา 06.00 น. - 08.00 น. ซึ่งมีความหนาแน่นในการเข้ารับ บริการมากที่สุดในช่วงเช้า และเวลา 15.00 น. – 17.00 น. เกิดจุดสะสมในโค้งที่ 2 มีความหนาแน่นของผู้เข้ารับบริการมากที่สุดในช่วงบ่าย สามารถนำข้อมูล มาวิเคราะห์เพื่อหาโอกาสในการปรับกระบวนการ วางแผนอัตรากำลังให้เหมาะสม เพียงพอ กับจำนวนผู้ป่วยในแต่ละช่วงเวลา ทำให้ผู้ป่วยได้รับบริการที่เร็วขึ้น ลดระยะเวลาการรอคอย และเพิ่มความพึงพอใจแก่ผู้เข้า รับบริการ</a:t>
            </a:r>
            <a:endParaRPr lang="th-TH" sz="2400"/>
          </a:p>
        </p:txBody>
      </p:sp>
      <p:sp>
        <p:nvSpPr>
          <p:cNvPr id="6" name="Rectangle 5"/>
          <p:cNvSpPr/>
          <p:nvPr/>
        </p:nvSpPr>
        <p:spPr>
          <a:xfrm>
            <a:off x="800100" y="6242735"/>
            <a:ext cx="9690100" cy="307777"/>
          </a:xfrm>
          <a:prstGeom prst="rect">
            <a:avLst/>
          </a:prstGeom>
        </p:spPr>
        <p:txBody>
          <a:bodyPr wrap="square">
            <a:spAutoFit/>
          </a:bodyPr>
          <a:lstStyle/>
          <a:p>
            <a:r>
              <a:rPr lang="en-US" sz="1400"/>
              <a:t>https://www.si.mahidol.ac.th/th/division/um/admin/download_files/298_48_105Qe4S.pdf</a:t>
            </a:r>
            <a:endParaRPr lang="th-TH" sz="1400"/>
          </a:p>
        </p:txBody>
      </p:sp>
      <p:sp>
        <p:nvSpPr>
          <p:cNvPr id="7" name="Oval Callout 6"/>
          <p:cNvSpPr/>
          <p:nvPr/>
        </p:nvSpPr>
        <p:spPr>
          <a:xfrm>
            <a:off x="368300" y="1130300"/>
            <a:ext cx="2616200" cy="584200"/>
          </a:xfrm>
          <a:prstGeom prst="wedgeEllipseCallout">
            <a:avLst>
              <a:gd name="adj1" fmla="val 9464"/>
              <a:gd name="adj2" fmla="val 517282"/>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h-TH" sz="2400" b="1">
                <a:solidFill>
                  <a:schemeClr val="accent5">
                    <a:lumMod val="75000"/>
                  </a:schemeClr>
                </a:solidFill>
              </a:rPr>
              <a:t>มีความต่อเนื่อง</a:t>
            </a:r>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h-TH"/>
              <a:t>การบ้านให้นิสิตหา</a:t>
            </a:r>
            <a:endParaRPr lang="en-US"/>
          </a:p>
        </p:txBody>
      </p:sp>
      <p:sp>
        <p:nvSpPr>
          <p:cNvPr id="3" name="Content Placeholder 2"/>
          <p:cNvSpPr>
            <a:spLocks noGrp="1"/>
          </p:cNvSpPr>
          <p:nvPr>
            <p:ph idx="1"/>
          </p:nvPr>
        </p:nvSpPr>
        <p:spPr/>
        <p:txBody>
          <a:bodyPr/>
          <a:lstStyle/>
          <a:p>
            <a:pPr marL="0" indent="0">
              <a:buNone/>
            </a:pPr>
            <a:r>
              <a:rPr lang="th-TH"/>
              <a:t>การนำเสนอที่ไม่เหมาะสม</a:t>
            </a:r>
          </a:p>
          <a:p>
            <a:pPr marL="0" indent="0">
              <a:buNone/>
            </a:pPr>
            <a:r>
              <a:rPr lang="th-TH"/>
              <a:t>เปรียบเทียบกับการนำเสนอที่เหมาะสม</a:t>
            </a:r>
          </a:p>
          <a:p>
            <a:pPr marL="0" indent="0">
              <a:buNone/>
            </a:pPr>
            <a:r>
              <a:rPr lang="th-TH"/>
              <a:t>พร้อมอธิบายและให้เหตุผล</a:t>
            </a:r>
            <a:endParaRPr lang="en-US"/>
          </a:p>
        </p:txBody>
      </p:sp>
    </p:spTree>
    <p:extLst>
      <p:ext uri="{BB962C8B-B14F-4D97-AF65-F5344CB8AC3E}">
        <p14:creationId xmlns:p14="http://schemas.microsoft.com/office/powerpoint/2010/main" xmlns="" val="256610486"/>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descr="Chart, line chart, histogram&#10;&#10;Description automatically generated">
            <a:extLst>
              <a:ext uri="{FF2B5EF4-FFF2-40B4-BE49-F238E27FC236}">
                <a16:creationId xmlns:a16="http://schemas.microsoft.com/office/drawing/2014/main" xmlns="" id="{53FB9CA5-8267-CF53-80D3-2C3060A098A1}"/>
              </a:ext>
            </a:extLst>
          </p:cNvPr>
          <p:cNvPicPr>
            <a:picLocks noChangeAspect="1"/>
          </p:cNvPicPr>
          <p:nvPr/>
        </p:nvPicPr>
        <p:blipFill>
          <a:blip r:embed="rId2" cstate="print"/>
          <a:stretch>
            <a:fillRect/>
          </a:stretch>
        </p:blipFill>
        <p:spPr>
          <a:xfrm>
            <a:off x="889280" y="2594319"/>
            <a:ext cx="4878474" cy="3436197"/>
          </a:xfrm>
          <a:prstGeom prst="rect">
            <a:avLst/>
          </a:prstGeom>
        </p:spPr>
      </p:pic>
      <p:pic>
        <p:nvPicPr>
          <p:cNvPr id="6" name="Content Placeholder 3" descr="Chart, bar chart&#10;&#10;Description automatically generated">
            <a:extLst>
              <a:ext uri="{FF2B5EF4-FFF2-40B4-BE49-F238E27FC236}">
                <a16:creationId xmlns:a16="http://schemas.microsoft.com/office/drawing/2014/main" xmlns="" id="{023970ED-B2EB-6CB6-E7EA-8A72B1C388E0}"/>
              </a:ext>
            </a:extLst>
          </p:cNvPr>
          <p:cNvPicPr>
            <a:picLocks noGrp="1" noChangeAspect="1"/>
          </p:cNvPicPr>
          <p:nvPr>
            <p:ph idx="1"/>
          </p:nvPr>
        </p:nvPicPr>
        <p:blipFill>
          <a:blip r:embed="rId3" cstate="print"/>
          <a:stretch>
            <a:fillRect/>
          </a:stretch>
        </p:blipFill>
        <p:spPr>
          <a:xfrm>
            <a:off x="6734501" y="2732176"/>
            <a:ext cx="5043295" cy="3272133"/>
          </a:xfrm>
          <a:prstGeom prst="rect">
            <a:avLst/>
          </a:prstGeom>
        </p:spPr>
      </p:pic>
      <p:pic>
        <p:nvPicPr>
          <p:cNvPr id="8" name="Picture 3" descr="Chart, bar chart&#10;&#10;Description automatically generated">
            <a:extLst>
              <a:ext uri="{FF2B5EF4-FFF2-40B4-BE49-F238E27FC236}">
                <a16:creationId xmlns:a16="http://schemas.microsoft.com/office/drawing/2014/main" xmlns="" id="{E098EDBD-6521-FFB0-C8DC-93645B756508}"/>
              </a:ext>
            </a:extLst>
          </p:cNvPr>
          <p:cNvPicPr>
            <a:picLocks noChangeAspect="1" noChangeArrowheads="1"/>
          </p:cNvPicPr>
          <p:nvPr/>
        </p:nvPicPr>
        <p:blipFill>
          <a:blip r:embed="rId4" cstate="print"/>
          <a:srcRect/>
          <a:stretch>
            <a:fillRect/>
          </a:stretch>
        </p:blipFill>
        <p:spPr bwMode="auto">
          <a:xfrm>
            <a:off x="6592237" y="183791"/>
            <a:ext cx="5150023" cy="2273702"/>
          </a:xfrm>
          <a:prstGeom prst="rect">
            <a:avLst/>
          </a:prstGeom>
          <a:noFill/>
          <a:ln w="9525">
            <a:noFill/>
            <a:miter lim="800000"/>
            <a:headEnd/>
            <a:tailEnd/>
          </a:ln>
        </p:spPr>
      </p:pic>
    </p:spTree>
    <p:extLst>
      <p:ext uri="{BB962C8B-B14F-4D97-AF65-F5344CB8AC3E}">
        <p14:creationId xmlns:p14="http://schemas.microsoft.com/office/powerpoint/2010/main" xmlns="" val="100919545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2192000" cy="1325563"/>
          </a:xfrm>
          <a:solidFill>
            <a:schemeClr val="accent1">
              <a:lumMod val="40000"/>
              <a:lumOff val="60000"/>
            </a:schemeClr>
          </a:solidFill>
        </p:spPr>
        <p:txBody>
          <a:bodyPr/>
          <a:lstStyle/>
          <a:p>
            <a:pPr algn="ctr"/>
            <a:r>
              <a:rPr lang="en-US" b="1"/>
              <a:t>Chart/Graph</a:t>
            </a:r>
          </a:p>
        </p:txBody>
      </p:sp>
      <p:sp>
        <p:nvSpPr>
          <p:cNvPr id="3" name="Content Placeholder 2"/>
          <p:cNvSpPr>
            <a:spLocks noGrp="1"/>
          </p:cNvSpPr>
          <p:nvPr>
            <p:ph idx="1"/>
          </p:nvPr>
        </p:nvSpPr>
        <p:spPr/>
        <p:txBody>
          <a:bodyPr>
            <a:normAutofit fontScale="92500" lnSpcReduction="20000"/>
          </a:bodyPr>
          <a:lstStyle/>
          <a:p>
            <a:r>
              <a:rPr lang="en-US"/>
              <a:t>Basic Charts and Graph</a:t>
            </a:r>
            <a:endParaRPr lang="th-TH"/>
          </a:p>
          <a:p>
            <a:pPr lvl="1"/>
            <a:r>
              <a:rPr lang="en-US"/>
              <a:t>Line Chart</a:t>
            </a:r>
            <a:endParaRPr lang="th-TH"/>
          </a:p>
          <a:p>
            <a:pPr lvl="1"/>
            <a:r>
              <a:rPr lang="en-US"/>
              <a:t>Bar Chart</a:t>
            </a:r>
            <a:endParaRPr lang="th-TH"/>
          </a:p>
          <a:p>
            <a:pPr lvl="1"/>
            <a:r>
              <a:rPr lang="en-US"/>
              <a:t>Scatter Plots</a:t>
            </a:r>
            <a:endParaRPr lang="th-TH"/>
          </a:p>
          <a:p>
            <a:pPr lvl="1"/>
            <a:r>
              <a:rPr lang="en-US"/>
              <a:t>Bubble Chart</a:t>
            </a:r>
          </a:p>
          <a:p>
            <a:pPr lvl="1"/>
            <a:r>
              <a:rPr lang="en-US"/>
              <a:t>Histogram</a:t>
            </a:r>
          </a:p>
          <a:p>
            <a:pPr lvl="1"/>
            <a:r>
              <a:rPr lang="en-US"/>
              <a:t>Gantt Chart</a:t>
            </a:r>
          </a:p>
          <a:p>
            <a:pPr lvl="1"/>
            <a:r>
              <a:rPr lang="en-US"/>
              <a:t>Pert Chart</a:t>
            </a:r>
          </a:p>
          <a:p>
            <a:pPr lvl="1"/>
            <a:r>
              <a:rPr lang="en-US"/>
              <a:t>Geographic Map</a:t>
            </a:r>
          </a:p>
          <a:p>
            <a:pPr lvl="1"/>
            <a:r>
              <a:rPr lang="en-US"/>
              <a:t>Bullet </a:t>
            </a:r>
          </a:p>
          <a:p>
            <a:pPr lvl="1"/>
            <a:r>
              <a:rPr lang="en-US"/>
              <a:t>Heat Map</a:t>
            </a:r>
          </a:p>
          <a:p>
            <a:pPr lvl="1"/>
            <a:r>
              <a:rPr lang="en-US"/>
              <a:t>Table</a:t>
            </a:r>
          </a:p>
          <a:p>
            <a:pPr lvl="1"/>
            <a:r>
              <a:rPr lang="en-US"/>
              <a:t>Tree Map</a:t>
            </a:r>
          </a:p>
          <a:p>
            <a:pPr lvl="1"/>
            <a:endParaRPr lang="en-US"/>
          </a:p>
          <a:p>
            <a:pPr marL="0" indent="0">
              <a:buNone/>
            </a:pPr>
            <a:endParaRPr lang="en-US"/>
          </a:p>
        </p:txBody>
      </p:sp>
    </p:spTree>
    <p:extLst>
      <p:ext uri="{BB962C8B-B14F-4D97-AF65-F5344CB8AC3E}">
        <p14:creationId xmlns:p14="http://schemas.microsoft.com/office/powerpoint/2010/main" xmlns="" val="341847085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
            <a:ext cx="12192000" cy="928914"/>
          </a:xfrm>
          <a:solidFill>
            <a:schemeClr val="accent6">
              <a:lumMod val="40000"/>
              <a:lumOff val="60000"/>
            </a:schemeClr>
          </a:solidFill>
        </p:spPr>
        <p:txBody>
          <a:bodyPr/>
          <a:lstStyle/>
          <a:p>
            <a:pPr lvl="0"/>
            <a:r>
              <a:rPr lang="en-US" b="1">
                <a:solidFill>
                  <a:srgbClr val="1104BC"/>
                </a:solidFill>
              </a:rPr>
              <a:t>Line Graph </a:t>
            </a:r>
            <a:r>
              <a:rPr lang="en-US" b="1">
                <a:solidFill>
                  <a:srgbClr val="1104BC"/>
                </a:solidFill>
                <a:latin typeface="AngsanaUPC" pitchFamily="18" charset="-34"/>
                <a:cs typeface="AngsanaUPC" pitchFamily="18" charset="-34"/>
              </a:rPr>
              <a:t>(</a:t>
            </a:r>
            <a:r>
              <a:rPr lang="th-TH" b="1">
                <a:solidFill>
                  <a:srgbClr val="1104BC"/>
                </a:solidFill>
                <a:latin typeface="AngsanaUPC" pitchFamily="18" charset="-34"/>
                <a:cs typeface="AngsanaUPC" pitchFamily="18" charset="-34"/>
              </a:rPr>
              <a:t>กราฟเส้น</a:t>
            </a:r>
            <a:r>
              <a:rPr lang="en-US" b="1">
                <a:solidFill>
                  <a:srgbClr val="1104BC"/>
                </a:solidFill>
                <a:latin typeface="AngsanaUPC" pitchFamily="18" charset="-34"/>
                <a:cs typeface="AngsanaUPC" pitchFamily="18" charset="-34"/>
              </a:rPr>
              <a:t>)</a:t>
            </a:r>
            <a:r>
              <a:rPr lang="th-TH" b="1">
                <a:solidFill>
                  <a:srgbClr val="1104BC"/>
                </a:solidFill>
                <a:latin typeface="AngsanaUPC" pitchFamily="18" charset="-34"/>
                <a:cs typeface="AngsanaUPC" pitchFamily="18" charset="-34"/>
              </a:rPr>
              <a:t> </a:t>
            </a:r>
            <a:endParaRPr lang="en-US" b="1">
              <a:solidFill>
                <a:srgbClr val="1104BC"/>
              </a:solidFill>
            </a:endParaRPr>
          </a:p>
        </p:txBody>
      </p:sp>
      <p:sp>
        <p:nvSpPr>
          <p:cNvPr id="3" name="Content Placeholder 2"/>
          <p:cNvSpPr>
            <a:spLocks noGrp="1"/>
          </p:cNvSpPr>
          <p:nvPr>
            <p:ph idx="1"/>
          </p:nvPr>
        </p:nvSpPr>
        <p:spPr>
          <a:xfrm>
            <a:off x="522515" y="1390196"/>
            <a:ext cx="10802257" cy="4351338"/>
          </a:xfrm>
        </p:spPr>
        <p:txBody>
          <a:bodyPr/>
          <a:lstStyle/>
          <a:p>
            <a:pPr marL="0" indent="0">
              <a:buNone/>
            </a:pPr>
            <a:r>
              <a:rPr lang="en-US"/>
              <a:t>-Used for time series data (</a:t>
            </a:r>
            <a:r>
              <a:rPr lang="th-TH"/>
              <a:t>ชุดข้อมูลเก็บช่วงเวลา วัน เดือน ปี</a:t>
            </a:r>
            <a:r>
              <a:rPr lang="en-US"/>
              <a:t>)</a:t>
            </a:r>
          </a:p>
          <a:p>
            <a:pPr marL="0" indent="0">
              <a:buNone/>
            </a:pPr>
            <a:r>
              <a:rPr lang="en-US"/>
              <a:t>-Shows the relationship between two variables </a:t>
            </a:r>
          </a:p>
          <a:p>
            <a:pPr marL="0" indent="0">
              <a:buNone/>
            </a:pPr>
            <a:r>
              <a:rPr lang="en-US"/>
              <a:t>-Often used to track changes or trend (</a:t>
            </a:r>
            <a:r>
              <a:rPr lang="th-TH"/>
              <a:t>แนวโน้ม</a:t>
            </a:r>
            <a:r>
              <a:rPr lang="en-US"/>
              <a:t>) over time. </a:t>
            </a:r>
          </a:p>
          <a:p>
            <a:pPr marL="0" indent="0">
              <a:buNone/>
            </a:pPr>
            <a:r>
              <a:rPr lang="en-US"/>
              <a:t>-The horizontal (</a:t>
            </a:r>
            <a:r>
              <a:rPr lang="th-TH"/>
              <a:t>แกนนอน</a:t>
            </a:r>
            <a:r>
              <a:rPr lang="en-US"/>
              <a:t>) axis is usually a time scale: minutes, hours, days, months, or years)</a:t>
            </a:r>
          </a:p>
          <a:p>
            <a:pPr marL="0" indent="0">
              <a:buNone/>
            </a:pPr>
            <a:r>
              <a:rPr lang="en-US"/>
              <a:t>- types of line charts: a simple line chart, a multiple line chart, and a compound line chart</a:t>
            </a:r>
          </a:p>
        </p:txBody>
      </p:sp>
    </p:spTree>
    <p:extLst>
      <p:ext uri="{BB962C8B-B14F-4D97-AF65-F5344CB8AC3E}">
        <p14:creationId xmlns:p14="http://schemas.microsoft.com/office/powerpoint/2010/main" xmlns="" val="176620707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981200" y="990600"/>
            <a:ext cx="8229600" cy="4267200"/>
          </a:xfrm>
        </p:spPr>
        <p:txBody>
          <a:bodyPr>
            <a:normAutofit fontScale="92500" lnSpcReduction="20000"/>
          </a:bodyPr>
          <a:lstStyle/>
          <a:p>
            <a:pPr fontAlgn="base">
              <a:lnSpc>
                <a:spcPct val="110000"/>
              </a:lnSpc>
              <a:spcAft>
                <a:spcPct val="0"/>
              </a:spcAft>
              <a:buClr>
                <a:srgbClr val="990033"/>
              </a:buClr>
              <a:buSzPct val="75000"/>
              <a:buFont typeface="Wingdings" pitchFamily="2" charset="2"/>
              <a:buChar char="n"/>
            </a:pPr>
            <a:r>
              <a:rPr lang="th-TH" sz="3000" b="1">
                <a:solidFill>
                  <a:srgbClr val="000099"/>
                </a:solidFill>
                <a:latin typeface="AngsanaUPC" pitchFamily="18" charset="-34"/>
                <a:cs typeface="AngsanaUPC" pitchFamily="18" charset="-34"/>
              </a:rPr>
              <a:t>กราฟเส้นใช้สำหรับติดตามการเปลี่ยนแปลง  หรือแสดงข้อมูลที่มีการเปลี่ยนแปลงตามเวลา</a:t>
            </a:r>
          </a:p>
          <a:p>
            <a:pPr fontAlgn="base">
              <a:lnSpc>
                <a:spcPct val="110000"/>
              </a:lnSpc>
              <a:spcAft>
                <a:spcPct val="0"/>
              </a:spcAft>
              <a:buClr>
                <a:srgbClr val="990033"/>
              </a:buClr>
              <a:buSzPct val="75000"/>
              <a:buFont typeface="Wingdings" pitchFamily="2" charset="2"/>
              <a:buChar char="n"/>
            </a:pPr>
            <a:r>
              <a:rPr lang="th-TH" sz="3000" b="1">
                <a:solidFill>
                  <a:srgbClr val="000099"/>
                </a:solidFill>
                <a:latin typeface="AngsanaUPC" pitchFamily="18" charset="-34"/>
                <a:cs typeface="AngsanaUPC" pitchFamily="18" charset="-34"/>
              </a:rPr>
              <a:t>ต้องการแสดงข้อมูลเพื่อให้เห็นแนวโน้ม</a:t>
            </a:r>
          </a:p>
          <a:p>
            <a:pPr fontAlgn="base">
              <a:lnSpc>
                <a:spcPct val="110000"/>
              </a:lnSpc>
              <a:spcAft>
                <a:spcPct val="0"/>
              </a:spcAft>
              <a:buClr>
                <a:srgbClr val="990033"/>
              </a:buClr>
              <a:buSzPct val="75000"/>
              <a:buFont typeface="Wingdings" pitchFamily="2" charset="2"/>
              <a:buChar char="n"/>
            </a:pPr>
            <a:r>
              <a:rPr lang="th-TH" sz="3000" b="1">
                <a:solidFill>
                  <a:srgbClr val="000099"/>
                </a:solidFill>
                <a:latin typeface="AngsanaUPC" pitchFamily="18" charset="-34"/>
                <a:cs typeface="AngsanaUPC" pitchFamily="18" charset="-34"/>
              </a:rPr>
              <a:t>เมื่อมีการเปลี่ยนแปลงเล็กน้อย กราฟเส้นจะดีกว่าการใช้กราฟแท่ง และกราฟเส้นจะเห็นความต่อเนื่อง</a:t>
            </a:r>
          </a:p>
          <a:p>
            <a:pPr fontAlgn="base">
              <a:lnSpc>
                <a:spcPct val="110000"/>
              </a:lnSpc>
              <a:spcAft>
                <a:spcPct val="0"/>
              </a:spcAft>
              <a:buClr>
                <a:srgbClr val="990033"/>
              </a:buClr>
              <a:buSzPct val="75000"/>
              <a:buFont typeface="Wingdings" pitchFamily="2" charset="2"/>
              <a:buChar char="n"/>
            </a:pPr>
            <a:r>
              <a:rPr lang="th-TH" sz="3000" b="1">
                <a:solidFill>
                  <a:srgbClr val="000099"/>
                </a:solidFill>
                <a:latin typeface="AngsanaUPC" pitchFamily="18" charset="-34"/>
                <a:cs typeface="AngsanaUPC" pitchFamily="18" charset="-34"/>
              </a:rPr>
              <a:t>กราฟเส้นยังสามารถใช้เพื่อเปรียบเทียบการเปลี่ยนแปลงในช่วงเวลาเดียวกันสำหรับกลุ่ม มากกว่าหนึ่งกลุ่ม</a:t>
            </a:r>
          </a:p>
          <a:p>
            <a:pPr fontAlgn="base">
              <a:lnSpc>
                <a:spcPct val="110000"/>
              </a:lnSpc>
              <a:spcAft>
                <a:spcPct val="0"/>
              </a:spcAft>
              <a:buClr>
                <a:srgbClr val="990033"/>
              </a:buClr>
              <a:buSzPct val="75000"/>
              <a:buFont typeface="Wingdings" pitchFamily="2" charset="2"/>
              <a:buChar char="n"/>
            </a:pPr>
            <a:r>
              <a:rPr lang="th-TH" sz="3000" b="1">
                <a:solidFill>
                  <a:srgbClr val="000099"/>
                </a:solidFill>
                <a:latin typeface="AngsanaUPC" pitchFamily="18" charset="-34"/>
                <a:cs typeface="AngsanaUPC" pitchFamily="18" charset="-34"/>
              </a:rPr>
              <a:t>เหมาะสมกับข้อมูลที่มีความต่อเนื่อง เช่น  การเปลี่ยนแปลงของค่าใดๆ ตามปี ต่างๆ</a:t>
            </a:r>
            <a:endParaRPr lang="en-US" sz="3000" b="1">
              <a:solidFill>
                <a:srgbClr val="000099"/>
              </a:solidFill>
              <a:latin typeface="AngsanaUPC" pitchFamily="18" charset="-34"/>
              <a:cs typeface="AngsanaUPC" pitchFamily="18" charset="-34"/>
            </a:endParaRPr>
          </a:p>
          <a:p>
            <a:pPr fontAlgn="base">
              <a:lnSpc>
                <a:spcPct val="110000"/>
              </a:lnSpc>
              <a:spcAft>
                <a:spcPct val="0"/>
              </a:spcAft>
              <a:buClr>
                <a:srgbClr val="990033"/>
              </a:buClr>
              <a:buSzPct val="75000"/>
              <a:buFont typeface="Wingdings" pitchFamily="2" charset="2"/>
              <a:buChar char="n"/>
            </a:pPr>
            <a:r>
              <a:rPr lang="th-TH" sz="3000" b="1">
                <a:solidFill>
                  <a:srgbClr val="000099"/>
                </a:solidFill>
                <a:latin typeface="AngsanaUPC" pitchFamily="18" charset="-34"/>
                <a:cs typeface="AngsanaUPC" pitchFamily="18" charset="-34"/>
              </a:rPr>
              <a:t>แกนนอน มักจะเป็น วัน เดือน ปี </a:t>
            </a:r>
          </a:p>
          <a:p>
            <a:pPr>
              <a:buNone/>
            </a:pPr>
            <a:endParaRPr lang="th-TH"/>
          </a:p>
        </p:txBody>
      </p:sp>
      <p:sp>
        <p:nvSpPr>
          <p:cNvPr id="4" name="Rectangle 3"/>
          <p:cNvSpPr/>
          <p:nvPr/>
        </p:nvSpPr>
        <p:spPr>
          <a:xfrm>
            <a:off x="2438400" y="6172201"/>
            <a:ext cx="7239000" cy="307777"/>
          </a:xfrm>
          <a:prstGeom prst="rect">
            <a:avLst/>
          </a:prstGeom>
        </p:spPr>
        <p:txBody>
          <a:bodyPr wrap="square">
            <a:spAutoFit/>
          </a:bodyPr>
          <a:lstStyle/>
          <a:p>
            <a:r>
              <a:rPr lang="en-US" sz="1400">
                <a:solidFill>
                  <a:srgbClr val="0070C0"/>
                </a:solidFill>
              </a:rPr>
              <a:t>https://nces.ed.gov/nceskids/help/user_guide/graph/whentouse.asp</a:t>
            </a:r>
            <a:endParaRPr lang="th-TH" sz="1400">
              <a:solidFill>
                <a:srgbClr val="0070C0"/>
              </a:solidFill>
            </a:endParaRPr>
          </a:p>
        </p:txBody>
      </p:sp>
      <p:sp>
        <p:nvSpPr>
          <p:cNvPr id="5" name="Title 1"/>
          <p:cNvSpPr txBox="1">
            <a:spLocks/>
          </p:cNvSpPr>
          <p:nvPr/>
        </p:nvSpPr>
        <p:spPr>
          <a:xfrm>
            <a:off x="0" y="0"/>
            <a:ext cx="12192000" cy="639762"/>
          </a:xfrm>
          <a:prstGeom prst="rect">
            <a:avLst/>
          </a:prstGeom>
          <a:solidFill>
            <a:srgbClr val="B2DE94"/>
          </a:solidFill>
        </p:spPr>
        <p:txBody>
          <a:bodyPr vert="horz" lIns="91440" tIns="45720" rIns="91440" bIns="45720" rtlCol="0" anchor="ctr">
            <a:noAutofit/>
          </a:bodyPr>
          <a:lstStyle/>
          <a:p>
            <a:pPr lvl="0">
              <a:spcBef>
                <a:spcPct val="0"/>
              </a:spcBef>
            </a:pPr>
            <a:r>
              <a:rPr lang="en-US" sz="4400" b="1">
                <a:solidFill>
                  <a:srgbClr val="0000CC"/>
                </a:solidFill>
                <a:latin typeface="AngsanaUPC" pitchFamily="18" charset="-34"/>
                <a:cs typeface="AngsanaUPC" pitchFamily="18" charset="-34"/>
              </a:rPr>
              <a:t>Line graph </a:t>
            </a:r>
            <a:r>
              <a:rPr lang="en-US" sz="4000" b="1">
                <a:solidFill>
                  <a:srgbClr val="0000CC"/>
                </a:solidFill>
                <a:latin typeface="AngsanaUPC" pitchFamily="18" charset="-34"/>
                <a:cs typeface="AngsanaUPC" pitchFamily="18" charset="-34"/>
              </a:rPr>
              <a:t>(</a:t>
            </a:r>
            <a:r>
              <a:rPr lang="th-TH" sz="4000" b="1">
                <a:solidFill>
                  <a:srgbClr val="0000CC"/>
                </a:solidFill>
                <a:latin typeface="AngsanaUPC" pitchFamily="18" charset="-34"/>
                <a:cs typeface="AngsanaUPC" pitchFamily="18" charset="-34"/>
              </a:rPr>
              <a:t>กราฟเส้น</a:t>
            </a:r>
            <a:r>
              <a:rPr lang="en-US" sz="4000" b="1">
                <a:solidFill>
                  <a:srgbClr val="0000CC"/>
                </a:solidFill>
                <a:latin typeface="AngsanaUPC" pitchFamily="18" charset="-34"/>
                <a:cs typeface="AngsanaUPC" pitchFamily="18" charset="-34"/>
              </a:rPr>
              <a:t>)</a:t>
            </a:r>
            <a:r>
              <a:rPr lang="th-TH" sz="4000" b="1">
                <a:solidFill>
                  <a:srgbClr val="0000CC"/>
                </a:solidFill>
                <a:latin typeface="AngsanaUPC" pitchFamily="18" charset="-34"/>
                <a:cs typeface="AngsanaUPC" pitchFamily="18" charset="-34"/>
              </a:rPr>
              <a:t> </a:t>
            </a:r>
          </a:p>
        </p:txBody>
      </p:sp>
    </p:spTree>
    <p:extLst>
      <p:ext uri="{BB962C8B-B14F-4D97-AF65-F5344CB8AC3E}">
        <p14:creationId xmlns:p14="http://schemas.microsoft.com/office/powerpoint/2010/main" xmlns="" val="132065928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p:cNvPicPr>
            <a:picLocks noChangeAspect="1" noChangeArrowheads="1"/>
          </p:cNvPicPr>
          <p:nvPr/>
        </p:nvPicPr>
        <p:blipFill>
          <a:blip r:embed="rId2" cstate="print"/>
          <a:srcRect/>
          <a:stretch>
            <a:fillRect/>
          </a:stretch>
        </p:blipFill>
        <p:spPr bwMode="auto">
          <a:xfrm>
            <a:off x="2514601" y="1295401"/>
            <a:ext cx="7134225" cy="4086225"/>
          </a:xfrm>
          <a:prstGeom prst="rect">
            <a:avLst/>
          </a:prstGeom>
          <a:noFill/>
          <a:ln w="9525">
            <a:noFill/>
            <a:miter lim="800000"/>
            <a:headEnd/>
            <a:tailEnd/>
          </a:ln>
        </p:spPr>
      </p:pic>
      <p:sp>
        <p:nvSpPr>
          <p:cNvPr id="6" name="Rectangle 5"/>
          <p:cNvSpPr/>
          <p:nvPr/>
        </p:nvSpPr>
        <p:spPr>
          <a:xfrm>
            <a:off x="2895600" y="5791200"/>
            <a:ext cx="6553200" cy="338554"/>
          </a:xfrm>
          <a:prstGeom prst="rect">
            <a:avLst/>
          </a:prstGeom>
        </p:spPr>
        <p:txBody>
          <a:bodyPr wrap="square">
            <a:spAutoFit/>
          </a:bodyPr>
          <a:lstStyle/>
          <a:p>
            <a:r>
              <a:rPr lang="en-US" sz="1600"/>
              <a:t>https://www.unescap.org/ageing-asia/countries</a:t>
            </a:r>
            <a:endParaRPr lang="th-TH" sz="1600"/>
          </a:p>
        </p:txBody>
      </p:sp>
      <p:sp>
        <p:nvSpPr>
          <p:cNvPr id="8" name="Title 1"/>
          <p:cNvSpPr txBox="1">
            <a:spLocks/>
          </p:cNvSpPr>
          <p:nvPr/>
        </p:nvSpPr>
        <p:spPr>
          <a:xfrm>
            <a:off x="0" y="0"/>
            <a:ext cx="12192000" cy="639762"/>
          </a:xfrm>
          <a:prstGeom prst="rect">
            <a:avLst/>
          </a:prstGeom>
          <a:solidFill>
            <a:srgbClr val="B2DE94"/>
          </a:solidFill>
        </p:spPr>
        <p:txBody>
          <a:bodyPr vert="horz" lIns="91440" tIns="45720" rIns="91440" bIns="45720" rtlCol="0" anchor="ctr">
            <a:noAutofit/>
          </a:bodyPr>
          <a:lstStyle/>
          <a:p>
            <a:pPr lvl="0">
              <a:spcBef>
                <a:spcPct val="0"/>
              </a:spcBef>
            </a:pPr>
            <a:r>
              <a:rPr lang="en-US" sz="4400" b="1">
                <a:solidFill>
                  <a:srgbClr val="0000CC"/>
                </a:solidFill>
                <a:latin typeface="AngsanaUPC" pitchFamily="18" charset="-34"/>
                <a:cs typeface="AngsanaUPC" pitchFamily="18" charset="-34"/>
              </a:rPr>
              <a:t>Line graph </a:t>
            </a:r>
            <a:r>
              <a:rPr lang="en-US" sz="4000" b="1">
                <a:solidFill>
                  <a:srgbClr val="0000CC"/>
                </a:solidFill>
                <a:latin typeface="AngsanaUPC" pitchFamily="18" charset="-34"/>
                <a:cs typeface="AngsanaUPC" pitchFamily="18" charset="-34"/>
              </a:rPr>
              <a:t>(</a:t>
            </a:r>
            <a:r>
              <a:rPr lang="th-TH" sz="4000" b="1">
                <a:solidFill>
                  <a:srgbClr val="0000CC"/>
                </a:solidFill>
                <a:latin typeface="AngsanaUPC" pitchFamily="18" charset="-34"/>
                <a:cs typeface="AngsanaUPC" pitchFamily="18" charset="-34"/>
              </a:rPr>
              <a:t>กราฟเส้น</a:t>
            </a:r>
            <a:r>
              <a:rPr lang="en-US" sz="4000" b="1">
                <a:solidFill>
                  <a:srgbClr val="0000CC"/>
                </a:solidFill>
                <a:latin typeface="AngsanaUPC" pitchFamily="18" charset="-34"/>
                <a:cs typeface="AngsanaUPC" pitchFamily="18" charset="-34"/>
              </a:rPr>
              <a:t>)</a:t>
            </a:r>
            <a:r>
              <a:rPr lang="th-TH" sz="4000" b="1">
                <a:solidFill>
                  <a:srgbClr val="0000CC"/>
                </a:solidFill>
                <a:latin typeface="AngsanaUPC" pitchFamily="18" charset="-34"/>
                <a:cs typeface="AngsanaUPC" pitchFamily="18" charset="-34"/>
              </a:rPr>
              <a:t> </a:t>
            </a:r>
          </a:p>
        </p:txBody>
      </p:sp>
    </p:spTree>
    <p:extLst>
      <p:ext uri="{BB962C8B-B14F-4D97-AF65-F5344CB8AC3E}">
        <p14:creationId xmlns:p14="http://schemas.microsoft.com/office/powerpoint/2010/main" xmlns="" val="413610489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Line chart/graph</a:t>
            </a:r>
          </a:p>
        </p:txBody>
      </p:sp>
      <p:pic>
        <p:nvPicPr>
          <p:cNvPr id="5" name="Picture 4"/>
          <p:cNvPicPr>
            <a:picLocks noChangeAspect="1"/>
          </p:cNvPicPr>
          <p:nvPr/>
        </p:nvPicPr>
        <p:blipFill>
          <a:blip r:embed="rId2" cstate="print"/>
          <a:stretch>
            <a:fillRect/>
          </a:stretch>
        </p:blipFill>
        <p:spPr>
          <a:xfrm>
            <a:off x="1728787" y="2324100"/>
            <a:ext cx="6410325" cy="2800350"/>
          </a:xfrm>
          <a:prstGeom prst="rect">
            <a:avLst/>
          </a:prstGeom>
        </p:spPr>
      </p:pic>
    </p:spTree>
    <p:extLst>
      <p:ext uri="{BB962C8B-B14F-4D97-AF65-F5344CB8AC3E}">
        <p14:creationId xmlns:p14="http://schemas.microsoft.com/office/powerpoint/2010/main" xmlns="" val="217142386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เอกสาร" ma:contentTypeID="0x01010033F4F0CD8D817A418EB7AB39AFF3EE4D" ma:contentTypeVersion="4" ma:contentTypeDescription="สร้างเอกสารใหม่" ma:contentTypeScope="" ma:versionID="e2c172b256718f1db86c20c82c5ab378">
  <xsd:schema xmlns:xsd="http://www.w3.org/2001/XMLSchema" xmlns:xs="http://www.w3.org/2001/XMLSchema" xmlns:p="http://schemas.microsoft.com/office/2006/metadata/properties" xmlns:ns2="3dcf0dbb-26dd-475a-91e0-464211e383c6" targetNamespace="http://schemas.microsoft.com/office/2006/metadata/properties" ma:root="true" ma:fieldsID="176452f82c6c5d3ae9294c8dd8622f64" ns2:_="">
    <xsd:import namespace="3dcf0dbb-26dd-475a-91e0-464211e383c6"/>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3dcf0dbb-26dd-475a-91e0-464211e383c6"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LengthInSeconds" ma:index="11" nillable="true" ma:displayName="MediaLengthInSeconds" ma:hidden="true" ma:internalName="MediaLengthInSeconds" ma:readOnly="tru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ชนิดเนื้อหา"/>
        <xsd:element ref="dc:title" minOccurs="0" maxOccurs="1" ma:index="4" ma:displayName="ชื่อเรื่อง"/>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C0285AF6-FE19-46B9-A0B0-1197B91D9A81}">
  <ds:schemaRefs>
    <ds:schemaRef ds:uri="http://schemas.microsoft.com/office/2006/metadata/properties"/>
    <ds:schemaRef ds:uri="http://schemas.microsoft.com/office/2006/documentManagement/types"/>
    <ds:schemaRef ds:uri="http://purl.org/dc/dcmitype/"/>
    <ds:schemaRef ds:uri="3dcf0dbb-26dd-475a-91e0-464211e383c6"/>
    <ds:schemaRef ds:uri="http://purl.org/dc/terms/"/>
    <ds:schemaRef ds:uri="http://purl.org/dc/elements/1.1/"/>
    <ds:schemaRef ds:uri="http://schemas.openxmlformats.org/package/2006/metadata/core-properties"/>
    <ds:schemaRef ds:uri="http://schemas.microsoft.com/office/infopath/2007/PartnerControls"/>
    <ds:schemaRef ds:uri="http://www.w3.org/XML/1998/namespace"/>
  </ds:schemaRefs>
</ds:datastoreItem>
</file>

<file path=customXml/itemProps2.xml><?xml version="1.0" encoding="utf-8"?>
<ds:datastoreItem xmlns:ds="http://schemas.openxmlformats.org/officeDocument/2006/customXml" ds:itemID="{EC689790-9794-44D0-ABE1-F28DE36A20BC}">
  <ds:schemaRefs>
    <ds:schemaRef ds:uri="http://schemas.microsoft.com/sharepoint/v3/contenttype/forms"/>
  </ds:schemaRefs>
</ds:datastoreItem>
</file>

<file path=customXml/itemProps3.xml><?xml version="1.0" encoding="utf-8"?>
<ds:datastoreItem xmlns:ds="http://schemas.openxmlformats.org/officeDocument/2006/customXml" ds:itemID="{D4B65C73-7B5E-4B31-AA37-A81D7C90FD5D}">
  <ds:schemaRefs>
    <ds:schemaRef ds:uri="3dcf0dbb-26dd-475a-91e0-464211e383c6"/>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docProps/app.xml><?xml version="1.0" encoding="utf-8"?>
<Properties xmlns="http://schemas.openxmlformats.org/officeDocument/2006/extended-properties" xmlns:vt="http://schemas.openxmlformats.org/officeDocument/2006/docPropsVTypes">
  <TotalTime>3</TotalTime>
  <Words>1794</Words>
  <Application>Microsoft Office PowerPoint</Application>
  <PresentationFormat>Custom</PresentationFormat>
  <Paragraphs>379</Paragraphs>
  <Slides>49</Slides>
  <Notes>7</Notes>
  <HiddenSlides>0</HiddenSlides>
  <MMClips>0</MMClips>
  <ScaleCrop>false</ScaleCrop>
  <HeadingPairs>
    <vt:vector size="4" baseType="variant">
      <vt:variant>
        <vt:lpstr>Theme</vt:lpstr>
      </vt:variant>
      <vt:variant>
        <vt:i4>1</vt:i4>
      </vt:variant>
      <vt:variant>
        <vt:lpstr>Slide Titles</vt:lpstr>
      </vt:variant>
      <vt:variant>
        <vt:i4>49</vt:i4>
      </vt:variant>
    </vt:vector>
  </HeadingPairs>
  <TitlesOfParts>
    <vt:vector size="50" baseType="lpstr">
      <vt:lpstr>Office Theme</vt:lpstr>
      <vt:lpstr>Chapter 2</vt:lpstr>
      <vt:lpstr>A Taxonomy of Charts and Graphs</vt:lpstr>
      <vt:lpstr>UCI Dataset</vt:lpstr>
      <vt:lpstr>General visualization charts[12]</vt:lpstr>
      <vt:lpstr>Chart/Graph</vt:lpstr>
      <vt:lpstr>Line Graph (กราฟเส้น) </vt:lpstr>
      <vt:lpstr>Slide 7</vt:lpstr>
      <vt:lpstr>Slide 8</vt:lpstr>
      <vt:lpstr>Line chart/graph</vt:lpstr>
      <vt:lpstr>Line chart with marker</vt:lpstr>
      <vt:lpstr>Stacked Line chart</vt:lpstr>
      <vt:lpstr>Data </vt:lpstr>
      <vt:lpstr>Stacked Line Chart</vt:lpstr>
      <vt:lpstr>ตัวอย่างการแสดงที่ไม่เหมาะสม</vt:lpstr>
      <vt:lpstr>แบบฝึกหัด หาข้อมูลเพื่อทำ line graph</vt:lpstr>
      <vt:lpstr>Bar chart (แผนภูมิแท่ง) </vt:lpstr>
      <vt:lpstr>Bar chart (แผนภูมิแท่ง) </vt:lpstr>
      <vt:lpstr>Bar chart (แผนภูมิแท่ง)/Bar graph (กราฟแท่ง) </vt:lpstr>
      <vt:lpstr>Horizontal Bar Chart (แผนภูมิแท่งแนวนอน)</vt:lpstr>
      <vt:lpstr>Column Graphs/Chart</vt:lpstr>
      <vt:lpstr>Column chart</vt:lpstr>
      <vt:lpstr>Column Chart</vt:lpstr>
      <vt:lpstr>ตัวอย่าง : Column Chart</vt:lpstr>
      <vt:lpstr>Stacked Column Chart</vt:lpstr>
      <vt:lpstr> Eexercise</vt:lpstr>
      <vt:lpstr>A stacked Column Chart VS A column chart</vt:lpstr>
      <vt:lpstr>Pros and Cons of Stacked Column Chart </vt:lpstr>
      <vt:lpstr>Pie Chart (แผนภูมิวงกลม) (Ramesh S., PP 132)</vt:lpstr>
      <vt:lpstr>Slide 29</vt:lpstr>
      <vt:lpstr>การเปรียบเทียบความเหมาะสม</vt:lpstr>
      <vt:lpstr>ตัวอย่างที่เหมาะสมการใช้รายงานประชากร</vt:lpstr>
      <vt:lpstr>Table</vt:lpstr>
      <vt:lpstr>แบบฝึกหัด Table</vt:lpstr>
      <vt:lpstr>Map</vt:lpstr>
      <vt:lpstr>Map ใน PowerBI</vt:lpstr>
      <vt:lpstr>ตัวอย่างข้อมูล</vt:lpstr>
      <vt:lpstr>Scatter Plots (แผนภาพการกระจาย) (Ramesh S., PP 132)</vt:lpstr>
      <vt:lpstr>Scatter Plots (K-means Clustering)</vt:lpstr>
      <vt:lpstr> Identify Outliers and Clustering in Scatter Plots</vt:lpstr>
      <vt:lpstr>ค่าผิดปกติ (Outliers)</vt:lpstr>
      <vt:lpstr>ค่าผิดปกติ (Outliers)</vt:lpstr>
      <vt:lpstr>Bubble Chart</vt:lpstr>
      <vt:lpstr>Bubble Chart</vt:lpstr>
      <vt:lpstr>Slide 44</vt:lpstr>
      <vt:lpstr>Histogram</vt:lpstr>
      <vt:lpstr>ฮิสโตแกรม (Histogram)</vt:lpstr>
      <vt:lpstr>ตัวอย่างการนำ ฮิสโตแกรมมาช่วยใช้วิเคราะห์ข้อมูลทำให้เห็นปัญหา</vt:lpstr>
      <vt:lpstr>การบ้านให้นิสิตหา</vt:lpstr>
      <vt:lpstr>Slide 49</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Chapter 2</dc:title>
  <dc:creator>Employee</dc:creator>
  <cp:lastModifiedBy>Thip</cp:lastModifiedBy>
  <cp:revision>3</cp:revision>
  <dcterms:created xsi:type="dcterms:W3CDTF">2022-06-18T09:08:53Z</dcterms:created>
  <dcterms:modified xsi:type="dcterms:W3CDTF">2022-08-07T12:21:44Z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0x01010033F4F0CD8D817A418EB7AB39AFF3EE4D</vt:lpwstr>
  </property>
</Properties>
</file>