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9"/>
  </p:notesMasterIdLst>
  <p:sldIdLst>
    <p:sldId id="256" r:id="rId5"/>
    <p:sldId id="265" r:id="rId6"/>
    <p:sldId id="257" r:id="rId7"/>
    <p:sldId id="259" r:id="rId8"/>
    <p:sldId id="266" r:id="rId9"/>
    <p:sldId id="260" r:id="rId10"/>
    <p:sldId id="261" r:id="rId11"/>
    <p:sldId id="262" r:id="rId12"/>
    <p:sldId id="263" r:id="rId13"/>
    <p:sldId id="267" r:id="rId14"/>
    <p:sldId id="268" r:id="rId15"/>
    <p:sldId id="264" r:id="rId16"/>
    <p:sldId id="258" r:id="rId17"/>
    <p:sldId id="269"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E593"/>
    <a:srgbClr val="3366FF"/>
    <a:srgbClr val="134D13"/>
    <a:srgbClr val="072BDD"/>
    <a:srgbClr val="CEEAB0"/>
    <a:srgbClr val="E9C2F4"/>
    <a:srgbClr val="D5DFB5"/>
    <a:srgbClr val="F2D1CA"/>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A986D79-28DA-4A9A-B3B0-0C41A36CA059}" v="1" dt="2022-07-27T12:31:51.23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30" autoAdjust="0"/>
    <p:restoredTop sz="85267" autoAdjust="0"/>
  </p:normalViewPr>
  <p:slideViewPr>
    <p:cSldViewPr snapToGrid="0">
      <p:cViewPr varScale="1">
        <p:scale>
          <a:sx n="45" d="100"/>
          <a:sy n="45" d="100"/>
        </p:scale>
        <p:origin x="54" y="7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EERAWAT SENGKAMPANG" userId="S::64024488@up.ac.th::2712ceb7-096b-49c0-9009-8da769e690a6" providerId="AD" clId="Web-{7A986D79-28DA-4A9A-B3B0-0C41A36CA059}"/>
    <pc:docChg chg="sldOrd">
      <pc:chgData name="TEERAWAT SENGKAMPANG" userId="S::64024488@up.ac.th::2712ceb7-096b-49c0-9009-8da769e690a6" providerId="AD" clId="Web-{7A986D79-28DA-4A9A-B3B0-0C41A36CA059}" dt="2022-07-27T12:31:51.232" v="0"/>
      <pc:docMkLst>
        <pc:docMk/>
      </pc:docMkLst>
      <pc:sldChg chg="ord">
        <pc:chgData name="TEERAWAT SENGKAMPANG" userId="S::64024488@up.ac.th::2712ceb7-096b-49c0-9009-8da769e690a6" providerId="AD" clId="Web-{7A986D79-28DA-4A9A-B3B0-0C41A36CA059}" dt="2022-07-27T12:31:51.232" v="0"/>
        <pc:sldMkLst>
          <pc:docMk/>
          <pc:sldMk cId="1669206215" sldId="258"/>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3F67FFF-2639-46C0-BA65-AB0A58B8E74B}" type="datetimeFigureOut">
              <a:rPr lang="en-US" smtClean="0"/>
              <a:t>8/7/2022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758B037-6BF4-4E1E-BE6D-157F43474053}" type="slidenum">
              <a:rPr lang="en-US" smtClean="0"/>
              <a:t>‹#›</a:t>
            </a:fld>
            <a:endParaRPr lang="en-US"/>
          </a:p>
        </p:txBody>
      </p:sp>
    </p:spTree>
    <p:extLst>
      <p:ext uri="{BB962C8B-B14F-4D97-AF65-F5344CB8AC3E}">
        <p14:creationId xmlns:p14="http://schemas.microsoft.com/office/powerpoint/2010/main" val="30322674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49D93346-3AD5-4B5F-B0EF-9D8EA748C8D8}" type="datetimeFigureOut">
              <a:rPr lang="en-US" smtClean="0"/>
              <a:t>8/7/2022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87927E-8A61-4F0A-994F-817F21379F82}" type="slidenum">
              <a:rPr lang="en-US" smtClean="0"/>
              <a:t>‹#›</a:t>
            </a:fld>
            <a:endParaRPr lang="en-US"/>
          </a:p>
        </p:txBody>
      </p:sp>
    </p:spTree>
    <p:extLst>
      <p:ext uri="{BB962C8B-B14F-4D97-AF65-F5344CB8AC3E}">
        <p14:creationId xmlns:p14="http://schemas.microsoft.com/office/powerpoint/2010/main" val="25232168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9D93346-3AD5-4B5F-B0EF-9D8EA748C8D8}" type="datetimeFigureOut">
              <a:rPr lang="en-US" smtClean="0"/>
              <a:t>8/7/2022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87927E-8A61-4F0A-994F-817F21379F82}" type="slidenum">
              <a:rPr lang="en-US" smtClean="0"/>
              <a:t>‹#›</a:t>
            </a:fld>
            <a:endParaRPr lang="en-US"/>
          </a:p>
        </p:txBody>
      </p:sp>
    </p:spTree>
    <p:extLst>
      <p:ext uri="{BB962C8B-B14F-4D97-AF65-F5344CB8AC3E}">
        <p14:creationId xmlns:p14="http://schemas.microsoft.com/office/powerpoint/2010/main" val="38098794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9D93346-3AD5-4B5F-B0EF-9D8EA748C8D8}" type="datetimeFigureOut">
              <a:rPr lang="en-US" smtClean="0"/>
              <a:t>8/7/2022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87927E-8A61-4F0A-994F-817F21379F82}" type="slidenum">
              <a:rPr lang="en-US" smtClean="0"/>
              <a:t>‹#›</a:t>
            </a:fld>
            <a:endParaRPr lang="en-US"/>
          </a:p>
        </p:txBody>
      </p:sp>
    </p:spTree>
    <p:extLst>
      <p:ext uri="{BB962C8B-B14F-4D97-AF65-F5344CB8AC3E}">
        <p14:creationId xmlns:p14="http://schemas.microsoft.com/office/powerpoint/2010/main" val="13948439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9D93346-3AD5-4B5F-B0EF-9D8EA748C8D8}" type="datetimeFigureOut">
              <a:rPr lang="en-US" smtClean="0"/>
              <a:t>8/7/2022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87927E-8A61-4F0A-994F-817F21379F82}" type="slidenum">
              <a:rPr lang="en-US" smtClean="0"/>
              <a:t>‹#›</a:t>
            </a:fld>
            <a:endParaRPr lang="en-US"/>
          </a:p>
        </p:txBody>
      </p:sp>
    </p:spTree>
    <p:extLst>
      <p:ext uri="{BB962C8B-B14F-4D97-AF65-F5344CB8AC3E}">
        <p14:creationId xmlns:p14="http://schemas.microsoft.com/office/powerpoint/2010/main" val="14594254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9D93346-3AD5-4B5F-B0EF-9D8EA748C8D8}" type="datetimeFigureOut">
              <a:rPr lang="en-US" smtClean="0"/>
              <a:t>8/7/2022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87927E-8A61-4F0A-994F-817F21379F82}" type="slidenum">
              <a:rPr lang="en-US" smtClean="0"/>
              <a:t>‹#›</a:t>
            </a:fld>
            <a:endParaRPr lang="en-US"/>
          </a:p>
        </p:txBody>
      </p:sp>
    </p:spTree>
    <p:extLst>
      <p:ext uri="{BB962C8B-B14F-4D97-AF65-F5344CB8AC3E}">
        <p14:creationId xmlns:p14="http://schemas.microsoft.com/office/powerpoint/2010/main" val="41732446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9D93346-3AD5-4B5F-B0EF-9D8EA748C8D8}" type="datetimeFigureOut">
              <a:rPr lang="en-US" smtClean="0"/>
              <a:t>8/7/2022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287927E-8A61-4F0A-994F-817F21379F82}" type="slidenum">
              <a:rPr lang="en-US" smtClean="0"/>
              <a:t>‹#›</a:t>
            </a:fld>
            <a:endParaRPr lang="en-US"/>
          </a:p>
        </p:txBody>
      </p:sp>
    </p:spTree>
    <p:extLst>
      <p:ext uri="{BB962C8B-B14F-4D97-AF65-F5344CB8AC3E}">
        <p14:creationId xmlns:p14="http://schemas.microsoft.com/office/powerpoint/2010/main" val="31714470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9D93346-3AD5-4B5F-B0EF-9D8EA748C8D8}" type="datetimeFigureOut">
              <a:rPr lang="en-US" smtClean="0"/>
              <a:t>8/7/2022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287927E-8A61-4F0A-994F-817F21379F82}" type="slidenum">
              <a:rPr lang="en-US" smtClean="0"/>
              <a:t>‹#›</a:t>
            </a:fld>
            <a:endParaRPr lang="en-US"/>
          </a:p>
        </p:txBody>
      </p:sp>
    </p:spTree>
    <p:extLst>
      <p:ext uri="{BB962C8B-B14F-4D97-AF65-F5344CB8AC3E}">
        <p14:creationId xmlns:p14="http://schemas.microsoft.com/office/powerpoint/2010/main" val="36995036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9D93346-3AD5-4B5F-B0EF-9D8EA748C8D8}" type="datetimeFigureOut">
              <a:rPr lang="en-US" smtClean="0"/>
              <a:t>8/7/2022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287927E-8A61-4F0A-994F-817F21379F82}" type="slidenum">
              <a:rPr lang="en-US" smtClean="0"/>
              <a:t>‹#›</a:t>
            </a:fld>
            <a:endParaRPr lang="en-US"/>
          </a:p>
        </p:txBody>
      </p:sp>
    </p:spTree>
    <p:extLst>
      <p:ext uri="{BB962C8B-B14F-4D97-AF65-F5344CB8AC3E}">
        <p14:creationId xmlns:p14="http://schemas.microsoft.com/office/powerpoint/2010/main" val="28334941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9D93346-3AD5-4B5F-B0EF-9D8EA748C8D8}" type="datetimeFigureOut">
              <a:rPr lang="en-US" smtClean="0"/>
              <a:t>8/7/2022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287927E-8A61-4F0A-994F-817F21379F82}" type="slidenum">
              <a:rPr lang="en-US" smtClean="0"/>
              <a:t>‹#›</a:t>
            </a:fld>
            <a:endParaRPr lang="en-US"/>
          </a:p>
        </p:txBody>
      </p:sp>
    </p:spTree>
    <p:extLst>
      <p:ext uri="{BB962C8B-B14F-4D97-AF65-F5344CB8AC3E}">
        <p14:creationId xmlns:p14="http://schemas.microsoft.com/office/powerpoint/2010/main" val="36611511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9D93346-3AD5-4B5F-B0EF-9D8EA748C8D8}" type="datetimeFigureOut">
              <a:rPr lang="en-US" smtClean="0"/>
              <a:t>8/7/2022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287927E-8A61-4F0A-994F-817F21379F82}" type="slidenum">
              <a:rPr lang="en-US" smtClean="0"/>
              <a:t>‹#›</a:t>
            </a:fld>
            <a:endParaRPr lang="en-US"/>
          </a:p>
        </p:txBody>
      </p:sp>
    </p:spTree>
    <p:extLst>
      <p:ext uri="{BB962C8B-B14F-4D97-AF65-F5344CB8AC3E}">
        <p14:creationId xmlns:p14="http://schemas.microsoft.com/office/powerpoint/2010/main" val="21466690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9D93346-3AD5-4B5F-B0EF-9D8EA748C8D8}" type="datetimeFigureOut">
              <a:rPr lang="en-US" smtClean="0"/>
              <a:t>8/7/2022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287927E-8A61-4F0A-994F-817F21379F82}" type="slidenum">
              <a:rPr lang="en-US" smtClean="0"/>
              <a:t>‹#›</a:t>
            </a:fld>
            <a:endParaRPr lang="en-US"/>
          </a:p>
        </p:txBody>
      </p:sp>
    </p:spTree>
    <p:extLst>
      <p:ext uri="{BB962C8B-B14F-4D97-AF65-F5344CB8AC3E}">
        <p14:creationId xmlns:p14="http://schemas.microsoft.com/office/powerpoint/2010/main" val="36374592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9D93346-3AD5-4B5F-B0EF-9D8EA748C8D8}" type="datetimeFigureOut">
              <a:rPr lang="en-US" smtClean="0"/>
              <a:t>8/7/2022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87927E-8A61-4F0A-994F-817F21379F82}" type="slidenum">
              <a:rPr lang="en-US" smtClean="0"/>
              <a:t>‹#›</a:t>
            </a:fld>
            <a:endParaRPr lang="en-US"/>
          </a:p>
        </p:txBody>
      </p:sp>
    </p:spTree>
    <p:extLst>
      <p:ext uri="{BB962C8B-B14F-4D97-AF65-F5344CB8AC3E}">
        <p14:creationId xmlns:p14="http://schemas.microsoft.com/office/powerpoint/2010/main" val="35876724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Chapter 4</a:t>
            </a:r>
          </a:p>
        </p:txBody>
      </p:sp>
      <p:sp>
        <p:nvSpPr>
          <p:cNvPr id="3" name="Subtitle 2"/>
          <p:cNvSpPr>
            <a:spLocks noGrp="1"/>
          </p:cNvSpPr>
          <p:nvPr>
            <p:ph type="subTitle" idx="1"/>
          </p:nvPr>
        </p:nvSpPr>
        <p:spPr>
          <a:xfrm>
            <a:off x="1524000" y="3602038"/>
            <a:ext cx="9144000" cy="1027112"/>
          </a:xfrm>
        </p:spPr>
        <p:txBody>
          <a:bodyPr>
            <a:noAutofit/>
          </a:bodyPr>
          <a:lstStyle/>
          <a:p>
            <a:r>
              <a:rPr lang="en-US" sz="3200" b="1" dirty="0" smtClean="0">
                <a:latin typeface="AngsanaUPC" panose="02020603050405020304" pitchFamily="18" charset="-34"/>
                <a:cs typeface="AngsanaUPC" panose="02020603050405020304" pitchFamily="18" charset="-34"/>
              </a:rPr>
              <a:t>Introduction to story </a:t>
            </a:r>
            <a:r>
              <a:rPr lang="en-US" sz="3200" b="1" dirty="0">
                <a:latin typeface="AngsanaUPC" panose="02020603050405020304" pitchFamily="18" charset="-34"/>
                <a:cs typeface="AngsanaUPC" panose="02020603050405020304" pitchFamily="18" charset="-34"/>
              </a:rPr>
              <a:t>telling with data</a:t>
            </a:r>
            <a:endParaRPr lang="th-TH" sz="3200" b="1" dirty="0">
              <a:latin typeface="AngsanaUPC" panose="02020603050405020304" pitchFamily="18" charset="-34"/>
              <a:cs typeface="AngsanaUPC" panose="02020603050405020304" pitchFamily="18" charset="-34"/>
            </a:endParaRPr>
          </a:p>
          <a:p>
            <a:r>
              <a:rPr lang="en-US" sz="3200" b="1" dirty="0">
                <a:latin typeface="AngsanaUPC" panose="02020603050405020304" pitchFamily="18" charset="-34"/>
                <a:cs typeface="AngsanaUPC" panose="02020603050405020304" pitchFamily="18" charset="-34"/>
              </a:rPr>
              <a:t>(</a:t>
            </a:r>
            <a:r>
              <a:rPr lang="th-TH" sz="3200" b="1" dirty="0">
                <a:latin typeface="AngsanaUPC" panose="02020603050405020304" pitchFamily="18" charset="-34"/>
                <a:cs typeface="AngsanaUPC" panose="02020603050405020304" pitchFamily="18" charset="-34"/>
              </a:rPr>
              <a:t>การเล่าเรื่องด้วยข้อมูล</a:t>
            </a:r>
            <a:r>
              <a:rPr lang="en-US" sz="3200" b="1" dirty="0">
                <a:latin typeface="AngsanaUPC" panose="02020603050405020304" pitchFamily="18" charset="-34"/>
                <a:cs typeface="AngsanaUPC" panose="02020603050405020304" pitchFamily="18" charset="-34"/>
              </a:rPr>
              <a:t>)</a:t>
            </a:r>
          </a:p>
        </p:txBody>
      </p:sp>
      <p:sp>
        <p:nvSpPr>
          <p:cNvPr id="4" name="TextBox 3"/>
          <p:cNvSpPr txBox="1"/>
          <p:nvPr/>
        </p:nvSpPr>
        <p:spPr>
          <a:xfrm>
            <a:off x="7746521" y="5676181"/>
            <a:ext cx="4157932" cy="584775"/>
          </a:xfrm>
          <a:prstGeom prst="rect">
            <a:avLst/>
          </a:prstGeom>
          <a:noFill/>
        </p:spPr>
        <p:txBody>
          <a:bodyPr wrap="square" rtlCol="0">
            <a:spAutoFit/>
          </a:bodyPr>
          <a:lstStyle/>
          <a:p>
            <a:r>
              <a:rPr lang="th-TH" sz="3200" dirty="0" smtClean="0"/>
              <a:t>โดย สุรินทร์ทิพ ศักดิ์ภูวดล</a:t>
            </a:r>
            <a:endParaRPr lang="en-US" sz="3200" dirty="0"/>
          </a:p>
        </p:txBody>
      </p:sp>
    </p:spTree>
    <p:extLst>
      <p:ext uri="{BB962C8B-B14F-4D97-AF65-F5344CB8AC3E}">
        <p14:creationId xmlns:p14="http://schemas.microsoft.com/office/powerpoint/2010/main" val="30139133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ngsanaUPC" panose="02020603050405020304" pitchFamily="18" charset="-34"/>
                <a:cs typeface="AngsanaUPC" panose="02020603050405020304" pitchFamily="18" charset="-34"/>
              </a:rPr>
              <a:t>Aesthetically pleasing picture</a:t>
            </a:r>
            <a:endParaRPr lang="en-US" dirty="0"/>
          </a:p>
        </p:txBody>
      </p:sp>
      <p:pic>
        <p:nvPicPr>
          <p:cNvPr id="4" name="Picture 3"/>
          <p:cNvPicPr>
            <a:picLocks noChangeAspect="1"/>
          </p:cNvPicPr>
          <p:nvPr/>
        </p:nvPicPr>
        <p:blipFill>
          <a:blip r:embed="rId2"/>
          <a:stretch>
            <a:fillRect/>
          </a:stretch>
        </p:blipFill>
        <p:spPr>
          <a:xfrm>
            <a:off x="838200" y="1578187"/>
            <a:ext cx="2387397" cy="3572786"/>
          </a:xfrm>
          <a:prstGeom prst="rect">
            <a:avLst/>
          </a:prstGeom>
        </p:spPr>
      </p:pic>
      <p:pic>
        <p:nvPicPr>
          <p:cNvPr id="5" name="Picture 4"/>
          <p:cNvPicPr>
            <a:picLocks noChangeAspect="1"/>
          </p:cNvPicPr>
          <p:nvPr/>
        </p:nvPicPr>
        <p:blipFill>
          <a:blip r:embed="rId3"/>
          <a:stretch>
            <a:fillRect/>
          </a:stretch>
        </p:blipFill>
        <p:spPr>
          <a:xfrm>
            <a:off x="3225597" y="1601433"/>
            <a:ext cx="4312589" cy="2604633"/>
          </a:xfrm>
          <a:prstGeom prst="rect">
            <a:avLst/>
          </a:prstGeom>
        </p:spPr>
      </p:pic>
      <p:pic>
        <p:nvPicPr>
          <p:cNvPr id="6" name="Picture 5"/>
          <p:cNvPicPr>
            <a:picLocks noChangeAspect="1"/>
          </p:cNvPicPr>
          <p:nvPr/>
        </p:nvPicPr>
        <p:blipFill>
          <a:blip r:embed="rId4"/>
          <a:stretch>
            <a:fillRect/>
          </a:stretch>
        </p:blipFill>
        <p:spPr>
          <a:xfrm>
            <a:off x="7599669" y="1690688"/>
            <a:ext cx="4014226" cy="2515378"/>
          </a:xfrm>
          <a:prstGeom prst="rect">
            <a:avLst/>
          </a:prstGeom>
        </p:spPr>
      </p:pic>
      <p:sp>
        <p:nvSpPr>
          <p:cNvPr id="7" name="Rectangle 6"/>
          <p:cNvSpPr/>
          <p:nvPr/>
        </p:nvSpPr>
        <p:spPr>
          <a:xfrm>
            <a:off x="656197" y="6387281"/>
            <a:ext cx="3825663" cy="369332"/>
          </a:xfrm>
          <a:prstGeom prst="rect">
            <a:avLst/>
          </a:prstGeom>
        </p:spPr>
        <p:txBody>
          <a:bodyPr wrap="none">
            <a:spAutoFit/>
          </a:bodyPr>
          <a:lstStyle/>
          <a:p>
            <a:r>
              <a:rPr lang="en-US" dirty="0"/>
              <a:t>https://unsplash.com/s/photos/nature</a:t>
            </a:r>
          </a:p>
        </p:txBody>
      </p:sp>
      <p:pic>
        <p:nvPicPr>
          <p:cNvPr id="8" name="Picture 7"/>
          <p:cNvPicPr>
            <a:picLocks noChangeAspect="1"/>
          </p:cNvPicPr>
          <p:nvPr/>
        </p:nvPicPr>
        <p:blipFill>
          <a:blip r:embed="rId5"/>
          <a:stretch>
            <a:fillRect/>
          </a:stretch>
        </p:blipFill>
        <p:spPr>
          <a:xfrm>
            <a:off x="3225597" y="4277165"/>
            <a:ext cx="3711276" cy="2110116"/>
          </a:xfrm>
          <a:prstGeom prst="rect">
            <a:avLst/>
          </a:prstGeom>
        </p:spPr>
      </p:pic>
    </p:spTree>
    <p:extLst>
      <p:ext uri="{BB962C8B-B14F-4D97-AF65-F5344CB8AC3E}">
        <p14:creationId xmlns:p14="http://schemas.microsoft.com/office/powerpoint/2010/main" val="13530895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838200" y="1785257"/>
            <a:ext cx="3735478" cy="2718253"/>
          </a:xfrm>
          <a:prstGeom prst="rect">
            <a:avLst/>
          </a:prstGeom>
        </p:spPr>
      </p:pic>
      <p:sp>
        <p:nvSpPr>
          <p:cNvPr id="5" name="Title 1"/>
          <p:cNvSpPr>
            <a:spLocks noGrp="1"/>
          </p:cNvSpPr>
          <p:nvPr>
            <p:ph type="title"/>
          </p:nvPr>
        </p:nvSpPr>
        <p:spPr>
          <a:xfrm>
            <a:off x="838200" y="365126"/>
            <a:ext cx="10515600" cy="723446"/>
          </a:xfrm>
        </p:spPr>
        <p:txBody>
          <a:bodyPr/>
          <a:lstStyle/>
          <a:p>
            <a:r>
              <a:rPr lang="en-US" dirty="0">
                <a:latin typeface="AngsanaUPC" panose="02020603050405020304" pitchFamily="18" charset="-34"/>
                <a:cs typeface="AngsanaUPC" panose="02020603050405020304" pitchFamily="18" charset="-34"/>
              </a:rPr>
              <a:t>Aesthetically pleasing Visualization</a:t>
            </a:r>
            <a:endParaRPr lang="en-US" dirty="0"/>
          </a:p>
        </p:txBody>
      </p:sp>
      <p:pic>
        <p:nvPicPr>
          <p:cNvPr id="6" name="Picture 5"/>
          <p:cNvPicPr>
            <a:picLocks noChangeAspect="1"/>
          </p:cNvPicPr>
          <p:nvPr/>
        </p:nvPicPr>
        <p:blipFill>
          <a:blip r:embed="rId3"/>
          <a:stretch>
            <a:fillRect/>
          </a:stretch>
        </p:blipFill>
        <p:spPr>
          <a:xfrm>
            <a:off x="4845505" y="1785257"/>
            <a:ext cx="4085786" cy="2718253"/>
          </a:xfrm>
          <a:prstGeom prst="rect">
            <a:avLst/>
          </a:prstGeom>
        </p:spPr>
      </p:pic>
      <p:sp>
        <p:nvSpPr>
          <p:cNvPr id="7" name="Rectangle 6"/>
          <p:cNvSpPr/>
          <p:nvPr/>
        </p:nvSpPr>
        <p:spPr>
          <a:xfrm>
            <a:off x="551542" y="6211669"/>
            <a:ext cx="10802257" cy="369332"/>
          </a:xfrm>
          <a:prstGeom prst="rect">
            <a:avLst/>
          </a:prstGeom>
        </p:spPr>
        <p:txBody>
          <a:bodyPr wrap="square">
            <a:spAutoFit/>
          </a:bodyPr>
          <a:lstStyle/>
          <a:p>
            <a:r>
              <a:rPr lang="en-US" dirty="0"/>
              <a:t>https://www.designbysoap.com/blog/2019/1/20/20-stunning-data-visualisations-from-around-the-web</a:t>
            </a:r>
          </a:p>
        </p:txBody>
      </p:sp>
      <p:sp>
        <p:nvSpPr>
          <p:cNvPr id="8" name="Rectangle 7"/>
          <p:cNvSpPr/>
          <p:nvPr/>
        </p:nvSpPr>
        <p:spPr>
          <a:xfrm>
            <a:off x="551542" y="5842337"/>
            <a:ext cx="10043886" cy="369332"/>
          </a:xfrm>
          <a:prstGeom prst="rect">
            <a:avLst/>
          </a:prstGeom>
        </p:spPr>
        <p:txBody>
          <a:bodyPr wrap="square">
            <a:spAutoFit/>
          </a:bodyPr>
          <a:lstStyle/>
          <a:p>
            <a:r>
              <a:rPr lang="en-US" dirty="0"/>
              <a:t>https://www.edrawsoft.com/template-infographic-bar-charts.html</a:t>
            </a:r>
          </a:p>
        </p:txBody>
      </p:sp>
    </p:spTree>
    <p:extLst>
      <p:ext uri="{BB962C8B-B14F-4D97-AF65-F5344CB8AC3E}">
        <p14:creationId xmlns:p14="http://schemas.microsoft.com/office/powerpoint/2010/main" val="41903819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652792"/>
          </a:xfrm>
          <a:solidFill>
            <a:schemeClr val="accent1">
              <a:lumMod val="40000"/>
              <a:lumOff val="60000"/>
            </a:schemeClr>
          </a:solidFill>
        </p:spPr>
        <p:txBody>
          <a:bodyPr>
            <a:normAutofit fontScale="90000"/>
          </a:bodyPr>
          <a:lstStyle/>
          <a:p>
            <a:r>
              <a:rPr lang="en-US" dirty="0">
                <a:latin typeface="AngsanaUPC" panose="02020603050405020304" pitchFamily="18" charset="-34"/>
                <a:cs typeface="AngsanaUPC" panose="02020603050405020304" pitchFamily="18" charset="-34"/>
              </a:rPr>
              <a:t>6. Tell a </a:t>
            </a:r>
            <a:r>
              <a:rPr lang="en-US" dirty="0" smtClean="0">
                <a:latin typeface="AngsanaUPC" panose="02020603050405020304" pitchFamily="18" charset="-34"/>
                <a:cs typeface="AngsanaUPC" panose="02020603050405020304" pitchFamily="18" charset="-34"/>
              </a:rPr>
              <a:t>story (</a:t>
            </a:r>
            <a:r>
              <a:rPr lang="th-TH" dirty="0">
                <a:latin typeface="AngsanaUPC" panose="02020603050405020304" pitchFamily="18" charset="-34"/>
                <a:cs typeface="AngsanaUPC" panose="02020603050405020304" pitchFamily="18" charset="-34"/>
              </a:rPr>
              <a:t>เล่าเรื่องราว</a:t>
            </a:r>
            <a:r>
              <a:rPr lang="th-TH" dirty="0" smtClean="0">
                <a:latin typeface="AngsanaUPC" panose="02020603050405020304" pitchFamily="18" charset="-34"/>
                <a:cs typeface="AngsanaUPC" panose="02020603050405020304" pitchFamily="18" charset="-34"/>
              </a:rPr>
              <a:t>ออกมา</a:t>
            </a:r>
            <a:r>
              <a:rPr lang="en-US" dirty="0" smtClean="0">
                <a:latin typeface="AngsanaUPC" panose="02020603050405020304" pitchFamily="18" charset="-34"/>
                <a:cs typeface="AngsanaUPC" panose="02020603050405020304" pitchFamily="18" charset="-34"/>
              </a:rPr>
              <a:t>)</a:t>
            </a:r>
            <a:endParaRPr lang="en-US" dirty="0">
              <a:latin typeface="AngsanaUPC" panose="02020603050405020304" pitchFamily="18" charset="-34"/>
              <a:cs typeface="AngsanaUPC" panose="02020603050405020304" pitchFamily="18" charset="-34"/>
            </a:endParaRPr>
          </a:p>
        </p:txBody>
      </p:sp>
      <p:sp>
        <p:nvSpPr>
          <p:cNvPr id="3" name="Content Placeholder 2"/>
          <p:cNvSpPr>
            <a:spLocks noGrp="1"/>
          </p:cNvSpPr>
          <p:nvPr>
            <p:ph idx="1"/>
          </p:nvPr>
        </p:nvSpPr>
        <p:spPr>
          <a:xfrm>
            <a:off x="838200" y="1625147"/>
            <a:ext cx="10515600" cy="4691289"/>
          </a:xfrm>
        </p:spPr>
        <p:txBody>
          <a:bodyPr>
            <a:normAutofit fontScale="85000" lnSpcReduction="10000"/>
          </a:bodyPr>
          <a:lstStyle/>
          <a:p>
            <a:pPr marL="0" indent="0">
              <a:buNone/>
            </a:pPr>
            <a:r>
              <a:rPr lang="en-US" dirty="0"/>
              <a:t>	Craft a story with clear beginning (plot), middle (twists), and end (call to action). Leverage conflict and tension to grab and maintain your audience’s attention. Consider the order and manner of your narrative. Utilize the power of repetition to help your stories stick. Employ tactics like vertical and horizontal logic, reverse storyboarding, and seeking a fresh perspective to ensure that your story comes across clearly in your communication.</a:t>
            </a:r>
          </a:p>
          <a:p>
            <a:endParaRPr lang="en-US" dirty="0">
              <a:latin typeface="AngsanaUPC" panose="02020603050405020304" pitchFamily="18" charset="-34"/>
              <a:cs typeface="AngsanaUPC" panose="02020603050405020304" pitchFamily="18" charset="-34"/>
            </a:endParaRPr>
          </a:p>
          <a:p>
            <a:pPr>
              <a:buFont typeface="Wingdings" panose="05000000000000000000" pitchFamily="2" charset="2"/>
              <a:buChar char="§"/>
            </a:pPr>
            <a:r>
              <a:rPr lang="th-TH" dirty="0">
                <a:latin typeface="AngsanaUPC" panose="02020603050405020304" pitchFamily="18" charset="-34"/>
                <a:cs typeface="AngsanaUPC" panose="02020603050405020304" pitchFamily="18" charset="-34"/>
              </a:rPr>
              <a:t>สร้างเรื่องราวด้วยจุดเริ่มต้นที่ชัดเจน </a:t>
            </a:r>
            <a:r>
              <a:rPr lang="en-US" dirty="0">
                <a:latin typeface="AngsanaUPC" panose="02020603050405020304" pitchFamily="18" charset="-34"/>
                <a:cs typeface="AngsanaUPC" panose="02020603050405020304" pitchFamily="18" charset="-34"/>
              </a:rPr>
              <a:t>(</a:t>
            </a:r>
            <a:r>
              <a:rPr lang="th-TH" dirty="0">
                <a:latin typeface="AngsanaUPC" panose="02020603050405020304" pitchFamily="18" charset="-34"/>
                <a:cs typeface="AngsanaUPC" panose="02020603050405020304" pitchFamily="18" charset="-34"/>
              </a:rPr>
              <a:t>โครงเรื่อง</a:t>
            </a:r>
            <a:r>
              <a:rPr lang="en-US" dirty="0">
                <a:latin typeface="AngsanaUPC" panose="02020603050405020304" pitchFamily="18" charset="-34"/>
                <a:cs typeface="AngsanaUPC" panose="02020603050405020304" pitchFamily="18" charset="-34"/>
              </a:rPr>
              <a:t>) </a:t>
            </a:r>
            <a:r>
              <a:rPr lang="th-TH" dirty="0">
                <a:latin typeface="AngsanaUPC" panose="02020603050405020304" pitchFamily="18" charset="-34"/>
                <a:cs typeface="AngsanaUPC" panose="02020603050405020304" pitchFamily="18" charset="-34"/>
              </a:rPr>
              <a:t>ตรงกลาง </a:t>
            </a:r>
            <a:r>
              <a:rPr lang="en-US" dirty="0">
                <a:latin typeface="AngsanaUPC" panose="02020603050405020304" pitchFamily="18" charset="-34"/>
                <a:cs typeface="AngsanaUPC" panose="02020603050405020304" pitchFamily="18" charset="-34"/>
              </a:rPr>
              <a:t>(</a:t>
            </a:r>
            <a:r>
              <a:rPr lang="th-TH" dirty="0">
                <a:latin typeface="AngsanaUPC" panose="02020603050405020304" pitchFamily="18" charset="-34"/>
                <a:cs typeface="AngsanaUPC" panose="02020603050405020304" pitchFamily="18" charset="-34"/>
              </a:rPr>
              <a:t>การบิด</a:t>
            </a:r>
            <a:r>
              <a:rPr lang="en-US" dirty="0">
                <a:latin typeface="AngsanaUPC" panose="02020603050405020304" pitchFamily="18" charset="-34"/>
                <a:cs typeface="AngsanaUPC" panose="02020603050405020304" pitchFamily="18" charset="-34"/>
              </a:rPr>
              <a:t>) </a:t>
            </a:r>
            <a:r>
              <a:rPr lang="th-TH" dirty="0">
                <a:latin typeface="AngsanaUPC" panose="02020603050405020304" pitchFamily="18" charset="-34"/>
                <a:cs typeface="AngsanaUPC" panose="02020603050405020304" pitchFamily="18" charset="-34"/>
              </a:rPr>
              <a:t>และจุดสิ้นสุด </a:t>
            </a:r>
            <a:r>
              <a:rPr lang="en-US" dirty="0">
                <a:latin typeface="AngsanaUPC" panose="02020603050405020304" pitchFamily="18" charset="-34"/>
                <a:cs typeface="AngsanaUPC" panose="02020603050405020304" pitchFamily="18" charset="-34"/>
              </a:rPr>
              <a:t>(</a:t>
            </a:r>
            <a:r>
              <a:rPr lang="th-TH" dirty="0">
                <a:latin typeface="AngsanaUPC" panose="02020603050405020304" pitchFamily="18" charset="-34"/>
                <a:cs typeface="AngsanaUPC" panose="02020603050405020304" pitchFamily="18" charset="-34"/>
              </a:rPr>
              <a:t>คำกระตุ้นการตัดสินใจ</a:t>
            </a:r>
            <a:r>
              <a:rPr lang="en-US" dirty="0">
                <a:latin typeface="AngsanaUPC" panose="02020603050405020304" pitchFamily="18" charset="-34"/>
                <a:cs typeface="AngsanaUPC" panose="02020603050405020304" pitchFamily="18" charset="-34"/>
              </a:rPr>
              <a:t>) </a:t>
            </a:r>
            <a:endParaRPr lang="th-TH" dirty="0">
              <a:latin typeface="AngsanaUPC" panose="02020603050405020304" pitchFamily="18" charset="-34"/>
              <a:cs typeface="AngsanaUPC" panose="02020603050405020304" pitchFamily="18" charset="-34"/>
            </a:endParaRPr>
          </a:p>
          <a:p>
            <a:pPr>
              <a:buFont typeface="Wingdings" panose="05000000000000000000" pitchFamily="2" charset="2"/>
              <a:buChar char="§"/>
            </a:pPr>
            <a:r>
              <a:rPr lang="th-TH" dirty="0">
                <a:latin typeface="AngsanaUPC" panose="02020603050405020304" pitchFamily="18" charset="-34"/>
                <a:cs typeface="AngsanaUPC" panose="02020603050405020304" pitchFamily="18" charset="-34"/>
              </a:rPr>
              <a:t>ใช้ประโยชน์จากความขัดแย้งและความตึงเครียดเพื่อดึงและรักษาความสนใจของผู้ดู ผู้ฟังการนำเสนอ</a:t>
            </a:r>
          </a:p>
          <a:p>
            <a:pPr>
              <a:buFont typeface="Wingdings" panose="05000000000000000000" pitchFamily="2" charset="2"/>
              <a:buChar char="§"/>
            </a:pPr>
            <a:r>
              <a:rPr lang="th-TH" dirty="0">
                <a:latin typeface="AngsanaUPC" panose="02020603050405020304" pitchFamily="18" charset="-34"/>
                <a:cs typeface="AngsanaUPC" panose="02020603050405020304" pitchFamily="18" charset="-34"/>
              </a:rPr>
              <a:t>ในการนำเสนอต้องคำนึงถึงลำดับและลักษณะการเล่าเรื่อง </a:t>
            </a:r>
            <a:r>
              <a:rPr lang="en-US" dirty="0">
                <a:latin typeface="AngsanaUPC" panose="02020603050405020304" pitchFamily="18" charset="-34"/>
                <a:cs typeface="AngsanaUPC" panose="02020603050405020304" pitchFamily="18" charset="-34"/>
              </a:rPr>
              <a:t>(</a:t>
            </a:r>
            <a:r>
              <a:rPr lang="th-TH" dirty="0">
                <a:latin typeface="AngsanaUPC" panose="02020603050405020304" pitchFamily="18" charset="-34"/>
                <a:cs typeface="AngsanaUPC" panose="02020603050405020304" pitchFamily="18" charset="-34"/>
              </a:rPr>
              <a:t>บรรยายตามลำดับเหตุการณ์</a:t>
            </a:r>
            <a:r>
              <a:rPr lang="en-US" dirty="0">
                <a:latin typeface="AngsanaUPC" panose="02020603050405020304" pitchFamily="18" charset="-34"/>
                <a:cs typeface="AngsanaUPC" panose="02020603050405020304" pitchFamily="18" charset="-34"/>
              </a:rPr>
              <a:t>)</a:t>
            </a:r>
            <a:endParaRPr lang="th-TH" dirty="0">
              <a:latin typeface="AngsanaUPC" panose="02020603050405020304" pitchFamily="18" charset="-34"/>
              <a:cs typeface="AngsanaUPC" panose="02020603050405020304" pitchFamily="18" charset="-34"/>
            </a:endParaRPr>
          </a:p>
          <a:p>
            <a:pPr>
              <a:buFont typeface="Wingdings" panose="05000000000000000000" pitchFamily="2" charset="2"/>
              <a:buChar char="§"/>
            </a:pPr>
            <a:r>
              <a:rPr lang="th-TH" dirty="0">
                <a:latin typeface="AngsanaUPC" panose="02020603050405020304" pitchFamily="18" charset="-34"/>
                <a:cs typeface="AngsanaUPC" panose="02020603050405020304" pitchFamily="18" charset="-34"/>
              </a:rPr>
              <a:t>ใช้วิธีการนำเสนอทบทวนซ้ำ เพื่อเน้นเรื่องราว </a:t>
            </a:r>
          </a:p>
          <a:p>
            <a:pPr>
              <a:buFont typeface="Wingdings" panose="05000000000000000000" pitchFamily="2" charset="2"/>
              <a:buChar char="§"/>
            </a:pPr>
            <a:r>
              <a:rPr lang="th-TH" dirty="0">
                <a:latin typeface="AngsanaUPC" panose="02020603050405020304" pitchFamily="18" charset="-34"/>
                <a:cs typeface="AngsanaUPC" panose="02020603050405020304" pitchFamily="18" charset="-34"/>
              </a:rPr>
              <a:t>ใช้กลวิธีต่างๆ เช่น ตรรกะแนวตั้งและแนวนอน การทำสตอรีบอร์ดแบบย้อนกลับ และค้นหามุมมองใหม่ๆ เพื่อให้แน่ใจว่าเรื่องราวของคุณจะชัดเจนในการสื่อสาร</a:t>
            </a:r>
            <a:endParaRPr lang="en-US" dirty="0">
              <a:latin typeface="AngsanaUPC" panose="02020603050405020304" pitchFamily="18" charset="-34"/>
              <a:cs typeface="AngsanaUPC" panose="02020603050405020304" pitchFamily="18" charset="-34"/>
            </a:endParaRPr>
          </a:p>
          <a:p>
            <a:pPr marL="0" indent="0">
              <a:buNone/>
            </a:pPr>
            <a:endParaRPr lang="en-US" dirty="0"/>
          </a:p>
        </p:txBody>
      </p:sp>
    </p:spTree>
    <p:extLst>
      <p:ext uri="{BB962C8B-B14F-4D97-AF65-F5344CB8AC3E}">
        <p14:creationId xmlns:p14="http://schemas.microsoft.com/office/powerpoint/2010/main" val="40343188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 </a:t>
            </a:r>
          </a:p>
        </p:txBody>
      </p:sp>
      <p:sp>
        <p:nvSpPr>
          <p:cNvPr id="3" name="Content Placeholder 2"/>
          <p:cNvSpPr>
            <a:spLocks noGrp="1"/>
          </p:cNvSpPr>
          <p:nvPr>
            <p:ph idx="1"/>
          </p:nvPr>
        </p:nvSpPr>
        <p:spPr/>
        <p:txBody>
          <a:bodyPr>
            <a:normAutofit/>
          </a:bodyPr>
          <a:lstStyle/>
          <a:p>
            <a:pPr marL="0" indent="0">
              <a:buNone/>
            </a:pPr>
            <a:r>
              <a:rPr lang="en-US" sz="2400" b="1" dirty="0">
                <a:latin typeface="AngsanaUPC" panose="02020603050405020304" pitchFamily="18" charset="-34"/>
                <a:cs typeface="AngsanaUPC" panose="02020603050405020304" pitchFamily="18" charset="-34"/>
              </a:rPr>
              <a:t>1. Ramesh </a:t>
            </a:r>
            <a:r>
              <a:rPr lang="en-US" sz="2400" b="1" dirty="0" err="1">
                <a:latin typeface="AngsanaUPC" panose="02020603050405020304" pitchFamily="18" charset="-34"/>
                <a:cs typeface="AngsanaUPC" panose="02020603050405020304" pitchFamily="18" charset="-34"/>
              </a:rPr>
              <a:t>Sharda</a:t>
            </a:r>
            <a:r>
              <a:rPr lang="en-US" sz="2400" b="1" dirty="0">
                <a:latin typeface="AngsanaUPC" panose="02020603050405020304" pitchFamily="18" charset="-34"/>
                <a:cs typeface="AngsanaUPC" panose="02020603050405020304" pitchFamily="18" charset="-34"/>
              </a:rPr>
              <a:t>, </a:t>
            </a:r>
            <a:r>
              <a:rPr lang="en-US" sz="2400" b="1" dirty="0" err="1">
                <a:latin typeface="AngsanaUPC" panose="02020603050405020304" pitchFamily="18" charset="-34"/>
                <a:cs typeface="AngsanaUPC" panose="02020603050405020304" pitchFamily="18" charset="-34"/>
              </a:rPr>
              <a:t>Dursun</a:t>
            </a:r>
            <a:r>
              <a:rPr lang="en-US" sz="2400" b="1" dirty="0">
                <a:latin typeface="AngsanaUPC" panose="02020603050405020304" pitchFamily="18" charset="-34"/>
                <a:cs typeface="AngsanaUPC" panose="02020603050405020304" pitchFamily="18" charset="-34"/>
              </a:rPr>
              <a:t> </a:t>
            </a:r>
            <a:r>
              <a:rPr lang="en-US" sz="2400" b="1" dirty="0" err="1">
                <a:latin typeface="AngsanaUPC" panose="02020603050405020304" pitchFamily="18" charset="-34"/>
                <a:cs typeface="AngsanaUPC" panose="02020603050405020304" pitchFamily="18" charset="-34"/>
              </a:rPr>
              <a:t>Delen</a:t>
            </a:r>
            <a:r>
              <a:rPr lang="en-US" sz="2400" b="1" dirty="0">
                <a:latin typeface="AngsanaUPC" panose="02020603050405020304" pitchFamily="18" charset="-34"/>
                <a:cs typeface="AngsanaUPC" panose="02020603050405020304" pitchFamily="18" charset="-34"/>
              </a:rPr>
              <a:t>, and </a:t>
            </a:r>
            <a:r>
              <a:rPr lang="en-US" sz="2400" b="1" dirty="0" err="1">
                <a:latin typeface="AngsanaUPC" panose="02020603050405020304" pitchFamily="18" charset="-34"/>
                <a:cs typeface="AngsanaUPC" panose="02020603050405020304" pitchFamily="18" charset="-34"/>
              </a:rPr>
              <a:t>Efraim</a:t>
            </a:r>
            <a:r>
              <a:rPr lang="en-US" sz="2400" b="1" dirty="0">
                <a:latin typeface="AngsanaUPC" panose="02020603050405020304" pitchFamily="18" charset="-34"/>
                <a:cs typeface="AngsanaUPC" panose="02020603050405020304" pitchFamily="18" charset="-34"/>
              </a:rPr>
              <a:t> Turban(2018), Business Intelligence: A Managerial Approach, Global Edition</a:t>
            </a:r>
          </a:p>
          <a:p>
            <a:pPr marL="0" indent="0">
              <a:buNone/>
            </a:pPr>
            <a:r>
              <a:rPr lang="en-US" sz="2400" b="1" dirty="0">
                <a:latin typeface="AngsanaUPC" panose="02020603050405020304" pitchFamily="18" charset="-34"/>
                <a:cs typeface="AngsanaUPC" panose="02020603050405020304" pitchFamily="18" charset="-34"/>
              </a:rPr>
              <a:t>2. Cole </a:t>
            </a:r>
            <a:r>
              <a:rPr lang="en-US" sz="2400" b="1" dirty="0" err="1">
                <a:latin typeface="AngsanaUPC" panose="02020603050405020304" pitchFamily="18" charset="-34"/>
                <a:cs typeface="AngsanaUPC" panose="02020603050405020304" pitchFamily="18" charset="-34"/>
              </a:rPr>
              <a:t>Nussbaumer</a:t>
            </a:r>
            <a:r>
              <a:rPr lang="en-US" sz="2400" b="1" dirty="0">
                <a:latin typeface="AngsanaUPC" panose="02020603050405020304" pitchFamily="18" charset="-34"/>
                <a:cs typeface="AngsanaUPC" panose="02020603050405020304" pitchFamily="18" charset="-34"/>
              </a:rPr>
              <a:t> </a:t>
            </a:r>
            <a:r>
              <a:rPr lang="en-US" sz="2400" b="1" dirty="0" err="1">
                <a:latin typeface="AngsanaUPC" panose="02020603050405020304" pitchFamily="18" charset="-34"/>
                <a:cs typeface="AngsanaUPC" panose="02020603050405020304" pitchFamily="18" charset="-34"/>
              </a:rPr>
              <a:t>Knaflic</a:t>
            </a:r>
            <a:r>
              <a:rPr lang="en-US" sz="2400" b="1" dirty="0">
                <a:latin typeface="AngsanaUPC" panose="02020603050405020304" pitchFamily="18" charset="-34"/>
                <a:cs typeface="AngsanaUPC" panose="02020603050405020304" pitchFamily="18" charset="-34"/>
              </a:rPr>
              <a:t>(2015), Storytelling with Data: A Data Visualization Guide for Business Professionals 1st Edition</a:t>
            </a:r>
          </a:p>
          <a:p>
            <a:pPr marL="0" indent="0">
              <a:buNone/>
            </a:pPr>
            <a:endParaRPr lang="en-US" sz="1600" b="1" dirty="0">
              <a:latin typeface="AngsanaUPC" panose="02020603050405020304" pitchFamily="18" charset="-34"/>
              <a:cs typeface="AngsanaUPC" panose="02020603050405020304" pitchFamily="18" charset="-34"/>
            </a:endParaRPr>
          </a:p>
        </p:txBody>
      </p:sp>
      <p:pic>
        <p:nvPicPr>
          <p:cNvPr id="4" name="Picture 3"/>
          <p:cNvPicPr>
            <a:picLocks noChangeAspect="1"/>
          </p:cNvPicPr>
          <p:nvPr/>
        </p:nvPicPr>
        <p:blipFill>
          <a:blip r:embed="rId2"/>
          <a:stretch>
            <a:fillRect/>
          </a:stretch>
        </p:blipFill>
        <p:spPr>
          <a:xfrm>
            <a:off x="7899778" y="3303995"/>
            <a:ext cx="2313001" cy="2872968"/>
          </a:xfrm>
          <a:prstGeom prst="rect">
            <a:avLst/>
          </a:prstGeom>
        </p:spPr>
      </p:pic>
      <p:pic>
        <p:nvPicPr>
          <p:cNvPr id="5" name="Picture 4"/>
          <p:cNvPicPr>
            <a:picLocks noChangeAspect="1"/>
          </p:cNvPicPr>
          <p:nvPr/>
        </p:nvPicPr>
        <p:blipFill>
          <a:blip r:embed="rId3"/>
          <a:stretch>
            <a:fillRect/>
          </a:stretch>
        </p:blipFill>
        <p:spPr>
          <a:xfrm>
            <a:off x="2278986" y="3303995"/>
            <a:ext cx="2334577" cy="2872968"/>
          </a:xfrm>
          <a:prstGeom prst="rect">
            <a:avLst/>
          </a:prstGeom>
        </p:spPr>
      </p:pic>
      <p:pic>
        <p:nvPicPr>
          <p:cNvPr id="6" name="Picture 5"/>
          <p:cNvPicPr>
            <a:picLocks noChangeAspect="1"/>
          </p:cNvPicPr>
          <p:nvPr/>
        </p:nvPicPr>
        <p:blipFill>
          <a:blip r:embed="rId4"/>
          <a:stretch>
            <a:fillRect/>
          </a:stretch>
        </p:blipFill>
        <p:spPr>
          <a:xfrm>
            <a:off x="5025741" y="3351495"/>
            <a:ext cx="2183738" cy="2728671"/>
          </a:xfrm>
          <a:prstGeom prst="rect">
            <a:avLst/>
          </a:prstGeom>
        </p:spPr>
      </p:pic>
    </p:spTree>
    <p:extLst>
      <p:ext uri="{BB962C8B-B14F-4D97-AF65-F5344CB8AC3E}">
        <p14:creationId xmlns:p14="http://schemas.microsoft.com/office/powerpoint/2010/main" val="16692062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h-TH" dirty="0"/>
              <a:t>การบ้าน</a:t>
            </a:r>
            <a:endParaRPr lang="en-US" dirty="0"/>
          </a:p>
        </p:txBody>
      </p:sp>
      <p:sp>
        <p:nvSpPr>
          <p:cNvPr id="3" name="Content Placeholder 2"/>
          <p:cNvSpPr>
            <a:spLocks noGrp="1"/>
          </p:cNvSpPr>
          <p:nvPr>
            <p:ph idx="1"/>
          </p:nvPr>
        </p:nvSpPr>
        <p:spPr/>
        <p:txBody>
          <a:bodyPr/>
          <a:lstStyle/>
          <a:p>
            <a:pPr marL="0" indent="0">
              <a:buNone/>
            </a:pPr>
            <a:r>
              <a:rPr lang="th-TH" dirty="0">
                <a:latin typeface="AngsanaUPC" panose="02020603050405020304" pitchFamily="18" charset="-34"/>
                <a:cs typeface="AngsanaUPC" panose="02020603050405020304" pitchFamily="18" charset="-34"/>
              </a:rPr>
              <a:t>ให้ทำรายงาน</a:t>
            </a:r>
          </a:p>
          <a:p>
            <a:pPr marL="0" indent="0">
              <a:buNone/>
            </a:pPr>
            <a:r>
              <a:rPr lang="th-TH" dirty="0">
                <a:latin typeface="AngsanaUPC" panose="02020603050405020304" pitchFamily="18" charset="-34"/>
                <a:cs typeface="AngsanaUPC" panose="02020603050405020304" pitchFamily="18" charset="-34"/>
              </a:rPr>
              <a:t>ประเภทการนำเสนอ </a:t>
            </a:r>
            <a:r>
              <a:rPr lang="en-US" dirty="0">
                <a:latin typeface="AngsanaUPC" panose="02020603050405020304" pitchFamily="18" charset="-34"/>
                <a:cs typeface="AngsanaUPC" panose="02020603050405020304" pitchFamily="18" charset="-34"/>
              </a:rPr>
              <a:t>(Data Visualization) </a:t>
            </a:r>
            <a:r>
              <a:rPr lang="th-TH" dirty="0">
                <a:latin typeface="AngsanaUPC" panose="02020603050405020304" pitchFamily="18" charset="-34"/>
                <a:cs typeface="AngsanaUPC" panose="02020603050405020304" pitchFamily="18" charset="-34"/>
              </a:rPr>
              <a:t>ที่ดีที่สุด 5 แบบ</a:t>
            </a:r>
          </a:p>
          <a:p>
            <a:pPr marL="0" indent="0">
              <a:buNone/>
            </a:pPr>
            <a:r>
              <a:rPr lang="th-TH" dirty="0">
                <a:latin typeface="AngsanaUPC" panose="02020603050405020304" pitchFamily="18" charset="-34"/>
                <a:cs typeface="AngsanaUPC" panose="02020603050405020304" pitchFamily="18" charset="-34"/>
              </a:rPr>
              <a:t>นำเสนออะไร</a:t>
            </a:r>
          </a:p>
          <a:p>
            <a:pPr marL="0" indent="0">
              <a:buNone/>
            </a:pPr>
            <a:r>
              <a:rPr lang="th-TH" dirty="0">
                <a:latin typeface="AngsanaUPC" panose="02020603050405020304" pitchFamily="18" charset="-34"/>
                <a:cs typeface="AngsanaUPC" panose="02020603050405020304" pitchFamily="18" charset="-34"/>
              </a:rPr>
              <a:t>ใช้ข้อมูลอะไร</a:t>
            </a:r>
          </a:p>
          <a:p>
            <a:pPr marL="0" indent="0">
              <a:buNone/>
            </a:pPr>
            <a:r>
              <a:rPr lang="th-TH" dirty="0">
                <a:latin typeface="AngsanaUPC" panose="02020603050405020304" pitchFamily="18" charset="-34"/>
                <a:cs typeface="AngsanaUPC" panose="02020603050405020304" pitchFamily="18" charset="-34"/>
              </a:rPr>
              <a:t>ใช้ </a:t>
            </a:r>
            <a:r>
              <a:rPr lang="en-US" dirty="0">
                <a:latin typeface="AngsanaUPC" panose="02020603050405020304" pitchFamily="18" charset="-34"/>
                <a:cs typeface="AngsanaUPC" panose="02020603050405020304" pitchFamily="18" charset="-34"/>
              </a:rPr>
              <a:t>Software </a:t>
            </a:r>
            <a:r>
              <a:rPr lang="th-TH" dirty="0">
                <a:latin typeface="AngsanaUPC" panose="02020603050405020304" pitchFamily="18" charset="-34"/>
                <a:cs typeface="AngsanaUPC" panose="02020603050405020304" pitchFamily="18" charset="-34"/>
              </a:rPr>
              <a:t>อะไร</a:t>
            </a:r>
          </a:p>
          <a:p>
            <a:pPr marL="0" indent="0">
              <a:buNone/>
            </a:pPr>
            <a:endParaRPr lang="en-US" dirty="0"/>
          </a:p>
        </p:txBody>
      </p:sp>
    </p:spTree>
    <p:extLst>
      <p:ext uri="{BB962C8B-B14F-4D97-AF65-F5344CB8AC3E}">
        <p14:creationId xmlns:p14="http://schemas.microsoft.com/office/powerpoint/2010/main" val="28982411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Story telling with data</a:t>
            </a:r>
            <a:r>
              <a:rPr lang="th-TH" dirty="0"/>
              <a:t/>
            </a:r>
            <a:br>
              <a:rPr lang="th-TH" dirty="0"/>
            </a:br>
            <a:endParaRPr lang="en-US" dirty="0"/>
          </a:p>
        </p:txBody>
      </p:sp>
      <p:sp>
        <p:nvSpPr>
          <p:cNvPr id="3" name="Content Placeholder 2"/>
          <p:cNvSpPr>
            <a:spLocks noGrp="1"/>
          </p:cNvSpPr>
          <p:nvPr>
            <p:ph idx="1"/>
          </p:nvPr>
        </p:nvSpPr>
        <p:spPr/>
        <p:txBody>
          <a:bodyPr/>
          <a:lstStyle/>
          <a:p>
            <a:pPr marL="0" indent="0">
              <a:buNone/>
            </a:pPr>
            <a:r>
              <a:rPr lang="th-TH" dirty="0">
                <a:latin typeface="AngsanaUPC" panose="02020603050405020304" pitchFamily="18" charset="-34"/>
                <a:cs typeface="AngsanaUPC" panose="02020603050405020304" pitchFamily="18" charset="-34"/>
              </a:rPr>
              <a:t>	การนำเสนอมีทั้งแบบธรรมดา และแบบที่สามารถนำมาช่วยในการตัดสินใจได้ ซึ่งการเล่าเรื่องด้วยข้อมูลนั้นจะมีประโยชน์มากองค์กรสามารถนำมาช่วยในการบริหารจัดการธุรกิจได้ โดยการนำเสนอข้อมูลนั้นสามารถนำข้อมูลที่มีอยู่มาสร้าง </a:t>
            </a:r>
            <a:r>
              <a:rPr lang="en-US" dirty="0">
                <a:latin typeface="AngsanaUPC" panose="02020603050405020304" pitchFamily="18" charset="-34"/>
                <a:cs typeface="AngsanaUPC" panose="02020603050405020304" pitchFamily="18" charset="-34"/>
              </a:rPr>
              <a:t>Graph/chart </a:t>
            </a:r>
            <a:r>
              <a:rPr lang="th-TH" dirty="0">
                <a:latin typeface="AngsanaUPC" panose="02020603050405020304" pitchFamily="18" charset="-34"/>
                <a:cs typeface="AngsanaUPC" panose="02020603050405020304" pitchFamily="18" charset="-34"/>
              </a:rPr>
              <a:t>เพื่อให้เห็นแนวโน้ม การจัดกลุ่ม และที่สำคัญสามารถใช้ </a:t>
            </a:r>
            <a:r>
              <a:rPr lang="en-US" dirty="0">
                <a:latin typeface="AngsanaUPC" panose="02020603050405020304" pitchFamily="18" charset="-34"/>
                <a:cs typeface="AngsanaUPC" panose="02020603050405020304" pitchFamily="18" charset="-34"/>
              </a:rPr>
              <a:t>Graph/chart </a:t>
            </a:r>
            <a:r>
              <a:rPr lang="th-TH" dirty="0">
                <a:latin typeface="AngsanaUPC" panose="02020603050405020304" pitchFamily="18" charset="-34"/>
                <a:cs typeface="AngsanaUPC" panose="02020603050405020304" pitchFamily="18" charset="-34"/>
              </a:rPr>
              <a:t>นำมาเสนอทิศทางที่น่าสนใจ เพื่อช่วยการตัดสินใจ หรือตอบคำถามของผู้ใช้งาน หรือผู้บริหารได้</a:t>
            </a:r>
            <a:endParaRPr lang="en-US" dirty="0">
              <a:latin typeface="AngsanaUPC" panose="02020603050405020304" pitchFamily="18" charset="-34"/>
              <a:cs typeface="AngsanaUPC" panose="02020603050405020304" pitchFamily="18" charset="-34"/>
            </a:endParaRPr>
          </a:p>
        </p:txBody>
      </p:sp>
    </p:spTree>
    <p:extLst>
      <p:ext uri="{BB962C8B-B14F-4D97-AF65-F5344CB8AC3E}">
        <p14:creationId xmlns:p14="http://schemas.microsoft.com/office/powerpoint/2010/main" val="38699738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596776"/>
          </a:xfrm>
          <a:solidFill>
            <a:schemeClr val="accent1">
              <a:lumMod val="40000"/>
              <a:lumOff val="60000"/>
            </a:schemeClr>
          </a:solidFill>
        </p:spPr>
        <p:txBody>
          <a:bodyPr>
            <a:noAutofit/>
          </a:bodyPr>
          <a:lstStyle/>
          <a:p>
            <a:pPr algn="ctr"/>
            <a:r>
              <a:rPr lang="en-US" sz="4000" dirty="0">
                <a:latin typeface="AngsanaUPC" panose="02020603050405020304" pitchFamily="18" charset="-34"/>
                <a:cs typeface="AngsanaUPC" panose="02020603050405020304" pitchFamily="18" charset="-34"/>
              </a:rPr>
              <a:t>6 important steps of Story telling </a:t>
            </a:r>
            <a:r>
              <a:rPr lang="en-US" sz="4000" i="1" dirty="0">
                <a:latin typeface="AngsanaUPC" panose="02020603050405020304" pitchFamily="18" charset="-34"/>
                <a:cs typeface="AngsanaUPC" panose="02020603050405020304" pitchFamily="18" charset="-34"/>
              </a:rPr>
              <a:t>(Cole </a:t>
            </a:r>
            <a:r>
              <a:rPr lang="en-US" sz="4000" i="1" dirty="0" err="1">
                <a:latin typeface="AngsanaUPC" panose="02020603050405020304" pitchFamily="18" charset="-34"/>
                <a:cs typeface="AngsanaUPC" panose="02020603050405020304" pitchFamily="18" charset="-34"/>
              </a:rPr>
              <a:t>Nussbaumer</a:t>
            </a:r>
            <a:r>
              <a:rPr lang="en-US" sz="4000" i="1" dirty="0">
                <a:latin typeface="AngsanaUPC" panose="02020603050405020304" pitchFamily="18" charset="-34"/>
                <a:cs typeface="AngsanaUPC" panose="02020603050405020304" pitchFamily="18" charset="-34"/>
              </a:rPr>
              <a:t> </a:t>
            </a:r>
            <a:r>
              <a:rPr lang="en-US" sz="4000" i="1" dirty="0" err="1">
                <a:latin typeface="AngsanaUPC" panose="02020603050405020304" pitchFamily="18" charset="-34"/>
                <a:cs typeface="AngsanaUPC" panose="02020603050405020304" pitchFamily="18" charset="-34"/>
              </a:rPr>
              <a:t>Knaflic</a:t>
            </a:r>
            <a:r>
              <a:rPr lang="en-US" sz="4000" i="1" dirty="0">
                <a:latin typeface="AngsanaUPC" panose="02020603050405020304" pitchFamily="18" charset="-34"/>
                <a:cs typeface="AngsanaUPC" panose="02020603050405020304" pitchFamily="18" charset="-34"/>
              </a:rPr>
              <a:t>, 2015)</a:t>
            </a:r>
          </a:p>
        </p:txBody>
      </p:sp>
      <p:sp>
        <p:nvSpPr>
          <p:cNvPr id="4" name="Rounded Rectangle 3"/>
          <p:cNvSpPr/>
          <p:nvPr/>
        </p:nvSpPr>
        <p:spPr>
          <a:xfrm>
            <a:off x="1059327" y="1170295"/>
            <a:ext cx="10450285" cy="4463143"/>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dirty="0">
                <a:solidFill>
                  <a:schemeClr val="tx1"/>
                </a:solidFill>
                <a:latin typeface="AngsanaUPC" panose="02020603050405020304" pitchFamily="18" charset="-34"/>
                <a:cs typeface="AngsanaUPC" panose="02020603050405020304" pitchFamily="18" charset="-34"/>
              </a:rPr>
              <a:t>1. </a:t>
            </a:r>
            <a:r>
              <a:rPr lang="th-TH" sz="3600" dirty="0">
                <a:solidFill>
                  <a:schemeClr val="tx1"/>
                </a:solidFill>
                <a:latin typeface="AngsanaUPC" panose="02020603050405020304" pitchFamily="18" charset="-34"/>
                <a:cs typeface="AngsanaUPC" panose="02020603050405020304" pitchFamily="18" charset="-34"/>
              </a:rPr>
              <a:t>เข้าใจความสำคัญของบริบท (</a:t>
            </a:r>
            <a:r>
              <a:rPr lang="en-US" sz="3600" dirty="0">
                <a:solidFill>
                  <a:schemeClr val="tx1"/>
                </a:solidFill>
                <a:latin typeface="AngsanaUPC" panose="02020603050405020304" pitchFamily="18" charset="-34"/>
                <a:cs typeface="AngsanaUPC" panose="02020603050405020304" pitchFamily="18" charset="-34"/>
              </a:rPr>
              <a:t>Understand the context) </a:t>
            </a:r>
          </a:p>
          <a:p>
            <a:r>
              <a:rPr lang="en-US" sz="3600" dirty="0">
                <a:solidFill>
                  <a:schemeClr val="tx1"/>
                </a:solidFill>
                <a:latin typeface="AngsanaUPC" panose="02020603050405020304" pitchFamily="18" charset="-34"/>
                <a:cs typeface="AngsanaUPC" panose="02020603050405020304" pitchFamily="18" charset="-34"/>
              </a:rPr>
              <a:t>2. </a:t>
            </a:r>
            <a:r>
              <a:rPr lang="th-TH" sz="3600" dirty="0">
                <a:solidFill>
                  <a:schemeClr val="tx1"/>
                </a:solidFill>
                <a:latin typeface="AngsanaUPC" panose="02020603050405020304" pitchFamily="18" charset="-34"/>
                <a:cs typeface="AngsanaUPC" panose="02020603050405020304" pitchFamily="18" charset="-34"/>
              </a:rPr>
              <a:t>เลือกการแสดงภาพที่เหมาะสม</a:t>
            </a:r>
            <a:r>
              <a:rPr lang="en-US" sz="3600" dirty="0">
                <a:solidFill>
                  <a:schemeClr val="tx1"/>
                </a:solidFill>
                <a:latin typeface="AngsanaUPC" panose="02020603050405020304" pitchFamily="18" charset="-34"/>
                <a:cs typeface="AngsanaUPC" panose="02020603050405020304" pitchFamily="18" charset="-34"/>
              </a:rPr>
              <a:t> </a:t>
            </a:r>
            <a:r>
              <a:rPr lang="th-TH" sz="3600" dirty="0">
                <a:solidFill>
                  <a:schemeClr val="tx1"/>
                </a:solidFill>
                <a:latin typeface="AngsanaUPC" panose="02020603050405020304" pitchFamily="18" charset="-34"/>
                <a:cs typeface="AngsanaUPC" panose="02020603050405020304" pitchFamily="18" charset="-34"/>
              </a:rPr>
              <a:t>(</a:t>
            </a:r>
            <a:r>
              <a:rPr lang="en-US" sz="3600" dirty="0">
                <a:solidFill>
                  <a:schemeClr val="tx1"/>
                </a:solidFill>
                <a:latin typeface="AngsanaUPC" panose="02020603050405020304" pitchFamily="18" charset="-34"/>
                <a:cs typeface="AngsanaUPC" panose="02020603050405020304" pitchFamily="18" charset="-34"/>
              </a:rPr>
              <a:t>Choose an appropriate visual display) </a:t>
            </a:r>
          </a:p>
          <a:p>
            <a:r>
              <a:rPr lang="en-US" sz="3600" dirty="0">
                <a:solidFill>
                  <a:schemeClr val="tx1"/>
                </a:solidFill>
                <a:latin typeface="AngsanaUPC" panose="02020603050405020304" pitchFamily="18" charset="-34"/>
                <a:cs typeface="AngsanaUPC" panose="02020603050405020304" pitchFamily="18" charset="-34"/>
              </a:rPr>
              <a:t>3. </a:t>
            </a:r>
            <a:r>
              <a:rPr lang="th-TH" sz="3600" dirty="0">
                <a:solidFill>
                  <a:schemeClr val="tx1"/>
                </a:solidFill>
                <a:latin typeface="AngsanaUPC" panose="02020603050405020304" pitchFamily="18" charset="-34"/>
                <a:cs typeface="AngsanaUPC" panose="02020603050405020304" pitchFamily="18" charset="-34"/>
              </a:rPr>
              <a:t>ขจัดและลดความยุ่งเหยิง (</a:t>
            </a:r>
            <a:r>
              <a:rPr lang="en-US" sz="3600" dirty="0">
                <a:solidFill>
                  <a:schemeClr val="tx1"/>
                </a:solidFill>
                <a:latin typeface="AngsanaUPC" panose="02020603050405020304" pitchFamily="18" charset="-34"/>
                <a:cs typeface="AngsanaUPC" panose="02020603050405020304" pitchFamily="18" charset="-34"/>
              </a:rPr>
              <a:t>Eliminate clutter)  </a:t>
            </a:r>
          </a:p>
          <a:p>
            <a:r>
              <a:rPr lang="en-US" sz="3600" dirty="0">
                <a:solidFill>
                  <a:schemeClr val="tx1"/>
                </a:solidFill>
                <a:latin typeface="AngsanaUPC" panose="02020603050405020304" pitchFamily="18" charset="-34"/>
                <a:cs typeface="AngsanaUPC" panose="02020603050405020304" pitchFamily="18" charset="-34"/>
              </a:rPr>
              <a:t>4. </a:t>
            </a:r>
            <a:r>
              <a:rPr lang="th-TH" sz="3600" dirty="0">
                <a:solidFill>
                  <a:schemeClr val="tx1"/>
                </a:solidFill>
                <a:latin typeface="AngsanaUPC" panose="02020603050405020304" pitchFamily="18" charset="-34"/>
                <a:cs typeface="AngsanaUPC" panose="02020603050405020304" pitchFamily="18" charset="-34"/>
              </a:rPr>
              <a:t>มุ่งประเด็นในสิ่งที่ต้องการ (</a:t>
            </a:r>
            <a:r>
              <a:rPr lang="en-US" sz="3600" dirty="0">
                <a:solidFill>
                  <a:schemeClr val="tx1"/>
                </a:solidFill>
                <a:latin typeface="AngsanaUPC" panose="02020603050405020304" pitchFamily="18" charset="-34"/>
                <a:cs typeface="AngsanaUPC" panose="02020603050405020304" pitchFamily="18" charset="-34"/>
              </a:rPr>
              <a:t>Focus attention where you want it) </a:t>
            </a:r>
          </a:p>
          <a:p>
            <a:r>
              <a:rPr lang="en-US" sz="3600" dirty="0">
                <a:solidFill>
                  <a:schemeClr val="tx1"/>
                </a:solidFill>
                <a:latin typeface="AngsanaUPC" panose="02020603050405020304" pitchFamily="18" charset="-34"/>
                <a:cs typeface="AngsanaUPC" panose="02020603050405020304" pitchFamily="18" charset="-34"/>
              </a:rPr>
              <a:t>5. </a:t>
            </a:r>
            <a:r>
              <a:rPr lang="th-TH" sz="3600" dirty="0">
                <a:solidFill>
                  <a:schemeClr val="tx1"/>
                </a:solidFill>
                <a:latin typeface="AngsanaUPC" panose="02020603050405020304" pitchFamily="18" charset="-34"/>
                <a:cs typeface="AngsanaUPC" panose="02020603050405020304" pitchFamily="18" charset="-34"/>
              </a:rPr>
              <a:t>คิดอย่างนักออกแบบ (</a:t>
            </a:r>
            <a:r>
              <a:rPr lang="en-US" sz="3600" dirty="0">
                <a:solidFill>
                  <a:schemeClr val="tx1"/>
                </a:solidFill>
                <a:latin typeface="AngsanaUPC" panose="02020603050405020304" pitchFamily="18" charset="-34"/>
                <a:cs typeface="AngsanaUPC" panose="02020603050405020304" pitchFamily="18" charset="-34"/>
              </a:rPr>
              <a:t>Think like a designer) </a:t>
            </a:r>
          </a:p>
          <a:p>
            <a:r>
              <a:rPr lang="en-US" sz="3600" dirty="0">
                <a:solidFill>
                  <a:schemeClr val="tx1"/>
                </a:solidFill>
                <a:latin typeface="AngsanaUPC" panose="02020603050405020304" pitchFamily="18" charset="-34"/>
                <a:cs typeface="AngsanaUPC" panose="02020603050405020304" pitchFamily="18" charset="-34"/>
              </a:rPr>
              <a:t>6. </a:t>
            </a:r>
            <a:r>
              <a:rPr lang="th-TH" sz="3600" dirty="0">
                <a:solidFill>
                  <a:schemeClr val="tx1"/>
                </a:solidFill>
                <a:latin typeface="AngsanaUPC" panose="02020603050405020304" pitchFamily="18" charset="-34"/>
                <a:cs typeface="AngsanaUPC" panose="02020603050405020304" pitchFamily="18" charset="-34"/>
              </a:rPr>
              <a:t>เล่าเรื่องราวออกมา </a:t>
            </a:r>
            <a:r>
              <a:rPr lang="en-US" sz="3600" dirty="0">
                <a:solidFill>
                  <a:schemeClr val="tx1"/>
                </a:solidFill>
                <a:latin typeface="AngsanaUPC" panose="02020603050405020304" pitchFamily="18" charset="-34"/>
                <a:cs typeface="AngsanaUPC" panose="02020603050405020304" pitchFamily="18" charset="-34"/>
              </a:rPr>
              <a:t>(Tell a story)</a:t>
            </a:r>
          </a:p>
        </p:txBody>
      </p:sp>
    </p:spTree>
    <p:extLst>
      <p:ext uri="{BB962C8B-B14F-4D97-AF65-F5344CB8AC3E}">
        <p14:creationId xmlns:p14="http://schemas.microsoft.com/office/powerpoint/2010/main" val="37750788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568325"/>
          </a:xfrm>
          <a:solidFill>
            <a:schemeClr val="accent1">
              <a:lumMod val="40000"/>
              <a:lumOff val="60000"/>
            </a:schemeClr>
          </a:solidFill>
        </p:spPr>
        <p:txBody>
          <a:bodyPr>
            <a:normAutofit/>
          </a:bodyPr>
          <a:lstStyle/>
          <a:p>
            <a:pPr lvl="0"/>
            <a:r>
              <a:rPr lang="th-TH" sz="2800" dirty="0">
                <a:latin typeface="AngsanaUPC" panose="02020603050405020304" pitchFamily="18" charset="-34"/>
                <a:cs typeface="AngsanaUPC" panose="02020603050405020304" pitchFamily="18" charset="-34"/>
              </a:rPr>
              <a:t>1. </a:t>
            </a:r>
            <a:r>
              <a:rPr lang="en-US" sz="2800" dirty="0">
                <a:latin typeface="AngsanaUPC" panose="02020603050405020304" pitchFamily="18" charset="-34"/>
                <a:cs typeface="AngsanaUPC" panose="02020603050405020304" pitchFamily="18" charset="-34"/>
              </a:rPr>
              <a:t>Understand the context (</a:t>
            </a:r>
            <a:r>
              <a:rPr lang="th-TH" altLang="en-US" sz="2800" dirty="0">
                <a:solidFill>
                  <a:srgbClr val="202124"/>
                </a:solidFill>
                <a:latin typeface="AngsanaUPC" panose="02020603050405020304" pitchFamily="18" charset="-34"/>
                <a:cs typeface="AngsanaUPC" panose="02020603050405020304" pitchFamily="18" charset="-34"/>
              </a:rPr>
              <a:t>เข้าใจบริบท</a:t>
            </a:r>
            <a:r>
              <a:rPr lang="th-TH" altLang="en-US" sz="1050" dirty="0">
                <a:latin typeface="AngsanaUPC" panose="02020603050405020304" pitchFamily="18" charset="-34"/>
                <a:cs typeface="AngsanaUPC" panose="02020603050405020304" pitchFamily="18" charset="-34"/>
              </a:rPr>
              <a:t> </a:t>
            </a:r>
            <a:r>
              <a:rPr lang="en-US" sz="2800" dirty="0">
                <a:latin typeface="AngsanaUPC" panose="02020603050405020304" pitchFamily="18" charset="-34"/>
                <a:cs typeface="AngsanaUPC" panose="02020603050405020304" pitchFamily="18" charset="-34"/>
              </a:rPr>
              <a:t>)</a:t>
            </a:r>
            <a:r>
              <a:rPr lang="th-TH" sz="2800" dirty="0">
                <a:latin typeface="AngsanaUPC" panose="02020603050405020304" pitchFamily="18" charset="-34"/>
                <a:cs typeface="AngsanaUPC" panose="02020603050405020304" pitchFamily="18" charset="-34"/>
              </a:rPr>
              <a:t> </a:t>
            </a:r>
            <a:r>
              <a:rPr lang="en-US" sz="2800" i="1" dirty="0">
                <a:latin typeface="AngsanaUPC" panose="02020603050405020304" pitchFamily="18" charset="-34"/>
                <a:cs typeface="AngsanaUPC" panose="02020603050405020304" pitchFamily="18" charset="-34"/>
              </a:rPr>
              <a:t>(Cole </a:t>
            </a:r>
            <a:r>
              <a:rPr lang="en-US" sz="2800" i="1" dirty="0" err="1">
                <a:latin typeface="AngsanaUPC" panose="02020603050405020304" pitchFamily="18" charset="-34"/>
                <a:cs typeface="AngsanaUPC" panose="02020603050405020304" pitchFamily="18" charset="-34"/>
              </a:rPr>
              <a:t>Nussbaumer</a:t>
            </a:r>
            <a:r>
              <a:rPr lang="en-US" sz="2800" i="1" dirty="0">
                <a:latin typeface="AngsanaUPC" panose="02020603050405020304" pitchFamily="18" charset="-34"/>
                <a:cs typeface="AngsanaUPC" panose="02020603050405020304" pitchFamily="18" charset="-34"/>
              </a:rPr>
              <a:t> </a:t>
            </a:r>
            <a:r>
              <a:rPr lang="en-US" sz="2800" i="1" dirty="0" err="1">
                <a:latin typeface="AngsanaUPC" panose="02020603050405020304" pitchFamily="18" charset="-34"/>
                <a:cs typeface="AngsanaUPC" panose="02020603050405020304" pitchFamily="18" charset="-34"/>
              </a:rPr>
              <a:t>Knaflic</a:t>
            </a:r>
            <a:r>
              <a:rPr lang="en-US" sz="2800" i="1" dirty="0">
                <a:latin typeface="AngsanaUPC" panose="02020603050405020304" pitchFamily="18" charset="-34"/>
                <a:cs typeface="AngsanaUPC" panose="02020603050405020304" pitchFamily="18" charset="-34"/>
              </a:rPr>
              <a:t>, 2015, pp253)</a:t>
            </a:r>
            <a:endParaRPr lang="en-US" sz="2800" dirty="0">
              <a:latin typeface="AngsanaUPC" panose="02020603050405020304" pitchFamily="18" charset="-34"/>
              <a:cs typeface="AngsanaUPC" panose="02020603050405020304" pitchFamily="18" charset="-34"/>
            </a:endParaRPr>
          </a:p>
        </p:txBody>
      </p:sp>
      <p:sp>
        <p:nvSpPr>
          <p:cNvPr id="3" name="Content Placeholder 2"/>
          <p:cNvSpPr>
            <a:spLocks noGrp="1"/>
          </p:cNvSpPr>
          <p:nvPr>
            <p:ph idx="1"/>
          </p:nvPr>
        </p:nvSpPr>
        <p:spPr>
          <a:xfrm>
            <a:off x="838200" y="1311067"/>
            <a:ext cx="10515600" cy="2251283"/>
          </a:xfrm>
        </p:spPr>
        <p:txBody>
          <a:bodyPr>
            <a:normAutofit/>
          </a:bodyPr>
          <a:lstStyle/>
          <a:p>
            <a:pPr marL="0" indent="0">
              <a:buNone/>
            </a:pPr>
            <a:r>
              <a:rPr lang="en-US" dirty="0"/>
              <a:t>	</a:t>
            </a:r>
            <a:r>
              <a:rPr lang="en-US" b="1" dirty="0">
                <a:solidFill>
                  <a:schemeClr val="accent5">
                    <a:lumMod val="75000"/>
                  </a:schemeClr>
                </a:solidFill>
              </a:rPr>
              <a:t> Understand the context. </a:t>
            </a:r>
            <a:r>
              <a:rPr lang="en-US" dirty="0"/>
              <a:t>Build a clear understanding of who you are communicating to, what you need them to know or do, how you will communicate to them, and what data you have to back up your case. Employ concepts like the 3‐minute story, the Big Idea, and storyboarding to tell your story and plan the desired content and flow.        </a:t>
            </a:r>
          </a:p>
        </p:txBody>
      </p:sp>
      <p:sp>
        <p:nvSpPr>
          <p:cNvPr id="4" name="Rectangle 3"/>
          <p:cNvSpPr/>
          <p:nvPr/>
        </p:nvSpPr>
        <p:spPr>
          <a:xfrm>
            <a:off x="838200" y="3806409"/>
            <a:ext cx="10363200" cy="1015663"/>
          </a:xfrm>
          <a:prstGeom prst="rect">
            <a:avLst/>
          </a:prstGeom>
          <a:solidFill>
            <a:schemeClr val="accent1">
              <a:lumMod val="40000"/>
              <a:lumOff val="60000"/>
            </a:schemeClr>
          </a:solidFill>
        </p:spPr>
        <p:txBody>
          <a:bodyPr wrap="square">
            <a:spAutoFit/>
          </a:bodyPr>
          <a:lstStyle/>
          <a:p>
            <a:r>
              <a:rPr lang="en-US" sz="2000" dirty="0"/>
              <a:t>Who: VP of Product, the primary decision maker in establishing our product’s price. </a:t>
            </a:r>
          </a:p>
          <a:p>
            <a:r>
              <a:rPr lang="en-US" sz="2000" dirty="0"/>
              <a:t>What: Understand how competitors’ pricing has changed over time and recommend a price range. </a:t>
            </a:r>
          </a:p>
          <a:p>
            <a:r>
              <a:rPr lang="en-US" sz="2000" dirty="0"/>
              <a:t>How: Show average retail price over time for Products A, B, C, D, and E.</a:t>
            </a:r>
          </a:p>
        </p:txBody>
      </p:sp>
      <p:sp>
        <p:nvSpPr>
          <p:cNvPr id="5" name="TextBox 4"/>
          <p:cNvSpPr txBox="1"/>
          <p:nvPr/>
        </p:nvSpPr>
        <p:spPr>
          <a:xfrm>
            <a:off x="838200" y="4822072"/>
            <a:ext cx="10363200" cy="1938992"/>
          </a:xfrm>
          <a:prstGeom prst="rect">
            <a:avLst/>
          </a:prstGeom>
          <a:solidFill>
            <a:schemeClr val="accent1">
              <a:lumMod val="40000"/>
              <a:lumOff val="60000"/>
            </a:schemeClr>
          </a:solidFill>
        </p:spPr>
        <p:txBody>
          <a:bodyPr wrap="square" rtlCol="0">
            <a:spAutoFit/>
          </a:bodyPr>
          <a:lstStyle/>
          <a:p>
            <a:r>
              <a:rPr lang="en-US" sz="2400" dirty="0">
                <a:latin typeface="AngsanaUPC" panose="02020603050405020304" pitchFamily="18" charset="-34"/>
                <a:cs typeface="AngsanaUPC" panose="02020603050405020304" pitchFamily="18" charset="-34"/>
              </a:rPr>
              <a:t>Who: </a:t>
            </a:r>
            <a:r>
              <a:rPr lang="th-TH" sz="2400" dirty="0">
                <a:latin typeface="AngsanaUPC" panose="02020603050405020304" pitchFamily="18" charset="-34"/>
                <a:cs typeface="AngsanaUPC" panose="02020603050405020304" pitchFamily="18" charset="-34"/>
              </a:rPr>
              <a:t>ผู้ใช้ระบบคือใคร</a:t>
            </a:r>
            <a:r>
              <a:rPr lang="en-US" sz="2400" dirty="0">
                <a:latin typeface="AngsanaUPC" panose="02020603050405020304" pitchFamily="18" charset="-34"/>
                <a:cs typeface="AngsanaUPC" panose="02020603050405020304" pitchFamily="18" charset="-34"/>
              </a:rPr>
              <a:t> </a:t>
            </a:r>
            <a:r>
              <a:rPr lang="th-TH" sz="2400" dirty="0">
                <a:latin typeface="AngsanaUPC" panose="02020603050405020304" pitchFamily="18" charset="-34"/>
                <a:cs typeface="AngsanaUPC" panose="02020603050405020304" pitchFamily="18" charset="-34"/>
              </a:rPr>
              <a:t>หรือใครคือผู้อ่านงานนำเสนอนี้ </a:t>
            </a:r>
            <a:r>
              <a:rPr lang="en-US" sz="2400" dirty="0">
                <a:latin typeface="AngsanaUPC" panose="02020603050405020304" pitchFamily="18" charset="-34"/>
                <a:cs typeface="AngsanaUPC" panose="02020603050405020304" pitchFamily="18" charset="-34"/>
              </a:rPr>
              <a:t>(</a:t>
            </a:r>
            <a:r>
              <a:rPr lang="th-TH" sz="2400" dirty="0">
                <a:latin typeface="AngsanaUPC" panose="02020603050405020304" pitchFamily="18" charset="-34"/>
                <a:cs typeface="AngsanaUPC" panose="02020603050405020304" pitchFamily="18" charset="-34"/>
              </a:rPr>
              <a:t>ผู้จัดการ หรือผู้ใช้งานทั่วไป</a:t>
            </a:r>
            <a:r>
              <a:rPr lang="en-US" sz="2400" dirty="0">
                <a:latin typeface="AngsanaUPC" panose="02020603050405020304" pitchFamily="18" charset="-34"/>
                <a:cs typeface="AngsanaUPC" panose="02020603050405020304" pitchFamily="18" charset="-34"/>
              </a:rPr>
              <a:t>)</a:t>
            </a:r>
            <a:r>
              <a:rPr lang="th-TH" sz="2400" dirty="0">
                <a:latin typeface="AngsanaUPC" panose="02020603050405020304" pitchFamily="18" charset="-34"/>
                <a:cs typeface="AngsanaUPC" panose="02020603050405020304" pitchFamily="18" charset="-34"/>
              </a:rPr>
              <a:t> </a:t>
            </a:r>
          </a:p>
          <a:p>
            <a:pPr lvl="0"/>
            <a:r>
              <a:rPr lang="en-US" sz="2400" dirty="0">
                <a:latin typeface="AngsanaUPC" panose="02020603050405020304" pitchFamily="18" charset="-34"/>
                <a:cs typeface="AngsanaUPC" panose="02020603050405020304" pitchFamily="18" charset="-34"/>
              </a:rPr>
              <a:t>What: </a:t>
            </a:r>
            <a:r>
              <a:rPr lang="th-TH" sz="2400" dirty="0">
                <a:latin typeface="AngsanaUPC" panose="02020603050405020304" pitchFamily="18" charset="-34"/>
                <a:cs typeface="AngsanaUPC" panose="02020603050405020304" pitchFamily="18" charset="-34"/>
              </a:rPr>
              <a:t>ต้องการทราบอะไร  </a:t>
            </a:r>
            <a:r>
              <a:rPr lang="en-US" sz="2400" dirty="0">
                <a:latin typeface="AngsanaUPC" panose="02020603050405020304" pitchFamily="18" charset="-34"/>
                <a:cs typeface="AngsanaUPC" panose="02020603050405020304" pitchFamily="18" charset="-34"/>
              </a:rPr>
              <a:t>(</a:t>
            </a:r>
            <a:r>
              <a:rPr lang="th-TH" sz="2400" dirty="0">
                <a:latin typeface="AngsanaUPC" panose="02020603050405020304" pitchFamily="18" charset="-34"/>
                <a:cs typeface="AngsanaUPC" panose="02020603050405020304" pitchFamily="18" charset="-34"/>
              </a:rPr>
              <a:t>เราต้องการนำเสนอให้ผู้จัดการทราบอะไร เช่น </a:t>
            </a:r>
            <a:r>
              <a:rPr kumimoji="0" lang="th-TH" altLang="en-US" sz="2400" b="0" i="0" u="none" strike="noStrike" cap="none" normalizeH="0" baseline="0" dirty="0">
                <a:ln>
                  <a:noFill/>
                </a:ln>
                <a:solidFill>
                  <a:srgbClr val="202124"/>
                </a:solidFill>
                <a:effectLst/>
                <a:latin typeface="AngsanaUPC" panose="02020603050405020304" pitchFamily="18" charset="-34"/>
                <a:cs typeface="AngsanaUPC" panose="02020603050405020304" pitchFamily="18" charset="-34"/>
              </a:rPr>
              <a:t>ราคา</a:t>
            </a:r>
            <a:r>
              <a:rPr lang="th-TH" altLang="en-US" sz="2400" dirty="0">
                <a:solidFill>
                  <a:srgbClr val="202124"/>
                </a:solidFill>
                <a:latin typeface="AngsanaUPC" panose="02020603050405020304" pitchFamily="18" charset="-34"/>
                <a:cs typeface="AngsanaUPC" panose="02020603050405020304" pitchFamily="18" charset="-34"/>
              </a:rPr>
              <a:t>สินค้า</a:t>
            </a:r>
            <a:r>
              <a:rPr kumimoji="0" lang="th-TH" altLang="en-US" sz="2400" b="0" i="0" u="none" strike="noStrike" cap="none" normalizeH="0" baseline="0" dirty="0">
                <a:ln>
                  <a:noFill/>
                </a:ln>
                <a:solidFill>
                  <a:srgbClr val="202124"/>
                </a:solidFill>
                <a:effectLst/>
                <a:latin typeface="AngsanaUPC" panose="02020603050405020304" pitchFamily="18" charset="-34"/>
                <a:cs typeface="AngsanaUPC" panose="02020603050405020304" pitchFamily="18" charset="-34"/>
              </a:rPr>
              <a:t>ของคู่แข่งเปลี่ยนแปลงไปอย่างไรเมื่อเวลาผ่านไปและแนะนำช่วงราคา</a:t>
            </a:r>
            <a:r>
              <a:rPr kumimoji="0" lang="th-TH" altLang="en-US" sz="2400" b="0" i="0" u="none" strike="noStrike" cap="none" normalizeH="0" baseline="0" dirty="0">
                <a:ln>
                  <a:noFill/>
                </a:ln>
                <a:solidFill>
                  <a:schemeClr val="tx1"/>
                </a:solidFill>
                <a:effectLst/>
                <a:latin typeface="AngsanaUPC" panose="02020603050405020304" pitchFamily="18" charset="-34"/>
                <a:cs typeface="AngsanaUPC" panose="02020603050405020304" pitchFamily="18" charset="-34"/>
              </a:rPr>
              <a:t> </a:t>
            </a:r>
            <a:r>
              <a:rPr kumimoji="0" lang="en-US" altLang="en-US" sz="2400" b="0" i="0" u="none" strike="noStrike" cap="none" normalizeH="0" baseline="0" dirty="0">
                <a:ln>
                  <a:noFill/>
                </a:ln>
                <a:solidFill>
                  <a:schemeClr val="tx1"/>
                </a:solidFill>
                <a:effectLst/>
                <a:latin typeface="AngsanaUPC" panose="02020603050405020304" pitchFamily="18" charset="-34"/>
                <a:cs typeface="AngsanaUPC" panose="02020603050405020304" pitchFamily="18" charset="-34"/>
              </a:rPr>
              <a:t>)</a:t>
            </a:r>
            <a:endParaRPr lang="th-TH" sz="2400" dirty="0">
              <a:latin typeface="AngsanaUPC" panose="02020603050405020304" pitchFamily="18" charset="-34"/>
              <a:cs typeface="AngsanaUPC" panose="02020603050405020304" pitchFamily="18" charset="-34"/>
            </a:endParaRPr>
          </a:p>
          <a:p>
            <a:r>
              <a:rPr lang="en-US" sz="2400" dirty="0">
                <a:latin typeface="AngsanaUPC" panose="02020603050405020304" pitchFamily="18" charset="-34"/>
                <a:cs typeface="AngsanaUPC" panose="02020603050405020304" pitchFamily="18" charset="-34"/>
              </a:rPr>
              <a:t>How: </a:t>
            </a:r>
            <a:r>
              <a:rPr lang="th-TH" sz="2400" dirty="0">
                <a:latin typeface="AngsanaUPC" panose="02020603050405020304" pitchFamily="18" charset="-34"/>
                <a:cs typeface="AngsanaUPC" panose="02020603050405020304" pitchFamily="18" charset="-34"/>
              </a:rPr>
              <a:t>ต้องการนำเสนอแบบไหน ข้อมูลของอะไรเป็นค่าผลรวม หรือค่าเฉลี่ย </a:t>
            </a:r>
            <a:r>
              <a:rPr lang="en-US" sz="2400" dirty="0">
                <a:latin typeface="AngsanaUPC" panose="02020603050405020304" pitchFamily="18" charset="-34"/>
                <a:cs typeface="AngsanaUPC" panose="02020603050405020304" pitchFamily="18" charset="-34"/>
              </a:rPr>
              <a:t> (</a:t>
            </a:r>
            <a:r>
              <a:rPr kumimoji="0" lang="th-TH" altLang="en-US" sz="2400" b="0" i="0" u="none" strike="noStrike" cap="none" normalizeH="0" baseline="0" dirty="0">
                <a:ln>
                  <a:noFill/>
                </a:ln>
                <a:solidFill>
                  <a:srgbClr val="202124"/>
                </a:solidFill>
                <a:effectLst/>
                <a:latin typeface="AngsanaUPC" panose="02020603050405020304" pitchFamily="18" charset="-34"/>
                <a:cs typeface="AngsanaUPC" panose="02020603050405020304" pitchFamily="18" charset="-34"/>
              </a:rPr>
              <a:t>แสดง</a:t>
            </a:r>
            <a:r>
              <a:rPr lang="th-TH" altLang="en-US" sz="2400" dirty="0">
                <a:solidFill>
                  <a:srgbClr val="202124"/>
                </a:solidFill>
                <a:latin typeface="AngsanaUPC" panose="02020603050405020304" pitchFamily="18" charset="-34"/>
                <a:cs typeface="AngsanaUPC" panose="02020603050405020304" pitchFamily="18" charset="-34"/>
              </a:rPr>
              <a:t>ค่าเฉลี่ยของ</a:t>
            </a:r>
            <a:r>
              <a:rPr kumimoji="0" lang="th-TH" altLang="en-US" sz="2400" b="0" i="0" u="none" strike="noStrike" cap="none" normalizeH="0" baseline="0" dirty="0">
                <a:ln>
                  <a:noFill/>
                </a:ln>
                <a:solidFill>
                  <a:srgbClr val="202124"/>
                </a:solidFill>
                <a:effectLst/>
                <a:latin typeface="AngsanaUPC" panose="02020603050405020304" pitchFamily="18" charset="-34"/>
                <a:cs typeface="AngsanaUPC" panose="02020603050405020304" pitchFamily="18" charset="-34"/>
              </a:rPr>
              <a:t>ราคาขายปลีกในช่วงเวลาหนึ่งสำหรับผลิตภัณฑ์ แป้ง,โค้ก,น้ำตาล</a:t>
            </a:r>
            <a:r>
              <a:rPr kumimoji="0" lang="en-US" altLang="en-US" sz="2400" b="0" i="0" u="none" strike="noStrike" cap="none" normalizeH="0" baseline="0" dirty="0">
                <a:ln>
                  <a:noFill/>
                </a:ln>
                <a:solidFill>
                  <a:srgbClr val="202124"/>
                </a:solidFill>
                <a:effectLst/>
                <a:latin typeface="AngsanaUPC" panose="02020603050405020304" pitchFamily="18" charset="-34"/>
                <a:cs typeface="AngsanaUPC" panose="02020603050405020304" pitchFamily="18" charset="-34"/>
              </a:rPr>
              <a:t>,</a:t>
            </a:r>
            <a:r>
              <a:rPr kumimoji="0" lang="th-TH" altLang="en-US" sz="2400" b="0" i="0" u="none" strike="noStrike" cap="none" normalizeH="0" baseline="0" dirty="0">
                <a:ln>
                  <a:noFill/>
                </a:ln>
                <a:solidFill>
                  <a:srgbClr val="202124"/>
                </a:solidFill>
                <a:effectLst/>
                <a:latin typeface="AngsanaUPC" panose="02020603050405020304" pitchFamily="18" charset="-34"/>
                <a:cs typeface="AngsanaUPC" panose="02020603050405020304" pitchFamily="18" charset="-34"/>
              </a:rPr>
              <a:t>นม และ สบู่</a:t>
            </a:r>
            <a:r>
              <a:rPr kumimoji="0" lang="en-US" altLang="en-US" sz="2400" b="0" i="0" u="none" strike="noStrike" cap="none" normalizeH="0" baseline="0" dirty="0">
                <a:ln>
                  <a:noFill/>
                </a:ln>
                <a:solidFill>
                  <a:srgbClr val="202124"/>
                </a:solidFill>
                <a:effectLst/>
                <a:latin typeface="AngsanaUPC" panose="02020603050405020304" pitchFamily="18" charset="-34"/>
                <a:cs typeface="AngsanaUPC" panose="02020603050405020304" pitchFamily="18" charset="-34"/>
              </a:rPr>
              <a:t>)</a:t>
            </a:r>
            <a:endParaRPr lang="en-US" sz="2400" dirty="0">
              <a:latin typeface="AngsanaUPC" panose="02020603050405020304" pitchFamily="18" charset="-34"/>
              <a:cs typeface="AngsanaUPC" panose="02020603050405020304" pitchFamily="18" charset="-34"/>
            </a:endParaRPr>
          </a:p>
        </p:txBody>
      </p:sp>
      <p:sp>
        <p:nvSpPr>
          <p:cNvPr id="7" name="Rectangle 2"/>
          <p:cNvSpPr>
            <a:spLocks noChangeArrowheads="1"/>
          </p:cNvSpPr>
          <p:nvPr/>
        </p:nvSpPr>
        <p:spPr bwMode="auto">
          <a:xfrm>
            <a:off x="152400" y="332264"/>
            <a:ext cx="17634" cy="97471"/>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h-TH" altLang="en-US" sz="800" b="0" i="0" u="none" strike="noStrike" cap="none" normalizeH="0" baseline="0" dirty="0">
                <a:ln>
                  <a:noFill/>
                </a:ln>
                <a:solidFill>
                  <a:schemeClr val="tx1"/>
                </a:solidFill>
                <a:effectLst/>
                <a:cs typeface="Angsana New" panose="02020603050405020304" pitchFamily="18" charset="-34"/>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9300346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65245" y="911225"/>
            <a:ext cx="11294660" cy="4351338"/>
          </a:xfrm>
        </p:spPr>
        <p:txBody>
          <a:bodyPr/>
          <a:lstStyle/>
          <a:p>
            <a:pPr marL="0" indent="0">
              <a:buNone/>
            </a:pPr>
            <a:r>
              <a:rPr lang="th-TH" dirty="0">
                <a:latin typeface="AngsanaUPC" panose="02020603050405020304" pitchFamily="18" charset="-34"/>
                <a:cs typeface="AngsanaUPC" panose="02020603050405020304" pitchFamily="18" charset="-34"/>
              </a:rPr>
              <a:t>	ในการเข้าใจ </a:t>
            </a:r>
            <a:r>
              <a:rPr lang="en-US" dirty="0">
                <a:latin typeface="AngsanaUPC" panose="02020603050405020304" pitchFamily="18" charset="-34"/>
                <a:cs typeface="AngsanaUPC" panose="02020603050405020304" pitchFamily="18" charset="-34"/>
              </a:rPr>
              <a:t>Context </a:t>
            </a:r>
            <a:r>
              <a:rPr lang="th-TH" dirty="0">
                <a:latin typeface="AngsanaUPC" panose="02020603050405020304" pitchFamily="18" charset="-34"/>
                <a:cs typeface="AngsanaUPC" panose="02020603050405020304" pitchFamily="18" charset="-34"/>
              </a:rPr>
              <a:t>นั้นเราต้องมีการเก็บรวบรวมข้อมูล สอบถาม สัมภาษณ์    นักพัฒนาระบบต้องมีจินตนาการ จากนั้นวิเคราะห์ ออกแบบ พัฒนาระบบ นำไปให้ผู้ใช้งานทดลองใช้ แก้ไข กลับมาปรับปรุงงาน จากนั้นใช้งานจริง</a:t>
            </a:r>
            <a:r>
              <a:rPr lang="en-US" dirty="0">
                <a:latin typeface="AngsanaUPC" panose="02020603050405020304" pitchFamily="18" charset="-34"/>
                <a:cs typeface="AngsanaUPC" panose="02020603050405020304" pitchFamily="18" charset="-34"/>
              </a:rPr>
              <a:t> </a:t>
            </a:r>
            <a:r>
              <a:rPr lang="th-TH" dirty="0">
                <a:latin typeface="AngsanaUPC" panose="02020603050405020304" pitchFamily="18" charset="-34"/>
                <a:cs typeface="AngsanaUPC" panose="02020603050405020304" pitchFamily="18" charset="-34"/>
              </a:rPr>
              <a:t> </a:t>
            </a:r>
            <a:r>
              <a:rPr lang="en-US" dirty="0">
                <a:latin typeface="AngsanaUPC" panose="02020603050405020304" pitchFamily="18" charset="-34"/>
                <a:cs typeface="AngsanaUPC" panose="02020603050405020304" pitchFamily="18" charset="-34"/>
              </a:rPr>
              <a:t>(</a:t>
            </a:r>
            <a:r>
              <a:rPr lang="th-TH" dirty="0">
                <a:latin typeface="AngsanaUPC" panose="02020603050405020304" pitchFamily="18" charset="-34"/>
                <a:cs typeface="AngsanaUPC" panose="02020603050405020304" pitchFamily="18" charset="-34"/>
              </a:rPr>
              <a:t>จะได้เรียนในบทเรียนการเก็บรวบรวมข้อมูล</a:t>
            </a:r>
            <a:r>
              <a:rPr lang="en-US" dirty="0">
                <a:latin typeface="AngsanaUPC" panose="02020603050405020304" pitchFamily="18" charset="-34"/>
                <a:cs typeface="AngsanaUPC" panose="02020603050405020304" pitchFamily="18" charset="-34"/>
              </a:rPr>
              <a:t>)</a:t>
            </a:r>
          </a:p>
        </p:txBody>
      </p:sp>
      <p:sp>
        <p:nvSpPr>
          <p:cNvPr id="4" name="Title 1"/>
          <p:cNvSpPr>
            <a:spLocks noGrp="1"/>
          </p:cNvSpPr>
          <p:nvPr>
            <p:ph type="title"/>
          </p:nvPr>
        </p:nvSpPr>
        <p:spPr>
          <a:xfrm>
            <a:off x="0" y="0"/>
            <a:ext cx="12192000" cy="568325"/>
          </a:xfrm>
          <a:solidFill>
            <a:schemeClr val="accent1">
              <a:lumMod val="40000"/>
              <a:lumOff val="60000"/>
            </a:schemeClr>
          </a:solidFill>
        </p:spPr>
        <p:txBody>
          <a:bodyPr>
            <a:normAutofit/>
          </a:bodyPr>
          <a:lstStyle/>
          <a:p>
            <a:pPr lvl="0"/>
            <a:r>
              <a:rPr lang="th-TH" sz="2800" dirty="0">
                <a:latin typeface="AngsanaUPC" panose="02020603050405020304" pitchFamily="18" charset="-34"/>
                <a:cs typeface="AngsanaUPC" panose="02020603050405020304" pitchFamily="18" charset="-34"/>
              </a:rPr>
              <a:t>1. </a:t>
            </a:r>
            <a:r>
              <a:rPr lang="en-US" sz="2800" dirty="0">
                <a:latin typeface="AngsanaUPC" panose="02020603050405020304" pitchFamily="18" charset="-34"/>
                <a:cs typeface="AngsanaUPC" panose="02020603050405020304" pitchFamily="18" charset="-34"/>
              </a:rPr>
              <a:t>Understand the context (</a:t>
            </a:r>
            <a:r>
              <a:rPr lang="th-TH" altLang="en-US" sz="2800" dirty="0">
                <a:solidFill>
                  <a:srgbClr val="202124"/>
                </a:solidFill>
                <a:latin typeface="AngsanaUPC" panose="02020603050405020304" pitchFamily="18" charset="-34"/>
                <a:cs typeface="AngsanaUPC" panose="02020603050405020304" pitchFamily="18" charset="-34"/>
              </a:rPr>
              <a:t>เข้าใจบริบท</a:t>
            </a:r>
            <a:r>
              <a:rPr lang="th-TH" altLang="en-US" sz="1050" dirty="0">
                <a:latin typeface="AngsanaUPC" panose="02020603050405020304" pitchFamily="18" charset="-34"/>
                <a:cs typeface="AngsanaUPC" panose="02020603050405020304" pitchFamily="18" charset="-34"/>
              </a:rPr>
              <a:t> </a:t>
            </a:r>
            <a:r>
              <a:rPr lang="en-US" sz="2800" dirty="0">
                <a:latin typeface="AngsanaUPC" panose="02020603050405020304" pitchFamily="18" charset="-34"/>
                <a:cs typeface="AngsanaUPC" panose="02020603050405020304" pitchFamily="18" charset="-34"/>
              </a:rPr>
              <a:t>)</a:t>
            </a:r>
            <a:r>
              <a:rPr lang="th-TH" sz="2800" dirty="0">
                <a:latin typeface="AngsanaUPC" panose="02020603050405020304" pitchFamily="18" charset="-34"/>
                <a:cs typeface="AngsanaUPC" panose="02020603050405020304" pitchFamily="18" charset="-34"/>
              </a:rPr>
              <a:t> </a:t>
            </a:r>
            <a:r>
              <a:rPr lang="en-US" sz="2800" i="1" dirty="0">
                <a:latin typeface="AngsanaUPC" panose="02020603050405020304" pitchFamily="18" charset="-34"/>
                <a:cs typeface="AngsanaUPC" panose="02020603050405020304" pitchFamily="18" charset="-34"/>
              </a:rPr>
              <a:t>(Cole </a:t>
            </a:r>
            <a:r>
              <a:rPr lang="en-US" sz="2800" i="1" dirty="0" err="1">
                <a:latin typeface="AngsanaUPC" panose="02020603050405020304" pitchFamily="18" charset="-34"/>
                <a:cs typeface="AngsanaUPC" panose="02020603050405020304" pitchFamily="18" charset="-34"/>
              </a:rPr>
              <a:t>Nussbaumer</a:t>
            </a:r>
            <a:r>
              <a:rPr lang="en-US" sz="2800" i="1" dirty="0">
                <a:latin typeface="AngsanaUPC" panose="02020603050405020304" pitchFamily="18" charset="-34"/>
                <a:cs typeface="AngsanaUPC" panose="02020603050405020304" pitchFamily="18" charset="-34"/>
              </a:rPr>
              <a:t> </a:t>
            </a:r>
            <a:r>
              <a:rPr lang="en-US" sz="2800" i="1" dirty="0" err="1">
                <a:latin typeface="AngsanaUPC" panose="02020603050405020304" pitchFamily="18" charset="-34"/>
                <a:cs typeface="AngsanaUPC" panose="02020603050405020304" pitchFamily="18" charset="-34"/>
              </a:rPr>
              <a:t>Knaflic</a:t>
            </a:r>
            <a:r>
              <a:rPr lang="en-US" sz="2800" i="1" dirty="0">
                <a:latin typeface="AngsanaUPC" panose="02020603050405020304" pitchFamily="18" charset="-34"/>
                <a:cs typeface="AngsanaUPC" panose="02020603050405020304" pitchFamily="18" charset="-34"/>
              </a:rPr>
              <a:t>, 2015, pp253)</a:t>
            </a:r>
            <a:endParaRPr lang="en-US" sz="2800" dirty="0">
              <a:latin typeface="AngsanaUPC" panose="02020603050405020304" pitchFamily="18" charset="-34"/>
              <a:cs typeface="AngsanaUPC" panose="02020603050405020304" pitchFamily="18" charset="-34"/>
            </a:endParaRPr>
          </a:p>
        </p:txBody>
      </p:sp>
      <p:pic>
        <p:nvPicPr>
          <p:cNvPr id="5" name="Picture 4"/>
          <p:cNvPicPr>
            <a:picLocks noChangeAspect="1"/>
          </p:cNvPicPr>
          <p:nvPr/>
        </p:nvPicPr>
        <p:blipFill>
          <a:blip r:embed="rId2"/>
          <a:stretch>
            <a:fillRect/>
          </a:stretch>
        </p:blipFill>
        <p:spPr>
          <a:xfrm>
            <a:off x="831162" y="2676896"/>
            <a:ext cx="6149241" cy="3311130"/>
          </a:xfrm>
          <a:prstGeom prst="rect">
            <a:avLst/>
          </a:prstGeom>
        </p:spPr>
      </p:pic>
      <p:sp>
        <p:nvSpPr>
          <p:cNvPr id="7" name="Rectangle 6"/>
          <p:cNvSpPr/>
          <p:nvPr/>
        </p:nvSpPr>
        <p:spPr>
          <a:xfrm>
            <a:off x="717645" y="6334810"/>
            <a:ext cx="7454805" cy="246221"/>
          </a:xfrm>
          <a:prstGeom prst="rect">
            <a:avLst/>
          </a:prstGeom>
        </p:spPr>
        <p:txBody>
          <a:bodyPr wrap="square">
            <a:spAutoFit/>
          </a:bodyPr>
          <a:lstStyle/>
          <a:p>
            <a:r>
              <a:rPr lang="en-US" sz="1000" dirty="0">
                <a:solidFill>
                  <a:srgbClr val="0070C0"/>
                </a:solidFill>
              </a:rPr>
              <a:t>https://www.dreamstime.com/stock-photo-business-people-handshake-office-image97226055</a:t>
            </a:r>
          </a:p>
        </p:txBody>
      </p:sp>
    </p:spTree>
    <p:extLst>
      <p:ext uri="{BB962C8B-B14F-4D97-AF65-F5344CB8AC3E}">
        <p14:creationId xmlns:p14="http://schemas.microsoft.com/office/powerpoint/2010/main" val="9142509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863600"/>
          </a:xfrm>
          <a:solidFill>
            <a:srgbClr val="E9C2F4"/>
          </a:solidFill>
        </p:spPr>
        <p:txBody>
          <a:bodyPr>
            <a:normAutofit/>
          </a:bodyPr>
          <a:lstStyle/>
          <a:p>
            <a:r>
              <a:rPr lang="th-TH" dirty="0">
                <a:latin typeface="AngsanaUPC" panose="02020603050405020304" pitchFamily="18" charset="-34"/>
                <a:cs typeface="AngsanaUPC" panose="02020603050405020304" pitchFamily="18" charset="-34"/>
              </a:rPr>
              <a:t>2. </a:t>
            </a:r>
            <a:r>
              <a:rPr lang="en-US" dirty="0">
                <a:latin typeface="AngsanaUPC" panose="02020603050405020304" pitchFamily="18" charset="-34"/>
                <a:cs typeface="AngsanaUPC" panose="02020603050405020304" pitchFamily="18" charset="-34"/>
              </a:rPr>
              <a:t>Choose an appropriate visual display.</a:t>
            </a:r>
            <a:r>
              <a:rPr lang="th-TH" dirty="0">
                <a:latin typeface="AngsanaUPC" panose="02020603050405020304" pitchFamily="18" charset="-34"/>
                <a:cs typeface="AngsanaUPC" panose="02020603050405020304" pitchFamily="18" charset="-34"/>
              </a:rPr>
              <a:t> เลือกใช้สิ่งที่นำเสนอให้เหมาะสม</a:t>
            </a:r>
            <a:endParaRPr lang="en-US" dirty="0">
              <a:latin typeface="AngsanaUPC" panose="02020603050405020304" pitchFamily="18" charset="-34"/>
              <a:cs typeface="AngsanaUPC" panose="02020603050405020304" pitchFamily="18" charset="-34"/>
            </a:endParaRPr>
          </a:p>
        </p:txBody>
      </p:sp>
      <p:sp>
        <p:nvSpPr>
          <p:cNvPr id="3" name="Content Placeholder 2"/>
          <p:cNvSpPr>
            <a:spLocks noGrp="1"/>
          </p:cNvSpPr>
          <p:nvPr>
            <p:ph idx="1"/>
          </p:nvPr>
        </p:nvSpPr>
        <p:spPr>
          <a:xfrm>
            <a:off x="838200" y="1349375"/>
            <a:ext cx="10515600" cy="4351338"/>
          </a:xfrm>
        </p:spPr>
        <p:txBody>
          <a:bodyPr/>
          <a:lstStyle/>
          <a:p>
            <a:pPr marL="0" indent="0">
              <a:buNone/>
            </a:pPr>
            <a:r>
              <a:rPr lang="en-US" dirty="0"/>
              <a:t>	</a:t>
            </a:r>
            <a:r>
              <a:rPr lang="en-US" b="1" dirty="0">
                <a:solidFill>
                  <a:schemeClr val="accent5">
                    <a:lumMod val="75000"/>
                  </a:schemeClr>
                </a:solidFill>
              </a:rPr>
              <a:t>When highlighting a number or two, simple text is best. </a:t>
            </a:r>
            <a:r>
              <a:rPr lang="en-US" dirty="0"/>
              <a:t>Line charts are usually best for continuous data. Bar charts work great for categorical data and must have a zero baseline. Let the relationship you want to show guide the type of chart you choose. Avoid pies, donuts, 3D, and secondary y‐axes due to difficulty of visual interpretation.</a:t>
            </a:r>
          </a:p>
        </p:txBody>
      </p:sp>
      <p:sp>
        <p:nvSpPr>
          <p:cNvPr id="4" name="TextBox 3"/>
          <p:cNvSpPr txBox="1"/>
          <p:nvPr/>
        </p:nvSpPr>
        <p:spPr>
          <a:xfrm>
            <a:off x="981075" y="3525044"/>
            <a:ext cx="9906000" cy="584775"/>
          </a:xfrm>
          <a:prstGeom prst="rect">
            <a:avLst/>
          </a:prstGeom>
          <a:solidFill>
            <a:schemeClr val="accent1">
              <a:lumMod val="40000"/>
              <a:lumOff val="60000"/>
            </a:schemeClr>
          </a:solidFill>
        </p:spPr>
        <p:txBody>
          <a:bodyPr wrap="square" rtlCol="0">
            <a:spAutoFit/>
          </a:bodyPr>
          <a:lstStyle/>
          <a:p>
            <a:r>
              <a:rPr lang="th-TH" sz="3200" dirty="0">
                <a:latin typeface="AngsanaUPC" panose="02020603050405020304" pitchFamily="18" charset="-34"/>
                <a:cs typeface="AngsanaUPC" panose="02020603050405020304" pitchFamily="18" charset="-34"/>
              </a:rPr>
              <a:t>เลือกใช้ภาพนำเสนอที่เหมาะสมกับข้อมูล </a:t>
            </a:r>
            <a:r>
              <a:rPr lang="en-US" sz="3200" dirty="0">
                <a:latin typeface="AngsanaUPC" panose="02020603050405020304" pitchFamily="18" charset="-34"/>
                <a:cs typeface="AngsanaUPC" panose="02020603050405020304" pitchFamily="18" charset="-34"/>
              </a:rPr>
              <a:t>(</a:t>
            </a:r>
            <a:r>
              <a:rPr lang="th-TH" sz="3200" dirty="0">
                <a:latin typeface="AngsanaUPC" panose="02020603050405020304" pitchFamily="18" charset="-34"/>
                <a:cs typeface="AngsanaUPC" panose="02020603050405020304" pitchFamily="18" charset="-34"/>
              </a:rPr>
              <a:t>เนื้อหาอยู่ในบทที่ 2</a:t>
            </a:r>
            <a:r>
              <a:rPr lang="en-US" sz="3200" dirty="0">
                <a:latin typeface="AngsanaUPC" panose="02020603050405020304" pitchFamily="18" charset="-34"/>
                <a:cs typeface="AngsanaUPC" panose="02020603050405020304" pitchFamily="18" charset="-34"/>
              </a:rPr>
              <a:t>)</a:t>
            </a:r>
          </a:p>
        </p:txBody>
      </p:sp>
      <p:sp>
        <p:nvSpPr>
          <p:cNvPr id="6" name="Rounded Rectangle 5"/>
          <p:cNvSpPr/>
          <p:nvPr/>
        </p:nvSpPr>
        <p:spPr>
          <a:xfrm>
            <a:off x="987566" y="4326340"/>
            <a:ext cx="9899510" cy="1959148"/>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dirty="0">
                <a:solidFill>
                  <a:schemeClr val="tx1"/>
                </a:solidFill>
                <a:latin typeface="AngsanaUPC" panose="02020603050405020304" pitchFamily="18" charset="-34"/>
                <a:cs typeface="AngsanaUPC" panose="02020603050405020304" pitchFamily="18" charset="-34"/>
              </a:rPr>
              <a:t>1. Line graph: Trend,</a:t>
            </a:r>
            <a:r>
              <a:rPr lang="en-US" sz="3600" dirty="0"/>
              <a:t> </a:t>
            </a:r>
            <a:r>
              <a:rPr lang="en-US" sz="3600" dirty="0">
                <a:solidFill>
                  <a:schemeClr val="tx1"/>
                </a:solidFill>
                <a:latin typeface="AngsanaUPC" panose="02020603050405020304" pitchFamily="18" charset="-34"/>
                <a:cs typeface="AngsanaUPC" panose="02020603050405020304" pitchFamily="18" charset="-34"/>
              </a:rPr>
              <a:t>continuous data</a:t>
            </a:r>
          </a:p>
          <a:p>
            <a:r>
              <a:rPr lang="en-US" sz="3600" dirty="0">
                <a:solidFill>
                  <a:schemeClr val="tx1"/>
                </a:solidFill>
                <a:latin typeface="AngsanaUPC" panose="02020603050405020304" pitchFamily="18" charset="-34"/>
                <a:cs typeface="AngsanaUPC" panose="02020603050405020304" pitchFamily="18" charset="-34"/>
              </a:rPr>
              <a:t>2. Bar  chart: categorical data </a:t>
            </a:r>
          </a:p>
          <a:p>
            <a:r>
              <a:rPr lang="en-US" sz="3600" dirty="0">
                <a:solidFill>
                  <a:schemeClr val="tx1"/>
                </a:solidFill>
                <a:latin typeface="AngsanaUPC" panose="02020603050405020304" pitchFamily="18" charset="-34"/>
                <a:cs typeface="AngsanaUPC" panose="02020603050405020304" pitchFamily="18" charset="-34"/>
              </a:rPr>
              <a:t>3. </a:t>
            </a:r>
            <a:r>
              <a:rPr lang="th-TH" sz="3600" dirty="0">
                <a:solidFill>
                  <a:schemeClr val="tx1"/>
                </a:solidFill>
                <a:latin typeface="AngsanaUPC" panose="02020603050405020304" pitchFamily="18" charset="-34"/>
                <a:cs typeface="AngsanaUPC" panose="02020603050405020304" pitchFamily="18" charset="-34"/>
              </a:rPr>
              <a:t>และอื่นๆ</a:t>
            </a:r>
            <a:endParaRPr lang="en-US" sz="3600" dirty="0">
              <a:solidFill>
                <a:schemeClr val="tx1"/>
              </a:solidFill>
              <a:latin typeface="AngsanaUPC" panose="02020603050405020304" pitchFamily="18" charset="-34"/>
              <a:cs typeface="AngsanaUPC" panose="02020603050405020304" pitchFamily="18" charset="-34"/>
            </a:endParaRPr>
          </a:p>
        </p:txBody>
      </p:sp>
    </p:spTree>
    <p:extLst>
      <p:ext uri="{BB962C8B-B14F-4D97-AF65-F5344CB8AC3E}">
        <p14:creationId xmlns:p14="http://schemas.microsoft.com/office/powerpoint/2010/main" val="34110850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721772"/>
          </a:xfrm>
          <a:solidFill>
            <a:srgbClr val="CEEAB0"/>
          </a:solidFill>
        </p:spPr>
        <p:txBody>
          <a:bodyPr>
            <a:normAutofit/>
          </a:bodyPr>
          <a:lstStyle/>
          <a:p>
            <a:r>
              <a:rPr lang="en-US" sz="3600" dirty="0">
                <a:latin typeface="AngsanaUPC" panose="02020603050405020304" pitchFamily="18" charset="-34"/>
                <a:cs typeface="AngsanaUPC" panose="02020603050405020304" pitchFamily="18" charset="-34"/>
              </a:rPr>
              <a:t>3</a:t>
            </a:r>
            <a:r>
              <a:rPr lang="en-US" sz="3600" dirty="0" smtClean="0">
                <a:latin typeface="AngsanaUPC" panose="02020603050405020304" pitchFamily="18" charset="-34"/>
                <a:cs typeface="AngsanaUPC" panose="02020603050405020304" pitchFamily="18" charset="-34"/>
              </a:rPr>
              <a:t>.</a:t>
            </a:r>
            <a:r>
              <a:rPr lang="th-TH" sz="3600" dirty="0" smtClean="0">
                <a:latin typeface="AngsanaUPC" panose="02020603050405020304" pitchFamily="18" charset="-34"/>
                <a:cs typeface="AngsanaUPC" panose="02020603050405020304" pitchFamily="18" charset="-34"/>
              </a:rPr>
              <a:t> </a:t>
            </a:r>
            <a:r>
              <a:rPr lang="en-US" sz="3600" dirty="0" smtClean="0">
                <a:latin typeface="AngsanaUPC" panose="02020603050405020304" pitchFamily="18" charset="-34"/>
                <a:cs typeface="AngsanaUPC" panose="02020603050405020304" pitchFamily="18" charset="-34"/>
              </a:rPr>
              <a:t>Eliminate clutter (</a:t>
            </a:r>
            <a:r>
              <a:rPr lang="th-TH" sz="3600" dirty="0" smtClean="0">
                <a:latin typeface="AngsanaUPC" panose="02020603050405020304" pitchFamily="18" charset="-34"/>
                <a:cs typeface="AngsanaUPC" panose="02020603050405020304" pitchFamily="18" charset="-34"/>
              </a:rPr>
              <a:t>ขจัดความ</a:t>
            </a:r>
            <a:r>
              <a:rPr lang="th-TH" sz="3600" dirty="0" smtClean="0">
                <a:latin typeface="AngsanaUPC" panose="02020603050405020304" pitchFamily="18" charset="-34"/>
                <a:cs typeface="AngsanaUPC" panose="02020603050405020304" pitchFamily="18" charset="-34"/>
              </a:rPr>
              <a:t>ยุ่งเหยิง</a:t>
            </a:r>
            <a:r>
              <a:rPr lang="th-TH" sz="3600" dirty="0" smtClean="0">
                <a:latin typeface="AngsanaUPC" panose="02020603050405020304" pitchFamily="18" charset="-34"/>
                <a:cs typeface="AngsanaUPC" panose="02020603050405020304" pitchFamily="18" charset="-34"/>
              </a:rPr>
              <a:t>สับสนหรือสิ่งใดที่เกินพอดีจากภาพนำเสนอออกไป</a:t>
            </a:r>
            <a:r>
              <a:rPr lang="en-US" sz="3600" dirty="0" smtClean="0">
                <a:latin typeface="AngsanaUPC" panose="02020603050405020304" pitchFamily="18" charset="-34"/>
                <a:cs typeface="AngsanaUPC" panose="02020603050405020304" pitchFamily="18" charset="-34"/>
              </a:rPr>
              <a:t>)</a:t>
            </a:r>
            <a:endParaRPr lang="en-US" sz="3600" dirty="0">
              <a:latin typeface="AngsanaUPC" panose="02020603050405020304" pitchFamily="18" charset="-34"/>
              <a:cs typeface="AngsanaUPC" panose="02020603050405020304" pitchFamily="18" charset="-34"/>
            </a:endParaRPr>
          </a:p>
        </p:txBody>
      </p:sp>
      <p:sp>
        <p:nvSpPr>
          <p:cNvPr id="3" name="Content Placeholder 2"/>
          <p:cNvSpPr>
            <a:spLocks noGrp="1"/>
          </p:cNvSpPr>
          <p:nvPr>
            <p:ph idx="1"/>
          </p:nvPr>
        </p:nvSpPr>
        <p:spPr>
          <a:xfrm>
            <a:off x="838200" y="1108953"/>
            <a:ext cx="10515600" cy="4660698"/>
          </a:xfrm>
        </p:spPr>
        <p:txBody>
          <a:bodyPr/>
          <a:lstStyle/>
          <a:p>
            <a:pPr marL="0" indent="0">
              <a:buNone/>
            </a:pPr>
            <a:r>
              <a:rPr lang="en-US" dirty="0"/>
              <a:t>	Identify elements that don’t add informative value and remove them from your visuals. Leverage the Gestalt principles to understand how people see and identify candidates for elimination. Use contrast strategically. Employ alignment of elements and maintain white space to help make the interpretation of your visuals a comfortable experience for your audience.</a:t>
            </a:r>
          </a:p>
          <a:p>
            <a:pPr lvl="1">
              <a:buFont typeface="Wingdings" panose="05000000000000000000" pitchFamily="2" charset="2"/>
              <a:buChar char="§"/>
            </a:pPr>
            <a:r>
              <a:rPr lang="th-TH" dirty="0">
                <a:solidFill>
                  <a:srgbClr val="3366FF"/>
                </a:solidFill>
                <a:latin typeface="AngsanaUPC" panose="02020603050405020304" pitchFamily="18" charset="-34"/>
                <a:cs typeface="AngsanaUPC" panose="02020603050405020304" pitchFamily="18" charset="-34"/>
              </a:rPr>
              <a:t>ระบุ องค์ประกอบที่ไม่มีสารสำคัญในการนำเสนอเช่น ข้อมูลที่ไม่จำเป็นทำให้ ผู้ใช้งานดูแล้วไร้ประโยชน์ จากนั้นให้นำส่วนนั้นออกจากการนำเสนอ</a:t>
            </a:r>
          </a:p>
          <a:p>
            <a:pPr lvl="1">
              <a:buFont typeface="Wingdings" panose="05000000000000000000" pitchFamily="2" charset="2"/>
              <a:buChar char="§"/>
            </a:pPr>
            <a:r>
              <a:rPr lang="th-TH" dirty="0">
                <a:solidFill>
                  <a:srgbClr val="3366FF"/>
                </a:solidFill>
                <a:latin typeface="AngsanaUPC" panose="02020603050405020304" pitchFamily="18" charset="-34"/>
                <a:cs typeface="AngsanaUPC" panose="02020603050405020304" pitchFamily="18" charset="-34"/>
              </a:rPr>
              <a:t>ใช้หลักของ </a:t>
            </a:r>
            <a:r>
              <a:rPr lang="en-US" dirty="0">
                <a:solidFill>
                  <a:srgbClr val="3366FF"/>
                </a:solidFill>
                <a:latin typeface="AngsanaUPC" panose="02020603050405020304" pitchFamily="18" charset="-34"/>
                <a:cs typeface="AngsanaUPC" panose="02020603050405020304" pitchFamily="18" charset="-34"/>
              </a:rPr>
              <a:t>Gestalt</a:t>
            </a:r>
            <a:r>
              <a:rPr lang="th-TH" dirty="0">
                <a:solidFill>
                  <a:srgbClr val="3366FF"/>
                </a:solidFill>
                <a:latin typeface="AngsanaUPC" panose="02020603050405020304" pitchFamily="18" charset="-34"/>
                <a:cs typeface="AngsanaUPC" panose="02020603050405020304" pitchFamily="18" charset="-34"/>
              </a:rPr>
              <a:t> </a:t>
            </a:r>
            <a:r>
              <a:rPr lang="en-US" dirty="0">
                <a:solidFill>
                  <a:srgbClr val="3366FF"/>
                </a:solidFill>
                <a:latin typeface="AngsanaUPC" panose="02020603050405020304" pitchFamily="18" charset="-34"/>
                <a:cs typeface="AngsanaUPC" panose="02020603050405020304" pitchFamily="18" charset="-34"/>
              </a:rPr>
              <a:t>(Gestalt principles) </a:t>
            </a:r>
            <a:r>
              <a:rPr lang="th-TH" dirty="0">
                <a:solidFill>
                  <a:srgbClr val="3366FF"/>
                </a:solidFill>
                <a:latin typeface="AngsanaUPC" panose="02020603050405020304" pitchFamily="18" charset="-34"/>
                <a:cs typeface="AngsanaUPC" panose="02020603050405020304" pitchFamily="18" charset="-34"/>
              </a:rPr>
              <a:t>เพื่อทำความเข้าใจการมองเห็นภาพของมนุษย์ เพื่อที่จะช่วยในการตัดสิ่งที่ไม่เกี่ยวข้องออกไป</a:t>
            </a:r>
            <a:r>
              <a:rPr lang="en-US" dirty="0">
                <a:solidFill>
                  <a:srgbClr val="3366FF"/>
                </a:solidFill>
                <a:latin typeface="AngsanaUPC" panose="02020603050405020304" pitchFamily="18" charset="-34"/>
                <a:cs typeface="AngsanaUPC" panose="02020603050405020304" pitchFamily="18" charset="-34"/>
              </a:rPr>
              <a:t> </a:t>
            </a:r>
            <a:r>
              <a:rPr lang="th-TH" dirty="0">
                <a:solidFill>
                  <a:srgbClr val="3366FF"/>
                </a:solidFill>
                <a:latin typeface="AngsanaUPC" panose="02020603050405020304" pitchFamily="18" charset="-34"/>
                <a:cs typeface="AngsanaUPC" panose="02020603050405020304" pitchFamily="18" charset="-34"/>
              </a:rPr>
              <a:t>เช่นจากรูป ใช้หลัก </a:t>
            </a:r>
            <a:r>
              <a:rPr lang="en-US" dirty="0">
                <a:solidFill>
                  <a:srgbClr val="3366FF"/>
                </a:solidFill>
                <a:latin typeface="AngsanaUPC" panose="02020603050405020304" pitchFamily="18" charset="-34"/>
                <a:cs typeface="AngsanaUPC" panose="02020603050405020304" pitchFamily="18" charset="-34"/>
              </a:rPr>
              <a:t>Similarity (</a:t>
            </a:r>
            <a:r>
              <a:rPr lang="th-TH" dirty="0">
                <a:solidFill>
                  <a:srgbClr val="3366FF"/>
                </a:solidFill>
                <a:latin typeface="AngsanaUPC" panose="02020603050405020304" pitchFamily="18" charset="-34"/>
                <a:cs typeface="AngsanaUPC" panose="02020603050405020304" pitchFamily="18" charset="-34"/>
              </a:rPr>
              <a:t>ความเหมือน</a:t>
            </a:r>
            <a:r>
              <a:rPr lang="en-US" dirty="0">
                <a:solidFill>
                  <a:srgbClr val="3366FF"/>
                </a:solidFill>
                <a:latin typeface="AngsanaUPC" panose="02020603050405020304" pitchFamily="18" charset="-34"/>
                <a:cs typeface="AngsanaUPC" panose="02020603050405020304" pitchFamily="18" charset="-34"/>
              </a:rPr>
              <a:t>)</a:t>
            </a:r>
            <a:r>
              <a:rPr lang="th-TH" dirty="0">
                <a:solidFill>
                  <a:srgbClr val="3366FF"/>
                </a:solidFill>
                <a:latin typeface="AngsanaUPC" panose="02020603050405020304" pitchFamily="18" charset="-34"/>
                <a:cs typeface="AngsanaUPC" panose="02020603050405020304" pitchFamily="18" charset="-34"/>
              </a:rPr>
              <a:t> ทำให้เราไม่จำเป็นต้องใส่ขอบตารางเราก็สามารถเข้าใจการนำเสนอ</a:t>
            </a:r>
            <a:endParaRPr lang="en-US" dirty="0">
              <a:solidFill>
                <a:srgbClr val="3366FF"/>
              </a:solidFill>
              <a:latin typeface="AngsanaUPC" panose="02020603050405020304" pitchFamily="18" charset="-34"/>
              <a:cs typeface="AngsanaUPC" panose="02020603050405020304" pitchFamily="18" charset="-34"/>
            </a:endParaRPr>
          </a:p>
          <a:p>
            <a:pPr marL="457200" lvl="1" indent="0">
              <a:buNone/>
            </a:pPr>
            <a:endParaRPr lang="en-US" dirty="0"/>
          </a:p>
          <a:p>
            <a:pPr>
              <a:buFont typeface="Wingdings" panose="05000000000000000000" pitchFamily="2" charset="2"/>
              <a:buChar char="§"/>
            </a:pPr>
            <a:endParaRPr lang="en-US" dirty="0"/>
          </a:p>
        </p:txBody>
      </p:sp>
      <p:pic>
        <p:nvPicPr>
          <p:cNvPr id="4" name="Picture 3"/>
          <p:cNvPicPr>
            <a:picLocks noChangeAspect="1"/>
          </p:cNvPicPr>
          <p:nvPr/>
        </p:nvPicPr>
        <p:blipFill>
          <a:blip r:embed="rId2"/>
          <a:stretch>
            <a:fillRect/>
          </a:stretch>
        </p:blipFill>
        <p:spPr>
          <a:xfrm>
            <a:off x="2917468" y="5398849"/>
            <a:ext cx="1547787" cy="1138137"/>
          </a:xfrm>
          <a:prstGeom prst="rect">
            <a:avLst/>
          </a:prstGeom>
        </p:spPr>
      </p:pic>
    </p:spTree>
    <p:extLst>
      <p:ext uri="{BB962C8B-B14F-4D97-AF65-F5344CB8AC3E}">
        <p14:creationId xmlns:p14="http://schemas.microsoft.com/office/powerpoint/2010/main" val="22883105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814192"/>
          </a:xfrm>
          <a:solidFill>
            <a:srgbClr val="FFE593"/>
          </a:solidFill>
        </p:spPr>
        <p:txBody>
          <a:bodyPr>
            <a:normAutofit/>
          </a:bodyPr>
          <a:lstStyle/>
          <a:p>
            <a:r>
              <a:rPr lang="en-US" dirty="0">
                <a:latin typeface="AngsanaUPC" panose="02020603050405020304" pitchFamily="18" charset="-34"/>
                <a:cs typeface="AngsanaUPC" panose="02020603050405020304" pitchFamily="18" charset="-34"/>
              </a:rPr>
              <a:t>4. Focus attention where you want </a:t>
            </a:r>
            <a:r>
              <a:rPr lang="en-US" dirty="0" smtClean="0">
                <a:latin typeface="AngsanaUPC" panose="02020603050405020304" pitchFamily="18" charset="-34"/>
                <a:cs typeface="AngsanaUPC" panose="02020603050405020304" pitchFamily="18" charset="-34"/>
              </a:rPr>
              <a:t>it</a:t>
            </a:r>
            <a:r>
              <a:rPr lang="th-TH" dirty="0" smtClean="0">
                <a:latin typeface="AngsanaUPC" panose="02020603050405020304" pitchFamily="18" charset="-34"/>
                <a:cs typeface="AngsanaUPC" panose="02020603050405020304" pitchFamily="18" charset="-34"/>
              </a:rPr>
              <a:t> </a:t>
            </a:r>
            <a:r>
              <a:rPr lang="en-US" dirty="0" smtClean="0">
                <a:latin typeface="AngsanaUPC" panose="02020603050405020304" pitchFamily="18" charset="-34"/>
                <a:cs typeface="AngsanaUPC" panose="02020603050405020304" pitchFamily="18" charset="-34"/>
              </a:rPr>
              <a:t>(</a:t>
            </a:r>
            <a:r>
              <a:rPr lang="th-TH" dirty="0">
                <a:latin typeface="AngsanaUPC" panose="02020603050405020304" pitchFamily="18" charset="-34"/>
                <a:cs typeface="AngsanaUPC" panose="02020603050405020304" pitchFamily="18" charset="-34"/>
              </a:rPr>
              <a:t>มุ่งประเด็นในสิ่งที่ต้องการ </a:t>
            </a:r>
            <a:r>
              <a:rPr lang="en-US" dirty="0" smtClean="0">
                <a:latin typeface="AngsanaUPC" panose="02020603050405020304" pitchFamily="18" charset="-34"/>
                <a:cs typeface="AngsanaUPC" panose="02020603050405020304" pitchFamily="18" charset="-34"/>
              </a:rPr>
              <a:t>)</a:t>
            </a:r>
            <a:endParaRPr lang="en-US" dirty="0">
              <a:latin typeface="AngsanaUPC" panose="02020603050405020304" pitchFamily="18" charset="-34"/>
              <a:cs typeface="AngsanaUPC" panose="02020603050405020304" pitchFamily="18" charset="-34"/>
            </a:endParaRPr>
          </a:p>
        </p:txBody>
      </p:sp>
      <p:sp>
        <p:nvSpPr>
          <p:cNvPr id="3" name="Content Placeholder 2"/>
          <p:cNvSpPr>
            <a:spLocks noGrp="1"/>
          </p:cNvSpPr>
          <p:nvPr>
            <p:ph idx="1"/>
          </p:nvPr>
        </p:nvSpPr>
        <p:spPr>
          <a:xfrm>
            <a:off x="838200" y="1825625"/>
            <a:ext cx="11125200" cy="2470150"/>
          </a:xfrm>
        </p:spPr>
        <p:txBody>
          <a:bodyPr/>
          <a:lstStyle/>
          <a:p>
            <a:pPr marL="0" indent="0">
              <a:buNone/>
            </a:pPr>
            <a:r>
              <a:rPr lang="en-US" dirty="0"/>
              <a:t>	Employ the power of pre-attentive attributes like color, size, and position to signal what’s important. Use these strategic attributes to draw attention to where you want your audience to look and guide your audience through your visual. Evaluate the effectiveness of pre-attentive attributes in your visual by applying the “where are your eyes drawn?” test.</a:t>
            </a:r>
            <a:endParaRPr lang="th-TH" dirty="0"/>
          </a:p>
          <a:p>
            <a:pPr marL="0" indent="0">
              <a:buNone/>
            </a:pPr>
            <a:endParaRPr lang="th-TH" dirty="0"/>
          </a:p>
          <a:p>
            <a:pPr marL="0" indent="0">
              <a:buNone/>
            </a:pPr>
            <a:endParaRPr lang="en-US" dirty="0"/>
          </a:p>
        </p:txBody>
      </p:sp>
      <p:sp>
        <p:nvSpPr>
          <p:cNvPr id="5" name="Rectangle 4"/>
          <p:cNvSpPr/>
          <p:nvPr/>
        </p:nvSpPr>
        <p:spPr>
          <a:xfrm>
            <a:off x="1676400" y="9429750"/>
            <a:ext cx="10515600" cy="21717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2"/>
          <p:cNvSpPr>
            <a:spLocks noChangeArrowheads="1"/>
          </p:cNvSpPr>
          <p:nvPr/>
        </p:nvSpPr>
        <p:spPr bwMode="auto">
          <a:xfrm>
            <a:off x="981074" y="4295775"/>
            <a:ext cx="10601326" cy="1267022"/>
          </a:xfrm>
          <a:prstGeom prst="rect">
            <a:avLst/>
          </a:prstGeom>
          <a:solidFill>
            <a:schemeClr val="accent1">
              <a:lumMod val="20000"/>
              <a:lumOff val="80000"/>
            </a:schemeClr>
          </a:solidFill>
          <a:ln>
            <a:noFill/>
          </a:ln>
          <a:effectLst/>
        </p:spPr>
        <p:txBody>
          <a:bodyPr vert="horz" wrap="squar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th-TH" altLang="en-US" sz="2800" dirty="0">
                <a:latin typeface="inherit"/>
                <a:cs typeface="Angsana New" panose="02020603050405020304" pitchFamily="18" charset="-34"/>
              </a:rPr>
              <a:t>ใช้หลักองค์ประกอบที่ทำให้สะดุดตา </a:t>
            </a:r>
            <a:r>
              <a:rPr kumimoji="0" lang="th-TH" altLang="en-US" sz="2800" b="0" i="0" u="none" strike="noStrike" cap="none" normalizeH="0" baseline="0" dirty="0">
                <a:ln>
                  <a:noFill/>
                </a:ln>
                <a:effectLst/>
                <a:latin typeface="inherit"/>
                <a:cs typeface="Angsana New" panose="02020603050405020304" pitchFamily="18" charset="-34"/>
              </a:rPr>
              <a:t>เช่น สี ขนาด และตำแหน่งเพื่อส่งสัญญาณว่าคืออะไร สำคัญ</a:t>
            </a:r>
            <a:r>
              <a:rPr kumimoji="0" lang="th-TH" altLang="en-US" sz="2800" b="0" i="0" u="none" strike="noStrike" cap="none" normalizeH="0" dirty="0">
                <a:ln>
                  <a:noFill/>
                </a:ln>
                <a:effectLst/>
                <a:latin typeface="inherit"/>
                <a:cs typeface="Angsana New" panose="02020603050405020304" pitchFamily="18" charset="-34"/>
              </a:rPr>
              <a:t> </a:t>
            </a:r>
            <a:r>
              <a:rPr kumimoji="0" lang="th-TH" altLang="en-US" sz="2800" b="0" i="0" u="none" strike="noStrike" cap="none" normalizeH="0" baseline="0" dirty="0">
                <a:ln>
                  <a:noFill/>
                </a:ln>
                <a:effectLst/>
                <a:latin typeface="inherit"/>
                <a:cs typeface="Angsana New" panose="02020603050405020304" pitchFamily="18" charset="-34"/>
              </a:rPr>
              <a:t>เพื่อดึงดูดความสนใจ ที่คุณต้องการให้ผู้ใช้งานสนใจ และสามารถชี้นำ แนะนำผู้ใช้งาน ผ่านการนำเสนอทางภาพ</a:t>
            </a:r>
            <a:r>
              <a:rPr kumimoji="0" lang="en-US" altLang="en-US" sz="2800" b="0" i="0" u="none" strike="noStrike" cap="none" normalizeH="0" baseline="0" dirty="0">
                <a:ln>
                  <a:noFill/>
                </a:ln>
                <a:effectLst/>
                <a:latin typeface="inherit"/>
                <a:cs typeface="Angsana New" panose="02020603050405020304" pitchFamily="18" charset="-34"/>
              </a:rPr>
              <a:t> </a:t>
            </a:r>
            <a:r>
              <a:rPr kumimoji="0" lang="th-TH" altLang="en-US" sz="2800" b="0" i="0" u="none" strike="noStrike" cap="none" normalizeH="0" baseline="0" dirty="0">
                <a:ln>
                  <a:noFill/>
                </a:ln>
                <a:effectLst/>
                <a:latin typeface="inherit"/>
                <a:cs typeface="Angsana New" panose="02020603050405020304" pitchFamily="18" charset="-34"/>
              </a:rPr>
              <a:t>จากนั้นประเมินประสิทธิผลของการนำเสนอว่า เป็นอย่างไร </a:t>
            </a:r>
            <a:endParaRPr kumimoji="0" lang="en-US" altLang="en-US" sz="2800" b="0" i="0" u="none" strike="noStrike" cap="none" normalizeH="0" baseline="0" dirty="0">
              <a:ln>
                <a:noFill/>
              </a:ln>
              <a:effectLst/>
              <a:latin typeface="Arial" panose="020B0604020202020204" pitchFamily="34" charset="0"/>
            </a:endParaRPr>
          </a:p>
        </p:txBody>
      </p:sp>
    </p:spTree>
    <p:extLst>
      <p:ext uri="{BB962C8B-B14F-4D97-AF65-F5344CB8AC3E}">
        <p14:creationId xmlns:p14="http://schemas.microsoft.com/office/powerpoint/2010/main" val="20866829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808067"/>
          </a:xfrm>
          <a:solidFill>
            <a:schemeClr val="accent6">
              <a:lumMod val="40000"/>
              <a:lumOff val="60000"/>
            </a:schemeClr>
          </a:solidFill>
        </p:spPr>
        <p:txBody>
          <a:bodyPr/>
          <a:lstStyle/>
          <a:p>
            <a:r>
              <a:rPr lang="en-US" dirty="0">
                <a:latin typeface="AngsanaUPC" panose="02020603050405020304" pitchFamily="18" charset="-34"/>
                <a:cs typeface="AngsanaUPC" panose="02020603050405020304" pitchFamily="18" charset="-34"/>
              </a:rPr>
              <a:t>5. Think like a </a:t>
            </a:r>
            <a:r>
              <a:rPr lang="en-US" dirty="0" smtClean="0">
                <a:latin typeface="AngsanaUPC" panose="02020603050405020304" pitchFamily="18" charset="-34"/>
                <a:cs typeface="AngsanaUPC" panose="02020603050405020304" pitchFamily="18" charset="-34"/>
              </a:rPr>
              <a:t>designer (</a:t>
            </a:r>
            <a:r>
              <a:rPr lang="th-TH" dirty="0" smtClean="0">
                <a:latin typeface="AngsanaUPC" panose="02020603050405020304" pitchFamily="18" charset="-34"/>
                <a:cs typeface="AngsanaUPC" panose="02020603050405020304" pitchFamily="18" charset="-34"/>
              </a:rPr>
              <a:t>คิด</a:t>
            </a:r>
            <a:r>
              <a:rPr lang="th-TH" dirty="0">
                <a:latin typeface="AngsanaUPC" panose="02020603050405020304" pitchFamily="18" charset="-34"/>
                <a:cs typeface="AngsanaUPC" panose="02020603050405020304" pitchFamily="18" charset="-34"/>
              </a:rPr>
              <a:t>อย่างนัก</a:t>
            </a:r>
            <a:r>
              <a:rPr lang="th-TH" dirty="0" smtClean="0">
                <a:latin typeface="AngsanaUPC" panose="02020603050405020304" pitchFamily="18" charset="-34"/>
                <a:cs typeface="AngsanaUPC" panose="02020603050405020304" pitchFamily="18" charset="-34"/>
              </a:rPr>
              <a:t>ออกแบบ</a:t>
            </a:r>
            <a:r>
              <a:rPr lang="en-US" dirty="0" smtClean="0">
                <a:latin typeface="AngsanaUPC" panose="02020603050405020304" pitchFamily="18" charset="-34"/>
                <a:cs typeface="AngsanaUPC" panose="02020603050405020304" pitchFamily="18" charset="-34"/>
              </a:rPr>
              <a:t>)</a:t>
            </a:r>
            <a:endParaRPr lang="en-US" dirty="0">
              <a:latin typeface="AngsanaUPC" panose="02020603050405020304" pitchFamily="18" charset="-34"/>
              <a:cs typeface="AngsanaUPC" panose="02020603050405020304" pitchFamily="18" charset="-34"/>
            </a:endParaRPr>
          </a:p>
        </p:txBody>
      </p:sp>
      <p:sp>
        <p:nvSpPr>
          <p:cNvPr id="3" name="Content Placeholder 2"/>
          <p:cNvSpPr>
            <a:spLocks noGrp="1"/>
          </p:cNvSpPr>
          <p:nvPr>
            <p:ph idx="1"/>
          </p:nvPr>
        </p:nvSpPr>
        <p:spPr>
          <a:xfrm>
            <a:off x="838200" y="1507787"/>
            <a:ext cx="10515600" cy="4669176"/>
          </a:xfrm>
        </p:spPr>
        <p:txBody>
          <a:bodyPr>
            <a:normAutofit fontScale="70000" lnSpcReduction="20000"/>
          </a:bodyPr>
          <a:lstStyle/>
          <a:p>
            <a:pPr marL="0" indent="0">
              <a:buNone/>
            </a:pPr>
            <a:r>
              <a:rPr lang="en-US" dirty="0"/>
              <a:t>	Offer your audience visual affordances as cues for how to interact with your communication: highlight the important stuff, eliminate distractions, and create a visual hierarchy of information. Make your designs accessible by not overcomplicating and leveraging text to label and explain. Increase your audience’s tolerance of design issues by making your visuals aesthetically pleasing. Work to gain audience acceptance of your visual designs.</a:t>
            </a:r>
          </a:p>
          <a:p>
            <a:pPr marL="0" indent="0">
              <a:buNone/>
            </a:pPr>
            <a:endParaRPr lang="en-US" dirty="0"/>
          </a:p>
          <a:p>
            <a:pPr>
              <a:buClr>
                <a:schemeClr val="accent6">
                  <a:lumMod val="75000"/>
                </a:schemeClr>
              </a:buClr>
              <a:buFont typeface="Wingdings" panose="05000000000000000000" pitchFamily="2" charset="2"/>
              <a:buChar char="§"/>
            </a:pPr>
            <a:r>
              <a:rPr lang="th-TH" dirty="0">
                <a:latin typeface="AngsanaUPC" panose="02020603050405020304" pitchFamily="18" charset="-34"/>
                <a:cs typeface="AngsanaUPC" panose="02020603050405020304" pitchFamily="18" charset="-34"/>
              </a:rPr>
              <a:t>เน้นสิ่งที่สำคัญ </a:t>
            </a:r>
          </a:p>
          <a:p>
            <a:pPr>
              <a:buClr>
                <a:schemeClr val="accent6">
                  <a:lumMod val="75000"/>
                </a:schemeClr>
              </a:buClr>
              <a:buFont typeface="Wingdings" panose="05000000000000000000" pitchFamily="2" charset="2"/>
              <a:buChar char="§"/>
            </a:pPr>
            <a:r>
              <a:rPr lang="th-TH" dirty="0">
                <a:latin typeface="AngsanaUPC" panose="02020603050405020304" pitchFamily="18" charset="-34"/>
                <a:cs typeface="AngsanaUPC" panose="02020603050405020304" pitchFamily="18" charset="-34"/>
              </a:rPr>
              <a:t>ขจัดสิ่งที่ทำให้ไขว้เขว</a:t>
            </a:r>
            <a:r>
              <a:rPr lang="en-US" dirty="0">
                <a:latin typeface="AngsanaUPC" panose="02020603050405020304" pitchFamily="18" charset="-34"/>
                <a:cs typeface="AngsanaUPC" panose="02020603050405020304" pitchFamily="18" charset="-34"/>
              </a:rPr>
              <a:t> (</a:t>
            </a:r>
            <a:r>
              <a:rPr lang="th-TH" dirty="0">
                <a:latin typeface="AngsanaUPC" panose="02020603050405020304" pitchFamily="18" charset="-34"/>
                <a:cs typeface="AngsanaUPC" panose="02020603050405020304" pitchFamily="18" charset="-34"/>
              </a:rPr>
              <a:t>ดูแล้วงง</a:t>
            </a:r>
            <a:r>
              <a:rPr lang="en-US" dirty="0">
                <a:latin typeface="AngsanaUPC" panose="02020603050405020304" pitchFamily="18" charset="-34"/>
                <a:cs typeface="AngsanaUPC" panose="02020603050405020304" pitchFamily="18" charset="-34"/>
              </a:rPr>
              <a:t>) </a:t>
            </a:r>
            <a:endParaRPr lang="th-TH" dirty="0">
              <a:latin typeface="AngsanaUPC" panose="02020603050405020304" pitchFamily="18" charset="-34"/>
              <a:cs typeface="AngsanaUPC" panose="02020603050405020304" pitchFamily="18" charset="-34"/>
            </a:endParaRPr>
          </a:p>
          <a:p>
            <a:pPr>
              <a:buClr>
                <a:schemeClr val="accent6">
                  <a:lumMod val="75000"/>
                </a:schemeClr>
              </a:buClr>
              <a:buFont typeface="Wingdings" panose="05000000000000000000" pitchFamily="2" charset="2"/>
              <a:buChar char="§"/>
            </a:pPr>
            <a:r>
              <a:rPr lang="th-TH" dirty="0">
                <a:latin typeface="AngsanaUPC" panose="02020603050405020304" pitchFamily="18" charset="-34"/>
                <a:cs typeface="AngsanaUPC" panose="02020603050405020304" pitchFamily="18" charset="-34"/>
              </a:rPr>
              <a:t>และสร้างลำดับชั้นของข้อมูล </a:t>
            </a:r>
          </a:p>
          <a:p>
            <a:pPr>
              <a:buClr>
                <a:schemeClr val="accent6">
                  <a:lumMod val="75000"/>
                </a:schemeClr>
              </a:buClr>
              <a:buFont typeface="Wingdings" panose="05000000000000000000" pitchFamily="2" charset="2"/>
              <a:buChar char="§"/>
            </a:pPr>
            <a:r>
              <a:rPr lang="th-TH" dirty="0">
                <a:latin typeface="AngsanaUPC" panose="02020603050405020304" pitchFamily="18" charset="-34"/>
                <a:cs typeface="AngsanaUPC" panose="02020603050405020304" pitchFamily="18" charset="-34"/>
              </a:rPr>
              <a:t>ทำให้การออกแบบของคุณเข้าถึงได้โดยไม่ซับซ้อนเกินไปและใช้ป้ายกำกับ</a:t>
            </a:r>
            <a:r>
              <a:rPr lang="en-US" dirty="0">
                <a:latin typeface="AngsanaUPC" panose="02020603050405020304" pitchFamily="18" charset="-34"/>
                <a:cs typeface="AngsanaUPC" panose="02020603050405020304" pitchFamily="18" charset="-34"/>
              </a:rPr>
              <a:t> (Label) </a:t>
            </a:r>
            <a:r>
              <a:rPr lang="th-TH" dirty="0">
                <a:latin typeface="AngsanaUPC" panose="02020603050405020304" pitchFamily="18" charset="-34"/>
                <a:cs typeface="AngsanaUPC" panose="02020603050405020304" pitchFamily="18" charset="-34"/>
              </a:rPr>
              <a:t>และอธิบาย </a:t>
            </a:r>
            <a:endParaRPr lang="en-US" dirty="0">
              <a:latin typeface="AngsanaUPC" panose="02020603050405020304" pitchFamily="18" charset="-34"/>
              <a:cs typeface="AngsanaUPC" panose="02020603050405020304" pitchFamily="18" charset="-34"/>
            </a:endParaRPr>
          </a:p>
          <a:p>
            <a:pPr>
              <a:buClr>
                <a:schemeClr val="accent6">
                  <a:lumMod val="75000"/>
                </a:schemeClr>
              </a:buClr>
              <a:buFont typeface="Wingdings" panose="05000000000000000000" pitchFamily="2" charset="2"/>
              <a:buChar char="§"/>
            </a:pPr>
            <a:r>
              <a:rPr lang="th-TH" dirty="0">
                <a:latin typeface="AngsanaUPC" panose="02020603050405020304" pitchFamily="18" charset="-34"/>
                <a:cs typeface="AngsanaUPC" panose="02020603050405020304" pitchFamily="18" charset="-34"/>
              </a:rPr>
              <a:t>เพิ่มความน่าสนใจ ไม่น่าเบื่อด้วยการทำให้ภาพของคุณดูสวยงามแบบสุนทรียะ</a:t>
            </a:r>
            <a:r>
              <a:rPr lang="en-US" dirty="0">
                <a:latin typeface="AngsanaUPC" panose="02020603050405020304" pitchFamily="18" charset="-34"/>
                <a:cs typeface="AngsanaUPC" panose="02020603050405020304" pitchFamily="18" charset="-34"/>
              </a:rPr>
              <a:t> (Aesthetically pleasing)</a:t>
            </a:r>
            <a:r>
              <a:rPr lang="th-TH" dirty="0">
                <a:latin typeface="AngsanaUPC" panose="02020603050405020304" pitchFamily="18" charset="-34"/>
                <a:cs typeface="AngsanaUPC" panose="02020603050405020304" pitchFamily="18" charset="-34"/>
              </a:rPr>
              <a:t> </a:t>
            </a:r>
          </a:p>
          <a:p>
            <a:pPr>
              <a:buClr>
                <a:schemeClr val="accent6">
                  <a:lumMod val="75000"/>
                </a:schemeClr>
              </a:buClr>
              <a:buFont typeface="Wingdings" panose="05000000000000000000" pitchFamily="2" charset="2"/>
              <a:buChar char="§"/>
            </a:pPr>
            <a:r>
              <a:rPr lang="th-TH" dirty="0">
                <a:latin typeface="AngsanaUPC" panose="02020603050405020304" pitchFamily="18" charset="-34"/>
                <a:cs typeface="AngsanaUPC" panose="02020603050405020304" pitchFamily="18" charset="-34"/>
              </a:rPr>
              <a:t>ทำงานเพื่อให้ผู้ชมยอมรับการออกแบบภาพของคุณ</a:t>
            </a:r>
            <a:endParaRPr lang="en-US" dirty="0">
              <a:latin typeface="AngsanaUPC" panose="02020603050405020304" pitchFamily="18" charset="-34"/>
              <a:cs typeface="AngsanaUPC" panose="02020603050405020304" pitchFamily="18" charset="-34"/>
            </a:endParaRPr>
          </a:p>
          <a:p>
            <a:pPr marL="0" indent="0">
              <a:buClr>
                <a:schemeClr val="accent6">
                  <a:lumMod val="75000"/>
                </a:schemeClr>
              </a:buClr>
              <a:buNone/>
            </a:pPr>
            <a:endParaRPr lang="en-US" dirty="0">
              <a:latin typeface="AngsanaUPC" panose="02020603050405020304" pitchFamily="18" charset="-34"/>
              <a:cs typeface="AngsanaUPC" panose="02020603050405020304" pitchFamily="18" charset="-34"/>
            </a:endParaRPr>
          </a:p>
          <a:p>
            <a:pPr marL="0" indent="0">
              <a:buClr>
                <a:schemeClr val="accent6">
                  <a:lumMod val="75000"/>
                </a:schemeClr>
              </a:buClr>
              <a:buNone/>
            </a:pPr>
            <a:r>
              <a:rPr lang="en-US" b="1" dirty="0"/>
              <a:t>	The term aesthetically pleasing can be used to refer to anything in the world around us that we sense as being beautiful or enjoyable; including what we see, hear, touch, taste, and smell. We experience aesthetics using all our senses.</a:t>
            </a:r>
            <a:endParaRPr lang="en-US" dirty="0">
              <a:latin typeface="AngsanaUPC" panose="02020603050405020304" pitchFamily="18" charset="-34"/>
              <a:cs typeface="AngsanaUPC" panose="02020603050405020304" pitchFamily="18" charset="-34"/>
            </a:endParaRPr>
          </a:p>
        </p:txBody>
      </p:sp>
    </p:spTree>
    <p:extLst>
      <p:ext uri="{BB962C8B-B14F-4D97-AF65-F5344CB8AC3E}">
        <p14:creationId xmlns:p14="http://schemas.microsoft.com/office/powerpoint/2010/main" val="21661400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เอกสาร" ma:contentTypeID="0x01010033F4F0CD8D817A418EB7AB39AFF3EE4D" ma:contentTypeVersion="4" ma:contentTypeDescription="สร้างเอกสารใหม่" ma:contentTypeScope="" ma:versionID="e2c172b256718f1db86c20c82c5ab378">
  <xsd:schema xmlns:xsd="http://www.w3.org/2001/XMLSchema" xmlns:xs="http://www.w3.org/2001/XMLSchema" xmlns:p="http://schemas.microsoft.com/office/2006/metadata/properties" xmlns:ns2="3dcf0dbb-26dd-475a-91e0-464211e383c6" targetNamespace="http://schemas.microsoft.com/office/2006/metadata/properties" ma:root="true" ma:fieldsID="176452f82c6c5d3ae9294c8dd8622f64" ns2:_="">
    <xsd:import namespace="3dcf0dbb-26dd-475a-91e0-464211e383c6"/>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dcf0dbb-26dd-475a-91e0-464211e383c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ชนิดเนื้อหา"/>
        <xsd:element ref="dc:title" minOccurs="0" maxOccurs="1" ma:index="4" ma:displayName="ชื่อเรื่อง"/>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EC00AB6-B5E2-4494-9FC0-D6368E8CE0B4}">
  <ds:schemaRefs>
    <ds:schemaRef ds:uri="http://schemas.microsoft.com/sharepoint/v3/contenttype/forms"/>
  </ds:schemaRefs>
</ds:datastoreItem>
</file>

<file path=customXml/itemProps2.xml><?xml version="1.0" encoding="utf-8"?>
<ds:datastoreItem xmlns:ds="http://schemas.openxmlformats.org/officeDocument/2006/customXml" ds:itemID="{502A9D62-23C8-4124-839F-7DB2D145E9E9}">
  <ds:schemaRefs>
    <ds:schemaRef ds:uri="http://purl.org/dc/terms/"/>
    <ds:schemaRef ds:uri="http://schemas.microsoft.com/office/2006/metadata/properties"/>
    <ds:schemaRef ds:uri="http://schemas.microsoft.com/office/2006/documentManagement/types"/>
    <ds:schemaRef ds:uri="3dcf0dbb-26dd-475a-91e0-464211e383c6"/>
    <ds:schemaRef ds:uri="http://purl.org/dc/dcmitype/"/>
    <ds:schemaRef ds:uri="http://schemas.microsoft.com/office/infopath/2007/PartnerControls"/>
    <ds:schemaRef ds:uri="http://schemas.openxmlformats.org/package/2006/metadata/core-properties"/>
    <ds:schemaRef ds:uri="http://www.w3.org/XML/1998/namespace"/>
    <ds:schemaRef ds:uri="http://purl.org/dc/elements/1.1/"/>
  </ds:schemaRefs>
</ds:datastoreItem>
</file>

<file path=customXml/itemProps3.xml><?xml version="1.0" encoding="utf-8"?>
<ds:datastoreItem xmlns:ds="http://schemas.openxmlformats.org/officeDocument/2006/customXml" ds:itemID="{F0A17949-3470-479C-9290-610F534C881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dcf0dbb-26dd-475a-91e0-464211e383c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2876</TotalTime>
  <Words>460</Words>
  <Application>Microsoft Office PowerPoint</Application>
  <PresentationFormat>Widescreen</PresentationFormat>
  <Paragraphs>71</Paragraphs>
  <Slides>14</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14</vt:i4>
      </vt:variant>
    </vt:vector>
  </HeadingPairs>
  <TitlesOfParts>
    <vt:vector size="23" baseType="lpstr">
      <vt:lpstr>Angsana New</vt:lpstr>
      <vt:lpstr>AngsanaUPC</vt:lpstr>
      <vt:lpstr>Arial</vt:lpstr>
      <vt:lpstr>Calibri</vt:lpstr>
      <vt:lpstr>Calibri Light</vt:lpstr>
      <vt:lpstr>Cordia New</vt:lpstr>
      <vt:lpstr>inherit</vt:lpstr>
      <vt:lpstr>Wingdings</vt:lpstr>
      <vt:lpstr>Office Theme</vt:lpstr>
      <vt:lpstr>Chapter 4</vt:lpstr>
      <vt:lpstr>Story telling with data </vt:lpstr>
      <vt:lpstr>6 important steps of Story telling (Cole Nussbaumer Knaflic, 2015)</vt:lpstr>
      <vt:lpstr>1. Understand the context (เข้าใจบริบท ) (Cole Nussbaumer Knaflic, 2015, pp253)</vt:lpstr>
      <vt:lpstr>1. Understand the context (เข้าใจบริบท ) (Cole Nussbaumer Knaflic, 2015, pp253)</vt:lpstr>
      <vt:lpstr>2. Choose an appropriate visual display. เลือกใช้สิ่งที่นำเสนอให้เหมาะสม</vt:lpstr>
      <vt:lpstr>3. Eliminate clutter (ขจัดความยุ่งเหยิงสับสนหรือสิ่งใดที่เกินพอดีจากภาพนำเสนอออกไป)</vt:lpstr>
      <vt:lpstr>4. Focus attention where you want it (มุ่งประเด็นในสิ่งที่ต้องการ )</vt:lpstr>
      <vt:lpstr>5. Think like a designer (คิดอย่างนักออกแบบ)</vt:lpstr>
      <vt:lpstr>Aesthetically pleasing picture</vt:lpstr>
      <vt:lpstr>Aesthetically pleasing Visualization</vt:lpstr>
      <vt:lpstr>6. Tell a story (เล่าเรื่องราวออกมา)</vt:lpstr>
      <vt:lpstr>Reference </vt:lpstr>
      <vt:lpstr>การบ้าน</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2</dc:title>
  <dc:creator>Employee</dc:creator>
  <cp:lastModifiedBy>Employee</cp:lastModifiedBy>
  <cp:revision>111</cp:revision>
  <dcterms:created xsi:type="dcterms:W3CDTF">2022-06-18T09:08:53Z</dcterms:created>
  <dcterms:modified xsi:type="dcterms:W3CDTF">2022-08-07T15:47:09Z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0x01010033F4F0CD8D817A418EB7AB39AFF3EE4D</vt:lpwstr>
  </property>
</Properties>
</file>