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84" r:id="rId9"/>
    <p:sldId id="261" r:id="rId10"/>
    <p:sldId id="283" r:id="rId11"/>
    <p:sldId id="262" r:id="rId12"/>
    <p:sldId id="269" r:id="rId13"/>
    <p:sldId id="263" r:id="rId14"/>
    <p:sldId id="264" r:id="rId15"/>
    <p:sldId id="265" r:id="rId16"/>
    <p:sldId id="267" r:id="rId17"/>
    <p:sldId id="266" r:id="rId18"/>
    <p:sldId id="268"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ployee" initials="E" lastIdx="1" clrIdx="0">
    <p:extLst>
      <p:ext uri="{19B8F6BF-5375-455C-9EA6-DF929625EA0E}">
        <p15:presenceInfo xmlns:p15="http://schemas.microsoft.com/office/powerpoint/2012/main" userId="e1f3eb64105e3e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D5B"/>
    <a:srgbClr val="FF6600"/>
    <a:srgbClr val="D0C9D5"/>
    <a:srgbClr val="FFE593"/>
    <a:srgbClr val="FFDD71"/>
    <a:srgbClr val="E4E3C3"/>
    <a:srgbClr val="006699"/>
    <a:srgbClr val="FDCF73"/>
    <a:srgbClr val="FFEBAB"/>
    <a:srgbClr val="3A6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7926E-60DE-49AE-B198-EF9237DE2298}" v="2" dt="2022-07-19T02:16:0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62"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inthip sakphoowadon" userId="S::surinthip.sa@up.ac.th::3c92aa5d-fca7-4b9d-9fb5-3b4703453dd0" providerId="AD" clId="Web-{4237926E-60DE-49AE-B198-EF9237DE2298}"/>
    <pc:docChg chg="modSld">
      <pc:chgData name="surinthip sakphoowadon" userId="S::surinthip.sa@up.ac.th::3c92aa5d-fca7-4b9d-9fb5-3b4703453dd0" providerId="AD" clId="Web-{4237926E-60DE-49AE-B198-EF9237DE2298}" dt="2022-07-19T02:16:05.753" v="1" actId="14100"/>
      <pc:docMkLst>
        <pc:docMk/>
      </pc:docMkLst>
      <pc:sldChg chg="modSp">
        <pc:chgData name="surinthip sakphoowadon" userId="S::surinthip.sa@up.ac.th::3c92aa5d-fca7-4b9d-9fb5-3b4703453dd0" providerId="AD" clId="Web-{4237926E-60DE-49AE-B198-EF9237DE2298}" dt="2022-07-19T02:16:05.753" v="1" actId="14100"/>
        <pc:sldMkLst>
          <pc:docMk/>
          <pc:sldMk cId="2814402016" sldId="258"/>
        </pc:sldMkLst>
        <pc:picChg chg="mod">
          <ac:chgData name="surinthip sakphoowadon" userId="S::surinthip.sa@up.ac.th::3c92aa5d-fca7-4b9d-9fb5-3b4703453dd0" providerId="AD" clId="Web-{4237926E-60DE-49AE-B198-EF9237DE2298}" dt="2022-07-19T02:16:01.972" v="0" actId="14100"/>
          <ac:picMkLst>
            <pc:docMk/>
            <pc:sldMk cId="2814402016" sldId="258"/>
            <ac:picMk id="4" creationId="{00000000-0000-0000-0000-000000000000}"/>
          </ac:picMkLst>
        </pc:picChg>
        <pc:picChg chg="mod">
          <ac:chgData name="surinthip sakphoowadon" userId="S::surinthip.sa@up.ac.th::3c92aa5d-fca7-4b9d-9fb5-3b4703453dd0" providerId="AD" clId="Web-{4237926E-60DE-49AE-B198-EF9237DE2298}" dt="2022-07-19T02:16:05.753" v="1" actId="14100"/>
          <ac:picMkLst>
            <pc:docMk/>
            <pc:sldMk cId="2814402016" sldId="258"/>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B606C9-A907-43F1-A1C9-4C061DA2DAF8}"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57407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606C9-A907-43F1-A1C9-4C061DA2DAF8}"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191312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606C9-A907-43F1-A1C9-4C061DA2DAF8}"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50568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606C9-A907-43F1-A1C9-4C061DA2DAF8}"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2210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B606C9-A907-43F1-A1C9-4C061DA2DAF8}"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49054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606C9-A907-43F1-A1C9-4C061DA2DAF8}"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10699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606C9-A907-43F1-A1C9-4C061DA2DAF8}"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38174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606C9-A907-43F1-A1C9-4C061DA2DAF8}"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6351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606C9-A907-43F1-A1C9-4C061DA2DAF8}"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419383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B606C9-A907-43F1-A1C9-4C061DA2DAF8}"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36403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B606C9-A907-43F1-A1C9-4C061DA2DAF8}"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17E1E-9547-41E8-9F08-28EBE8BA8F8C}" type="slidenum">
              <a:rPr lang="en-US" smtClean="0"/>
              <a:t>‹#›</a:t>
            </a:fld>
            <a:endParaRPr lang="en-US"/>
          </a:p>
        </p:txBody>
      </p:sp>
    </p:spTree>
    <p:extLst>
      <p:ext uri="{BB962C8B-B14F-4D97-AF65-F5344CB8AC3E}">
        <p14:creationId xmlns:p14="http://schemas.microsoft.com/office/powerpoint/2010/main" val="223057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606C9-A907-43F1-A1C9-4C061DA2DAF8}" type="datetimeFigureOut">
              <a:rPr lang="en-US" smtClean="0"/>
              <a:t>8/8/2022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17E1E-9547-41E8-9F08-28EBE8BA8F8C}" type="slidenum">
              <a:rPr lang="en-US" smtClean="0"/>
              <a:t>‹#›</a:t>
            </a:fld>
            <a:endParaRPr lang="en-US"/>
          </a:p>
        </p:txBody>
      </p:sp>
    </p:spTree>
    <p:extLst>
      <p:ext uri="{BB962C8B-B14F-4D97-AF65-F5344CB8AC3E}">
        <p14:creationId xmlns:p14="http://schemas.microsoft.com/office/powerpoint/2010/main" val="1327214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Storytelling with Data</a:t>
            </a:r>
            <a:br>
              <a:rPr lang="en-US"/>
            </a:br>
            <a:endParaRPr lang="en-US"/>
          </a:p>
        </p:txBody>
      </p:sp>
      <p:sp>
        <p:nvSpPr>
          <p:cNvPr id="3" name="Subtitle 2"/>
          <p:cNvSpPr>
            <a:spLocks noGrp="1"/>
          </p:cNvSpPr>
          <p:nvPr>
            <p:ph type="subTitle" idx="1"/>
          </p:nvPr>
        </p:nvSpPr>
        <p:spPr/>
        <p:txBody>
          <a:bodyPr/>
          <a:lstStyle/>
          <a:p>
            <a:r>
              <a:rPr lang="en-US"/>
              <a:t>4.1 The importance of context </a:t>
            </a:r>
          </a:p>
        </p:txBody>
      </p:sp>
      <p:sp>
        <p:nvSpPr>
          <p:cNvPr id="4" name="TextBox 3"/>
          <p:cNvSpPr txBox="1"/>
          <p:nvPr/>
        </p:nvSpPr>
        <p:spPr>
          <a:xfrm>
            <a:off x="7869382" y="5555673"/>
            <a:ext cx="3629891" cy="646331"/>
          </a:xfrm>
          <a:prstGeom prst="rect">
            <a:avLst/>
          </a:prstGeom>
          <a:noFill/>
        </p:spPr>
        <p:txBody>
          <a:bodyPr wrap="square" rtlCol="0">
            <a:spAutoFit/>
          </a:bodyPr>
          <a:lstStyle/>
          <a:p>
            <a:r>
              <a:rPr lang="th-TH" sz="3600" dirty="0" smtClean="0"/>
              <a:t>โดย สุรินทร์ทิพ ศักดิ์ภูวดล</a:t>
            </a:r>
            <a:endParaRPr lang="en-US" sz="3600" dirty="0"/>
          </a:p>
        </p:txBody>
      </p:sp>
    </p:spTree>
    <p:extLst>
      <p:ext uri="{BB962C8B-B14F-4D97-AF65-F5344CB8AC3E}">
        <p14:creationId xmlns:p14="http://schemas.microsoft.com/office/powerpoint/2010/main" val="204200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1. Action</a:t>
            </a:r>
          </a:p>
          <a:p>
            <a:pPr marL="0" indent="0">
              <a:buNone/>
            </a:pPr>
            <a:r>
              <a:rPr lang="en-US"/>
              <a:t>	What do you need your audience to know or do? This is the point where you think through how to make what you communicate relevant for your audience and form a clear understanding of why they should care about what you say. You should always want your audience to know or do something.</a:t>
            </a:r>
          </a:p>
        </p:txBody>
      </p:sp>
      <p:sp>
        <p:nvSpPr>
          <p:cNvPr id="5" name="Title 1"/>
          <p:cNvSpPr>
            <a:spLocks noGrp="1"/>
          </p:cNvSpPr>
          <p:nvPr>
            <p:ph type="title"/>
          </p:nvPr>
        </p:nvSpPr>
        <p:spPr>
          <a:xfrm>
            <a:off x="0" y="1"/>
            <a:ext cx="12192000" cy="944880"/>
          </a:xfrm>
          <a:solidFill>
            <a:schemeClr val="accent6">
              <a:lumMod val="40000"/>
              <a:lumOff val="60000"/>
            </a:schemeClr>
          </a:solidFill>
        </p:spPr>
        <p:txBody>
          <a:bodyPr/>
          <a:lstStyle/>
          <a:p>
            <a:r>
              <a:rPr lang="en-US"/>
              <a:t>What</a:t>
            </a:r>
          </a:p>
        </p:txBody>
      </p:sp>
    </p:spTree>
    <p:extLst>
      <p:ext uri="{BB962C8B-B14F-4D97-AF65-F5344CB8AC3E}">
        <p14:creationId xmlns:p14="http://schemas.microsoft.com/office/powerpoint/2010/main" val="72463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0863"/>
            <a:ext cx="10515600" cy="1088353"/>
          </a:xfrm>
        </p:spPr>
        <p:txBody>
          <a:bodyPr>
            <a:normAutofit/>
          </a:bodyPr>
          <a:lstStyle/>
          <a:p>
            <a:r>
              <a:rPr lang="en-US" sz="3600"/>
              <a:t>Prompting action:  </a:t>
            </a:r>
            <a:r>
              <a:rPr lang="th-TH" sz="3600"/>
              <a:t>คำที่ช่วยกระตุ้น หรือช่วยให้เริ่มคิด ในการสนทนา</a:t>
            </a:r>
            <a:endParaRPr lang="en-US" sz="3600"/>
          </a:p>
        </p:txBody>
      </p:sp>
      <p:sp>
        <p:nvSpPr>
          <p:cNvPr id="3" name="Content Placeholder 2"/>
          <p:cNvSpPr>
            <a:spLocks noGrp="1"/>
          </p:cNvSpPr>
          <p:nvPr>
            <p:ph idx="1"/>
          </p:nvPr>
        </p:nvSpPr>
        <p:spPr>
          <a:xfrm>
            <a:off x="838200" y="1933123"/>
            <a:ext cx="10515600" cy="893056"/>
          </a:xfrm>
        </p:spPr>
        <p:txBody>
          <a:bodyPr/>
          <a:lstStyle/>
          <a:p>
            <a:pPr marL="0" indent="0">
              <a:buNone/>
            </a:pPr>
            <a:r>
              <a:rPr lang="en-US"/>
              <a:t>	Here are some action words to help act as thought starters as you determine what you are asking of your audience: </a:t>
            </a:r>
          </a:p>
        </p:txBody>
      </p:sp>
      <p:sp>
        <p:nvSpPr>
          <p:cNvPr id="4" name="Rounded Rectangle 3"/>
          <p:cNvSpPr/>
          <p:nvPr/>
        </p:nvSpPr>
        <p:spPr>
          <a:xfrm>
            <a:off x="1095156" y="2802953"/>
            <a:ext cx="9634451" cy="18606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accept | agree | begin | believe | change | collaborate | commence | create | defend | desire | differentiate | do | empathize | empower | encourage | engage | establish | examine | facilitate | familiarize | form | implement | include | influence | invest | invigorate | know | learn | like | persuade | plan | promote | pursue | recommend | receive | remember | report | respond | secure | support | simplify | start | try | understand | validate</a:t>
            </a:r>
          </a:p>
        </p:txBody>
      </p:sp>
      <p:sp>
        <p:nvSpPr>
          <p:cNvPr id="5" name="Rounded Rectangle 4"/>
          <p:cNvSpPr/>
          <p:nvPr/>
        </p:nvSpPr>
        <p:spPr>
          <a:xfrm>
            <a:off x="1095157" y="4799554"/>
            <a:ext cx="9634451" cy="18606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chemeClr val="tx1"/>
                </a:solidFill>
              </a:rPr>
              <a:t>ยอมรับ | เห็นด้วย | เริ่ม | เชื่อ | </a:t>
            </a:r>
            <a:r>
              <a:rPr lang="th-TH" b="1">
                <a:solidFill>
                  <a:srgbClr val="C00000"/>
                </a:solidFill>
              </a:rPr>
              <a:t>เปลี่ยน</a:t>
            </a:r>
            <a:r>
              <a:rPr lang="th-TH">
                <a:solidFill>
                  <a:schemeClr val="tx1"/>
                </a:solidFill>
              </a:rPr>
              <a:t> | ร่วมมือ | เริ่ม | สร้าง | ปกป้อง | ความปรารถนา | แตกต่าง | ทำ | เห็นอกเห็นใจ | อำนาจ | ให้กำลังใจ | มีส่วนร่วม | ก่อตั้ง | ตรวจสอบ | อำนวยความสะดวก | ทำความคุ้นเคย | แบบฟอร์ม | ดำเนินการ | รวม | อิทธิพล | ลงทุน | เติมพลัง | รู้ | เรียนรู้ | ชอบ | ชักชวน | </a:t>
            </a:r>
            <a:r>
              <a:rPr lang="th-TH" b="1">
                <a:solidFill>
                  <a:srgbClr val="C00000"/>
                </a:solidFill>
              </a:rPr>
              <a:t>แผน</a:t>
            </a:r>
            <a:r>
              <a:rPr lang="th-TH">
                <a:solidFill>
                  <a:schemeClr val="tx1"/>
                </a:solidFill>
              </a:rPr>
              <a:t> | โปรโมท | ไล่ตาม | แนะนำ | รับ | จำไว้ | </a:t>
            </a:r>
            <a:r>
              <a:rPr lang="th-TH" b="1">
                <a:solidFill>
                  <a:srgbClr val="C00000"/>
                </a:solidFill>
              </a:rPr>
              <a:t>รายงาน</a:t>
            </a:r>
            <a:r>
              <a:rPr lang="th-TH">
                <a:solidFill>
                  <a:schemeClr val="tx1"/>
                </a:solidFill>
              </a:rPr>
              <a:t> | ตอบกลับ | ปลอดภัย | สนับสนุน | ลดความซับซ้อน | เริ่ม | ลอง | เข้าใจ | </a:t>
            </a:r>
            <a:r>
              <a:rPr lang="th-TH">
                <a:solidFill>
                  <a:srgbClr val="C00000"/>
                </a:solidFill>
              </a:rPr>
              <a:t>ตรวจสอบความถูกต้อง</a:t>
            </a:r>
            <a:endParaRPr lang="en-US">
              <a:solidFill>
                <a:srgbClr val="C00000"/>
              </a:solidFill>
            </a:endParaRPr>
          </a:p>
        </p:txBody>
      </p:sp>
      <p:sp>
        <p:nvSpPr>
          <p:cNvPr id="6"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205030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6954"/>
            <a:ext cx="10515600" cy="683113"/>
          </a:xfrm>
        </p:spPr>
        <p:txBody>
          <a:bodyPr/>
          <a:lstStyle/>
          <a:p>
            <a:pPr marL="0" indent="0">
              <a:buNone/>
            </a:pPr>
            <a:r>
              <a:rPr lang="en-US"/>
              <a:t>2. Mechanism</a:t>
            </a:r>
          </a:p>
          <a:p>
            <a:pPr marL="0" indent="0">
              <a:buNone/>
            </a:pPr>
            <a:endParaRPr lang="en-US"/>
          </a:p>
        </p:txBody>
      </p:sp>
      <p:pic>
        <p:nvPicPr>
          <p:cNvPr id="5" name="Picture 4"/>
          <p:cNvPicPr>
            <a:picLocks noChangeAspect="1"/>
          </p:cNvPicPr>
          <p:nvPr/>
        </p:nvPicPr>
        <p:blipFill>
          <a:blip r:embed="rId2"/>
          <a:stretch>
            <a:fillRect/>
          </a:stretch>
        </p:blipFill>
        <p:spPr>
          <a:xfrm>
            <a:off x="3054305" y="2235040"/>
            <a:ext cx="5442805" cy="2688652"/>
          </a:xfrm>
          <a:prstGeom prst="rect">
            <a:avLst/>
          </a:prstGeom>
        </p:spPr>
      </p:pic>
      <p:sp>
        <p:nvSpPr>
          <p:cNvPr id="6" name="Rectangle 5"/>
          <p:cNvSpPr/>
          <p:nvPr/>
        </p:nvSpPr>
        <p:spPr>
          <a:xfrm>
            <a:off x="838200" y="1760067"/>
            <a:ext cx="2080098" cy="3693319"/>
          </a:xfrm>
          <a:prstGeom prst="rect">
            <a:avLst/>
          </a:prstGeom>
        </p:spPr>
        <p:txBody>
          <a:bodyPr wrap="square">
            <a:spAutoFit/>
          </a:bodyPr>
          <a:lstStyle/>
          <a:p>
            <a:r>
              <a:rPr lang="en-US">
                <a:solidFill>
                  <a:srgbClr val="FF0000"/>
                </a:solidFill>
              </a:rPr>
              <a:t>At the left, </a:t>
            </a:r>
            <a:r>
              <a:rPr lang="en-US"/>
              <a:t>with a live presentation, you (the presenter) are in full control. You determine what the audience sees and when they see it. You can respond to visual cues to speed up, slow down, or go into a particular point in more or less detail. </a:t>
            </a:r>
          </a:p>
        </p:txBody>
      </p:sp>
      <p:sp>
        <p:nvSpPr>
          <p:cNvPr id="8" name="Rectangle 7"/>
          <p:cNvSpPr/>
          <p:nvPr/>
        </p:nvSpPr>
        <p:spPr>
          <a:xfrm>
            <a:off x="8497110" y="1690687"/>
            <a:ext cx="2856690" cy="4801314"/>
          </a:xfrm>
          <a:prstGeom prst="rect">
            <a:avLst/>
          </a:prstGeom>
        </p:spPr>
        <p:txBody>
          <a:bodyPr wrap="square">
            <a:spAutoFit/>
          </a:bodyPr>
          <a:lstStyle/>
          <a:p>
            <a:r>
              <a:rPr lang="en-US">
                <a:solidFill>
                  <a:srgbClr val="FF0000"/>
                </a:solidFill>
              </a:rPr>
              <a:t>At the right side of the spectrum, </a:t>
            </a:r>
            <a:r>
              <a:rPr lang="en-US"/>
              <a:t>with a written document or email, you (the creator of the document or email) have less control. In this case, the audience is in control of how they consume the information. The level of detail that is needed here is typically higher because you aren’t there to see and respond to your audience’s cues. Rather, the document will need to directly address more of the potential questions.</a:t>
            </a:r>
          </a:p>
        </p:txBody>
      </p:sp>
      <p:sp>
        <p:nvSpPr>
          <p:cNvPr id="10"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82954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4881"/>
            <a:ext cx="12192000" cy="904169"/>
          </a:xfrm>
          <a:solidFill>
            <a:schemeClr val="accent4">
              <a:lumMod val="40000"/>
              <a:lumOff val="60000"/>
            </a:schemeClr>
          </a:solidFill>
        </p:spPr>
        <p:txBody>
          <a:bodyPr/>
          <a:lstStyle/>
          <a:p>
            <a:r>
              <a:rPr lang="en-US"/>
              <a:t>For live presentations, practice makes perfect</a:t>
            </a:r>
          </a:p>
        </p:txBody>
      </p:sp>
      <p:sp>
        <p:nvSpPr>
          <p:cNvPr id="4" name="Rectangle 3"/>
          <p:cNvSpPr/>
          <p:nvPr/>
        </p:nvSpPr>
        <p:spPr>
          <a:xfrm>
            <a:off x="325444" y="2235201"/>
            <a:ext cx="6877996" cy="3834860"/>
          </a:xfrm>
          <a:prstGeom prst="rect">
            <a:avLst/>
          </a:prstGeom>
        </p:spPr>
        <p:txBody>
          <a:bodyPr wrap="square">
            <a:spAutoFit/>
          </a:bodyPr>
          <a:lstStyle/>
          <a:p>
            <a:r>
              <a:rPr lang="en-US"/>
              <a:t>	Do not use your slides as your teleprompter! If you find yourself reading each slide out loud during a presentation, you are using them as one. This creates a painful audience experience.</a:t>
            </a:r>
            <a:endParaRPr lang="th-TH"/>
          </a:p>
          <a:p>
            <a:endParaRPr lang="th-TH"/>
          </a:p>
          <a:p>
            <a:r>
              <a:rPr lang="en-US"/>
              <a:t>	There are a few tips for getting comfortable with your material as you prepare for your presentation: </a:t>
            </a:r>
          </a:p>
          <a:p>
            <a:r>
              <a:rPr lang="en-US"/>
              <a:t>• Write out speaking notes with the important points you want to make with each slide. </a:t>
            </a:r>
          </a:p>
          <a:p>
            <a:r>
              <a:rPr lang="en-US"/>
              <a:t>• Practice what you want to say out loud to yourself: this ignites a different part of the brain to help you remember your talking points. It also forces you to articulate the transitions between slides that sometimes trip up presenters. </a:t>
            </a:r>
          </a:p>
          <a:p>
            <a:r>
              <a:rPr lang="en-US"/>
              <a:t>• Give a mock presentation to a friend or colleague.</a:t>
            </a:r>
          </a:p>
        </p:txBody>
      </p:sp>
      <p:sp>
        <p:nvSpPr>
          <p:cNvPr id="5" name="Flowchart: Alternate Process 4"/>
          <p:cNvSpPr/>
          <p:nvPr/>
        </p:nvSpPr>
        <p:spPr>
          <a:xfrm>
            <a:off x="7636212" y="2235200"/>
            <a:ext cx="4241260" cy="383486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r>
              <a:rPr lang="th-TH" sz="2800" b="1">
                <a:solidFill>
                  <a:schemeClr val="tx1"/>
                </a:solidFill>
                <a:latin typeface="AngsanaUPC" panose="02020603050405020304" pitchFamily="18" charset="-34"/>
                <a:cs typeface="AngsanaUPC" panose="02020603050405020304" pitchFamily="18" charset="-34"/>
              </a:rPr>
              <a:t>เคล็ดลับในการนำเสนอ</a:t>
            </a:r>
            <a:r>
              <a:rPr lang="en-US" sz="2800" b="1">
                <a:solidFill>
                  <a:schemeClr val="tx1"/>
                </a:solidFill>
                <a:latin typeface="AngsanaUPC" panose="02020603050405020304" pitchFamily="18" charset="-34"/>
                <a:cs typeface="AngsanaUPC" panose="02020603050405020304" pitchFamily="18" charset="-34"/>
              </a:rPr>
              <a:t>:</a:t>
            </a:r>
          </a:p>
          <a:p>
            <a:endParaRPr lang="th-TH" sz="2800" b="1">
              <a:solidFill>
                <a:schemeClr val="tx1"/>
              </a:solidFill>
              <a:latin typeface="AngsanaUPC" panose="02020603050405020304" pitchFamily="18" charset="-34"/>
              <a:cs typeface="AngsanaUPC" panose="02020603050405020304" pitchFamily="18" charset="-34"/>
            </a:endParaRPr>
          </a:p>
          <a:p>
            <a:r>
              <a:rPr lang="th-TH" sz="2800" b="1">
                <a:solidFill>
                  <a:schemeClr val="tx1"/>
                </a:solidFill>
                <a:latin typeface="AngsanaUPC" panose="02020603050405020304" pitchFamily="18" charset="-34"/>
                <a:cs typeface="AngsanaUPC" panose="02020603050405020304" pitchFamily="18" charset="-34"/>
              </a:rPr>
              <a:t>1. เขียนโน๊ต ในการนำเสนอ</a:t>
            </a:r>
          </a:p>
          <a:p>
            <a:r>
              <a:rPr lang="th-TH" sz="2800" b="1">
                <a:solidFill>
                  <a:schemeClr val="tx1"/>
                </a:solidFill>
                <a:latin typeface="AngsanaUPC" panose="02020603050405020304" pitchFamily="18" charset="-34"/>
                <a:cs typeface="AngsanaUPC" panose="02020603050405020304" pitchFamily="18" charset="-34"/>
              </a:rPr>
              <a:t>2. ฝึกพูด</a:t>
            </a:r>
          </a:p>
          <a:p>
            <a:r>
              <a:rPr lang="th-TH" sz="2800" b="1">
                <a:solidFill>
                  <a:schemeClr val="tx1"/>
                </a:solidFill>
                <a:latin typeface="AngsanaUPC" panose="02020603050405020304" pitchFamily="18" charset="-34"/>
                <a:cs typeface="AngsanaUPC" panose="02020603050405020304" pitchFamily="18" charset="-34"/>
              </a:rPr>
              <a:t>3. ฝึก </a:t>
            </a:r>
            <a:r>
              <a:rPr lang="en-US" sz="2800" b="1">
                <a:solidFill>
                  <a:schemeClr val="tx1"/>
                </a:solidFill>
                <a:latin typeface="AngsanaUPC" panose="02020603050405020304" pitchFamily="18" charset="-34"/>
                <a:cs typeface="AngsanaUPC" panose="02020603050405020304" pitchFamily="18" charset="-34"/>
              </a:rPr>
              <a:t>Present </a:t>
            </a:r>
            <a:r>
              <a:rPr lang="th-TH" sz="2800" b="1">
                <a:solidFill>
                  <a:schemeClr val="tx1"/>
                </a:solidFill>
                <a:latin typeface="AngsanaUPC" panose="02020603050405020304" pitchFamily="18" charset="-34"/>
                <a:cs typeface="AngsanaUPC" panose="02020603050405020304" pitchFamily="18" charset="-34"/>
              </a:rPr>
              <a:t>กับผู้ร่วมงานก่อน </a:t>
            </a:r>
            <a:r>
              <a:rPr lang="en-US" sz="2800" b="1">
                <a:solidFill>
                  <a:schemeClr val="tx1"/>
                </a:solidFill>
                <a:latin typeface="AngsanaUPC" panose="02020603050405020304" pitchFamily="18" charset="-34"/>
                <a:cs typeface="AngsanaUPC" panose="02020603050405020304" pitchFamily="18" charset="-34"/>
              </a:rPr>
              <a:t>Present </a:t>
            </a:r>
            <a:r>
              <a:rPr lang="th-TH" sz="2800" b="1">
                <a:solidFill>
                  <a:schemeClr val="tx1"/>
                </a:solidFill>
                <a:latin typeface="AngsanaUPC" panose="02020603050405020304" pitchFamily="18" charset="-34"/>
                <a:cs typeface="AngsanaUPC" panose="02020603050405020304" pitchFamily="18" charset="-34"/>
              </a:rPr>
              <a:t>จริง</a:t>
            </a:r>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en-US" sz="2800" b="1">
              <a:solidFill>
                <a:schemeClr val="tx1"/>
              </a:solidFill>
              <a:latin typeface="AngsanaUPC" panose="02020603050405020304" pitchFamily="18" charset="-34"/>
              <a:cs typeface="AngsanaUPC" panose="02020603050405020304" pitchFamily="18" charset="-34"/>
            </a:endParaRPr>
          </a:p>
          <a:p>
            <a:endParaRPr lang="th-TH" sz="2800" b="1">
              <a:solidFill>
                <a:schemeClr val="tx1"/>
              </a:solidFill>
              <a:latin typeface="AngsanaUPC" panose="02020603050405020304" pitchFamily="18" charset="-34"/>
              <a:cs typeface="AngsanaUPC" panose="02020603050405020304" pitchFamily="18" charset="-34"/>
            </a:endParaRPr>
          </a:p>
          <a:p>
            <a:endParaRPr lang="en-US" sz="2800">
              <a:solidFill>
                <a:schemeClr val="tx1"/>
              </a:solidFill>
              <a:latin typeface="AngsanaUPC" panose="02020603050405020304" pitchFamily="18" charset="-34"/>
              <a:cs typeface="AngsanaUPC" panose="02020603050405020304" pitchFamily="18" charset="-34"/>
            </a:endParaRPr>
          </a:p>
        </p:txBody>
      </p:sp>
      <p:sp>
        <p:nvSpPr>
          <p:cNvPr id="6"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9028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77328"/>
            <a:ext cx="10815536" cy="4486275"/>
          </a:xfrm>
        </p:spPr>
        <p:txBody>
          <a:bodyPr/>
          <a:lstStyle/>
          <a:p>
            <a:pPr marL="0" indent="0">
              <a:buNone/>
            </a:pPr>
            <a:r>
              <a:rPr lang="en-US">
                <a:latin typeface="AngsanaUPC" panose="02020603050405020304" pitchFamily="18" charset="-34"/>
                <a:cs typeface="AngsanaUPC" panose="02020603050405020304" pitchFamily="18" charset="-34"/>
              </a:rPr>
              <a:t>L</a:t>
            </a:r>
            <a:r>
              <a:rPr lang="en-US" b="1">
                <a:latin typeface="AngsanaUPC" panose="02020603050405020304" pitchFamily="18" charset="-34"/>
                <a:cs typeface="AngsanaUPC" panose="02020603050405020304" pitchFamily="18" charset="-34"/>
              </a:rPr>
              <a:t>ive presentation (</a:t>
            </a:r>
            <a:r>
              <a:rPr lang="th-TH" b="1">
                <a:latin typeface="AngsanaUPC" panose="02020603050405020304" pitchFamily="18" charset="-34"/>
                <a:cs typeface="AngsanaUPC" panose="02020603050405020304" pitchFamily="18" charset="-34"/>
              </a:rPr>
              <a:t>นำเสนอต่อหน้าผู้ฟัง</a:t>
            </a:r>
            <a:r>
              <a:rPr lang="en-US" b="1">
                <a:latin typeface="AngsanaUPC" panose="02020603050405020304" pitchFamily="18" charset="-34"/>
                <a:cs typeface="AngsanaUPC" panose="02020603050405020304" pitchFamily="18" charset="-34"/>
              </a:rPr>
              <a:t>)</a:t>
            </a:r>
            <a:r>
              <a:rPr lang="th-TH" b="1">
                <a:latin typeface="AngsanaUPC" panose="02020603050405020304" pitchFamily="18" charset="-34"/>
                <a:cs typeface="AngsanaUPC" panose="02020603050405020304" pitchFamily="18" charset="-34"/>
              </a:rPr>
              <a:t> </a:t>
            </a:r>
          </a:p>
          <a:p>
            <a:pPr marL="0" indent="0">
              <a:buNone/>
            </a:pPr>
            <a:endParaRPr lang="en-US" b="1">
              <a:latin typeface="AngsanaUPC" panose="02020603050405020304" pitchFamily="18" charset="-34"/>
              <a:cs typeface="AngsanaUPC" panose="02020603050405020304" pitchFamily="18" charset="-34"/>
            </a:endParaRPr>
          </a:p>
          <a:p>
            <a:pPr marL="0" indent="0">
              <a:buNone/>
            </a:pPr>
            <a:r>
              <a:rPr lang="th-TH" b="1">
                <a:solidFill>
                  <a:srgbClr val="00B050"/>
                </a:solidFill>
                <a:latin typeface="AngsanaUPC" panose="02020603050405020304" pitchFamily="18" charset="-34"/>
                <a:cs typeface="AngsanaUPC" panose="02020603050405020304" pitchFamily="18" charset="-34"/>
              </a:rPr>
              <a:t>ข้อดี</a:t>
            </a:r>
            <a:r>
              <a:rPr lang="th-TH">
                <a:solidFill>
                  <a:srgbClr val="00B050"/>
                </a:solidFill>
                <a:latin typeface="AngsanaUPC" panose="02020603050405020304" pitchFamily="18" charset="-34"/>
                <a:cs typeface="AngsanaUPC" panose="02020603050405020304" pitchFamily="18" charset="-34"/>
              </a:rPr>
              <a:t> </a:t>
            </a:r>
            <a:r>
              <a:rPr lang="en-US">
                <a:solidFill>
                  <a:srgbClr val="00B050"/>
                </a:solidFill>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เราสามารถโต้ตอบ</a:t>
            </a: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ตอบคำถามผู้ฟังที่อยู่ในห้องประชุมได้หมด</a:t>
            </a:r>
            <a:r>
              <a:rPr lang="en-US">
                <a:latin typeface="AngsanaUPC" panose="02020603050405020304" pitchFamily="18" charset="-34"/>
                <a:cs typeface="AngsanaUPC" panose="02020603050405020304" pitchFamily="18" charset="-34"/>
              </a:rPr>
              <a:t>  </a:t>
            </a:r>
          </a:p>
          <a:p>
            <a:pPr marL="0" indent="0">
              <a:buNone/>
            </a:pPr>
            <a:r>
              <a:rPr lang="th-TH" b="1">
                <a:solidFill>
                  <a:srgbClr val="C00000"/>
                </a:solidFill>
                <a:latin typeface="AngsanaUPC" panose="02020603050405020304" pitchFamily="18" charset="-34"/>
                <a:cs typeface="AngsanaUPC" panose="02020603050405020304" pitchFamily="18" charset="-34"/>
              </a:rPr>
              <a:t>แต่</a:t>
            </a:r>
            <a:r>
              <a:rPr lang="en-US">
                <a:latin typeface="AngsanaUPC" panose="02020603050405020304" pitchFamily="18" charset="-34"/>
                <a:cs typeface="AngsanaUPC" panose="02020603050405020304" pitchFamily="18" charset="-34"/>
              </a:rPr>
              <a:t> : </a:t>
            </a:r>
            <a:r>
              <a:rPr lang="th-TH">
                <a:latin typeface="AngsanaUPC" panose="02020603050405020304" pitchFamily="18" charset="-34"/>
                <a:cs typeface="AngsanaUPC" panose="02020603050405020304" pitchFamily="18" charset="-34"/>
              </a:rPr>
              <a:t> ถ้า </a:t>
            </a:r>
            <a:r>
              <a:rPr lang="en-US">
                <a:latin typeface="AngsanaUPC" panose="02020603050405020304" pitchFamily="18" charset="-34"/>
                <a:cs typeface="AngsanaUPC" panose="02020603050405020304" pitchFamily="18" charset="-34"/>
              </a:rPr>
              <a:t>presentation </a:t>
            </a:r>
            <a:r>
              <a:rPr lang="th-TH">
                <a:latin typeface="AngsanaUPC" panose="02020603050405020304" pitchFamily="18" charset="-34"/>
                <a:cs typeface="AngsanaUPC" panose="02020603050405020304" pitchFamily="18" charset="-34"/>
              </a:rPr>
              <a:t>ไม่มีรายละเอียดมาก ผู้ใช้งานที่มาติดตามอ่านทีหลังไม่สามารถทราบข้อมูลที่ละเอียดได้</a:t>
            </a:r>
            <a:r>
              <a:rPr lang="en-US">
                <a:latin typeface="AngsanaUPC" panose="02020603050405020304" pitchFamily="18" charset="-34"/>
                <a:cs typeface="AngsanaUPC" panose="02020603050405020304" pitchFamily="18" charset="-34"/>
              </a:rPr>
              <a:t> </a:t>
            </a:r>
          </a:p>
          <a:p>
            <a:pPr marL="0" indent="0">
              <a:buNone/>
            </a:pPr>
            <a:r>
              <a:rPr lang="th-TH" b="1">
                <a:solidFill>
                  <a:srgbClr val="006699"/>
                </a:solidFill>
                <a:latin typeface="AngsanaUPC" panose="02020603050405020304" pitchFamily="18" charset="-34"/>
                <a:cs typeface="AngsanaUPC" panose="02020603050405020304" pitchFamily="18" charset="-34"/>
              </a:rPr>
              <a:t>ดังนั้น</a:t>
            </a:r>
            <a:r>
              <a:rPr lang="en-US">
                <a:latin typeface="AngsanaUPC" panose="02020603050405020304" pitchFamily="18" charset="-34"/>
                <a:cs typeface="AngsanaUPC" panose="02020603050405020304" pitchFamily="18" charset="-34"/>
              </a:rPr>
              <a:t> : </a:t>
            </a:r>
            <a:r>
              <a:rPr lang="th-TH">
                <a:latin typeface="AngsanaUPC" panose="02020603050405020304" pitchFamily="18" charset="-34"/>
                <a:cs typeface="AngsanaUPC" panose="02020603050405020304" pitchFamily="18" charset="-34"/>
              </a:rPr>
              <a:t>อาจต้องทำเอกสารประกอบการนำเสนอ</a:t>
            </a:r>
          </a:p>
          <a:p>
            <a:pPr marL="0" indent="0">
              <a:buNone/>
            </a:pPr>
            <a:endParaRPr lang="th-TH" b="1">
              <a:solidFill>
                <a:srgbClr val="006699"/>
              </a:solidFill>
              <a:latin typeface="AngsanaUPC" panose="02020603050405020304" pitchFamily="18" charset="-34"/>
              <a:cs typeface="AngsanaUPC" panose="02020603050405020304" pitchFamily="18" charset="-34"/>
            </a:endParaRPr>
          </a:p>
          <a:p>
            <a:pPr marL="0" indent="0">
              <a:buNone/>
            </a:pPr>
            <a:r>
              <a:rPr lang="th-TH" b="1">
                <a:solidFill>
                  <a:srgbClr val="006699"/>
                </a:solidFill>
                <a:latin typeface="AngsanaUPC" panose="02020603050405020304" pitchFamily="18" charset="-34"/>
                <a:cs typeface="AngsanaUPC" panose="02020603050405020304" pitchFamily="18" charset="-34"/>
              </a:rPr>
              <a:t>ดังนั้นสรุป</a:t>
            </a:r>
          </a:p>
          <a:p>
            <a:pPr marL="0" indent="0">
              <a:buNone/>
            </a:pPr>
            <a:r>
              <a:rPr lang="th-TH">
                <a:latin typeface="AngsanaUPC" panose="02020603050405020304" pitchFamily="18" charset="-34"/>
                <a:cs typeface="AngsanaUPC" panose="02020603050405020304" pitchFamily="18" charset="-34"/>
              </a:rPr>
              <a:t>ในการนำเสนอ </a:t>
            </a:r>
            <a:r>
              <a:rPr lang="en-US">
                <a:latin typeface="AngsanaUPC" panose="02020603050405020304" pitchFamily="18" charset="-34"/>
                <a:cs typeface="AngsanaUPC" panose="02020603050405020304" pitchFamily="18" charset="-34"/>
              </a:rPr>
              <a:t>Project </a:t>
            </a:r>
            <a:r>
              <a:rPr lang="th-TH">
                <a:latin typeface="AngsanaUPC" panose="02020603050405020304" pitchFamily="18" charset="-34"/>
                <a:cs typeface="AngsanaUPC" panose="02020603050405020304" pitchFamily="18" charset="-34"/>
              </a:rPr>
              <a:t>ควรจะมีทั้ง </a:t>
            </a:r>
            <a:r>
              <a:rPr lang="en-US">
                <a:latin typeface="AngsanaUPC" panose="02020603050405020304" pitchFamily="18" charset="-34"/>
                <a:cs typeface="AngsanaUPC" panose="02020603050405020304" pitchFamily="18" charset="-34"/>
              </a:rPr>
              <a:t>Slide Presentation </a:t>
            </a:r>
            <a:r>
              <a:rPr lang="th-TH">
                <a:latin typeface="AngsanaUPC" panose="02020603050405020304" pitchFamily="18" charset="-34"/>
                <a:cs typeface="AngsanaUPC" panose="02020603050405020304" pitchFamily="18" charset="-34"/>
              </a:rPr>
              <a:t>และเอกสารประกอบการนำเสนอ</a:t>
            </a:r>
            <a:endParaRPr lang="en-US">
              <a:latin typeface="AngsanaUPC" panose="02020603050405020304" pitchFamily="18" charset="-34"/>
              <a:cs typeface="AngsanaUPC" panose="02020603050405020304" pitchFamily="18" charset="-34"/>
            </a:endParaRPr>
          </a:p>
          <a:p>
            <a:pPr marL="0" indent="0">
              <a:buNone/>
            </a:pPr>
            <a:endParaRPr lang="en-US">
              <a:latin typeface="AngsanaUPC" panose="02020603050405020304" pitchFamily="18" charset="-34"/>
              <a:cs typeface="AngsanaUPC" panose="02020603050405020304" pitchFamily="18" charset="-34"/>
            </a:endParaRPr>
          </a:p>
        </p:txBody>
      </p:sp>
      <p:sp>
        <p:nvSpPr>
          <p:cNvPr id="4"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291694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334760" cy="4412615"/>
          </a:xfrm>
        </p:spPr>
        <p:txBody>
          <a:bodyPr>
            <a:normAutofit lnSpcReduction="10000"/>
          </a:bodyPr>
          <a:lstStyle/>
          <a:p>
            <a:pPr marL="0" indent="0">
              <a:buNone/>
            </a:pPr>
            <a:r>
              <a:rPr lang="en-US"/>
              <a:t>3. Tone</a:t>
            </a:r>
          </a:p>
          <a:p>
            <a:pPr marL="0" indent="0">
              <a:buNone/>
            </a:pPr>
            <a:r>
              <a:rPr lang="en-US"/>
              <a:t>	Tone What tone do you want your communication to set? Another important consideration is the tone you want your communication to convey (</a:t>
            </a:r>
            <a:r>
              <a:rPr lang="th-TH"/>
              <a:t>ถ่ายทอด</a:t>
            </a:r>
            <a:r>
              <a:rPr lang="en-US"/>
              <a:t>) to your audience. Are you celebrating a success? Trying to light a fire to drive action? Is the topic lighthearted or serious? </a:t>
            </a:r>
          </a:p>
          <a:p>
            <a:pPr marL="0" indent="0">
              <a:buNone/>
            </a:pPr>
            <a:r>
              <a:rPr lang="en-US"/>
              <a:t>	Your tone can not only affect how people perceive you but also their willingness to listen to you.</a:t>
            </a:r>
          </a:p>
        </p:txBody>
      </p:sp>
      <p:sp>
        <p:nvSpPr>
          <p:cNvPr id="4" name="Rounded Rectangle 3"/>
          <p:cNvSpPr/>
          <p:nvPr/>
        </p:nvSpPr>
        <p:spPr>
          <a:xfrm>
            <a:off x="7393021" y="1825625"/>
            <a:ext cx="4231531" cy="42704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200" b="1">
                <a:solidFill>
                  <a:schemeClr val="tx1"/>
                </a:solidFill>
              </a:rPr>
              <a:t>น้ำเสียง</a:t>
            </a:r>
            <a:r>
              <a:rPr lang="en-US" sz="3200" b="1">
                <a:solidFill>
                  <a:schemeClr val="tx1"/>
                </a:solidFill>
              </a:rPr>
              <a:t>:</a:t>
            </a:r>
            <a:endParaRPr lang="th-TH" sz="3200" b="1">
              <a:solidFill>
                <a:schemeClr val="tx1"/>
              </a:solidFill>
            </a:endParaRPr>
          </a:p>
          <a:p>
            <a:pPr algn="ctr"/>
            <a:r>
              <a:rPr lang="th-TH" sz="3200" b="1">
                <a:solidFill>
                  <a:srgbClr val="660033"/>
                </a:solidFill>
              </a:rPr>
              <a:t>ช่วยกระตุ้นผู้ฟัง</a:t>
            </a:r>
          </a:p>
          <a:p>
            <a:pPr algn="ctr"/>
            <a:r>
              <a:rPr lang="th-TH" sz="3200" b="1">
                <a:solidFill>
                  <a:srgbClr val="0070C0"/>
                </a:solidFill>
              </a:rPr>
              <a:t>ช่วยทำให้ผู้ฟังตั้งใจฟัง</a:t>
            </a:r>
          </a:p>
          <a:p>
            <a:pPr algn="ctr"/>
            <a:r>
              <a:rPr lang="th-TH" sz="3200" b="1">
                <a:solidFill>
                  <a:srgbClr val="218349"/>
                </a:solidFill>
              </a:rPr>
              <a:t>ช่วยให้ผู้ฟังรับรู้ เข้าใจเนื้อหา</a:t>
            </a:r>
            <a:endParaRPr lang="en-US" sz="3200" b="1">
              <a:solidFill>
                <a:srgbClr val="218349"/>
              </a:solidFill>
            </a:endParaRPr>
          </a:p>
        </p:txBody>
      </p:sp>
      <p:sp>
        <p:nvSpPr>
          <p:cNvPr id="5" name="Title 1"/>
          <p:cNvSpPr txBox="1">
            <a:spLocks/>
          </p:cNvSpPr>
          <p:nvPr/>
        </p:nvSpPr>
        <p:spPr>
          <a:xfrm>
            <a:off x="0" y="1"/>
            <a:ext cx="12192000" cy="944880"/>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What</a:t>
            </a:r>
          </a:p>
        </p:txBody>
      </p:sp>
    </p:spTree>
    <p:extLst>
      <p:ext uri="{BB962C8B-B14F-4D97-AF65-F5344CB8AC3E}">
        <p14:creationId xmlns:p14="http://schemas.microsoft.com/office/powerpoint/2010/main" val="72336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76960"/>
          </a:xfrm>
          <a:solidFill>
            <a:srgbClr val="D0C9D5"/>
          </a:solidFill>
        </p:spPr>
        <p:txBody>
          <a:bodyPr/>
          <a:lstStyle/>
          <a:p>
            <a:r>
              <a:rPr lang="en-US"/>
              <a:t>How</a:t>
            </a:r>
          </a:p>
        </p:txBody>
      </p:sp>
      <p:sp>
        <p:nvSpPr>
          <p:cNvPr id="3" name="Content Placeholder 2"/>
          <p:cNvSpPr>
            <a:spLocks noGrp="1"/>
          </p:cNvSpPr>
          <p:nvPr>
            <p:ph idx="1"/>
          </p:nvPr>
        </p:nvSpPr>
        <p:spPr>
          <a:xfrm>
            <a:off x="838200" y="1825625"/>
            <a:ext cx="10815320" cy="3077115"/>
          </a:xfrm>
        </p:spPr>
        <p:txBody>
          <a:bodyPr>
            <a:noAutofit/>
          </a:bodyPr>
          <a:lstStyle/>
          <a:p>
            <a:pPr marL="0" indent="0">
              <a:buNone/>
            </a:pPr>
            <a:endParaRPr lang="th-TH" sz="3200"/>
          </a:p>
          <a:p>
            <a:pPr marL="0" indent="0">
              <a:buNone/>
            </a:pPr>
            <a:r>
              <a:rPr lang="en-US" sz="3200"/>
              <a:t>	After we can clearly articulate who our audience is and what we need them to know or do—we can turn to the data and ask the question:</a:t>
            </a:r>
            <a:endParaRPr lang="th-TH" sz="3200"/>
          </a:p>
          <a:p>
            <a:pPr marL="0" indent="0">
              <a:buNone/>
            </a:pPr>
            <a:r>
              <a:rPr lang="en-US" sz="3200"/>
              <a:t>	</a:t>
            </a:r>
            <a:r>
              <a:rPr lang="en-US" sz="3200">
                <a:solidFill>
                  <a:srgbClr val="006699"/>
                </a:solidFill>
              </a:rPr>
              <a:t>What data is available that will help make my point? </a:t>
            </a:r>
            <a:r>
              <a:rPr lang="en-US" sz="3200"/>
              <a:t>Data becomes supporting evidence of the story you will build and tell. </a:t>
            </a:r>
          </a:p>
        </p:txBody>
      </p:sp>
    </p:spTree>
    <p:extLst>
      <p:ext uri="{BB962C8B-B14F-4D97-AF65-F5344CB8AC3E}">
        <p14:creationId xmlns:p14="http://schemas.microsoft.com/office/powerpoint/2010/main" val="212630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639445"/>
            <a:ext cx="10256520" cy="1325563"/>
          </a:xfrm>
          <a:solidFill>
            <a:srgbClr val="FDCF73"/>
          </a:solidFill>
        </p:spPr>
        <p:txBody>
          <a:bodyPr/>
          <a:lstStyle/>
          <a:p>
            <a:pPr algn="ctr"/>
            <a:r>
              <a:rPr lang="en-US">
                <a:latin typeface="AngsanaUPC" panose="02020603050405020304" pitchFamily="18" charset="-34"/>
                <a:cs typeface="AngsanaUPC" panose="02020603050405020304" pitchFamily="18" charset="-34"/>
              </a:rPr>
              <a:t>Explanatory analysis</a:t>
            </a:r>
            <a:r>
              <a:rPr lang="en-US"/>
              <a:t/>
            </a:r>
            <a:br>
              <a:rPr lang="en-US"/>
            </a:br>
            <a:r>
              <a:rPr lang="th-TH">
                <a:latin typeface="AngsanaUPC" panose="02020603050405020304" pitchFamily="18" charset="-34"/>
                <a:cs typeface="AngsanaUPC" panose="02020603050405020304" pitchFamily="18" charset="-34"/>
              </a:rPr>
              <a:t>ตัวอย่างการใช้</a:t>
            </a:r>
            <a:r>
              <a:rPr lang="th-TH" sz="3200">
                <a:latin typeface="AngsanaUPC" panose="02020603050405020304" pitchFamily="18" charset="-34"/>
                <a:cs typeface="AngsanaUPC" panose="02020603050405020304" pitchFamily="18" charset="-34"/>
              </a:rPr>
              <a:t>แนวคิด</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Who, What, and How</a:t>
            </a:r>
          </a:p>
        </p:txBody>
      </p:sp>
      <p:sp>
        <p:nvSpPr>
          <p:cNvPr id="5" name="Content Placeholder 4"/>
          <p:cNvSpPr>
            <a:spLocks noGrp="1"/>
          </p:cNvSpPr>
          <p:nvPr>
            <p:ph idx="1"/>
          </p:nvPr>
        </p:nvSpPr>
        <p:spPr>
          <a:xfrm>
            <a:off x="838200" y="2174239"/>
            <a:ext cx="10515600" cy="4002723"/>
          </a:xfrm>
        </p:spPr>
        <p:txBody>
          <a:bodyPr/>
          <a:lstStyle/>
          <a:p>
            <a:pPr marL="0" indent="0">
              <a:buNone/>
            </a:pPr>
            <a:r>
              <a:rPr lang="th-TH"/>
              <a:t>	กุหลาบเป็นครูสอนวิทยาศาสตร์ชั้นประถมศึกษาปีที่สี่ กุหลาบเพิ่งเสร็จสิ้นโครงการทดลองนำร่องภาคฤดูร้อนเกี่ยวกับวิทยาศาสตร์ที่มีจุดประสงค์ ให้เด็กได้สัมผัสกับเรื่องที่ไม่เป็นที่นิยม กุหลาบได้ทำการสำรวจความคิด เด็กนักเรียนก่อนและหลังของโปรแกรม ในด้านการรับรู้ของเด็ก ต่อวิทยาศาสตร์ที่ได้ถูกเปลี่ยนแปลงไป กุหลาบมีเชื่อมั่นในข้อมูลว่าสามารถแสดงให้เห็นถึงเรื่องราวความสำเร็จได้ หากกุหลาบต้องการที่จะนำเสนอ โครงการเรียนวิทยาศาสตร์ภาคฤดูร้อนในอนาคตต่อไป กุหลาบจะต้องนำเสนอ ข้อมูลครั้งต่อไป </a:t>
            </a:r>
          </a:p>
          <a:p>
            <a:pPr marL="0" indent="0">
              <a:buNone/>
            </a:pPr>
            <a:r>
              <a:rPr lang="th-TH"/>
              <a:t>	</a:t>
            </a:r>
            <a:r>
              <a:rPr lang="th-TH" sz="3600">
                <a:solidFill>
                  <a:srgbClr val="006699"/>
                </a:solidFill>
                <a:latin typeface="AngsanaUPC" panose="02020603050405020304" pitchFamily="18" charset="-34"/>
                <a:cs typeface="AngsanaUPC" panose="02020603050405020304" pitchFamily="18" charset="-34"/>
              </a:rPr>
              <a:t>โจทย์ </a:t>
            </a:r>
            <a:r>
              <a:rPr lang="en-US" sz="3600">
                <a:solidFill>
                  <a:srgbClr val="006699"/>
                </a:solidFill>
                <a:latin typeface="AngsanaUPC" panose="02020603050405020304" pitchFamily="18" charset="-34"/>
                <a:cs typeface="AngsanaUPC" panose="02020603050405020304" pitchFamily="18" charset="-34"/>
              </a:rPr>
              <a:t>: </a:t>
            </a:r>
            <a:r>
              <a:rPr lang="th-TH" sz="3600">
                <a:solidFill>
                  <a:srgbClr val="006699"/>
                </a:solidFill>
                <a:latin typeface="AngsanaUPC" panose="02020603050405020304" pitchFamily="18" charset="-34"/>
                <a:cs typeface="AngsanaUPC" panose="02020603050405020304" pitchFamily="18" charset="-34"/>
              </a:rPr>
              <a:t>ให้นิสิตวิเคราะห์</a:t>
            </a:r>
            <a:r>
              <a:rPr lang="th-TH" sz="3600">
                <a:solidFill>
                  <a:srgbClr val="006699"/>
                </a:solidFill>
              </a:rPr>
              <a:t>เชิงอธิบาย</a:t>
            </a:r>
            <a:r>
              <a:rPr lang="en-US" sz="3600">
                <a:solidFill>
                  <a:srgbClr val="006699"/>
                </a:solidFill>
                <a:latin typeface="AngsanaUPC" panose="02020603050405020304" pitchFamily="18" charset="-34"/>
                <a:cs typeface="AngsanaUPC" panose="02020603050405020304" pitchFamily="18" charset="-34"/>
              </a:rPr>
              <a:t> (Explanatory analysis)</a:t>
            </a:r>
            <a:r>
              <a:rPr lang="th-TH" sz="3600">
                <a:solidFill>
                  <a:srgbClr val="006699"/>
                </a:solidFill>
                <a:latin typeface="AngsanaUPC" panose="02020603050405020304" pitchFamily="18" charset="-34"/>
                <a:cs typeface="AngsanaUPC" panose="02020603050405020304" pitchFamily="18" charset="-34"/>
              </a:rPr>
              <a:t> โดยใช้ แนวคิด </a:t>
            </a:r>
            <a:r>
              <a:rPr lang="en-US" sz="3600">
                <a:solidFill>
                  <a:srgbClr val="006699"/>
                </a:solidFill>
                <a:latin typeface="AngsanaUPC" panose="02020603050405020304" pitchFamily="18" charset="-34"/>
                <a:cs typeface="AngsanaUPC" panose="02020603050405020304" pitchFamily="18" charset="-34"/>
              </a:rPr>
              <a:t>Who, What, and How</a:t>
            </a:r>
            <a:endParaRPr lang="th-TH" sz="3600">
              <a:solidFill>
                <a:srgbClr val="006699"/>
              </a:solidFill>
              <a:latin typeface="AngsanaUPC" panose="02020603050405020304" pitchFamily="18" charset="-34"/>
              <a:cs typeface="AngsanaUPC" panose="02020603050405020304" pitchFamily="18" charset="-34"/>
            </a:endParaRPr>
          </a:p>
          <a:p>
            <a:pPr marL="0" indent="0">
              <a:buNone/>
            </a:pPr>
            <a:endParaRPr lang="en-US" sz="3600">
              <a:solidFill>
                <a:srgbClr val="0070C0"/>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16154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73229" cy="4351338"/>
          </a:xfrm>
        </p:spPr>
        <p:txBody>
          <a:bodyPr/>
          <a:lstStyle/>
          <a:p>
            <a:pPr marL="0" indent="0">
              <a:buNone/>
            </a:pPr>
            <a:r>
              <a:rPr lang="en-US">
                <a:solidFill>
                  <a:srgbClr val="0070C0"/>
                </a:solidFill>
                <a:latin typeface="AngsanaUPC" panose="02020603050405020304" pitchFamily="18" charset="-34"/>
                <a:cs typeface="AngsanaUPC" panose="02020603050405020304" pitchFamily="18" charset="-34"/>
              </a:rPr>
              <a:t>Who : </a:t>
            </a:r>
            <a:endParaRPr lang="th-TH">
              <a:solidFill>
                <a:srgbClr val="0070C0"/>
              </a:solidFill>
              <a:latin typeface="AngsanaUPC" panose="02020603050405020304" pitchFamily="18" charset="-34"/>
              <a:cs typeface="AngsanaUPC" panose="02020603050405020304" pitchFamily="18" charset="-34"/>
            </a:endParaRPr>
          </a:p>
          <a:p>
            <a:pPr marL="0" indent="0">
              <a:buNone/>
            </a:pPr>
            <a:r>
              <a:rPr lang="th-TH">
                <a:solidFill>
                  <a:srgbClr val="0070C0"/>
                </a:solidFill>
                <a:latin typeface="AngsanaUPC" panose="02020603050405020304" pitchFamily="18" charset="-34"/>
                <a:cs typeface="AngsanaUPC" panose="02020603050405020304" pitchFamily="18" charset="-34"/>
              </a:rPr>
              <a:t>ในตอนแรกที่เราคิดไว้อาจจะมีหลายคน</a:t>
            </a:r>
            <a:r>
              <a:rPr lang="en-US">
                <a:solidFill>
                  <a:srgbClr val="0070C0"/>
                </a:solidFill>
                <a:latin typeface="AngsanaUPC" panose="02020603050405020304" pitchFamily="18" charset="-34"/>
                <a:cs typeface="AngsanaUPC" panose="02020603050405020304" pitchFamily="18" charset="-34"/>
              </a:rPr>
              <a:t> : </a:t>
            </a:r>
            <a:r>
              <a:rPr lang="th-TH">
                <a:solidFill>
                  <a:srgbClr val="0070C0"/>
                </a:solidFill>
                <a:latin typeface="AngsanaUPC" panose="02020603050405020304" pitchFamily="18" charset="-34"/>
                <a:cs typeface="AngsanaUPC" panose="02020603050405020304" pitchFamily="18" charset="-34"/>
              </a:rPr>
              <a:t>นักเรียน ผู้ปกครอง ครูท่านอื่น หรือ </a:t>
            </a:r>
            <a:r>
              <a:rPr lang="th-TH">
                <a:solidFill>
                  <a:srgbClr val="3A6A58"/>
                </a:solidFill>
                <a:latin typeface="AngsanaUPC" panose="02020603050405020304" pitchFamily="18" charset="-34"/>
                <a:cs typeface="AngsanaUPC" panose="02020603050405020304" pitchFamily="18" charset="-34"/>
              </a:rPr>
              <a:t>คณะกรรมการงบประมาณ</a:t>
            </a:r>
          </a:p>
          <a:p>
            <a:pPr marL="0" indent="0">
              <a:buNone/>
            </a:pPr>
            <a:r>
              <a:rPr lang="th-TH" b="1">
                <a:solidFill>
                  <a:srgbClr val="3A6A58"/>
                </a:solidFill>
                <a:latin typeface="AngsanaUPC" panose="02020603050405020304" pitchFamily="18" charset="-34"/>
                <a:cs typeface="AngsanaUPC" panose="02020603050405020304" pitchFamily="18" charset="-34"/>
              </a:rPr>
              <a:t>สมมุติว่า ผู้ฟัง </a:t>
            </a:r>
            <a:r>
              <a:rPr lang="en-US" b="1">
                <a:solidFill>
                  <a:srgbClr val="3A6A58"/>
                </a:solidFill>
                <a:latin typeface="AngsanaUPC" panose="02020603050405020304" pitchFamily="18" charset="-34"/>
                <a:cs typeface="AngsanaUPC" panose="02020603050405020304" pitchFamily="18" charset="-34"/>
              </a:rPr>
              <a:t>(audience) </a:t>
            </a:r>
            <a:r>
              <a:rPr lang="th-TH" b="1">
                <a:solidFill>
                  <a:srgbClr val="C00000"/>
                </a:solidFill>
                <a:latin typeface="AngsanaUPC" panose="02020603050405020304" pitchFamily="18" charset="-34"/>
                <a:cs typeface="AngsanaUPC" panose="02020603050405020304" pitchFamily="18" charset="-34"/>
              </a:rPr>
              <a:t>คือ คณะกรรมการงบประมาณ </a:t>
            </a:r>
            <a:r>
              <a:rPr lang="th-TH" b="1">
                <a:solidFill>
                  <a:srgbClr val="3A6A58"/>
                </a:solidFill>
                <a:latin typeface="AngsanaUPC" panose="02020603050405020304" pitchFamily="18" charset="-34"/>
                <a:cs typeface="AngsanaUPC" panose="02020603050405020304" pitchFamily="18" charset="-34"/>
              </a:rPr>
              <a:t>ซึ่งเป็นกลุ่มบุคคลที่บริหารจัดการงบประมาณ </a:t>
            </a:r>
          </a:p>
          <a:p>
            <a:pPr marL="0" indent="0">
              <a:buNone/>
            </a:pPr>
            <a:r>
              <a:rPr lang="en-US">
                <a:solidFill>
                  <a:srgbClr val="0070C0"/>
                </a:solidFill>
                <a:latin typeface="AngsanaUPC" panose="02020603050405020304" pitchFamily="18" charset="-34"/>
                <a:cs typeface="AngsanaUPC" panose="02020603050405020304" pitchFamily="18" charset="-34"/>
              </a:rPr>
              <a:t>What we need from them</a:t>
            </a:r>
            <a:r>
              <a:rPr lang="th-TH">
                <a:solidFill>
                  <a:srgbClr val="0070C0"/>
                </a:solidFill>
                <a:latin typeface="AngsanaUPC" panose="02020603050405020304" pitchFamily="18" charset="-34"/>
                <a:cs typeface="AngsanaUPC" panose="02020603050405020304" pitchFamily="18" charset="-34"/>
              </a:rPr>
              <a:t> </a:t>
            </a:r>
            <a:r>
              <a:rPr lang="en-US">
                <a:solidFill>
                  <a:srgbClr val="0070C0"/>
                </a:solidFill>
                <a:latin typeface="AngsanaUPC" panose="02020603050405020304" pitchFamily="18" charset="-34"/>
                <a:cs typeface="AngsanaUPC" panose="02020603050405020304" pitchFamily="18" charset="-34"/>
              </a:rPr>
              <a:t>:</a:t>
            </a:r>
            <a:r>
              <a:rPr lang="th-TH">
                <a:solidFill>
                  <a:srgbClr val="0070C0"/>
                </a:solidFill>
                <a:latin typeface="AngsanaUPC" panose="02020603050405020304" pitchFamily="18" charset="-34"/>
                <a:cs typeface="AngsanaUPC" panose="02020603050405020304" pitchFamily="18" charset="-34"/>
              </a:rPr>
              <a:t> สิ่งที่เราต้องการคือ เงินทุน หรืองบประมาณก้อนใหม่ ดังนั้นเราต้องทำ </a:t>
            </a:r>
            <a:r>
              <a:rPr lang="en-US">
                <a:solidFill>
                  <a:srgbClr val="0070C0"/>
                </a:solidFill>
                <a:latin typeface="AngsanaUPC" panose="02020603050405020304" pitchFamily="18" charset="-34"/>
                <a:cs typeface="AngsanaUPC" panose="02020603050405020304" pitchFamily="18" charset="-34"/>
              </a:rPr>
              <a:t>Visualization </a:t>
            </a:r>
            <a:r>
              <a:rPr lang="th-TH">
                <a:solidFill>
                  <a:srgbClr val="0070C0"/>
                </a:solidFill>
                <a:latin typeface="AngsanaUPC" panose="02020603050405020304" pitchFamily="18" charset="-34"/>
                <a:cs typeface="AngsanaUPC" panose="02020603050405020304" pitchFamily="18" charset="-34"/>
              </a:rPr>
              <a:t>เพื่อของบสนับสนุนโครงการ</a:t>
            </a:r>
            <a:r>
              <a:rPr lang="th-TH" b="1">
                <a:solidFill>
                  <a:srgbClr val="3A6A58"/>
                </a:solidFill>
                <a:latin typeface="AngsanaUPC" panose="02020603050405020304" pitchFamily="18" charset="-34"/>
                <a:cs typeface="AngsanaUPC" panose="02020603050405020304" pitchFamily="18" charset="-34"/>
              </a:rPr>
              <a:t> สิ่งที่สำคัญในการนำเสนอคือ</a:t>
            </a:r>
            <a:r>
              <a:rPr lang="th-TH"/>
              <a:t>แสดงให้เห็นถึงความสำเร็จของโปรแกรมที่ผ่านมา</a:t>
            </a:r>
          </a:p>
          <a:p>
            <a:pPr marL="0" indent="0">
              <a:buNone/>
            </a:pPr>
            <a:r>
              <a:rPr lang="en-US">
                <a:solidFill>
                  <a:srgbClr val="0070C0"/>
                </a:solidFill>
                <a:latin typeface="AngsanaUPC" panose="02020603050405020304" pitchFamily="18" charset="-34"/>
                <a:cs typeface="AngsanaUPC" panose="02020603050405020304" pitchFamily="18" charset="-34"/>
              </a:rPr>
              <a:t>Data to present and convince </a:t>
            </a:r>
            <a:r>
              <a:rPr lang="en-US" b="1">
                <a:solidFill>
                  <a:srgbClr val="3A6A58"/>
                </a:solidFill>
                <a:latin typeface="AngsanaUPC" panose="02020603050405020304" pitchFamily="18" charset="-34"/>
                <a:cs typeface="AngsanaUPC" panose="02020603050405020304" pitchFamily="18" charset="-34"/>
              </a:rPr>
              <a:t>audience</a:t>
            </a:r>
            <a:r>
              <a:rPr lang="en-US">
                <a:solidFill>
                  <a:srgbClr val="0070C0"/>
                </a:solidFill>
                <a:latin typeface="AngsanaUPC" panose="02020603050405020304" pitchFamily="18" charset="-34"/>
                <a:cs typeface="AngsanaUPC" panose="02020603050405020304" pitchFamily="18" charset="-34"/>
              </a:rPr>
              <a:t> :  </a:t>
            </a:r>
            <a:r>
              <a:rPr lang="th-TH">
                <a:solidFill>
                  <a:srgbClr val="0070C0"/>
                </a:solidFill>
                <a:latin typeface="AngsanaUPC" panose="02020603050405020304" pitchFamily="18" charset="-34"/>
                <a:cs typeface="AngsanaUPC" panose="02020603050405020304" pitchFamily="18" charset="-34"/>
              </a:rPr>
              <a:t>ในการนำเสนอนั้นสิ่งที่เราจะใช้ประโยชน์ในการนำเสนอคือ ผล</a:t>
            </a:r>
            <a:r>
              <a:rPr lang="th-TH"/>
              <a:t>สำรวจ เด็กนักเรียนก่อนและหลังของโปรแกรม </a:t>
            </a:r>
            <a:endParaRPr lang="en-US">
              <a:solidFill>
                <a:srgbClr val="0070C0"/>
              </a:solidFill>
              <a:latin typeface="AngsanaUPC" panose="02020603050405020304" pitchFamily="18" charset="-34"/>
              <a:cs typeface="AngsanaUPC" panose="02020603050405020304" pitchFamily="18" charset="-34"/>
            </a:endParaRPr>
          </a:p>
        </p:txBody>
      </p:sp>
      <p:sp>
        <p:nvSpPr>
          <p:cNvPr id="9" name="Title 1"/>
          <p:cNvSpPr>
            <a:spLocks noGrp="1"/>
          </p:cNvSpPr>
          <p:nvPr>
            <p:ph type="title"/>
          </p:nvPr>
        </p:nvSpPr>
        <p:spPr>
          <a:xfrm>
            <a:off x="731520" y="0"/>
            <a:ext cx="10256520" cy="1325563"/>
          </a:xfrm>
          <a:solidFill>
            <a:srgbClr val="FDCF73"/>
          </a:solidFill>
        </p:spPr>
        <p:txBody>
          <a:bodyPr/>
          <a:lstStyle/>
          <a:p>
            <a:pPr algn="ctr"/>
            <a:r>
              <a:rPr lang="en-US">
                <a:latin typeface="AngsanaUPC" panose="02020603050405020304" pitchFamily="18" charset="-34"/>
                <a:cs typeface="AngsanaUPC" panose="02020603050405020304" pitchFamily="18" charset="-34"/>
              </a:rPr>
              <a:t>Explanatory analysis</a:t>
            </a:r>
            <a:r>
              <a:rPr lang="en-US"/>
              <a:t/>
            </a:r>
            <a:br>
              <a:rPr lang="en-US"/>
            </a:br>
            <a:r>
              <a:rPr lang="th-TH">
                <a:latin typeface="AngsanaUPC" panose="02020603050405020304" pitchFamily="18" charset="-34"/>
                <a:cs typeface="AngsanaUPC" panose="02020603050405020304" pitchFamily="18" charset="-34"/>
              </a:rPr>
              <a:t>ตัวอย่างการใช้</a:t>
            </a:r>
            <a:r>
              <a:rPr lang="th-TH" sz="3200">
                <a:latin typeface="AngsanaUPC" panose="02020603050405020304" pitchFamily="18" charset="-34"/>
                <a:cs typeface="AngsanaUPC" panose="02020603050405020304" pitchFamily="18" charset="-34"/>
              </a:rPr>
              <a:t>แนวคิด</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Who, What, and How</a:t>
            </a:r>
          </a:p>
        </p:txBody>
      </p:sp>
    </p:spTree>
    <p:extLst>
      <p:ext uri="{BB962C8B-B14F-4D97-AF65-F5344CB8AC3E}">
        <p14:creationId xmlns:p14="http://schemas.microsoft.com/office/powerpoint/2010/main" val="397646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a:solidFill>
                  <a:srgbClr val="C00000"/>
                </a:solidFill>
              </a:rPr>
              <a:t>Who: </a:t>
            </a:r>
            <a:r>
              <a:rPr lang="en-US">
                <a:solidFill>
                  <a:srgbClr val="006699"/>
                </a:solidFill>
              </a:rPr>
              <a:t>The budget committee </a:t>
            </a:r>
            <a:r>
              <a:rPr lang="en-US"/>
              <a:t>that can approve funding for continuation of the summer learning program.</a:t>
            </a:r>
            <a:endParaRPr lang="th-TH"/>
          </a:p>
          <a:p>
            <a:pPr marL="0" indent="0">
              <a:buNone/>
            </a:pPr>
            <a:r>
              <a:rPr lang="en-US" b="1">
                <a:solidFill>
                  <a:srgbClr val="C00000"/>
                </a:solidFill>
              </a:rPr>
              <a:t>What: </a:t>
            </a:r>
            <a:r>
              <a:rPr lang="en-US"/>
              <a:t>The summer learning program on science was a success; please approve </a:t>
            </a:r>
            <a:r>
              <a:rPr lang="en-US">
                <a:solidFill>
                  <a:srgbClr val="006699"/>
                </a:solidFill>
              </a:rPr>
              <a:t>budget of $X to continue</a:t>
            </a:r>
            <a:r>
              <a:rPr lang="en-US"/>
              <a:t>. </a:t>
            </a:r>
            <a:endParaRPr lang="th-TH"/>
          </a:p>
          <a:p>
            <a:pPr marL="0" indent="0">
              <a:buNone/>
            </a:pPr>
            <a:r>
              <a:rPr lang="en-US" b="1">
                <a:solidFill>
                  <a:srgbClr val="C00000"/>
                </a:solidFill>
              </a:rPr>
              <a:t>How: </a:t>
            </a:r>
            <a:r>
              <a:rPr lang="en-US">
                <a:solidFill>
                  <a:srgbClr val="006699"/>
                </a:solidFill>
              </a:rPr>
              <a:t>Illustrate success with data </a:t>
            </a:r>
            <a:r>
              <a:rPr lang="en-US"/>
              <a:t>collected through the survey conducted before and after the pilot program</a:t>
            </a:r>
          </a:p>
        </p:txBody>
      </p:sp>
      <p:sp>
        <p:nvSpPr>
          <p:cNvPr id="8" name="Title 1"/>
          <p:cNvSpPr>
            <a:spLocks noGrp="1"/>
          </p:cNvSpPr>
          <p:nvPr>
            <p:ph type="title"/>
          </p:nvPr>
        </p:nvSpPr>
        <p:spPr>
          <a:xfrm>
            <a:off x="838200" y="100965"/>
            <a:ext cx="10256520" cy="1325563"/>
          </a:xfrm>
          <a:solidFill>
            <a:srgbClr val="FDCF73"/>
          </a:solidFill>
        </p:spPr>
        <p:txBody>
          <a:bodyPr/>
          <a:lstStyle/>
          <a:p>
            <a:pPr algn="ctr"/>
            <a:r>
              <a:rPr lang="en-US">
                <a:latin typeface="AngsanaUPC" panose="02020603050405020304" pitchFamily="18" charset="-34"/>
                <a:cs typeface="AngsanaUPC" panose="02020603050405020304" pitchFamily="18" charset="-34"/>
              </a:rPr>
              <a:t>Explanatory analysis</a:t>
            </a:r>
            <a:r>
              <a:rPr lang="en-US"/>
              <a:t/>
            </a:r>
            <a:br>
              <a:rPr lang="en-US"/>
            </a:br>
            <a:r>
              <a:rPr lang="th-TH">
                <a:latin typeface="AngsanaUPC" panose="02020603050405020304" pitchFamily="18" charset="-34"/>
                <a:cs typeface="AngsanaUPC" panose="02020603050405020304" pitchFamily="18" charset="-34"/>
              </a:rPr>
              <a:t>ตัวอย่างการใช้</a:t>
            </a:r>
            <a:r>
              <a:rPr lang="th-TH" sz="3200">
                <a:latin typeface="AngsanaUPC" panose="02020603050405020304" pitchFamily="18" charset="-34"/>
                <a:cs typeface="AngsanaUPC" panose="02020603050405020304" pitchFamily="18" charset="-34"/>
              </a:rPr>
              <a:t>แนวคิด</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Who, What, and How</a:t>
            </a:r>
          </a:p>
        </p:txBody>
      </p:sp>
    </p:spTree>
    <p:extLst>
      <p:ext uri="{BB962C8B-B14F-4D97-AF65-F5344CB8AC3E}">
        <p14:creationId xmlns:p14="http://schemas.microsoft.com/office/powerpoint/2010/main" val="398237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0419"/>
            <a:ext cx="10515600" cy="1325563"/>
          </a:xfrm>
        </p:spPr>
        <p:txBody>
          <a:bodyPr/>
          <a:lstStyle/>
          <a:p>
            <a:r>
              <a:rPr lang="en-US" b="1">
                <a:solidFill>
                  <a:srgbClr val="006699"/>
                </a:solidFill>
              </a:rPr>
              <a:t>Why is story telling important????</a:t>
            </a:r>
          </a:p>
        </p:txBody>
      </p:sp>
      <p:sp>
        <p:nvSpPr>
          <p:cNvPr id="5" name="Rounded Rectangle 4"/>
          <p:cNvSpPr/>
          <p:nvPr/>
        </p:nvSpPr>
        <p:spPr>
          <a:xfrm>
            <a:off x="838200" y="2509735"/>
            <a:ext cx="10515600" cy="23086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There is a story in your data. But your tools don’t know what that story is. That’s where it takes you—the analyst or communicator of the information—to bring that story visually and contextually to life.</a:t>
            </a:r>
          </a:p>
        </p:txBody>
      </p:sp>
    </p:spTree>
    <p:extLst>
      <p:ext uri="{BB962C8B-B14F-4D97-AF65-F5344CB8AC3E}">
        <p14:creationId xmlns:p14="http://schemas.microsoft.com/office/powerpoint/2010/main" val="16589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12192000" cy="5867400"/>
          </a:xfrm>
          <a:solidFill>
            <a:srgbClr val="E4E3C3"/>
          </a:solidFill>
        </p:spPr>
        <p:txBody>
          <a:bodyPr>
            <a:normAutofit/>
          </a:bodyPr>
          <a:lstStyle/>
          <a:p>
            <a:r>
              <a:rPr lang="th-TH" sz="3600" dirty="0">
                <a:latin typeface="AngsanaUPC" panose="02020603050405020304" pitchFamily="18" charset="-34"/>
                <a:cs typeface="AngsanaUPC" panose="02020603050405020304" pitchFamily="18" charset="-34"/>
              </a:rPr>
              <a:t>	</a:t>
            </a:r>
            <a:r>
              <a:rPr lang="th-TH" sz="3600" dirty="0" smtClean="0">
                <a:latin typeface="AngsanaUPC" panose="02020603050405020304" pitchFamily="18" charset="-34"/>
                <a:cs typeface="AngsanaUPC" panose="02020603050405020304" pitchFamily="18" charset="-34"/>
              </a:rPr>
              <a:t>ในการศึกษาบริบทของงาน </a:t>
            </a:r>
            <a:r>
              <a:rPr lang="en-US" sz="3600" dirty="0" smtClean="0">
                <a:latin typeface="AngsanaUPC" panose="02020603050405020304" pitchFamily="18" charset="-34"/>
                <a:cs typeface="AngsanaUPC" panose="02020603050405020304" pitchFamily="18" charset="-34"/>
              </a:rPr>
              <a:t>(</a:t>
            </a:r>
            <a:r>
              <a:rPr lang="en-US" sz="3600" dirty="0">
                <a:latin typeface="AngsanaUPC" panose="02020603050405020304" pitchFamily="18" charset="-34"/>
                <a:cs typeface="AngsanaUPC" panose="02020603050405020304" pitchFamily="18" charset="-34"/>
              </a:rPr>
              <a:t>C</a:t>
            </a:r>
            <a:r>
              <a:rPr lang="en-US" sz="3600" dirty="0" smtClean="0">
                <a:latin typeface="AngsanaUPC" panose="02020603050405020304" pitchFamily="18" charset="-34"/>
                <a:cs typeface="AngsanaUPC" panose="02020603050405020304" pitchFamily="18" charset="-34"/>
              </a:rPr>
              <a:t>ontext)</a:t>
            </a:r>
            <a:r>
              <a:rPr lang="th-TH" sz="3600" dirty="0" smtClean="0">
                <a:latin typeface="AngsanaUPC" panose="02020603050405020304" pitchFamily="18" charset="-34"/>
                <a:cs typeface="AngsanaUPC" panose="02020603050405020304" pitchFamily="18" charset="-34"/>
              </a:rPr>
              <a:t> นั้นเราสามารถเก็บรวบรวมข้อมูลของบริบท และทำความเข้าใจบริบทของงานได้จากผู้เกี่ยวข้อง โดยเราสามารถขอรับคำปรึกษาหรือสอบถามข้อมูลเพิ่มเติมจาก</a:t>
            </a:r>
            <a:r>
              <a:rPr lang="th-TH" sz="3600" dirty="0">
                <a:latin typeface="AngsanaUPC" panose="02020603050405020304" pitchFamily="18" charset="-34"/>
                <a:cs typeface="AngsanaUPC" panose="02020603050405020304" pitchFamily="18" charset="-34"/>
              </a:rPr>
              <a:t>จากผู้เกี่ยวข้อง</a:t>
            </a:r>
            <a:r>
              <a:rPr lang="th-TH" sz="3600" dirty="0" smtClean="0">
                <a:latin typeface="AngsanaUPC" panose="02020603050405020304" pitchFamily="18" charset="-34"/>
                <a:cs typeface="AngsanaUPC" panose="02020603050405020304" pitchFamily="18" charset="-34"/>
              </a:rPr>
              <a:t> เพื่อให้เราเข้าใจบริบทของงานได้ชัดเจน และตรงตามความต้องการ  </a:t>
            </a:r>
            <a:br>
              <a:rPr lang="th-TH" sz="3600" dirty="0" smtClean="0">
                <a:latin typeface="AngsanaUPC" panose="02020603050405020304" pitchFamily="18" charset="-34"/>
                <a:cs typeface="AngsanaUPC" panose="02020603050405020304" pitchFamily="18" charset="-34"/>
              </a:rPr>
            </a:br>
            <a:r>
              <a:rPr lang="th-TH" sz="3600" dirty="0" smtClean="0">
                <a:latin typeface="AngsanaUPC" panose="02020603050405020304" pitchFamily="18" charset="-34"/>
                <a:cs typeface="AngsanaUPC" panose="02020603050405020304" pitchFamily="18" charset="-34"/>
              </a:rPr>
              <a:t/>
            </a:r>
            <a:br>
              <a:rPr lang="th-TH" sz="3600" dirty="0" smtClean="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ผู้เกี่ยวข้องในการให้ข้อมูลดังกล่าว ประกอบด้วย </a:t>
            </a:r>
            <a:r>
              <a:rPr lang="en-US" sz="3600" b="1" dirty="0">
                <a:latin typeface="AngsanaUPC" panose="02020603050405020304" pitchFamily="18" charset="-34"/>
                <a:cs typeface="AngsanaUPC" panose="02020603050405020304" pitchFamily="18" charset="-34"/>
              </a:rPr>
              <a:t/>
            </a:r>
            <a:br>
              <a:rPr lang="en-US" sz="3600" b="1" dirty="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a:t>
            </a:r>
            <a:r>
              <a:rPr lang="th-TH" sz="3600" b="1" dirty="0" smtClean="0">
                <a:latin typeface="AngsanaUPC" panose="02020603050405020304" pitchFamily="18" charset="-34"/>
                <a:cs typeface="AngsanaUPC" panose="02020603050405020304" pitchFamily="18" charset="-34"/>
              </a:rPr>
              <a:t>     1</a:t>
            </a:r>
            <a:r>
              <a:rPr lang="th-TH" sz="3600" b="1" dirty="0">
                <a:latin typeface="AngsanaUPC" panose="02020603050405020304" pitchFamily="18" charset="-34"/>
                <a:cs typeface="AngsanaUPC" panose="02020603050405020304" pitchFamily="18" charset="-34"/>
              </a:rPr>
              <a:t>. </a:t>
            </a:r>
            <a:r>
              <a:rPr lang="en-US" sz="3600" b="1" dirty="0">
                <a:latin typeface="AngsanaUPC" panose="02020603050405020304" pitchFamily="18" charset="-34"/>
                <a:cs typeface="AngsanaUPC" panose="02020603050405020304" pitchFamily="18" charset="-34"/>
              </a:rPr>
              <a:t>Client: </a:t>
            </a:r>
            <a:r>
              <a:rPr lang="th-TH" sz="3600" b="1" dirty="0" smtClean="0">
                <a:latin typeface="AngsanaUPC" panose="02020603050405020304" pitchFamily="18" charset="-34"/>
                <a:cs typeface="AngsanaUPC" panose="02020603050405020304" pitchFamily="18" charset="-34"/>
              </a:rPr>
              <a:t>          ลูกค้า</a:t>
            </a:r>
            <a:r>
              <a:rPr lang="th-TH" sz="3600" b="1" dirty="0">
                <a:latin typeface="AngsanaUPC" panose="02020603050405020304" pitchFamily="18" charset="-34"/>
                <a:cs typeface="AngsanaUPC" panose="02020603050405020304" pitchFamily="18" charset="-34"/>
              </a:rPr>
              <a:t/>
            </a:r>
            <a:br>
              <a:rPr lang="th-TH" sz="3600" b="1" dirty="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2. </a:t>
            </a:r>
            <a:r>
              <a:rPr lang="en-US" sz="3600" b="1" dirty="0">
                <a:latin typeface="AngsanaUPC" panose="02020603050405020304" pitchFamily="18" charset="-34"/>
                <a:cs typeface="AngsanaUPC" panose="02020603050405020304" pitchFamily="18" charset="-34"/>
              </a:rPr>
              <a:t>Stakeholder: </a:t>
            </a:r>
            <a:r>
              <a:rPr lang="th-TH" sz="3600" b="1" dirty="0">
                <a:latin typeface="AngsanaUPC" panose="02020603050405020304" pitchFamily="18" charset="-34"/>
                <a:cs typeface="AngsanaUPC" panose="02020603050405020304" pitchFamily="18" charset="-34"/>
              </a:rPr>
              <a:t>ผู้มีส่วนได้ส่วนเสีย คือผู้ที่อยู่ในโครงการ หรือคนที่ได้รับผลกระทบ</a:t>
            </a:r>
            <a:r>
              <a:rPr lang="th-TH" sz="3600" b="1" dirty="0" smtClean="0">
                <a:latin typeface="AngsanaUPC" panose="02020603050405020304" pitchFamily="18" charset="-34"/>
                <a:cs typeface="AngsanaUPC" panose="02020603050405020304" pitchFamily="18" charset="-34"/>
              </a:rPr>
              <a:t>จาก</a:t>
            </a:r>
            <a:br>
              <a:rPr lang="th-TH" sz="3600" b="1" dirty="0" smtClean="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a:t>
            </a:r>
            <a:r>
              <a:rPr lang="th-TH" sz="3600" b="1" dirty="0" smtClean="0">
                <a:latin typeface="AngsanaUPC" panose="02020603050405020304" pitchFamily="18" charset="-34"/>
                <a:cs typeface="AngsanaUPC" panose="02020603050405020304" pitchFamily="18" charset="-34"/>
              </a:rPr>
              <a:t>                                โครงการ</a:t>
            </a:r>
            <a:r>
              <a:rPr lang="th-TH" sz="3600" b="1" dirty="0">
                <a:latin typeface="AngsanaUPC" panose="02020603050405020304" pitchFamily="18" charset="-34"/>
                <a:cs typeface="AngsanaUPC" panose="02020603050405020304" pitchFamily="18" charset="-34"/>
              </a:rPr>
              <a:t/>
            </a:r>
            <a:br>
              <a:rPr lang="th-TH" sz="3600" b="1" dirty="0">
                <a:latin typeface="AngsanaUPC" panose="02020603050405020304" pitchFamily="18" charset="-34"/>
                <a:cs typeface="AngsanaUPC" panose="02020603050405020304" pitchFamily="18" charset="-34"/>
              </a:rPr>
            </a:br>
            <a:r>
              <a:rPr lang="th-TH" sz="3600" b="1" dirty="0">
                <a:latin typeface="AngsanaUPC" panose="02020603050405020304" pitchFamily="18" charset="-34"/>
                <a:cs typeface="AngsanaUPC" panose="02020603050405020304" pitchFamily="18" charset="-34"/>
              </a:rPr>
              <a:t>      3. </a:t>
            </a:r>
            <a:r>
              <a:rPr lang="en-US" sz="3600" b="1" dirty="0">
                <a:latin typeface="AngsanaUPC" panose="02020603050405020304" pitchFamily="18" charset="-34"/>
                <a:cs typeface="AngsanaUPC" panose="02020603050405020304" pitchFamily="18" charset="-34"/>
              </a:rPr>
              <a:t>Your boss: </a:t>
            </a:r>
            <a:r>
              <a:rPr lang="th-TH" sz="3600" b="1" dirty="0" smtClean="0">
                <a:latin typeface="AngsanaUPC" panose="02020603050405020304" pitchFamily="18" charset="-34"/>
                <a:cs typeface="AngsanaUPC" panose="02020603050405020304" pitchFamily="18" charset="-34"/>
              </a:rPr>
              <a:t>    อาจ</a:t>
            </a:r>
            <a:r>
              <a:rPr lang="th-TH" sz="3600" b="1" dirty="0">
                <a:latin typeface="AngsanaUPC" panose="02020603050405020304" pitchFamily="18" charset="-34"/>
                <a:cs typeface="AngsanaUPC" panose="02020603050405020304" pitchFamily="18" charset="-34"/>
              </a:rPr>
              <a:t>เป็นหัวหน้าทีมงานสร้าง </a:t>
            </a:r>
            <a:r>
              <a:rPr lang="en-US" sz="3600" b="1" dirty="0">
                <a:latin typeface="AngsanaUPC" panose="02020603050405020304" pitchFamily="18" charset="-34"/>
                <a:cs typeface="AngsanaUPC" panose="02020603050405020304" pitchFamily="18" charset="-34"/>
              </a:rPr>
              <a:t>Data Visualization </a:t>
            </a:r>
            <a:r>
              <a:rPr lang="th-TH" sz="3600" dirty="0" smtClean="0">
                <a:latin typeface="AngsanaUPC" panose="02020603050405020304" pitchFamily="18" charset="-34"/>
                <a:cs typeface="AngsanaUPC" panose="02020603050405020304" pitchFamily="18" charset="-34"/>
              </a:rPr>
              <a:t>	</a:t>
            </a:r>
            <a:endParaRPr lang="en-US" sz="3600" dirty="0">
              <a:latin typeface="AngsanaUPC" panose="02020603050405020304" pitchFamily="18" charset="-34"/>
              <a:cs typeface="AngsanaUPC" panose="02020603050405020304" pitchFamily="18" charset="-34"/>
            </a:endParaRPr>
          </a:p>
        </p:txBody>
      </p:sp>
      <p:sp>
        <p:nvSpPr>
          <p:cNvPr id="4" name="Title 1"/>
          <p:cNvSpPr txBox="1">
            <a:spLocks/>
          </p:cNvSpPr>
          <p:nvPr/>
        </p:nvSpPr>
        <p:spPr>
          <a:xfrm>
            <a:off x="0" y="0"/>
            <a:ext cx="12192000" cy="990600"/>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latin typeface="AngsanaUPC" panose="02020603050405020304" pitchFamily="18" charset="-34"/>
                <a:cs typeface="AngsanaUPC" panose="02020603050405020304" pitchFamily="18" charset="-34"/>
              </a:rPr>
              <a:t>Consulting for context: questions to </a:t>
            </a:r>
            <a:r>
              <a:rPr lang="en-US" sz="3600" b="1" dirty="0" smtClean="0">
                <a:latin typeface="AngsanaUPC" panose="02020603050405020304" pitchFamily="18" charset="-34"/>
                <a:cs typeface="AngsanaUPC" panose="02020603050405020304" pitchFamily="18" charset="-34"/>
              </a:rPr>
              <a:t>ask (</a:t>
            </a:r>
            <a:r>
              <a:rPr lang="th-TH" altLang="en-US" sz="3600" b="1" dirty="0">
                <a:solidFill>
                  <a:srgbClr val="202124"/>
                </a:solidFill>
                <a:latin typeface="AngsanaUPC" panose="02020603050405020304" pitchFamily="18" charset="-34"/>
                <a:cs typeface="AngsanaUPC" panose="02020603050405020304" pitchFamily="18" charset="-34"/>
              </a:rPr>
              <a:t>การให้คำปรึกษาสำหรับบริบท: คำถามที่จะ</a:t>
            </a:r>
            <a:r>
              <a:rPr lang="th-TH" altLang="en-US" sz="3600" b="1" dirty="0" smtClean="0">
                <a:solidFill>
                  <a:srgbClr val="202124"/>
                </a:solidFill>
                <a:latin typeface="AngsanaUPC" panose="02020603050405020304" pitchFamily="18" charset="-34"/>
                <a:cs typeface="AngsanaUPC" panose="02020603050405020304" pitchFamily="18" charset="-34"/>
              </a:rPr>
              <a:t>ถาม</a:t>
            </a:r>
            <a:r>
              <a:rPr lang="en-US" altLang="en-US" sz="3600" b="1" dirty="0" smtClean="0">
                <a:solidFill>
                  <a:srgbClr val="202124"/>
                </a:solidFill>
                <a:latin typeface="AngsanaUPC" panose="02020603050405020304" pitchFamily="18" charset="-34"/>
                <a:cs typeface="AngsanaUPC" panose="02020603050405020304" pitchFamily="18" charset="-34"/>
              </a:rPr>
              <a:t>)</a:t>
            </a:r>
            <a:endParaRPr lang="en-US" sz="36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852283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7364"/>
            <a:ext cx="12192000" cy="1082386"/>
          </a:xfrm>
          <a:solidFill>
            <a:srgbClr val="D0C9D5"/>
          </a:solidFill>
        </p:spPr>
        <p:txBody>
          <a:bodyPr>
            <a:normAutofit/>
          </a:bodyPr>
          <a:lstStyle/>
          <a:p>
            <a:r>
              <a:rPr lang="th-TH" sz="3600" b="1" dirty="0" smtClean="0">
                <a:latin typeface="AngsanaUPC" panose="02020603050405020304" pitchFamily="18" charset="-34"/>
                <a:cs typeface="AngsanaUPC" panose="02020603050405020304" pitchFamily="18" charset="-34"/>
              </a:rPr>
              <a:t>ตัวอย่าง</a:t>
            </a:r>
            <a:r>
              <a:rPr lang="th-TH" sz="3600" b="1" dirty="0" smtClean="0">
                <a:latin typeface="AngsanaUPC" panose="02020603050405020304" pitchFamily="18" charset="-34"/>
                <a:cs typeface="AngsanaUPC" panose="02020603050405020304" pitchFamily="18" charset="-34"/>
              </a:rPr>
              <a:t>คำถาม</a:t>
            </a:r>
            <a:r>
              <a:rPr lang="en-US" sz="3600" b="1" dirty="0" smtClean="0">
                <a:latin typeface="AngsanaUPC" panose="02020603050405020304" pitchFamily="18" charset="-34"/>
                <a:cs typeface="AngsanaUPC" panose="02020603050405020304" pitchFamily="18" charset="-34"/>
              </a:rPr>
              <a:t> </a:t>
            </a:r>
            <a:r>
              <a:rPr lang="th-TH" sz="2800" b="1" dirty="0" smtClean="0">
                <a:latin typeface="AngsanaUPC" panose="02020603050405020304" pitchFamily="18" charset="-34"/>
                <a:cs typeface="AngsanaUPC" panose="02020603050405020304" pitchFamily="18" charset="-34"/>
              </a:rPr>
              <a:t>ที่</a:t>
            </a:r>
            <a:r>
              <a:rPr lang="th-TH" sz="2800" b="1" dirty="0">
                <a:latin typeface="AngsanaUPC" panose="02020603050405020304" pitchFamily="18" charset="-34"/>
                <a:cs typeface="AngsanaUPC" panose="02020603050405020304" pitchFamily="18" charset="-34"/>
              </a:rPr>
              <a:t>เราต้องพิจารณาในการ</a:t>
            </a:r>
            <a:r>
              <a:rPr lang="th-TH" sz="2800" b="1" dirty="0" smtClean="0">
                <a:latin typeface="AngsanaUPC" panose="02020603050405020304" pitchFamily="18" charset="-34"/>
                <a:cs typeface="AngsanaUPC" panose="02020603050405020304" pitchFamily="18" charset="-34"/>
              </a:rPr>
              <a:t>ทำงานที่ช่วยในการรวบรวมข้อมูลเพื่อเข้าใจบริบท </a:t>
            </a:r>
            <a:r>
              <a:rPr lang="en-US" sz="2800" b="1" dirty="0" smtClean="0">
                <a:latin typeface="AngsanaUPC" panose="02020603050405020304" pitchFamily="18" charset="-34"/>
                <a:cs typeface="AngsanaUPC" panose="02020603050405020304" pitchFamily="18" charset="-34"/>
              </a:rPr>
              <a:t>(Context) </a:t>
            </a:r>
            <a:r>
              <a:rPr lang="th-TH" sz="2800" b="1" dirty="0" smtClean="0">
                <a:latin typeface="AngsanaUPC" panose="02020603050405020304" pitchFamily="18" charset="-34"/>
                <a:cs typeface="AngsanaUPC" panose="02020603050405020304" pitchFamily="18" charset="-34"/>
              </a:rPr>
              <a:t>ของงาน</a:t>
            </a:r>
            <a:endParaRPr lang="en-US" sz="2800" b="1"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114117" y="2116614"/>
            <a:ext cx="9251264" cy="4638449"/>
          </a:xfrm>
        </p:spPr>
        <p:txBody>
          <a:bodyPr>
            <a:normAutofit fontScale="92500" lnSpcReduction="20000"/>
          </a:bodyPr>
          <a:lstStyle/>
          <a:p>
            <a:r>
              <a:rPr lang="en-US" dirty="0"/>
              <a:t>What background information is relevant or essential? </a:t>
            </a:r>
            <a:endParaRPr lang="th-TH" dirty="0"/>
          </a:p>
          <a:p>
            <a:pPr marL="0" indent="0">
              <a:buNone/>
            </a:pPr>
            <a:r>
              <a:rPr lang="en-US" dirty="0"/>
              <a:t>• Who is the audience or decision maker? </a:t>
            </a:r>
            <a:endParaRPr lang="th-TH" dirty="0"/>
          </a:p>
          <a:p>
            <a:r>
              <a:rPr lang="en-US" dirty="0"/>
              <a:t>What do we know about them? </a:t>
            </a:r>
            <a:endParaRPr lang="th-TH" dirty="0"/>
          </a:p>
          <a:p>
            <a:pPr marL="0" indent="0">
              <a:buNone/>
            </a:pPr>
            <a:r>
              <a:rPr lang="en-US" dirty="0"/>
              <a:t>• What biases does our audience have that might make them supportive of or resistant to our message? </a:t>
            </a:r>
            <a:endParaRPr lang="th-TH" dirty="0"/>
          </a:p>
          <a:p>
            <a:pPr marL="0" indent="0">
              <a:buNone/>
            </a:pPr>
            <a:r>
              <a:rPr lang="en-US" dirty="0"/>
              <a:t>• What data is available that would strengthen our case? Is our audience familiar with this data, or is it new? </a:t>
            </a:r>
            <a:endParaRPr lang="th-TH" dirty="0"/>
          </a:p>
          <a:p>
            <a:pPr marL="0" indent="0">
              <a:buNone/>
            </a:pPr>
            <a:r>
              <a:rPr lang="en-US" dirty="0"/>
              <a:t>• Where are the risks: what factors could weaken our case and do we need to proactively address them? </a:t>
            </a:r>
            <a:endParaRPr lang="th-TH" dirty="0"/>
          </a:p>
          <a:p>
            <a:pPr marL="0" indent="0">
              <a:buNone/>
            </a:pPr>
            <a:r>
              <a:rPr lang="en-US" dirty="0">
                <a:solidFill>
                  <a:srgbClr val="C00000"/>
                </a:solidFill>
              </a:rPr>
              <a:t>• What would a successful outcome look like? </a:t>
            </a:r>
            <a:endParaRPr lang="th-TH" dirty="0">
              <a:solidFill>
                <a:srgbClr val="C00000"/>
              </a:solidFill>
            </a:endParaRPr>
          </a:p>
          <a:p>
            <a:pPr marL="0" indent="0">
              <a:buNone/>
            </a:pPr>
            <a:r>
              <a:rPr lang="en-US" dirty="0">
                <a:solidFill>
                  <a:srgbClr val="C00000"/>
                </a:solidFill>
              </a:rPr>
              <a:t>• If you only had a limited amount of time or a single sentence to tell your audience what they need to know, what would you say</a:t>
            </a:r>
          </a:p>
        </p:txBody>
      </p:sp>
      <p:sp>
        <p:nvSpPr>
          <p:cNvPr id="4" name="Rounded Rectangular Callout 3"/>
          <p:cNvSpPr/>
          <p:nvPr/>
        </p:nvSpPr>
        <p:spPr>
          <a:xfrm>
            <a:off x="9608457" y="4122057"/>
            <a:ext cx="2365829" cy="1349829"/>
          </a:xfrm>
          <a:prstGeom prst="wedgeRoundRectCallout">
            <a:avLst>
              <a:gd name="adj1" fmla="val -74407"/>
              <a:gd name="adj2" fmla="val 5976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can lead to insightful conversation</a:t>
            </a:r>
          </a:p>
        </p:txBody>
      </p:sp>
      <p:sp>
        <p:nvSpPr>
          <p:cNvPr id="7" name="Title 1"/>
          <p:cNvSpPr txBox="1">
            <a:spLocks/>
          </p:cNvSpPr>
          <p:nvPr/>
        </p:nvSpPr>
        <p:spPr>
          <a:xfrm>
            <a:off x="0" y="0"/>
            <a:ext cx="12192000" cy="727364"/>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latin typeface="AngsanaUPC" panose="02020603050405020304" pitchFamily="18" charset="-34"/>
                <a:cs typeface="AngsanaUPC" panose="02020603050405020304" pitchFamily="18" charset="-34"/>
              </a:rPr>
              <a:t>Consulting for context: questions to </a:t>
            </a:r>
            <a:r>
              <a:rPr lang="en-US" sz="3600" b="1" dirty="0" smtClean="0">
                <a:latin typeface="AngsanaUPC" panose="02020603050405020304" pitchFamily="18" charset="-34"/>
                <a:cs typeface="AngsanaUPC" panose="02020603050405020304" pitchFamily="18" charset="-34"/>
              </a:rPr>
              <a:t>ask (</a:t>
            </a:r>
            <a:r>
              <a:rPr lang="th-TH" altLang="en-US" sz="3600" b="1" dirty="0">
                <a:solidFill>
                  <a:srgbClr val="202124"/>
                </a:solidFill>
                <a:latin typeface="AngsanaUPC" panose="02020603050405020304" pitchFamily="18" charset="-34"/>
                <a:cs typeface="AngsanaUPC" panose="02020603050405020304" pitchFamily="18" charset="-34"/>
              </a:rPr>
              <a:t>การให้คำปรึกษาสำหรับบริบท: คำถามที่จะ</a:t>
            </a:r>
            <a:r>
              <a:rPr lang="th-TH" altLang="en-US" sz="3600" b="1" dirty="0" smtClean="0">
                <a:solidFill>
                  <a:srgbClr val="202124"/>
                </a:solidFill>
                <a:latin typeface="AngsanaUPC" panose="02020603050405020304" pitchFamily="18" charset="-34"/>
                <a:cs typeface="AngsanaUPC" panose="02020603050405020304" pitchFamily="18" charset="-34"/>
              </a:rPr>
              <a:t>ถาม</a:t>
            </a:r>
            <a:r>
              <a:rPr lang="en-US" altLang="en-US" sz="3600" b="1" dirty="0" smtClean="0">
                <a:solidFill>
                  <a:srgbClr val="202124"/>
                </a:solidFill>
                <a:latin typeface="AngsanaUPC" panose="02020603050405020304" pitchFamily="18" charset="-34"/>
                <a:cs typeface="AngsanaUPC" panose="02020603050405020304" pitchFamily="18" charset="-34"/>
              </a:rPr>
              <a:t>)</a:t>
            </a:r>
            <a:endParaRPr lang="en-US" sz="36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62160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76960"/>
          </a:xfrm>
          <a:solidFill>
            <a:srgbClr val="FF9D5B"/>
          </a:solidFill>
        </p:spPr>
        <p:txBody>
          <a:bodyPr>
            <a:normAutofit fontScale="90000"/>
          </a:bodyPr>
          <a:lstStyle/>
          <a:p>
            <a:r>
              <a:rPr lang="en-US"/>
              <a:t/>
            </a:r>
            <a:br>
              <a:rPr lang="en-US"/>
            </a:br>
            <a:r>
              <a:rPr lang="en-US"/>
              <a:t>The 3-minute story and the Big Idea</a:t>
            </a:r>
            <a:br>
              <a:rPr lang="en-US"/>
            </a:br>
            <a:endParaRPr lang="en-US"/>
          </a:p>
        </p:txBody>
      </p:sp>
      <p:sp>
        <p:nvSpPr>
          <p:cNvPr id="3" name="Content Placeholder 2"/>
          <p:cNvSpPr>
            <a:spLocks noGrp="1"/>
          </p:cNvSpPr>
          <p:nvPr>
            <p:ph idx="1"/>
          </p:nvPr>
        </p:nvSpPr>
        <p:spPr/>
        <p:txBody>
          <a:bodyPr/>
          <a:lstStyle/>
          <a:p>
            <a:pPr marL="0" indent="0">
              <a:buNone/>
            </a:pPr>
            <a:r>
              <a:rPr lang="th-TH"/>
              <a:t>	</a:t>
            </a:r>
            <a:r>
              <a:rPr lang="en-US"/>
              <a:t>Putting a significant constraint on the message (a short amount of time or a single sentence) can help you to </a:t>
            </a:r>
            <a:r>
              <a:rPr lang="en-US">
                <a:solidFill>
                  <a:srgbClr val="C00000"/>
                </a:solidFill>
              </a:rPr>
              <a:t>boil</a:t>
            </a:r>
            <a:r>
              <a:rPr lang="en-US"/>
              <a:t> the overall communication</a:t>
            </a:r>
            <a:r>
              <a:rPr lang="en-US">
                <a:solidFill>
                  <a:srgbClr val="C00000"/>
                </a:solidFill>
              </a:rPr>
              <a:t> down</a:t>
            </a:r>
            <a:r>
              <a:rPr lang="th-TH">
                <a:solidFill>
                  <a:srgbClr val="C00000"/>
                </a:solidFill>
              </a:rPr>
              <a:t> </a:t>
            </a:r>
            <a:r>
              <a:rPr lang="en-US">
                <a:solidFill>
                  <a:srgbClr val="C00000"/>
                </a:solidFill>
              </a:rPr>
              <a:t>(</a:t>
            </a:r>
            <a:r>
              <a:rPr lang="th-TH">
                <a:solidFill>
                  <a:srgbClr val="C00000"/>
                </a:solidFill>
              </a:rPr>
              <a:t>ลด</a:t>
            </a:r>
            <a:r>
              <a:rPr lang="en-US">
                <a:solidFill>
                  <a:srgbClr val="C00000"/>
                </a:solidFill>
              </a:rPr>
              <a:t>)</a:t>
            </a:r>
            <a:r>
              <a:rPr lang="en-US"/>
              <a:t> to the single, most important message. To that end, there are a couple of concepts that need to know and employ: the 3-minute story and the Big Idea</a:t>
            </a:r>
          </a:p>
        </p:txBody>
      </p:sp>
    </p:spTree>
    <p:extLst>
      <p:ext uri="{BB962C8B-B14F-4D97-AF65-F5344CB8AC3E}">
        <p14:creationId xmlns:p14="http://schemas.microsoft.com/office/powerpoint/2010/main" val="4058959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4560"/>
          </a:xfrm>
          <a:solidFill>
            <a:srgbClr val="FF9D5B"/>
          </a:solidFill>
        </p:spPr>
        <p:txBody>
          <a:bodyPr/>
          <a:lstStyle/>
          <a:p>
            <a:r>
              <a:rPr lang="en-US"/>
              <a:t>3‐minute story</a:t>
            </a:r>
          </a:p>
        </p:txBody>
      </p:sp>
      <p:sp>
        <p:nvSpPr>
          <p:cNvPr id="5" name="Content Placeholder 2"/>
          <p:cNvSpPr>
            <a:spLocks noGrp="1"/>
          </p:cNvSpPr>
          <p:nvPr>
            <p:ph idx="1"/>
          </p:nvPr>
        </p:nvSpPr>
        <p:spPr>
          <a:xfrm>
            <a:off x="838200" y="1625146"/>
            <a:ext cx="10515600" cy="4761139"/>
          </a:xfrm>
        </p:spPr>
        <p:txBody>
          <a:bodyPr/>
          <a:lstStyle/>
          <a:p>
            <a:pPr marL="0" indent="0">
              <a:buNone/>
            </a:pPr>
            <a:r>
              <a:rPr lang="th-TH"/>
              <a:t>	</a:t>
            </a:r>
            <a:r>
              <a:rPr lang="en-US">
                <a:solidFill>
                  <a:srgbClr val="0070C0"/>
                </a:solidFill>
              </a:rPr>
              <a:t>The 3‐minute story is exactly that: if you had only three minutes to tell your audience what they need to know, what would you say? </a:t>
            </a:r>
            <a:r>
              <a:rPr lang="en-US"/>
              <a:t>This is a great way to ensure you are clear on and can articulate the story you want to tell. Being able to do this removes you from dependence on your slides or visuals for a presentation. </a:t>
            </a:r>
          </a:p>
        </p:txBody>
      </p:sp>
    </p:spTree>
    <p:extLst>
      <p:ext uri="{BB962C8B-B14F-4D97-AF65-F5344CB8AC3E}">
        <p14:creationId xmlns:p14="http://schemas.microsoft.com/office/powerpoint/2010/main" val="2353951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5840"/>
          </a:xfrm>
          <a:solidFill>
            <a:srgbClr val="FF9D5B"/>
          </a:solidFill>
        </p:spPr>
        <p:txBody>
          <a:bodyPr/>
          <a:lstStyle/>
          <a:p>
            <a:r>
              <a:rPr lang="en-US"/>
              <a:t>Big Idea</a:t>
            </a:r>
          </a:p>
        </p:txBody>
      </p:sp>
      <p:sp>
        <p:nvSpPr>
          <p:cNvPr id="3" name="Content Placeholder 2"/>
          <p:cNvSpPr>
            <a:spLocks noGrp="1"/>
          </p:cNvSpPr>
          <p:nvPr>
            <p:ph idx="1"/>
          </p:nvPr>
        </p:nvSpPr>
        <p:spPr>
          <a:xfrm>
            <a:off x="402770" y="1629681"/>
            <a:ext cx="5852887" cy="4459061"/>
          </a:xfrm>
        </p:spPr>
        <p:txBody>
          <a:bodyPr>
            <a:normAutofit fontScale="77500" lnSpcReduction="20000"/>
          </a:bodyPr>
          <a:lstStyle/>
          <a:p>
            <a:pPr marL="0" indent="0">
              <a:buNone/>
            </a:pPr>
            <a:r>
              <a:rPr lang="th-TH" sz="4600">
                <a:latin typeface="AngsanaUPC" panose="02020603050405020304" pitchFamily="18" charset="-34"/>
                <a:cs typeface="AngsanaUPC" panose="02020603050405020304" pitchFamily="18" charset="-34"/>
              </a:rPr>
              <a:t>	</a:t>
            </a:r>
            <a:r>
              <a:rPr lang="en-US" sz="4600">
                <a:latin typeface="AngsanaUPC" panose="02020603050405020304" pitchFamily="18" charset="-34"/>
                <a:cs typeface="AngsanaUPC" panose="02020603050405020304" pitchFamily="18" charset="-34"/>
              </a:rPr>
              <a:t>The Big Idea boils the so‐what down even further: to a single sentence. This is a concept that Nancy Duarte discusses in her book, Resonate (2010). She says the Big Idea has three components: </a:t>
            </a:r>
            <a:endParaRPr lang="th-TH" sz="4600">
              <a:latin typeface="AngsanaUPC" panose="02020603050405020304" pitchFamily="18" charset="-34"/>
              <a:cs typeface="AngsanaUPC" panose="02020603050405020304" pitchFamily="18" charset="-34"/>
            </a:endParaRPr>
          </a:p>
          <a:p>
            <a:pPr marL="0" indent="0">
              <a:buNone/>
            </a:pPr>
            <a:r>
              <a:rPr lang="th-TH" sz="4600">
                <a:latin typeface="AngsanaUPC" panose="02020603050405020304" pitchFamily="18" charset="-34"/>
                <a:cs typeface="AngsanaUPC" panose="02020603050405020304" pitchFamily="18" charset="-34"/>
              </a:rPr>
              <a:t>1. </a:t>
            </a:r>
            <a:r>
              <a:rPr lang="en-US" sz="4600">
                <a:latin typeface="AngsanaUPC" panose="02020603050405020304" pitchFamily="18" charset="-34"/>
                <a:cs typeface="AngsanaUPC" panose="02020603050405020304" pitchFamily="18" charset="-34"/>
              </a:rPr>
              <a:t>It must articulate your unique point of view; </a:t>
            </a:r>
            <a:endParaRPr lang="th-TH" sz="4600">
              <a:latin typeface="AngsanaUPC" panose="02020603050405020304" pitchFamily="18" charset="-34"/>
              <a:cs typeface="AngsanaUPC" panose="02020603050405020304" pitchFamily="18" charset="-34"/>
            </a:endParaRPr>
          </a:p>
          <a:p>
            <a:pPr marL="0" indent="0">
              <a:buNone/>
            </a:pPr>
            <a:r>
              <a:rPr lang="en-US" sz="4600">
                <a:latin typeface="AngsanaUPC" panose="02020603050405020304" pitchFamily="18" charset="-34"/>
                <a:cs typeface="AngsanaUPC" panose="02020603050405020304" pitchFamily="18" charset="-34"/>
              </a:rPr>
              <a:t>2. It must convey what’s at stake; </a:t>
            </a:r>
            <a:endParaRPr lang="th-TH" sz="4600">
              <a:latin typeface="AngsanaUPC" panose="02020603050405020304" pitchFamily="18" charset="-34"/>
              <a:cs typeface="AngsanaUPC" panose="02020603050405020304" pitchFamily="18" charset="-34"/>
            </a:endParaRPr>
          </a:p>
          <a:p>
            <a:pPr marL="0" indent="0">
              <a:buNone/>
            </a:pPr>
            <a:r>
              <a:rPr lang="en-US" sz="4600">
                <a:latin typeface="AngsanaUPC" panose="02020603050405020304" pitchFamily="18" charset="-34"/>
                <a:cs typeface="AngsanaUPC" panose="02020603050405020304" pitchFamily="18" charset="-34"/>
              </a:rPr>
              <a:t>and 3. It must be a complete sentence.</a:t>
            </a:r>
            <a:endParaRPr lang="th-TH" sz="4600">
              <a:latin typeface="AngsanaUPC" panose="02020603050405020304" pitchFamily="18" charset="-34"/>
              <a:cs typeface="AngsanaUPC" panose="02020603050405020304" pitchFamily="18" charset="-34"/>
            </a:endParaRPr>
          </a:p>
          <a:p>
            <a:pPr marL="0" indent="0">
              <a:buNone/>
            </a:pPr>
            <a:endParaRPr lang="th-TH">
              <a:latin typeface="AngsanaUPC" panose="02020603050405020304" pitchFamily="18" charset="-34"/>
              <a:cs typeface="AngsanaUPC" panose="02020603050405020304" pitchFamily="18" charset="-34"/>
            </a:endParaRPr>
          </a:p>
          <a:p>
            <a:pPr marL="0" indent="0">
              <a:buNone/>
            </a:pPr>
            <a:r>
              <a:rPr lang="en-US" sz="4100">
                <a:solidFill>
                  <a:srgbClr val="C00000"/>
                </a:solidFill>
                <a:latin typeface="AngsanaUPC" panose="02020603050405020304" pitchFamily="18" charset="-34"/>
                <a:cs typeface="AngsanaUPC" panose="02020603050405020304" pitchFamily="18" charset="-34"/>
              </a:rPr>
              <a:t>Remark : boils down = </a:t>
            </a:r>
            <a:r>
              <a:rPr lang="th-TH" sz="4100">
                <a:solidFill>
                  <a:srgbClr val="C00000"/>
                </a:solidFill>
                <a:latin typeface="AngsanaUPC" panose="02020603050405020304" pitchFamily="18" charset="-34"/>
                <a:cs typeface="AngsanaUPC" panose="02020603050405020304" pitchFamily="18" charset="-34"/>
              </a:rPr>
              <a:t>ลด</a:t>
            </a:r>
            <a:endParaRPr lang="en-US" sz="4100">
              <a:solidFill>
                <a:srgbClr val="C00000"/>
              </a:solidFill>
              <a:latin typeface="AngsanaUPC" panose="02020603050405020304" pitchFamily="18" charset="-34"/>
              <a:cs typeface="AngsanaUPC" panose="02020603050405020304" pitchFamily="18" charset="-34"/>
            </a:endParaRPr>
          </a:p>
        </p:txBody>
      </p:sp>
      <p:sp>
        <p:nvSpPr>
          <p:cNvPr id="6" name="Rounded Rectangle 5"/>
          <p:cNvSpPr/>
          <p:nvPr/>
        </p:nvSpPr>
        <p:spPr>
          <a:xfrm>
            <a:off x="6458856" y="3454400"/>
            <a:ext cx="5167085" cy="29318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3200">
                <a:solidFill>
                  <a:schemeClr val="tx1"/>
                </a:solidFill>
              </a:rPr>
              <a:t>1. ต้องแสดงมุมมองเฉพาะของคุณ</a:t>
            </a:r>
          </a:p>
          <a:p>
            <a:r>
              <a:rPr lang="th-TH" sz="3200">
                <a:solidFill>
                  <a:schemeClr val="tx1"/>
                </a:solidFill>
              </a:rPr>
              <a:t>2. ต้องถ่ายทอดสิ่งที่เป็นประโยชน์ แสดงส่วนได้ส่วนเสีย</a:t>
            </a:r>
          </a:p>
          <a:p>
            <a:r>
              <a:rPr lang="th-TH" sz="3200">
                <a:solidFill>
                  <a:schemeClr val="tx1"/>
                </a:solidFill>
              </a:rPr>
              <a:t>3. ต้องเป็นประโยคที่สมบูรณ์.</a:t>
            </a:r>
          </a:p>
          <a:p>
            <a:r>
              <a:rPr lang="th-TH" sz="3200">
                <a:solidFill>
                  <a:schemeClr val="tx1"/>
                </a:solidFill>
              </a:rPr>
              <a:t>    </a:t>
            </a:r>
            <a:r>
              <a:rPr lang="en-US" sz="3200">
                <a:solidFill>
                  <a:schemeClr val="tx1"/>
                </a:solidFill>
              </a:rPr>
              <a:t>(</a:t>
            </a:r>
            <a:r>
              <a:rPr lang="th-TH" sz="3200">
                <a:solidFill>
                  <a:schemeClr val="tx1"/>
                </a:solidFill>
              </a:rPr>
              <a:t>ประธาน</a:t>
            </a:r>
            <a:r>
              <a:rPr lang="en-US" sz="3200">
                <a:solidFill>
                  <a:schemeClr val="tx1"/>
                </a:solidFill>
              </a:rPr>
              <a:t>+</a:t>
            </a:r>
            <a:r>
              <a:rPr lang="th-TH" sz="3200">
                <a:solidFill>
                  <a:schemeClr val="tx1"/>
                </a:solidFill>
              </a:rPr>
              <a:t>กริยา</a:t>
            </a:r>
            <a:r>
              <a:rPr lang="en-US" sz="3200">
                <a:solidFill>
                  <a:schemeClr val="tx1"/>
                </a:solidFill>
              </a:rPr>
              <a:t>)</a:t>
            </a:r>
          </a:p>
        </p:txBody>
      </p:sp>
    </p:spTree>
    <p:extLst>
      <p:ext uri="{BB962C8B-B14F-4D97-AF65-F5344CB8AC3E}">
        <p14:creationId xmlns:p14="http://schemas.microsoft.com/office/powerpoint/2010/main" val="2899881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8932"/>
          </a:xfrm>
          <a:solidFill>
            <a:srgbClr val="FF9D5B"/>
          </a:solidFill>
        </p:spPr>
        <p:txBody>
          <a:bodyPr>
            <a:noAutofit/>
          </a:bodyPr>
          <a:lstStyle/>
          <a:p>
            <a:r>
              <a:rPr lang="en-US" sz="3200"/>
              <a:t>3‐minute story:</a:t>
            </a:r>
          </a:p>
        </p:txBody>
      </p:sp>
      <p:sp>
        <p:nvSpPr>
          <p:cNvPr id="3" name="Content Placeholder 2"/>
          <p:cNvSpPr>
            <a:spLocks noGrp="1"/>
          </p:cNvSpPr>
          <p:nvPr>
            <p:ph idx="1"/>
          </p:nvPr>
        </p:nvSpPr>
        <p:spPr>
          <a:xfrm>
            <a:off x="838200" y="1074057"/>
            <a:ext cx="10764520" cy="5418183"/>
          </a:xfrm>
        </p:spPr>
        <p:txBody>
          <a:bodyPr>
            <a:normAutofit/>
          </a:bodyPr>
          <a:lstStyle/>
          <a:p>
            <a:pPr marL="0" indent="0">
              <a:buNone/>
            </a:pPr>
            <a:r>
              <a:rPr lang="en-US">
                <a:latin typeface="AngsanaUPC" panose="02020603050405020304" pitchFamily="18" charset="-34"/>
                <a:cs typeface="AngsanaUPC" panose="02020603050405020304" pitchFamily="18" charset="-34"/>
              </a:rPr>
              <a:t>A group of us in the science department were brainstorming about how to resolve an ongoing issue we have with incoming fourth‐graders. </a:t>
            </a:r>
            <a:r>
              <a:rPr lang="en-US">
                <a:solidFill>
                  <a:srgbClr val="0070C0"/>
                </a:solidFill>
                <a:latin typeface="AngsanaUPC" panose="02020603050405020304" pitchFamily="18" charset="-34"/>
                <a:cs typeface="AngsanaUPC" panose="02020603050405020304" pitchFamily="18" charset="-34"/>
              </a:rPr>
              <a:t>It seems that when kids get to their first science class, they come in with this attitude that it’s going to be difficult and they aren’t going to like it.</a:t>
            </a:r>
            <a:r>
              <a:rPr lang="en-US">
                <a:latin typeface="AngsanaUPC" panose="02020603050405020304" pitchFamily="18" charset="-34"/>
                <a:cs typeface="AngsanaUPC" panose="02020603050405020304" pitchFamily="18" charset="-34"/>
              </a:rPr>
              <a:t> It takes a good amount of time at the beginning of the school year to get beyond that. </a:t>
            </a:r>
            <a:r>
              <a:rPr lang="en-US">
                <a:solidFill>
                  <a:srgbClr val="0070C0"/>
                </a:solidFill>
                <a:latin typeface="AngsanaUPC" panose="02020603050405020304" pitchFamily="18" charset="-34"/>
                <a:cs typeface="AngsanaUPC" panose="02020603050405020304" pitchFamily="18" charset="-34"/>
              </a:rPr>
              <a:t>So we thought, what if we try to give kids exposure to science sooner? Can we influence their perception? We piloted a learning program last summer aimed at doing just that.</a:t>
            </a:r>
            <a:r>
              <a:rPr lang="en-US">
                <a:latin typeface="AngsanaUPC" panose="02020603050405020304" pitchFamily="18" charset="-34"/>
                <a:cs typeface="AngsanaUPC" panose="02020603050405020304" pitchFamily="18" charset="-34"/>
              </a:rPr>
              <a:t> We invited elementary school students and ended up with a large group of second‐ and third‐graders. Our goal was to give them earlier exposure to science in hopes of forming positive perception. To test whether we were successful, we surveyed the students before and after the program. </a:t>
            </a:r>
            <a:r>
              <a:rPr lang="en-US">
                <a:solidFill>
                  <a:srgbClr val="0070C0"/>
                </a:solidFill>
                <a:latin typeface="AngsanaUPC" panose="02020603050405020304" pitchFamily="18" charset="-34"/>
                <a:cs typeface="AngsanaUPC" panose="02020603050405020304" pitchFamily="18" charset="-34"/>
              </a:rPr>
              <a:t>We found that, going into the program, the biggest segment of students, 40%, felt just “OK” about science, whereas after the program, most of these shifted into positive perceptions, with nearly 70% of total students expressing some level of interest toward science. </a:t>
            </a:r>
            <a:r>
              <a:rPr lang="en-US">
                <a:solidFill>
                  <a:srgbClr val="C00000"/>
                </a:solidFill>
                <a:latin typeface="AngsanaUPC" panose="02020603050405020304" pitchFamily="18" charset="-34"/>
                <a:cs typeface="AngsanaUPC" panose="02020603050405020304" pitchFamily="18" charset="-34"/>
              </a:rPr>
              <a:t>We feel that this demonstrates the success of the program and that we should not only continue to offer it, but also to expand our reach with it going forward.</a:t>
            </a:r>
          </a:p>
        </p:txBody>
      </p:sp>
    </p:spTree>
    <p:extLst>
      <p:ext uri="{BB962C8B-B14F-4D97-AF65-F5344CB8AC3E}">
        <p14:creationId xmlns:p14="http://schemas.microsoft.com/office/powerpoint/2010/main" val="1475507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4080"/>
          </a:xfrm>
          <a:solidFill>
            <a:srgbClr val="FF9D5B"/>
          </a:solidFill>
        </p:spPr>
        <p:txBody>
          <a:bodyPr/>
          <a:lstStyle/>
          <a:p>
            <a:r>
              <a:rPr lang="en-US"/>
              <a:t>Big Idea:</a:t>
            </a:r>
          </a:p>
        </p:txBody>
      </p:sp>
      <p:sp>
        <p:nvSpPr>
          <p:cNvPr id="3" name="Content Placeholder 2"/>
          <p:cNvSpPr>
            <a:spLocks noGrp="1"/>
          </p:cNvSpPr>
          <p:nvPr>
            <p:ph idx="1"/>
          </p:nvPr>
        </p:nvSpPr>
        <p:spPr/>
        <p:txBody>
          <a:bodyPr/>
          <a:lstStyle/>
          <a:p>
            <a:pPr marL="0" indent="0">
              <a:buNone/>
            </a:pPr>
            <a:r>
              <a:rPr lang="th-TH"/>
              <a:t>	</a:t>
            </a:r>
            <a:r>
              <a:rPr lang="en-US"/>
              <a:t>The pilot summer learning program was successful at improving students’ perceptions of science and, because of this success, we recommend continuing to offer it going forward; please approve our budget for this program.</a:t>
            </a:r>
          </a:p>
        </p:txBody>
      </p:sp>
    </p:spTree>
    <p:extLst>
      <p:ext uri="{BB962C8B-B14F-4D97-AF65-F5344CB8AC3E}">
        <p14:creationId xmlns:p14="http://schemas.microsoft.com/office/powerpoint/2010/main" val="16864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93600" cy="940423"/>
          </a:xfrm>
          <a:solidFill>
            <a:schemeClr val="accent6">
              <a:lumMod val="40000"/>
              <a:lumOff val="60000"/>
            </a:schemeClr>
          </a:solidFill>
        </p:spPr>
        <p:txBody>
          <a:bodyPr/>
          <a:lstStyle/>
          <a:p>
            <a:r>
              <a:rPr lang="en-US"/>
              <a:t>Storyboarding</a:t>
            </a:r>
            <a:r>
              <a:rPr lang="th-TH"/>
              <a:t>  </a:t>
            </a:r>
            <a:endParaRPr lang="en-US"/>
          </a:p>
        </p:txBody>
      </p:sp>
      <p:sp>
        <p:nvSpPr>
          <p:cNvPr id="3" name="Content Placeholder 2"/>
          <p:cNvSpPr>
            <a:spLocks noGrp="1"/>
          </p:cNvSpPr>
          <p:nvPr>
            <p:ph idx="1"/>
          </p:nvPr>
        </p:nvSpPr>
        <p:spPr>
          <a:xfrm>
            <a:off x="838200" y="1530986"/>
            <a:ext cx="10515600" cy="551814"/>
          </a:xfrm>
        </p:spPr>
        <p:txBody>
          <a:bodyPr/>
          <a:lstStyle/>
          <a:p>
            <a:pPr marL="0" indent="0">
              <a:buNone/>
            </a:pPr>
            <a:r>
              <a:rPr lang="en-US"/>
              <a:t>Storyboarding creates structure of your presentation. </a:t>
            </a:r>
          </a:p>
        </p:txBody>
      </p:sp>
      <p:pic>
        <p:nvPicPr>
          <p:cNvPr id="4" name="Picture 3"/>
          <p:cNvPicPr>
            <a:picLocks noChangeAspect="1"/>
          </p:cNvPicPr>
          <p:nvPr/>
        </p:nvPicPr>
        <p:blipFill>
          <a:blip r:embed="rId2"/>
          <a:stretch>
            <a:fillRect/>
          </a:stretch>
        </p:blipFill>
        <p:spPr>
          <a:xfrm>
            <a:off x="372270" y="2232965"/>
            <a:ext cx="8045752" cy="4107819"/>
          </a:xfrm>
          <a:prstGeom prst="rect">
            <a:avLst/>
          </a:prstGeom>
        </p:spPr>
      </p:pic>
      <p:sp>
        <p:nvSpPr>
          <p:cNvPr id="5" name="Rounded Rectangular Callout 4"/>
          <p:cNvSpPr/>
          <p:nvPr/>
        </p:nvSpPr>
        <p:spPr>
          <a:xfrm>
            <a:off x="9245600" y="2773035"/>
            <a:ext cx="2844800" cy="3027680"/>
          </a:xfrm>
          <a:prstGeom prst="wedgeRoundRectCallout">
            <a:avLst>
              <a:gd name="adj1" fmla="val -84199"/>
              <a:gd name="adj2" fmla="val 3482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b="1" dirty="0" smtClean="0">
                <a:solidFill>
                  <a:srgbClr val="006699"/>
                </a:solidFill>
                <a:latin typeface="AngsanaUPC" panose="02020603050405020304" pitchFamily="18" charset="-34"/>
                <a:cs typeface="AngsanaUPC" panose="02020603050405020304" pitchFamily="18" charset="-34"/>
              </a:rPr>
              <a:t>ในการทำงาน </a:t>
            </a:r>
            <a:r>
              <a:rPr lang="th-TH" dirty="0">
                <a:solidFill>
                  <a:srgbClr val="006699"/>
                </a:solidFill>
                <a:latin typeface="AngsanaUPC" panose="02020603050405020304" pitchFamily="18" charset="-34"/>
                <a:cs typeface="AngsanaUPC" panose="02020603050405020304" pitchFamily="18" charset="-34"/>
              </a:rPr>
              <a:t>ในตอนแรกอย่า</a:t>
            </a:r>
            <a:r>
              <a:rPr lang="th-TH" dirty="0">
                <a:solidFill>
                  <a:srgbClr val="006699"/>
                </a:solidFill>
                <a:latin typeface="AngsanaUPC" panose="02020603050405020304" pitchFamily="18" charset="-34"/>
                <a:cs typeface="AngsanaUPC" panose="02020603050405020304" pitchFamily="18" charset="-34"/>
              </a:rPr>
              <a:t>เพิ่ง</a:t>
            </a:r>
            <a:r>
              <a:rPr lang="th-TH" dirty="0">
                <a:solidFill>
                  <a:srgbClr val="006699"/>
                </a:solidFill>
                <a:latin typeface="AngsanaUPC" panose="02020603050405020304" pitchFamily="18" charset="-34"/>
                <a:cs typeface="AngsanaUPC" panose="02020603050405020304" pitchFamily="18" charset="-34"/>
              </a:rPr>
              <a:t>เริ่มทำ </a:t>
            </a:r>
            <a:r>
              <a:rPr lang="en-US" dirty="0">
                <a:solidFill>
                  <a:srgbClr val="006699"/>
                </a:solidFill>
                <a:latin typeface="AngsanaUPC" panose="02020603050405020304" pitchFamily="18" charset="-34"/>
                <a:cs typeface="AngsanaUPC" panose="02020603050405020304" pitchFamily="18" charset="-34"/>
              </a:rPr>
              <a:t>Storyboarding</a:t>
            </a:r>
            <a:r>
              <a:rPr lang="th-TH" dirty="0">
                <a:solidFill>
                  <a:srgbClr val="006699"/>
                </a:solidFill>
                <a:latin typeface="AngsanaUPC" panose="02020603050405020304" pitchFamily="18" charset="-34"/>
                <a:cs typeface="AngsanaUPC" panose="02020603050405020304" pitchFamily="18" charset="-34"/>
              </a:rPr>
              <a:t> โดยใช้ </a:t>
            </a:r>
            <a:r>
              <a:rPr lang="en-US" dirty="0">
                <a:solidFill>
                  <a:srgbClr val="006699"/>
                </a:solidFill>
                <a:latin typeface="AngsanaUPC" panose="02020603050405020304" pitchFamily="18" charset="-34"/>
                <a:cs typeface="AngsanaUPC" panose="02020603050405020304" pitchFamily="18" charset="-34"/>
              </a:rPr>
              <a:t>Software </a:t>
            </a:r>
            <a:r>
              <a:rPr lang="th-TH" dirty="0">
                <a:solidFill>
                  <a:srgbClr val="006699"/>
                </a:solidFill>
                <a:latin typeface="AngsanaUPC" panose="02020603050405020304" pitchFamily="18" charset="-34"/>
                <a:cs typeface="AngsanaUPC" panose="02020603050405020304" pitchFamily="18" charset="-34"/>
              </a:rPr>
              <a:t> เพราะเวลาเราทำไปเรื่อยๆ มีโอกาสจะเป็นเนื้อหาที่ไม่มีประโยชน์ และเราไม่ลบออกเพราะเสียดายเนื้อหา</a:t>
            </a:r>
          </a:p>
          <a:p>
            <a:r>
              <a:rPr lang="th-TH" dirty="0">
                <a:solidFill>
                  <a:srgbClr val="C00000"/>
                </a:solidFill>
                <a:latin typeface="AngsanaUPC" panose="02020603050405020304" pitchFamily="18" charset="-34"/>
                <a:cs typeface="AngsanaUPC" panose="02020603050405020304" pitchFamily="18" charset="-34"/>
              </a:rPr>
              <a:t>ข้อแนะนำ</a:t>
            </a:r>
            <a:r>
              <a:rPr lang="en-US" dirty="0">
                <a:solidFill>
                  <a:srgbClr val="C00000"/>
                </a:solidFill>
                <a:latin typeface="AngsanaUPC" panose="02020603050405020304" pitchFamily="18" charset="-34"/>
                <a:cs typeface="AngsanaUPC" panose="02020603050405020304" pitchFamily="18" charset="-34"/>
              </a:rPr>
              <a:t>:</a:t>
            </a:r>
            <a:r>
              <a:rPr lang="en-US" dirty="0">
                <a:solidFill>
                  <a:srgbClr val="006699"/>
                </a:solidFill>
                <a:latin typeface="AngsanaUPC" panose="02020603050405020304" pitchFamily="18" charset="-34"/>
                <a:cs typeface="AngsanaUPC" panose="02020603050405020304" pitchFamily="18" charset="-34"/>
              </a:rPr>
              <a:t> </a:t>
            </a:r>
            <a:r>
              <a:rPr lang="th-TH" dirty="0">
                <a:solidFill>
                  <a:srgbClr val="006699"/>
                </a:solidFill>
                <a:latin typeface="AngsanaUPC" panose="02020603050405020304" pitchFamily="18" charset="-34"/>
                <a:cs typeface="AngsanaUPC" panose="02020603050405020304" pitchFamily="18" charset="-34"/>
              </a:rPr>
              <a:t>ให้</a:t>
            </a:r>
            <a:r>
              <a:rPr lang="en-US" b="1" dirty="0" err="1">
                <a:solidFill>
                  <a:srgbClr val="006699"/>
                </a:solidFill>
                <a:latin typeface="AngsanaUPC" panose="02020603050405020304" pitchFamily="18" charset="-34"/>
                <a:cs typeface="AngsanaUPC" panose="02020603050405020304" pitchFamily="18" charset="-34"/>
              </a:rPr>
              <a:t>เริ่มใช้เทคโนโลยีระดับต่ำ</a:t>
            </a:r>
            <a:r>
              <a:rPr lang="en-US" b="1" dirty="0">
                <a:solidFill>
                  <a:srgbClr val="006699"/>
                </a:solidFill>
                <a:latin typeface="AngsanaUPC" panose="02020603050405020304" pitchFamily="18" charset="-34"/>
                <a:cs typeface="AngsanaUPC" panose="02020603050405020304" pitchFamily="18" charset="-34"/>
              </a:rPr>
              <a:t> </a:t>
            </a:r>
            <a:r>
              <a:rPr lang="th-TH" b="1" dirty="0">
                <a:solidFill>
                  <a:srgbClr val="006699"/>
                </a:solidFill>
                <a:latin typeface="AngsanaUPC" panose="02020603050405020304" pitchFamily="18" charset="-34"/>
                <a:cs typeface="AngsanaUPC" panose="02020603050405020304" pitchFamily="18" charset="-34"/>
              </a:rPr>
              <a:t>เช่น </a:t>
            </a:r>
            <a:r>
              <a:rPr lang="en-US" b="1" dirty="0" err="1">
                <a:solidFill>
                  <a:srgbClr val="006699"/>
                </a:solidFill>
                <a:latin typeface="AngsanaUPC" panose="02020603050405020304" pitchFamily="18" charset="-34"/>
                <a:cs typeface="AngsanaUPC" panose="02020603050405020304" pitchFamily="18" charset="-34"/>
              </a:rPr>
              <a:t>ใช้ไวท์บอร์ด</a:t>
            </a:r>
            <a:r>
              <a:rPr lang="en-US" b="1" dirty="0">
                <a:solidFill>
                  <a:srgbClr val="006699"/>
                </a:solidFill>
                <a:latin typeface="AngsanaUPC" panose="02020603050405020304" pitchFamily="18" charset="-34"/>
                <a:cs typeface="AngsanaUPC" panose="02020603050405020304" pitchFamily="18" charset="-34"/>
              </a:rPr>
              <a:t> </a:t>
            </a:r>
            <a:r>
              <a:rPr lang="en-US" b="1" dirty="0" err="1">
                <a:solidFill>
                  <a:srgbClr val="006699"/>
                </a:solidFill>
                <a:latin typeface="AngsanaUPC" panose="02020603050405020304" pitchFamily="18" charset="-34"/>
                <a:cs typeface="AngsanaUPC" panose="02020603050405020304" pitchFamily="18" charset="-34"/>
              </a:rPr>
              <a:t>โพสต์อิทโน้ต</a:t>
            </a:r>
            <a:r>
              <a:rPr lang="en-US" b="1" dirty="0">
                <a:solidFill>
                  <a:srgbClr val="006699"/>
                </a:solidFill>
                <a:latin typeface="AngsanaUPC" panose="02020603050405020304" pitchFamily="18" charset="-34"/>
                <a:cs typeface="AngsanaUPC" panose="02020603050405020304" pitchFamily="18" charset="-34"/>
              </a:rPr>
              <a:t> </a:t>
            </a:r>
            <a:r>
              <a:rPr lang="en-US" b="1" dirty="0" err="1">
                <a:solidFill>
                  <a:srgbClr val="006699"/>
                </a:solidFill>
                <a:latin typeface="AngsanaUPC" panose="02020603050405020304" pitchFamily="18" charset="-34"/>
                <a:cs typeface="AngsanaUPC" panose="02020603050405020304" pitchFamily="18" charset="-34"/>
              </a:rPr>
              <a:t>หรือกระดาษธรรมดา</a:t>
            </a:r>
            <a:r>
              <a:rPr lang="th-TH" b="1" dirty="0">
                <a:solidFill>
                  <a:srgbClr val="006699"/>
                </a:solidFill>
                <a:latin typeface="AngsanaUPC" panose="02020603050405020304" pitchFamily="18" charset="-34"/>
                <a:cs typeface="AngsanaUPC" panose="02020603050405020304" pitchFamily="18" charset="-34"/>
              </a:rPr>
              <a:t> </a:t>
            </a:r>
            <a:endParaRPr lang="en-US" b="1" dirty="0">
              <a:solidFill>
                <a:srgbClr val="006699"/>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953023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5360"/>
          </a:xfrm>
          <a:solidFill>
            <a:schemeClr val="accent6">
              <a:lumMod val="40000"/>
              <a:lumOff val="60000"/>
            </a:schemeClr>
          </a:solidFill>
        </p:spPr>
        <p:txBody>
          <a:bodyPr/>
          <a:lstStyle/>
          <a:p>
            <a:r>
              <a:rPr lang="th-TH"/>
              <a:t>บทสรุป</a:t>
            </a:r>
            <a:endParaRPr lang="en-US"/>
          </a:p>
        </p:txBody>
      </p:sp>
      <p:sp>
        <p:nvSpPr>
          <p:cNvPr id="5" name="Content Placeholder 4"/>
          <p:cNvSpPr>
            <a:spLocks noGrp="1"/>
          </p:cNvSpPr>
          <p:nvPr>
            <p:ph idx="1"/>
          </p:nvPr>
        </p:nvSpPr>
        <p:spPr>
          <a:xfrm>
            <a:off x="695960" y="1602105"/>
            <a:ext cx="10515600" cy="4351338"/>
          </a:xfrm>
        </p:spPr>
        <p:txBody>
          <a:bodyPr>
            <a:normAutofit/>
          </a:bodyPr>
          <a:lstStyle/>
          <a:p>
            <a:pPr marL="0" indent="0">
              <a:buNone/>
            </a:pPr>
            <a:r>
              <a:rPr lang="th-TH">
                <a:latin typeface="AngsanaUPC" panose="02020603050405020304" pitchFamily="18" charset="-34"/>
                <a:cs typeface="AngsanaUPC" panose="02020603050405020304" pitchFamily="18" charset="-34"/>
              </a:rPr>
              <a:t>ในการวิเคราะห์เชิงอธิบาย ต้องระบุให้ชัดว่าว่าเราต้องการสื่อสารกับใครและต้องการอะไร</a:t>
            </a:r>
          </a:p>
          <a:p>
            <a:pPr marL="0" indent="0">
              <a:buNone/>
            </a:pPr>
            <a:r>
              <a:rPr lang="th-TH">
                <a:latin typeface="AngsanaUPC" panose="02020603050405020304" pitchFamily="18" charset="-34"/>
                <a:cs typeface="AngsanaUPC" panose="02020603050405020304" pitchFamily="18" charset="-34"/>
              </a:rPr>
              <a:t>ทำความเข้าใจและใช้แนวคิดเช่น </a:t>
            </a:r>
            <a:r>
              <a:rPr lang="en-US">
                <a:latin typeface="AngsanaUPC" panose="02020603050405020304" pitchFamily="18" charset="-34"/>
                <a:cs typeface="AngsanaUPC" panose="02020603050405020304" pitchFamily="18" charset="-34"/>
              </a:rPr>
              <a:t>3‐minute story, Big Idea </a:t>
            </a:r>
            <a:r>
              <a:rPr lang="th-TH">
                <a:latin typeface="AngsanaUPC" panose="02020603050405020304" pitchFamily="18" charset="-34"/>
                <a:cs typeface="AngsanaUPC" panose="02020603050405020304" pitchFamily="18" charset="-34"/>
              </a:rPr>
              <a:t>และ</a:t>
            </a:r>
            <a:r>
              <a:rPr lang="en-US">
                <a:latin typeface="AngsanaUPC" panose="02020603050405020304" pitchFamily="18" charset="-34"/>
                <a:cs typeface="AngsanaUPC" panose="02020603050405020304" pitchFamily="18" charset="-34"/>
              </a:rPr>
              <a:t> </a:t>
            </a:r>
          </a:p>
          <a:p>
            <a:pPr marL="0" indent="0">
              <a:buNone/>
            </a:pPr>
            <a:r>
              <a:rPr lang="en-US">
                <a:latin typeface="AngsanaUPC" panose="02020603050405020304" pitchFamily="18" charset="-34"/>
                <a:cs typeface="AngsanaUPC" panose="02020603050405020304" pitchFamily="18" charset="-34"/>
              </a:rPr>
              <a:t>Storyboarding</a:t>
            </a:r>
            <a:r>
              <a:rPr lang="th-TH">
                <a:latin typeface="AngsanaUPC" panose="02020603050405020304" pitchFamily="18" charset="-34"/>
                <a:cs typeface="AngsanaUPC" panose="02020603050405020304" pitchFamily="18" charset="-34"/>
              </a:rPr>
              <a:t> จะช่วยให้เราเข้าใจและ บอกเล่าเรื่องราวของคุณอย่างกระชับและระบุสิ่งที่ต้องการได้</a:t>
            </a:r>
          </a:p>
        </p:txBody>
      </p:sp>
    </p:spTree>
    <p:extLst>
      <p:ext uri="{BB962C8B-B14F-4D97-AF65-F5344CB8AC3E}">
        <p14:creationId xmlns:p14="http://schemas.microsoft.com/office/powerpoint/2010/main" val="449701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book:</a:t>
            </a:r>
            <a:endParaRPr lang="en-US" dirty="0"/>
          </a:p>
        </p:txBody>
      </p:sp>
      <p:pic>
        <p:nvPicPr>
          <p:cNvPr id="4" name="Picture 3"/>
          <p:cNvPicPr>
            <a:picLocks noChangeAspect="1"/>
          </p:cNvPicPr>
          <p:nvPr/>
        </p:nvPicPr>
        <p:blipFill>
          <a:blip r:embed="rId2"/>
          <a:stretch>
            <a:fillRect/>
          </a:stretch>
        </p:blipFill>
        <p:spPr>
          <a:xfrm>
            <a:off x="838200" y="1690688"/>
            <a:ext cx="3132938" cy="3976687"/>
          </a:xfrm>
          <a:prstGeom prst="rect">
            <a:avLst/>
          </a:prstGeom>
        </p:spPr>
      </p:pic>
    </p:spTree>
    <p:extLst>
      <p:ext uri="{BB962C8B-B14F-4D97-AF65-F5344CB8AC3E}">
        <p14:creationId xmlns:p14="http://schemas.microsoft.com/office/powerpoint/2010/main" val="69993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same data set can be presented: </a:t>
            </a:r>
          </a:p>
        </p:txBody>
      </p:sp>
      <p:pic>
        <p:nvPicPr>
          <p:cNvPr id="4" name="Picture 3"/>
          <p:cNvPicPr>
            <a:picLocks noChangeAspect="1"/>
          </p:cNvPicPr>
          <p:nvPr/>
        </p:nvPicPr>
        <p:blipFill>
          <a:blip r:embed="rId2"/>
          <a:stretch>
            <a:fillRect/>
          </a:stretch>
        </p:blipFill>
        <p:spPr>
          <a:xfrm>
            <a:off x="-71134" y="1563109"/>
            <a:ext cx="6026095" cy="3917545"/>
          </a:xfrm>
          <a:prstGeom prst="rect">
            <a:avLst/>
          </a:prstGeom>
        </p:spPr>
      </p:pic>
      <p:sp>
        <p:nvSpPr>
          <p:cNvPr id="5" name="Rectangle 4"/>
          <p:cNvSpPr/>
          <p:nvPr/>
        </p:nvSpPr>
        <p:spPr>
          <a:xfrm>
            <a:off x="1213364" y="5842571"/>
            <a:ext cx="3321037" cy="369332"/>
          </a:xfrm>
          <a:prstGeom prst="rect">
            <a:avLst/>
          </a:prstGeom>
        </p:spPr>
        <p:txBody>
          <a:bodyPr wrap="none">
            <a:spAutoFit/>
          </a:bodyPr>
          <a:lstStyle/>
          <a:p>
            <a:r>
              <a:rPr lang="en-US"/>
              <a:t>Example 1 (before): showing data</a:t>
            </a:r>
          </a:p>
        </p:txBody>
      </p:sp>
      <p:pic>
        <p:nvPicPr>
          <p:cNvPr id="6" name="Picture 5"/>
          <p:cNvPicPr>
            <a:picLocks noChangeAspect="1"/>
          </p:cNvPicPr>
          <p:nvPr/>
        </p:nvPicPr>
        <p:blipFill>
          <a:blip r:embed="rId3"/>
          <a:stretch>
            <a:fillRect/>
          </a:stretch>
        </p:blipFill>
        <p:spPr>
          <a:xfrm>
            <a:off x="6393808" y="1560443"/>
            <a:ext cx="5588507" cy="3930009"/>
          </a:xfrm>
          <a:prstGeom prst="rect">
            <a:avLst/>
          </a:prstGeom>
        </p:spPr>
      </p:pic>
      <p:sp>
        <p:nvSpPr>
          <p:cNvPr id="7" name="Rectangle 6"/>
          <p:cNvSpPr/>
          <p:nvPr/>
        </p:nvSpPr>
        <p:spPr>
          <a:xfrm>
            <a:off x="6639433" y="5842571"/>
            <a:ext cx="3893695" cy="369332"/>
          </a:xfrm>
          <a:prstGeom prst="rect">
            <a:avLst/>
          </a:prstGeom>
        </p:spPr>
        <p:txBody>
          <a:bodyPr wrap="none">
            <a:spAutoFit/>
          </a:bodyPr>
          <a:lstStyle/>
          <a:p>
            <a:r>
              <a:rPr lang="en-US"/>
              <a:t>Example 1 (after): storytelling with data</a:t>
            </a:r>
          </a:p>
        </p:txBody>
      </p:sp>
      <p:pic>
        <p:nvPicPr>
          <p:cNvPr id="9" name="Picture 8"/>
          <p:cNvPicPr>
            <a:picLocks noChangeAspect="1"/>
          </p:cNvPicPr>
          <p:nvPr/>
        </p:nvPicPr>
        <p:blipFill>
          <a:blip r:embed="rId4"/>
          <a:stretch>
            <a:fillRect/>
          </a:stretch>
        </p:blipFill>
        <p:spPr>
          <a:xfrm>
            <a:off x="8089561" y="6211903"/>
            <a:ext cx="422141" cy="467533"/>
          </a:xfrm>
          <a:prstGeom prst="rect">
            <a:avLst/>
          </a:prstGeom>
        </p:spPr>
      </p:pic>
      <p:pic>
        <p:nvPicPr>
          <p:cNvPr id="10" name="Picture 9"/>
          <p:cNvPicPr>
            <a:picLocks noChangeAspect="1"/>
          </p:cNvPicPr>
          <p:nvPr/>
        </p:nvPicPr>
        <p:blipFill>
          <a:blip r:embed="rId4"/>
          <a:stretch>
            <a:fillRect/>
          </a:stretch>
        </p:blipFill>
        <p:spPr>
          <a:xfrm>
            <a:off x="8567483" y="6211903"/>
            <a:ext cx="422142" cy="467534"/>
          </a:xfrm>
          <a:prstGeom prst="rect">
            <a:avLst/>
          </a:prstGeom>
        </p:spPr>
      </p:pic>
      <p:pic>
        <p:nvPicPr>
          <p:cNvPr id="11" name="Picture 10"/>
          <p:cNvPicPr>
            <a:picLocks noChangeAspect="1"/>
          </p:cNvPicPr>
          <p:nvPr/>
        </p:nvPicPr>
        <p:blipFill>
          <a:blip r:embed="rId4"/>
          <a:stretch>
            <a:fillRect/>
          </a:stretch>
        </p:blipFill>
        <p:spPr>
          <a:xfrm>
            <a:off x="2451740" y="6211903"/>
            <a:ext cx="422142" cy="467534"/>
          </a:xfrm>
          <a:prstGeom prst="rect">
            <a:avLst/>
          </a:prstGeom>
        </p:spPr>
      </p:pic>
    </p:spTree>
    <p:extLst>
      <p:ext uri="{BB962C8B-B14F-4D97-AF65-F5344CB8AC3E}">
        <p14:creationId xmlns:p14="http://schemas.microsoft.com/office/powerpoint/2010/main" val="281440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745"/>
            <a:ext cx="12192000" cy="1325563"/>
          </a:xfrm>
        </p:spPr>
        <p:txBody>
          <a:bodyPr>
            <a:normAutofit/>
          </a:bodyPr>
          <a:lstStyle/>
          <a:p>
            <a:pPr algn="ctr"/>
            <a:r>
              <a:rPr lang="th-TH" sz="3200">
                <a:latin typeface="AngsanaUPC" panose="02020603050405020304" pitchFamily="18" charset="-34"/>
                <a:cs typeface="AngsanaUPC" panose="02020603050405020304" pitchFamily="18" charset="-34"/>
              </a:rPr>
              <a:t>เปรียบเทียบการนำเสนอ </a:t>
            </a:r>
            <a:r>
              <a:rPr lang="en-US" sz="3200">
                <a:latin typeface="AngsanaUPC" panose="02020603050405020304" pitchFamily="18" charset="-34"/>
                <a:cs typeface="AngsanaUPC" panose="02020603050405020304" pitchFamily="18" charset="-34"/>
              </a:rPr>
              <a:t>2 </a:t>
            </a:r>
            <a:r>
              <a:rPr lang="th-TH" sz="3200">
                <a:latin typeface="AngsanaUPC" panose="02020603050405020304" pitchFamily="18" charset="-34"/>
                <a:cs typeface="AngsanaUPC" panose="02020603050405020304" pitchFamily="18" charset="-34"/>
              </a:rPr>
              <a:t>แบบ ก่อนและหลังการแสดงโดยคำนึงถึง </a:t>
            </a:r>
            <a:r>
              <a:rPr lang="en-US" sz="3200">
                <a:latin typeface="AngsanaUPC" panose="02020603050405020304" pitchFamily="18" charset="-34"/>
                <a:cs typeface="AngsanaUPC" panose="02020603050405020304" pitchFamily="18" charset="-34"/>
              </a:rPr>
              <a:t>data storytelling </a:t>
            </a:r>
          </a:p>
        </p:txBody>
      </p:sp>
      <p:pic>
        <p:nvPicPr>
          <p:cNvPr id="4" name="Picture 3"/>
          <p:cNvPicPr>
            <a:picLocks noChangeAspect="1"/>
          </p:cNvPicPr>
          <p:nvPr/>
        </p:nvPicPr>
        <p:blipFill>
          <a:blip r:embed="rId2"/>
          <a:stretch>
            <a:fillRect/>
          </a:stretch>
        </p:blipFill>
        <p:spPr>
          <a:xfrm>
            <a:off x="214899" y="2217907"/>
            <a:ext cx="5578569" cy="2743199"/>
          </a:xfrm>
          <a:prstGeom prst="rect">
            <a:avLst/>
          </a:prstGeom>
        </p:spPr>
      </p:pic>
      <p:sp>
        <p:nvSpPr>
          <p:cNvPr id="5" name="Rectangle 4"/>
          <p:cNvSpPr/>
          <p:nvPr/>
        </p:nvSpPr>
        <p:spPr>
          <a:xfrm>
            <a:off x="1186442" y="5684031"/>
            <a:ext cx="3321037" cy="369332"/>
          </a:xfrm>
          <a:prstGeom prst="rect">
            <a:avLst/>
          </a:prstGeom>
        </p:spPr>
        <p:txBody>
          <a:bodyPr wrap="none">
            <a:spAutoFit/>
          </a:bodyPr>
          <a:lstStyle/>
          <a:p>
            <a:r>
              <a:rPr lang="en-US"/>
              <a:t>Example 2 (before): showing data</a:t>
            </a:r>
          </a:p>
        </p:txBody>
      </p:sp>
      <p:pic>
        <p:nvPicPr>
          <p:cNvPr id="6" name="Picture 5"/>
          <p:cNvPicPr>
            <a:picLocks noChangeAspect="1"/>
          </p:cNvPicPr>
          <p:nvPr/>
        </p:nvPicPr>
        <p:blipFill>
          <a:blip r:embed="rId3"/>
          <a:stretch>
            <a:fillRect/>
          </a:stretch>
        </p:blipFill>
        <p:spPr>
          <a:xfrm>
            <a:off x="5988021" y="1864159"/>
            <a:ext cx="5698444" cy="3646401"/>
          </a:xfrm>
          <a:prstGeom prst="rect">
            <a:avLst/>
          </a:prstGeom>
        </p:spPr>
      </p:pic>
      <p:sp>
        <p:nvSpPr>
          <p:cNvPr id="7" name="Rectangle 6"/>
          <p:cNvSpPr/>
          <p:nvPr/>
        </p:nvSpPr>
        <p:spPr>
          <a:xfrm>
            <a:off x="6096000" y="5684031"/>
            <a:ext cx="3893695" cy="369332"/>
          </a:xfrm>
          <a:prstGeom prst="rect">
            <a:avLst/>
          </a:prstGeom>
        </p:spPr>
        <p:txBody>
          <a:bodyPr wrap="none">
            <a:spAutoFit/>
          </a:bodyPr>
          <a:lstStyle/>
          <a:p>
            <a:r>
              <a:rPr lang="en-US"/>
              <a:t>Example 2 (after): storytelling with data</a:t>
            </a:r>
          </a:p>
        </p:txBody>
      </p:sp>
    </p:spTree>
    <p:extLst>
      <p:ext uri="{BB962C8B-B14F-4D97-AF65-F5344CB8AC3E}">
        <p14:creationId xmlns:p14="http://schemas.microsoft.com/office/powerpoint/2010/main" val="254126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fontScale="90000"/>
          </a:bodyPr>
          <a:lstStyle/>
          <a:p>
            <a:r>
              <a:rPr lang="en-US"/>
              <a:t/>
            </a:r>
            <a:br>
              <a:rPr lang="en-US"/>
            </a:br>
            <a:r>
              <a:rPr lang="en-US"/>
              <a:t>The importance of context (</a:t>
            </a:r>
            <a:r>
              <a:rPr lang="th-TH"/>
              <a:t>ความสำคัญของบริบท</a:t>
            </a:r>
            <a:r>
              <a:rPr lang="en-US"/>
              <a:t>)  </a:t>
            </a:r>
            <a:br>
              <a:rPr lang="en-US"/>
            </a:br>
            <a:endParaRPr lang="en-US"/>
          </a:p>
        </p:txBody>
      </p:sp>
      <p:sp>
        <p:nvSpPr>
          <p:cNvPr id="3" name="Content Placeholder 2"/>
          <p:cNvSpPr>
            <a:spLocks noGrp="1"/>
          </p:cNvSpPr>
          <p:nvPr>
            <p:ph idx="1"/>
          </p:nvPr>
        </p:nvSpPr>
        <p:spPr>
          <a:xfrm>
            <a:off x="838200" y="1612265"/>
            <a:ext cx="10515600" cy="3264535"/>
          </a:xfrm>
        </p:spPr>
        <p:txBody>
          <a:bodyPr/>
          <a:lstStyle/>
          <a:p>
            <a:pPr marL="0" indent="0">
              <a:buNone/>
            </a:pPr>
            <a:r>
              <a:rPr lang="en-US" dirty="0"/>
              <a:t>	Success in data visualization does not start with data visualization. Rather, before you begin down the path of creating a data visualization or communication, attention and time should be paid to understanding the context for the need to communicate. In this chapter, we will focus on understanding the important components of context and discuss some strategies to help set you up for success when it comes to communicating visually with data.</a:t>
            </a:r>
          </a:p>
        </p:txBody>
      </p:sp>
    </p:spTree>
    <p:extLst>
      <p:ext uri="{BB962C8B-B14F-4D97-AF65-F5344CB8AC3E}">
        <p14:creationId xmlns:p14="http://schemas.microsoft.com/office/powerpoint/2010/main" val="55095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033"/>
          </a:xfrm>
          <a:solidFill>
            <a:schemeClr val="accent1">
              <a:lumMod val="40000"/>
              <a:lumOff val="60000"/>
            </a:schemeClr>
          </a:solidFill>
        </p:spPr>
        <p:txBody>
          <a:bodyPr>
            <a:normAutofit/>
          </a:bodyPr>
          <a:lstStyle/>
          <a:p>
            <a:pPr algn="ctr"/>
            <a:r>
              <a:rPr lang="en-US"/>
              <a:t>Things to think before visualizing </a:t>
            </a:r>
          </a:p>
        </p:txBody>
      </p:sp>
      <p:sp>
        <p:nvSpPr>
          <p:cNvPr id="3" name="Content Placeholder 2"/>
          <p:cNvSpPr>
            <a:spLocks noGrp="1"/>
          </p:cNvSpPr>
          <p:nvPr>
            <p:ph idx="1"/>
          </p:nvPr>
        </p:nvSpPr>
        <p:spPr>
          <a:xfrm>
            <a:off x="838200" y="1460665"/>
            <a:ext cx="8558719" cy="4901223"/>
          </a:xfrm>
        </p:spPr>
        <p:txBody>
          <a:bodyPr>
            <a:normAutofit fontScale="92500"/>
          </a:bodyPr>
          <a:lstStyle/>
          <a:p>
            <a:pPr marL="0" indent="0">
              <a:buNone/>
            </a:pPr>
            <a:r>
              <a:rPr lang="en-US"/>
              <a:t>	 There are a few things to think about and be extremely clear on before visualizing any data or creating content.</a:t>
            </a:r>
          </a:p>
          <a:p>
            <a:pPr marL="0" indent="0">
              <a:buNone/>
            </a:pPr>
            <a:r>
              <a:rPr lang="en-US"/>
              <a:t>	</a:t>
            </a:r>
            <a:r>
              <a:rPr lang="en-US" b="1">
                <a:solidFill>
                  <a:srgbClr val="002060"/>
                </a:solidFill>
              </a:rPr>
              <a:t>First, To whom are you communicating? </a:t>
            </a:r>
            <a:r>
              <a:rPr lang="en-US"/>
              <a:t>It is important to have a good understanding of who your </a:t>
            </a:r>
            <a:r>
              <a:rPr lang="th-TH"/>
              <a:t> </a:t>
            </a:r>
            <a:r>
              <a:rPr lang="en-US"/>
              <a:t>audience is and how they perceive you.</a:t>
            </a:r>
            <a:r>
              <a:rPr lang="th-TH"/>
              <a:t> </a:t>
            </a:r>
            <a:r>
              <a:rPr lang="en-US"/>
              <a:t>This can help you to identify common ground that will help you ensure they hear your message.</a:t>
            </a:r>
            <a:endParaRPr lang="th-TH"/>
          </a:p>
          <a:p>
            <a:pPr marL="0" indent="0">
              <a:buNone/>
            </a:pPr>
            <a:r>
              <a:rPr lang="en-US" b="1"/>
              <a:t>	</a:t>
            </a:r>
            <a:r>
              <a:rPr lang="en-US" b="1">
                <a:solidFill>
                  <a:srgbClr val="002060"/>
                </a:solidFill>
              </a:rPr>
              <a:t>Second, What do you want your audience to know or do? </a:t>
            </a:r>
            <a:r>
              <a:rPr lang="en-US"/>
              <a:t>You should be clear how you want your audience to act and take into account how you will communicate to them and the overall tone that you want to set for your communication.</a:t>
            </a:r>
            <a:endParaRPr lang="th-TH"/>
          </a:p>
          <a:p>
            <a:pPr marL="0" indent="0">
              <a:buNone/>
            </a:pPr>
            <a:r>
              <a:rPr lang="en-US" b="1">
                <a:solidFill>
                  <a:srgbClr val="006699"/>
                </a:solidFill>
              </a:rPr>
              <a:t>	</a:t>
            </a:r>
            <a:r>
              <a:rPr lang="en-US" b="1">
                <a:solidFill>
                  <a:srgbClr val="002060"/>
                </a:solidFill>
              </a:rPr>
              <a:t>Third, How can you use data to help make your point?</a:t>
            </a:r>
          </a:p>
        </p:txBody>
      </p:sp>
      <p:sp>
        <p:nvSpPr>
          <p:cNvPr id="4" name="Rounded Rectangular Callout 3"/>
          <p:cNvSpPr/>
          <p:nvPr/>
        </p:nvSpPr>
        <p:spPr>
          <a:xfrm>
            <a:off x="9915895" y="2648197"/>
            <a:ext cx="1959429" cy="1033154"/>
          </a:xfrm>
          <a:prstGeom prst="wedgeRoundRectCallout">
            <a:avLst>
              <a:gd name="adj1" fmla="val -100117"/>
              <a:gd name="adj2" fmla="val 59052"/>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tx1"/>
                </a:solidFill>
              </a:rPr>
              <a:t>สื่อสารกับใคร</a:t>
            </a:r>
            <a:endParaRPr lang="en-US" sz="2400" b="1">
              <a:solidFill>
                <a:schemeClr val="tx1"/>
              </a:solidFill>
            </a:endParaRPr>
          </a:p>
        </p:txBody>
      </p:sp>
      <p:sp>
        <p:nvSpPr>
          <p:cNvPr id="5" name="Rounded Rectangular Callout 4"/>
          <p:cNvSpPr/>
          <p:nvPr/>
        </p:nvSpPr>
        <p:spPr>
          <a:xfrm>
            <a:off x="9915894" y="4344390"/>
            <a:ext cx="1959429" cy="1033154"/>
          </a:xfrm>
          <a:prstGeom prst="wedgeRoundRectCallout">
            <a:avLst>
              <a:gd name="adj1" fmla="val -92238"/>
              <a:gd name="adj2" fmla="val -28305"/>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tx1"/>
                </a:solidFill>
              </a:rPr>
              <a:t>ต้องการให้ผู้ฟังรู้อะไร หรือทำอะไร</a:t>
            </a:r>
            <a:endParaRPr lang="en-US" sz="2400" b="1">
              <a:solidFill>
                <a:schemeClr val="tx1"/>
              </a:solidFill>
            </a:endParaRPr>
          </a:p>
        </p:txBody>
      </p:sp>
      <p:sp>
        <p:nvSpPr>
          <p:cNvPr id="7" name="Rounded Rectangular Callout 6"/>
          <p:cNvSpPr/>
          <p:nvPr/>
        </p:nvSpPr>
        <p:spPr>
          <a:xfrm>
            <a:off x="9642764" y="5818909"/>
            <a:ext cx="2351314" cy="783772"/>
          </a:xfrm>
          <a:prstGeom prst="wedgeRoundRectCallout">
            <a:avLst>
              <a:gd name="adj1" fmla="val -79082"/>
              <a:gd name="adj2" fmla="val -51136"/>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tx1"/>
                </a:solidFill>
              </a:rPr>
              <a:t>จะใช้ข้อมูลช่วยชี้ประเด็นได้อย่างไร </a:t>
            </a:r>
            <a:endParaRPr lang="en-US" sz="2400" b="1">
              <a:solidFill>
                <a:schemeClr val="tx1"/>
              </a:solidFill>
            </a:endParaRPr>
          </a:p>
        </p:txBody>
      </p:sp>
      <p:sp>
        <p:nvSpPr>
          <p:cNvPr id="6" name="Rectangle 5"/>
          <p:cNvSpPr/>
          <p:nvPr/>
        </p:nvSpPr>
        <p:spPr>
          <a:xfrm>
            <a:off x="0" y="836758"/>
            <a:ext cx="12192000" cy="584775"/>
          </a:xfrm>
          <a:prstGeom prst="rect">
            <a:avLst/>
          </a:prstGeom>
          <a:solidFill>
            <a:schemeClr val="accent6">
              <a:lumMod val="40000"/>
              <a:lumOff val="60000"/>
            </a:schemeClr>
          </a:solidFill>
        </p:spPr>
        <p:txBody>
          <a:bodyPr wrap="square">
            <a:spAutoFit/>
          </a:bodyPr>
          <a:lstStyle/>
          <a:p>
            <a:r>
              <a:rPr lang="en-US" sz="3200"/>
              <a:t>Explanatory analysis (</a:t>
            </a:r>
            <a:r>
              <a:rPr lang="th-TH" sz="3200"/>
              <a:t>การวิเคราะห์เชิงอธิบาย</a:t>
            </a:r>
            <a:r>
              <a:rPr lang="en-US" sz="3200"/>
              <a:t>)</a:t>
            </a:r>
          </a:p>
        </p:txBody>
      </p:sp>
    </p:spTree>
    <p:extLst>
      <p:ext uri="{BB962C8B-B14F-4D97-AF65-F5344CB8AC3E}">
        <p14:creationId xmlns:p14="http://schemas.microsoft.com/office/powerpoint/2010/main" val="24549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5960" y="1083945"/>
            <a:ext cx="10515600" cy="4351338"/>
          </a:xfrm>
        </p:spPr>
        <p:txBody>
          <a:bodyPr>
            <a:normAutofit/>
          </a:bodyPr>
          <a:lstStyle/>
          <a:p>
            <a:pPr marL="0" indent="0">
              <a:buNone/>
            </a:pPr>
            <a:r>
              <a:rPr lang="en-US" sz="3600">
                <a:latin typeface="AngsanaUPC" panose="02020603050405020304" pitchFamily="18" charset="-34"/>
                <a:cs typeface="AngsanaUPC" panose="02020603050405020304" pitchFamily="18" charset="-34"/>
              </a:rPr>
              <a:t>Explanatory analysis (</a:t>
            </a:r>
            <a:r>
              <a:rPr lang="th-TH" sz="3600">
                <a:latin typeface="AngsanaUPC" panose="02020603050405020304" pitchFamily="18" charset="-34"/>
                <a:cs typeface="AngsanaUPC" panose="02020603050405020304" pitchFamily="18" charset="-34"/>
              </a:rPr>
              <a:t>การวิเคราะห์เชิงอธิบาย</a:t>
            </a:r>
            <a:r>
              <a:rPr lang="en-US" sz="3600">
                <a:latin typeface="AngsanaUPC" panose="02020603050405020304" pitchFamily="18" charset="-34"/>
                <a:cs typeface="AngsanaUPC" panose="02020603050405020304" pitchFamily="18" charset="-34"/>
              </a:rPr>
              <a:t>)</a:t>
            </a:r>
          </a:p>
          <a:p>
            <a:pPr lvl="2">
              <a:buFont typeface="Wingdings" panose="05000000000000000000" pitchFamily="2" charset="2"/>
              <a:buChar char="§"/>
            </a:pPr>
            <a:r>
              <a:rPr lang="en-US" sz="4000">
                <a:latin typeface="AngsanaUPC" panose="02020603050405020304" pitchFamily="18" charset="-34"/>
                <a:cs typeface="AngsanaUPC" panose="02020603050405020304" pitchFamily="18" charset="-34"/>
              </a:rPr>
              <a:t>Who</a:t>
            </a:r>
          </a:p>
          <a:p>
            <a:pPr lvl="2">
              <a:buFont typeface="Wingdings" panose="05000000000000000000" pitchFamily="2" charset="2"/>
              <a:buChar char="§"/>
            </a:pPr>
            <a:r>
              <a:rPr lang="en-US" sz="4000">
                <a:latin typeface="AngsanaUPC" panose="02020603050405020304" pitchFamily="18" charset="-34"/>
                <a:cs typeface="AngsanaUPC" panose="02020603050405020304" pitchFamily="18" charset="-34"/>
              </a:rPr>
              <a:t>What</a:t>
            </a:r>
          </a:p>
          <a:p>
            <a:pPr lvl="2">
              <a:buFont typeface="Wingdings" panose="05000000000000000000" pitchFamily="2" charset="2"/>
              <a:buChar char="§"/>
            </a:pPr>
            <a:r>
              <a:rPr lang="en-US" sz="4000">
                <a:latin typeface="AngsanaUPC" panose="02020603050405020304" pitchFamily="18" charset="-34"/>
                <a:cs typeface="AngsanaUPC" panose="02020603050405020304" pitchFamily="18" charset="-34"/>
              </a:rPr>
              <a:t>How</a:t>
            </a:r>
          </a:p>
        </p:txBody>
      </p:sp>
      <p:sp>
        <p:nvSpPr>
          <p:cNvPr id="6" name="Title 1"/>
          <p:cNvSpPr>
            <a:spLocks noGrp="1"/>
          </p:cNvSpPr>
          <p:nvPr>
            <p:ph type="title"/>
          </p:nvPr>
        </p:nvSpPr>
        <p:spPr>
          <a:xfrm>
            <a:off x="0" y="0"/>
            <a:ext cx="12192000" cy="858033"/>
          </a:xfrm>
          <a:solidFill>
            <a:schemeClr val="accent1">
              <a:lumMod val="40000"/>
              <a:lumOff val="60000"/>
            </a:schemeClr>
          </a:solidFill>
        </p:spPr>
        <p:txBody>
          <a:bodyPr>
            <a:normAutofit/>
          </a:bodyPr>
          <a:lstStyle/>
          <a:p>
            <a:pPr algn="ctr"/>
            <a:r>
              <a:rPr lang="en-US"/>
              <a:t>Things to think before visualizing </a:t>
            </a:r>
          </a:p>
        </p:txBody>
      </p:sp>
      <p:sp>
        <p:nvSpPr>
          <p:cNvPr id="7"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921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4080"/>
          </a:xfrm>
          <a:solidFill>
            <a:schemeClr val="accent2">
              <a:lumMod val="40000"/>
              <a:lumOff val="60000"/>
            </a:schemeClr>
          </a:solidFill>
        </p:spPr>
        <p:txBody>
          <a:bodyPr/>
          <a:lstStyle/>
          <a:p>
            <a:r>
              <a:rPr lang="en-US"/>
              <a:t>Who</a:t>
            </a:r>
          </a:p>
        </p:txBody>
      </p:sp>
      <p:sp>
        <p:nvSpPr>
          <p:cNvPr id="3" name="Content Placeholder 2"/>
          <p:cNvSpPr>
            <a:spLocks noGrp="1"/>
          </p:cNvSpPr>
          <p:nvPr>
            <p:ph idx="1"/>
          </p:nvPr>
        </p:nvSpPr>
        <p:spPr>
          <a:xfrm>
            <a:off x="189015" y="2218530"/>
            <a:ext cx="8187047" cy="2018189"/>
          </a:xfrm>
        </p:spPr>
        <p:txBody>
          <a:bodyPr>
            <a:normAutofit fontScale="92500" lnSpcReduction="20000"/>
          </a:bodyPr>
          <a:lstStyle/>
          <a:p>
            <a:pPr marL="0" indent="0" algn="just">
              <a:buNone/>
            </a:pPr>
            <a:r>
              <a:rPr lang="en-US">
                <a:solidFill>
                  <a:srgbClr val="0070C0"/>
                </a:solidFill>
              </a:rPr>
              <a:t>	</a:t>
            </a:r>
            <a:r>
              <a:rPr lang="en-US" b="1">
                <a:solidFill>
                  <a:srgbClr val="0070C0"/>
                </a:solidFill>
              </a:rPr>
              <a:t>Your audience :</a:t>
            </a:r>
          </a:p>
          <a:p>
            <a:pPr marL="0" indent="0" algn="just">
              <a:buNone/>
            </a:pPr>
            <a:r>
              <a:rPr lang="en-US">
                <a:solidFill>
                  <a:srgbClr val="006699"/>
                </a:solidFill>
              </a:rPr>
              <a:t>	</a:t>
            </a:r>
            <a:r>
              <a:rPr lang="en-US">
                <a:solidFill>
                  <a:srgbClr val="0070C0"/>
                </a:solidFill>
              </a:rPr>
              <a:t>Identifying the decision maker is one way of narrowing your audience. </a:t>
            </a:r>
            <a:r>
              <a:rPr lang="en-US"/>
              <a:t>The more you know about your audience, the better positioned you’ll be to understand how to resonate</a:t>
            </a:r>
            <a:r>
              <a:rPr lang="th-TH"/>
              <a:t> </a:t>
            </a:r>
            <a:r>
              <a:rPr lang="en-US"/>
              <a:t>(</a:t>
            </a:r>
            <a:r>
              <a:rPr lang="th-TH"/>
              <a:t>สะท้อนผล</a:t>
            </a:r>
            <a:r>
              <a:rPr lang="en-US"/>
              <a:t>) with them and form communication that will meet their needs and yours.	</a:t>
            </a:r>
          </a:p>
        </p:txBody>
      </p:sp>
      <p:sp>
        <p:nvSpPr>
          <p:cNvPr id="5" name="Rounded Rectangular Callout 4"/>
          <p:cNvSpPr/>
          <p:nvPr/>
        </p:nvSpPr>
        <p:spPr>
          <a:xfrm>
            <a:off x="9021288" y="451263"/>
            <a:ext cx="2921330" cy="2852842"/>
          </a:xfrm>
          <a:prstGeom prst="wedgeRoundRectCallout">
            <a:avLst>
              <a:gd name="adj1" fmla="val -71256"/>
              <a:gd name="adj2" fmla="val 12571"/>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b="1">
                <a:solidFill>
                  <a:srgbClr val="C00000"/>
                </a:solidFill>
                <a:latin typeface="AngsanaUPC" panose="02020603050405020304" pitchFamily="18" charset="-34"/>
                <a:cs typeface="AngsanaUPC" panose="02020603050405020304" pitchFamily="18" charset="-34"/>
              </a:rPr>
              <a:t>ด้านผู้ฟัง</a:t>
            </a:r>
            <a:r>
              <a:rPr lang="en-US" sz="2400" b="1">
                <a:solidFill>
                  <a:srgbClr val="C00000"/>
                </a:solidFill>
                <a:latin typeface="AngsanaUPC" panose="02020603050405020304" pitchFamily="18" charset="-34"/>
                <a:cs typeface="AngsanaUPC" panose="02020603050405020304" pitchFamily="18" charset="-34"/>
              </a:rPr>
              <a:t>: </a:t>
            </a:r>
            <a:r>
              <a:rPr lang="th-TH" sz="2400" b="1">
                <a:solidFill>
                  <a:schemeClr val="tx1"/>
                </a:solidFill>
                <a:latin typeface="AngsanaUPC" panose="02020603050405020304" pitchFamily="18" charset="-34"/>
                <a:cs typeface="AngsanaUPC" panose="02020603050405020304" pitchFamily="18" charset="-34"/>
              </a:rPr>
              <a:t>การระบุผู้มีอำนาจตัดสินใจ เราควรทราบว่าผู้ที่ดูการวิเคราะห์ผ่านการนำเสนอแล้ว ใครสามารถตัดสินใจจากข้อมูล </a:t>
            </a:r>
            <a:r>
              <a:rPr lang="th-TH" sz="2400" b="1">
                <a:solidFill>
                  <a:srgbClr val="C00000"/>
                </a:solidFill>
                <a:latin typeface="AngsanaUPC" panose="02020603050405020304" pitchFamily="18" charset="-34"/>
                <a:cs typeface="AngsanaUPC" panose="02020603050405020304" pitchFamily="18" charset="-34"/>
              </a:rPr>
              <a:t>ซึ่งบุคคลนั้นมักจะเป็นผู้บริหาร</a:t>
            </a:r>
            <a:endParaRPr lang="en-US" sz="2400" b="1">
              <a:solidFill>
                <a:srgbClr val="C00000"/>
              </a:solidFill>
              <a:latin typeface="AngsanaUPC" panose="02020603050405020304" pitchFamily="18" charset="-34"/>
              <a:cs typeface="AngsanaUPC" panose="02020603050405020304" pitchFamily="18" charset="-34"/>
            </a:endParaRPr>
          </a:p>
        </p:txBody>
      </p:sp>
      <p:sp>
        <p:nvSpPr>
          <p:cNvPr id="7" name="Content Placeholder 2"/>
          <p:cNvSpPr txBox="1">
            <a:spLocks/>
          </p:cNvSpPr>
          <p:nvPr/>
        </p:nvSpPr>
        <p:spPr>
          <a:xfrm>
            <a:off x="483919" y="4398791"/>
            <a:ext cx="7892143" cy="22795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a:t>
            </a:r>
            <a:r>
              <a:rPr lang="en-US" b="1">
                <a:solidFill>
                  <a:srgbClr val="0070C0"/>
                </a:solidFill>
              </a:rPr>
              <a:t>You (Developer):</a:t>
            </a:r>
          </a:p>
          <a:p>
            <a:pPr marL="0" indent="0" algn="just">
              <a:buNone/>
            </a:pPr>
            <a:r>
              <a:rPr lang="en-US"/>
              <a:t>	It’s also helpful to think about the relationship that you have with your audience and how you expect that they will perceive you. Will you be encountering each other for the first time through this communication, or do you have an established relationship? Do they already trust you as an expert, or do you need to work to establish credibility? </a:t>
            </a:r>
          </a:p>
        </p:txBody>
      </p:sp>
      <p:sp>
        <p:nvSpPr>
          <p:cNvPr id="8" name="Rounded Rectangular Callout 7"/>
          <p:cNvSpPr/>
          <p:nvPr/>
        </p:nvSpPr>
        <p:spPr>
          <a:xfrm>
            <a:off x="9021288" y="3962398"/>
            <a:ext cx="2921330" cy="2401579"/>
          </a:xfrm>
          <a:prstGeom prst="wedgeRoundRectCallout">
            <a:avLst>
              <a:gd name="adj1" fmla="val -71256"/>
              <a:gd name="adj2" fmla="val 12571"/>
              <a:gd name="adj3" fmla="val 16667"/>
            </a:avLst>
          </a:prstGeom>
          <a:solidFill>
            <a:srgbClr val="DCD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b="1">
                <a:solidFill>
                  <a:srgbClr val="C00000"/>
                </a:solidFill>
                <a:latin typeface="AngsanaUPC" panose="02020603050405020304" pitchFamily="18" charset="-34"/>
                <a:cs typeface="AngsanaUPC" panose="02020603050405020304" pitchFamily="18" charset="-34"/>
              </a:rPr>
              <a:t>ด้านนักพัฒนา</a:t>
            </a:r>
            <a:r>
              <a:rPr lang="en-US" sz="2400" b="1">
                <a:solidFill>
                  <a:srgbClr val="C00000"/>
                </a:solidFill>
                <a:latin typeface="AngsanaUPC" panose="02020603050405020304" pitchFamily="18" charset="-34"/>
                <a:cs typeface="AngsanaUPC" panose="02020603050405020304" pitchFamily="18" charset="-34"/>
              </a:rPr>
              <a:t> Visual:</a:t>
            </a:r>
            <a:r>
              <a:rPr lang="th-TH" sz="2400" b="1">
                <a:solidFill>
                  <a:srgbClr val="C00000"/>
                </a:solidFill>
                <a:latin typeface="AngsanaUPC" panose="02020603050405020304" pitchFamily="18" charset="-34"/>
                <a:cs typeface="AngsanaUPC" panose="02020603050405020304" pitchFamily="18" charset="-34"/>
              </a:rPr>
              <a:t> </a:t>
            </a:r>
            <a:r>
              <a:rPr lang="th-TH" sz="2400" b="1">
                <a:solidFill>
                  <a:srgbClr val="0070C0"/>
                </a:solidFill>
                <a:latin typeface="AngsanaUPC" panose="02020603050405020304" pitchFamily="18" charset="-34"/>
                <a:cs typeface="AngsanaUPC" panose="02020603050405020304" pitchFamily="18" charset="-34"/>
              </a:rPr>
              <a:t>นักพัฒนามีความน่าเชื่อถือไหม ผู้ใช้งานเค้ารับรู้ ยอมรับนักพัฒนาไหมตอนไปคุยงาน</a:t>
            </a:r>
            <a:endParaRPr lang="en-US" sz="2400" b="1">
              <a:solidFill>
                <a:srgbClr val="0070C0"/>
              </a:solidFill>
              <a:latin typeface="AngsanaUPC" panose="02020603050405020304" pitchFamily="18" charset="-34"/>
              <a:cs typeface="AngsanaUPC" panose="02020603050405020304" pitchFamily="18" charset="-34"/>
            </a:endParaRPr>
          </a:p>
        </p:txBody>
      </p:sp>
      <p:sp>
        <p:nvSpPr>
          <p:cNvPr id="4" name="Rounded Rectangular Callout 3"/>
          <p:cNvSpPr/>
          <p:nvPr/>
        </p:nvSpPr>
        <p:spPr>
          <a:xfrm>
            <a:off x="3906196" y="894081"/>
            <a:ext cx="3394953" cy="1059410"/>
          </a:xfrm>
          <a:prstGeom prst="wedgeRoundRectCallout">
            <a:avLst>
              <a:gd name="adj1" fmla="val -50059"/>
              <a:gd name="adj2" fmla="val 10407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Narrow your audience, you cannot talk to too many different people with disparate needs.</a:t>
            </a:r>
          </a:p>
        </p:txBody>
      </p:sp>
    </p:spTree>
    <p:extLst>
      <p:ext uri="{BB962C8B-B14F-4D97-AF65-F5344CB8AC3E}">
        <p14:creationId xmlns:p14="http://schemas.microsoft.com/office/powerpoint/2010/main" val="408606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4880"/>
          </a:xfrm>
          <a:solidFill>
            <a:schemeClr val="accent6">
              <a:lumMod val="40000"/>
              <a:lumOff val="60000"/>
            </a:schemeClr>
          </a:solidFill>
        </p:spPr>
        <p:txBody>
          <a:bodyPr/>
          <a:lstStyle/>
          <a:p>
            <a:r>
              <a:rPr lang="en-US"/>
              <a:t>What</a:t>
            </a:r>
          </a:p>
        </p:txBody>
      </p:sp>
      <p:sp>
        <p:nvSpPr>
          <p:cNvPr id="3" name="Content Placeholder 2"/>
          <p:cNvSpPr>
            <a:spLocks noGrp="1"/>
          </p:cNvSpPr>
          <p:nvPr>
            <p:ph idx="1"/>
          </p:nvPr>
        </p:nvSpPr>
        <p:spPr/>
        <p:txBody>
          <a:bodyPr/>
          <a:lstStyle/>
          <a:p>
            <a:pPr marL="0" indent="0">
              <a:buNone/>
            </a:pPr>
            <a:r>
              <a:rPr lang="en-US"/>
              <a:t>1. Action</a:t>
            </a:r>
          </a:p>
          <a:p>
            <a:pPr marL="0" indent="0">
              <a:buNone/>
            </a:pPr>
            <a:r>
              <a:rPr lang="en-US"/>
              <a:t>2. Mechanism </a:t>
            </a:r>
          </a:p>
          <a:p>
            <a:pPr marL="0" indent="0">
              <a:buNone/>
            </a:pPr>
            <a:r>
              <a:rPr lang="en-US"/>
              <a:t>3. Tone</a:t>
            </a:r>
          </a:p>
        </p:txBody>
      </p:sp>
    </p:spTree>
    <p:extLst>
      <p:ext uri="{BB962C8B-B14F-4D97-AF65-F5344CB8AC3E}">
        <p14:creationId xmlns:p14="http://schemas.microsoft.com/office/powerpoint/2010/main" val="4088346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เอกสาร" ma:contentTypeID="0x01010033F4F0CD8D817A418EB7AB39AFF3EE4D" ma:contentTypeVersion="4" ma:contentTypeDescription="สร้างเอกสารใหม่" ma:contentTypeScope="" ma:versionID="e2c172b256718f1db86c20c82c5ab378">
  <xsd:schema xmlns:xsd="http://www.w3.org/2001/XMLSchema" xmlns:xs="http://www.w3.org/2001/XMLSchema" xmlns:p="http://schemas.microsoft.com/office/2006/metadata/properties" xmlns:ns2="3dcf0dbb-26dd-475a-91e0-464211e383c6" targetNamespace="http://schemas.microsoft.com/office/2006/metadata/properties" ma:root="true" ma:fieldsID="176452f82c6c5d3ae9294c8dd8622f64" ns2:_="">
    <xsd:import namespace="3dcf0dbb-26dd-475a-91e0-464211e38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f0dbb-26dd-475a-91e0-464211e38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ชนิดเนื้อหา"/>
        <xsd:element ref="dc:title" minOccurs="0" maxOccurs="1" ma:index="4" ma:displayName="ชื่อเรื่อง"/>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7F4BFB-46F6-4D42-97E5-CE36756AB4A3}">
  <ds:schemaRefs>
    <ds:schemaRef ds:uri="http://schemas.microsoft.com/sharepoint/v3/contenttype/forms"/>
  </ds:schemaRefs>
</ds:datastoreItem>
</file>

<file path=customXml/itemProps2.xml><?xml version="1.0" encoding="utf-8"?>
<ds:datastoreItem xmlns:ds="http://schemas.openxmlformats.org/officeDocument/2006/customXml" ds:itemID="{79668B14-3E83-4FE3-856F-98A54EE1C1F7}">
  <ds:schemaRefs>
    <ds:schemaRef ds:uri="http://www.w3.org/XML/1998/namespace"/>
    <ds:schemaRef ds:uri="http://purl.org/dc/elements/1.1/"/>
    <ds:schemaRef ds:uri="3dcf0dbb-26dd-475a-91e0-464211e383c6"/>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E7C247A-D909-44AB-95A6-756CE87BA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f0dbb-26dd-475a-91e0-464211e38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TotalTime>
  <Words>1496</Words>
  <Application>Microsoft Office PowerPoint</Application>
  <PresentationFormat>Widescreen</PresentationFormat>
  <Paragraphs>148</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Angsana New</vt:lpstr>
      <vt:lpstr>AngsanaUPC</vt:lpstr>
      <vt:lpstr>Arial</vt:lpstr>
      <vt:lpstr>Calibri</vt:lpstr>
      <vt:lpstr>Calibri Light</vt:lpstr>
      <vt:lpstr>Cordia New</vt:lpstr>
      <vt:lpstr>Wingdings</vt:lpstr>
      <vt:lpstr>Office Theme</vt:lpstr>
      <vt:lpstr>Storytelling with Data </vt:lpstr>
      <vt:lpstr>Why is story telling important????</vt:lpstr>
      <vt:lpstr>The same data set can be presented: </vt:lpstr>
      <vt:lpstr>เปรียบเทียบการนำเสนอ 2 แบบ ก่อนและหลังการแสดงโดยคำนึงถึง data storytelling </vt:lpstr>
      <vt:lpstr> The importance of context (ความสำคัญของบริบท)   </vt:lpstr>
      <vt:lpstr>Things to think before visualizing </vt:lpstr>
      <vt:lpstr>Things to think before visualizing </vt:lpstr>
      <vt:lpstr>Who</vt:lpstr>
      <vt:lpstr>What</vt:lpstr>
      <vt:lpstr>What</vt:lpstr>
      <vt:lpstr>Prompting action:  คำที่ช่วยกระตุ้น หรือช่วยให้เริ่มคิด ในการสนทนา</vt:lpstr>
      <vt:lpstr>PowerPoint Presentation</vt:lpstr>
      <vt:lpstr>For live presentations, practice makes perfect</vt:lpstr>
      <vt:lpstr>PowerPoint Presentation</vt:lpstr>
      <vt:lpstr>PowerPoint Presentation</vt:lpstr>
      <vt:lpstr>How</vt:lpstr>
      <vt:lpstr>Explanatory analysis ตัวอย่างการใช้แนวคิด  Who, What, and How</vt:lpstr>
      <vt:lpstr>Explanatory analysis ตัวอย่างการใช้แนวคิด  Who, What, and How</vt:lpstr>
      <vt:lpstr>Explanatory analysis ตัวอย่างการใช้แนวคิด  Who, What, and How</vt:lpstr>
      <vt:lpstr> ในการศึกษาบริบทของงาน (Context) นั้นเราสามารถเก็บรวบรวมข้อมูลของบริบท และทำความเข้าใจบริบทของงานได้จากผู้เกี่ยวข้อง โดยเราสามารถขอรับคำปรึกษาหรือสอบถามข้อมูลเพิ่มเติมจากจากผู้เกี่ยวข้อง เพื่อให้เราเข้าใจบริบทของงานได้ชัดเจน และตรงตามความต้องการ     ผู้เกี่ยวข้องในการให้ข้อมูลดังกล่าว ประกอบด้วย        1. Client:           ลูกค้า       2. Stakeholder: ผู้มีส่วนได้ส่วนเสีย คือผู้ที่อยู่ในโครงการ หรือคนที่ได้รับผลกระทบจาก                                  โครงการ       3. Your boss:     อาจเป็นหัวหน้าทีมงานสร้าง Data Visualization  </vt:lpstr>
      <vt:lpstr>ตัวอย่างคำถาม ที่เราต้องพิจารณาในการทำงานที่ช่วยในการรวบรวมข้อมูลเพื่อเข้าใจบริบท (Context) ของงาน</vt:lpstr>
      <vt:lpstr> The 3-minute story and the Big Idea </vt:lpstr>
      <vt:lpstr>3‐minute story</vt:lpstr>
      <vt:lpstr>Big Idea</vt:lpstr>
      <vt:lpstr>3‐minute story:</vt:lpstr>
      <vt:lpstr>Big Idea:</vt:lpstr>
      <vt:lpstr>Storyboarding  </vt:lpstr>
      <vt:lpstr>บทสรุป</vt:lpstr>
      <vt:lpstr>Reference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Employee</dc:creator>
  <cp:lastModifiedBy>Employee</cp:lastModifiedBy>
  <cp:revision>14</cp:revision>
  <dcterms:created xsi:type="dcterms:W3CDTF">2022-07-17T10:53:01Z</dcterms:created>
  <dcterms:modified xsi:type="dcterms:W3CDTF">2022-08-08T17:14:21Z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0x01010033F4F0CD8D817A418EB7AB39AFF3EE4D</vt:lpwstr>
  </property>
</Properties>
</file>