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59" r:id="rId6"/>
    <p:sldId id="262" r:id="rId7"/>
    <p:sldId id="263" r:id="rId8"/>
    <p:sldId id="264" r:id="rId9"/>
    <p:sldId id="276" r:id="rId10"/>
    <p:sldId id="265" r:id="rId11"/>
    <p:sldId id="274" r:id="rId12"/>
    <p:sldId id="268" r:id="rId13"/>
    <p:sldId id="266" r:id="rId14"/>
    <p:sldId id="267" r:id="rId15"/>
    <p:sldId id="269" r:id="rId16"/>
    <p:sldId id="270" r:id="rId17"/>
    <p:sldId id="271" r:id="rId18"/>
    <p:sldId id="272" r:id="rId19"/>
    <p:sldId id="275" r:id="rId20"/>
    <p:sldId id="27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820000"/>
    <a:srgbClr val="2353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50" d="100"/>
          <a:sy n="50" d="100"/>
        </p:scale>
        <p:origin x="48" y="9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EA0F607-C142-4CF8-9FB9-E403DF7A2D84}" type="datetimeFigureOut">
              <a:rPr lang="en-US" smtClean="0"/>
              <a:t>8/15/2022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3DEB9D-9369-4933-A3E9-9179FDE2CACF}" type="slidenum">
              <a:rPr lang="en-US" smtClean="0"/>
              <a:t>‹#›</a:t>
            </a:fld>
            <a:endParaRPr lang="en-US"/>
          </a:p>
        </p:txBody>
      </p:sp>
    </p:spTree>
    <p:extLst>
      <p:ext uri="{BB962C8B-B14F-4D97-AF65-F5344CB8AC3E}">
        <p14:creationId xmlns:p14="http://schemas.microsoft.com/office/powerpoint/2010/main" val="1728945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A0F607-C142-4CF8-9FB9-E403DF7A2D84}" type="datetimeFigureOut">
              <a:rPr lang="en-US" smtClean="0"/>
              <a:t>8/15/2022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3DEB9D-9369-4933-A3E9-9179FDE2CACF}" type="slidenum">
              <a:rPr lang="en-US" smtClean="0"/>
              <a:t>‹#›</a:t>
            </a:fld>
            <a:endParaRPr lang="en-US"/>
          </a:p>
        </p:txBody>
      </p:sp>
    </p:spTree>
    <p:extLst>
      <p:ext uri="{BB962C8B-B14F-4D97-AF65-F5344CB8AC3E}">
        <p14:creationId xmlns:p14="http://schemas.microsoft.com/office/powerpoint/2010/main" val="2376935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A0F607-C142-4CF8-9FB9-E403DF7A2D84}" type="datetimeFigureOut">
              <a:rPr lang="en-US" smtClean="0"/>
              <a:t>8/15/2022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3DEB9D-9369-4933-A3E9-9179FDE2CACF}" type="slidenum">
              <a:rPr lang="en-US" smtClean="0"/>
              <a:t>‹#›</a:t>
            </a:fld>
            <a:endParaRPr lang="en-US"/>
          </a:p>
        </p:txBody>
      </p:sp>
    </p:spTree>
    <p:extLst>
      <p:ext uri="{BB962C8B-B14F-4D97-AF65-F5344CB8AC3E}">
        <p14:creationId xmlns:p14="http://schemas.microsoft.com/office/powerpoint/2010/main" val="33602922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A0F607-C142-4CF8-9FB9-E403DF7A2D84}" type="datetimeFigureOut">
              <a:rPr lang="en-US" smtClean="0"/>
              <a:t>8/15/2022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3DEB9D-9369-4933-A3E9-9179FDE2CACF}" type="slidenum">
              <a:rPr lang="en-US" smtClean="0"/>
              <a:t>‹#›</a:t>
            </a:fld>
            <a:endParaRPr lang="en-US"/>
          </a:p>
        </p:txBody>
      </p:sp>
    </p:spTree>
    <p:extLst>
      <p:ext uri="{BB962C8B-B14F-4D97-AF65-F5344CB8AC3E}">
        <p14:creationId xmlns:p14="http://schemas.microsoft.com/office/powerpoint/2010/main" val="20729959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EA0F607-C142-4CF8-9FB9-E403DF7A2D84}" type="datetimeFigureOut">
              <a:rPr lang="en-US" smtClean="0"/>
              <a:t>8/15/2022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3DEB9D-9369-4933-A3E9-9179FDE2CACF}" type="slidenum">
              <a:rPr lang="en-US" smtClean="0"/>
              <a:t>‹#›</a:t>
            </a:fld>
            <a:endParaRPr lang="en-US"/>
          </a:p>
        </p:txBody>
      </p:sp>
    </p:spTree>
    <p:extLst>
      <p:ext uri="{BB962C8B-B14F-4D97-AF65-F5344CB8AC3E}">
        <p14:creationId xmlns:p14="http://schemas.microsoft.com/office/powerpoint/2010/main" val="18673783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EA0F607-C142-4CF8-9FB9-E403DF7A2D84}" type="datetimeFigureOut">
              <a:rPr lang="en-US" smtClean="0"/>
              <a:t>8/15/2022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3DEB9D-9369-4933-A3E9-9179FDE2CACF}" type="slidenum">
              <a:rPr lang="en-US" smtClean="0"/>
              <a:t>‹#›</a:t>
            </a:fld>
            <a:endParaRPr lang="en-US"/>
          </a:p>
        </p:txBody>
      </p:sp>
    </p:spTree>
    <p:extLst>
      <p:ext uri="{BB962C8B-B14F-4D97-AF65-F5344CB8AC3E}">
        <p14:creationId xmlns:p14="http://schemas.microsoft.com/office/powerpoint/2010/main" val="619110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EA0F607-C142-4CF8-9FB9-E403DF7A2D84}" type="datetimeFigureOut">
              <a:rPr lang="en-US" smtClean="0"/>
              <a:t>8/15/2022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3DEB9D-9369-4933-A3E9-9179FDE2CACF}" type="slidenum">
              <a:rPr lang="en-US" smtClean="0"/>
              <a:t>‹#›</a:t>
            </a:fld>
            <a:endParaRPr lang="en-US"/>
          </a:p>
        </p:txBody>
      </p:sp>
    </p:spTree>
    <p:extLst>
      <p:ext uri="{BB962C8B-B14F-4D97-AF65-F5344CB8AC3E}">
        <p14:creationId xmlns:p14="http://schemas.microsoft.com/office/powerpoint/2010/main" val="854083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EA0F607-C142-4CF8-9FB9-E403DF7A2D84}" type="datetimeFigureOut">
              <a:rPr lang="en-US" smtClean="0"/>
              <a:t>8/15/2022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3DEB9D-9369-4933-A3E9-9179FDE2CACF}" type="slidenum">
              <a:rPr lang="en-US" smtClean="0"/>
              <a:t>‹#›</a:t>
            </a:fld>
            <a:endParaRPr lang="en-US"/>
          </a:p>
        </p:txBody>
      </p:sp>
    </p:spTree>
    <p:extLst>
      <p:ext uri="{BB962C8B-B14F-4D97-AF65-F5344CB8AC3E}">
        <p14:creationId xmlns:p14="http://schemas.microsoft.com/office/powerpoint/2010/main" val="24985540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A0F607-C142-4CF8-9FB9-E403DF7A2D84}" type="datetimeFigureOut">
              <a:rPr lang="en-US" smtClean="0"/>
              <a:t>8/15/2022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3DEB9D-9369-4933-A3E9-9179FDE2CACF}" type="slidenum">
              <a:rPr lang="en-US" smtClean="0"/>
              <a:t>‹#›</a:t>
            </a:fld>
            <a:endParaRPr lang="en-US"/>
          </a:p>
        </p:txBody>
      </p:sp>
    </p:spTree>
    <p:extLst>
      <p:ext uri="{BB962C8B-B14F-4D97-AF65-F5344CB8AC3E}">
        <p14:creationId xmlns:p14="http://schemas.microsoft.com/office/powerpoint/2010/main" val="2254911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EA0F607-C142-4CF8-9FB9-E403DF7A2D84}" type="datetimeFigureOut">
              <a:rPr lang="en-US" smtClean="0"/>
              <a:t>8/15/2022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3DEB9D-9369-4933-A3E9-9179FDE2CACF}" type="slidenum">
              <a:rPr lang="en-US" smtClean="0"/>
              <a:t>‹#›</a:t>
            </a:fld>
            <a:endParaRPr lang="en-US"/>
          </a:p>
        </p:txBody>
      </p:sp>
    </p:spTree>
    <p:extLst>
      <p:ext uri="{BB962C8B-B14F-4D97-AF65-F5344CB8AC3E}">
        <p14:creationId xmlns:p14="http://schemas.microsoft.com/office/powerpoint/2010/main" val="1040417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EA0F607-C142-4CF8-9FB9-E403DF7A2D84}" type="datetimeFigureOut">
              <a:rPr lang="en-US" smtClean="0"/>
              <a:t>8/15/2022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3DEB9D-9369-4933-A3E9-9179FDE2CACF}" type="slidenum">
              <a:rPr lang="en-US" smtClean="0"/>
              <a:t>‹#›</a:t>
            </a:fld>
            <a:endParaRPr lang="en-US"/>
          </a:p>
        </p:txBody>
      </p:sp>
    </p:spTree>
    <p:extLst>
      <p:ext uri="{BB962C8B-B14F-4D97-AF65-F5344CB8AC3E}">
        <p14:creationId xmlns:p14="http://schemas.microsoft.com/office/powerpoint/2010/main" val="1996978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A0F607-C142-4CF8-9FB9-E403DF7A2D84}" type="datetimeFigureOut">
              <a:rPr lang="en-US" smtClean="0"/>
              <a:t>8/15/2022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3DEB9D-9369-4933-A3E9-9179FDE2CACF}" type="slidenum">
              <a:rPr lang="en-US" smtClean="0"/>
              <a:t>‹#›</a:t>
            </a:fld>
            <a:endParaRPr lang="en-US"/>
          </a:p>
        </p:txBody>
      </p:sp>
    </p:spTree>
    <p:extLst>
      <p:ext uri="{BB962C8B-B14F-4D97-AF65-F5344CB8AC3E}">
        <p14:creationId xmlns:p14="http://schemas.microsoft.com/office/powerpoint/2010/main" val="37616386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th.wikipedia.org/wiki/%E0%B8%A0%E0%B8%B2%E0%B8%A9%E0%B8%B2%E0%B9%80%E0%B8%A2%E0%B8%AD%E0%B8%A3%E0%B8%A1%E0%B8%B1%E0%B8%99"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98814" y="2637602"/>
            <a:ext cx="9144000" cy="1385758"/>
          </a:xfrm>
        </p:spPr>
        <p:txBody>
          <a:bodyPr>
            <a:normAutofit/>
          </a:bodyPr>
          <a:lstStyle/>
          <a:p>
            <a:r>
              <a:rPr lang="th-TH" sz="5400" dirty="0" smtClean="0">
                <a:latin typeface="AngsanaUPC" panose="02020603050405020304" pitchFamily="18" charset="-34"/>
                <a:cs typeface="AngsanaUPC" panose="02020603050405020304" pitchFamily="18" charset="-34"/>
              </a:rPr>
              <a:t>4.3 </a:t>
            </a:r>
            <a:r>
              <a:rPr lang="en-US" sz="5400" dirty="0" smtClean="0">
                <a:latin typeface="AngsanaUPC" panose="02020603050405020304" pitchFamily="18" charset="-34"/>
                <a:cs typeface="AngsanaUPC" panose="02020603050405020304" pitchFamily="18" charset="-34"/>
              </a:rPr>
              <a:t>Clutter is your enemy! </a:t>
            </a:r>
            <a:endParaRPr lang="en-US" sz="5400" dirty="0">
              <a:latin typeface="AngsanaUPC" panose="02020603050405020304" pitchFamily="18" charset="-34"/>
              <a:cs typeface="AngsanaUPC" panose="02020603050405020304" pitchFamily="18" charset="-34"/>
            </a:endParaRPr>
          </a:p>
        </p:txBody>
      </p:sp>
      <p:sp>
        <p:nvSpPr>
          <p:cNvPr id="4" name="Title 1"/>
          <p:cNvSpPr txBox="1">
            <a:spLocks/>
          </p:cNvSpPr>
          <p:nvPr/>
        </p:nvSpPr>
        <p:spPr>
          <a:xfrm>
            <a:off x="2006138" y="1122363"/>
            <a:ext cx="9144000" cy="2387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smtClean="0"/>
              <a:t>Storytelling with Data</a:t>
            </a:r>
            <a:br>
              <a:rPr lang="en-US" dirty="0" smtClean="0"/>
            </a:br>
            <a:endParaRPr lang="en-US" dirty="0"/>
          </a:p>
        </p:txBody>
      </p:sp>
    </p:spTree>
    <p:extLst>
      <p:ext uri="{BB962C8B-B14F-4D97-AF65-F5344CB8AC3E}">
        <p14:creationId xmlns:p14="http://schemas.microsoft.com/office/powerpoint/2010/main" val="5712177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Decluttering: </a:t>
            </a:r>
            <a:r>
              <a:rPr lang="en-US" dirty="0" smtClean="0"/>
              <a:t>step‐by‐step</a:t>
            </a:r>
            <a:r>
              <a:rPr lang="th-TH" dirty="0" smtClean="0"/>
              <a:t> </a:t>
            </a:r>
            <a:r>
              <a:rPr lang="en-US" dirty="0" smtClean="0"/>
              <a:t/>
            </a:r>
            <a:br>
              <a:rPr lang="en-US" dirty="0" smtClean="0"/>
            </a:br>
            <a:r>
              <a:rPr lang="en-US" dirty="0" smtClean="0"/>
              <a:t>(</a:t>
            </a:r>
            <a:r>
              <a:rPr lang="th-TH" dirty="0" smtClean="0"/>
              <a:t>การขจัดความยุ่งเหยิง </a:t>
            </a:r>
            <a:r>
              <a:rPr lang="en-US" dirty="0" smtClean="0"/>
              <a:t>-</a:t>
            </a:r>
            <a:r>
              <a:rPr lang="th-TH" dirty="0" smtClean="0"/>
              <a:t>มีวิธีการเป็นขั้นตอนดังนี้</a:t>
            </a:r>
            <a:r>
              <a:rPr lang="en-US" dirty="0" smtClean="0"/>
              <a:t> )</a:t>
            </a:r>
            <a:endParaRPr lang="en-US" dirty="0"/>
          </a:p>
        </p:txBody>
      </p:sp>
      <p:sp>
        <p:nvSpPr>
          <p:cNvPr id="3" name="Content Placeholder 2"/>
          <p:cNvSpPr>
            <a:spLocks noGrp="1"/>
          </p:cNvSpPr>
          <p:nvPr>
            <p:ph idx="1"/>
          </p:nvPr>
        </p:nvSpPr>
        <p:spPr/>
        <p:txBody>
          <a:bodyPr>
            <a:normAutofit/>
          </a:bodyPr>
          <a:lstStyle/>
          <a:p>
            <a:pPr marL="0" indent="0">
              <a:buNone/>
            </a:pPr>
            <a:r>
              <a:rPr lang="th-TH" sz="3200" b="1" dirty="0" smtClean="0">
                <a:solidFill>
                  <a:srgbClr val="C00000"/>
                </a:solidFill>
                <a:latin typeface="AngsanaUPC" panose="02020603050405020304" pitchFamily="18" charset="-34"/>
                <a:cs typeface="AngsanaUPC" panose="02020603050405020304" pitchFamily="18" charset="-34"/>
              </a:rPr>
              <a:t>	</a:t>
            </a:r>
            <a:r>
              <a:rPr lang="en-US" sz="3200" b="1" dirty="0" smtClean="0">
                <a:solidFill>
                  <a:srgbClr val="C00000"/>
                </a:solidFill>
                <a:latin typeface="AngsanaUPC" panose="02020603050405020304" pitchFamily="18" charset="-34"/>
                <a:cs typeface="AngsanaUPC" panose="02020603050405020304" pitchFamily="18" charset="-34"/>
              </a:rPr>
              <a:t>Decluttering</a:t>
            </a:r>
            <a:r>
              <a:rPr lang="en-US" sz="3200" dirty="0" smtClean="0">
                <a:latin typeface="AngsanaUPC" panose="02020603050405020304" pitchFamily="18" charset="-34"/>
                <a:cs typeface="AngsanaUPC" panose="02020603050405020304" pitchFamily="18" charset="-34"/>
              </a:rPr>
              <a:t> means </a:t>
            </a:r>
            <a:r>
              <a:rPr lang="en-US" sz="3200" b="1" dirty="0" smtClean="0">
                <a:latin typeface="AngsanaUPC" panose="02020603050405020304" pitchFamily="18" charset="-34"/>
                <a:cs typeface="AngsanaUPC" panose="02020603050405020304" pitchFamily="18" charset="-34"/>
              </a:rPr>
              <a:t>removing</a:t>
            </a:r>
            <a:r>
              <a:rPr lang="en-US" sz="3200" b="1" dirty="0">
                <a:latin typeface="AngsanaUPC" panose="02020603050405020304" pitchFamily="18" charset="-34"/>
                <a:cs typeface="AngsanaUPC" panose="02020603050405020304" pitchFamily="18" charset="-34"/>
              </a:rPr>
              <a:t> things you do not need from a place, in order to make it more pleasant and more </a:t>
            </a:r>
            <a:r>
              <a:rPr lang="en-US" sz="3200" b="1" dirty="0" smtClean="0">
                <a:latin typeface="AngsanaUPC" panose="02020603050405020304" pitchFamily="18" charset="-34"/>
                <a:cs typeface="AngsanaUPC" panose="02020603050405020304" pitchFamily="18" charset="-34"/>
              </a:rPr>
              <a:t>useful.</a:t>
            </a:r>
            <a:endParaRPr lang="en-US" sz="3200" dirty="0">
              <a:latin typeface="AngsanaUPC" panose="02020603050405020304" pitchFamily="18" charset="-34"/>
              <a:cs typeface="AngsanaUPC" panose="02020603050405020304" pitchFamily="18" charset="-34"/>
            </a:endParaRPr>
          </a:p>
        </p:txBody>
      </p:sp>
    </p:spTree>
    <p:extLst>
      <p:ext uri="{BB962C8B-B14F-4D97-AF65-F5344CB8AC3E}">
        <p14:creationId xmlns:p14="http://schemas.microsoft.com/office/powerpoint/2010/main" val="1884115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a:t>
            </a:r>
            <a:endParaRPr lang="en-US" dirty="0"/>
          </a:p>
        </p:txBody>
      </p:sp>
      <p:sp>
        <p:nvSpPr>
          <p:cNvPr id="3" name="Content Placeholder 2"/>
          <p:cNvSpPr>
            <a:spLocks noGrp="1"/>
          </p:cNvSpPr>
          <p:nvPr>
            <p:ph idx="1"/>
          </p:nvPr>
        </p:nvSpPr>
        <p:spPr/>
        <p:txBody>
          <a:bodyPr>
            <a:normAutofit fontScale="92500" lnSpcReduction="20000"/>
          </a:bodyPr>
          <a:lstStyle/>
          <a:p>
            <a:pPr marL="0" lvl="0" indent="0">
              <a:buNone/>
            </a:pPr>
            <a:r>
              <a:rPr lang="th-TH" altLang="en-US" dirty="0" smtClean="0">
                <a:solidFill>
                  <a:srgbClr val="202124"/>
                </a:solidFill>
                <a:latin typeface="AngsanaUPC" panose="02020603050405020304" pitchFamily="18" charset="-34"/>
                <a:cs typeface="AngsanaUPC" panose="02020603050405020304" pitchFamily="18" charset="-34"/>
              </a:rPr>
              <a:t>สถานการณ์</a:t>
            </a:r>
            <a:r>
              <a:rPr lang="th-TH" altLang="en-US" dirty="0">
                <a:solidFill>
                  <a:srgbClr val="202124"/>
                </a:solidFill>
                <a:latin typeface="AngsanaUPC" panose="02020603050405020304" pitchFamily="18" charset="-34"/>
                <a:cs typeface="AngsanaUPC" panose="02020603050405020304" pitchFamily="18" charset="-34"/>
              </a:rPr>
              <a:t>สมมติ</a:t>
            </a:r>
            <a:r>
              <a:rPr lang="th-TH" altLang="en-US" dirty="0" smtClean="0">
                <a:solidFill>
                  <a:srgbClr val="202124"/>
                </a:solidFill>
                <a:latin typeface="AngsanaUPC" panose="02020603050405020304" pitchFamily="18" charset="-34"/>
                <a:cs typeface="AngsanaUPC" panose="02020603050405020304" pitchFamily="18" charset="-34"/>
              </a:rPr>
              <a:t>: ผู้จัดการ</a:t>
            </a:r>
            <a:r>
              <a:rPr lang="th-TH" altLang="en-US" dirty="0">
                <a:solidFill>
                  <a:srgbClr val="202124"/>
                </a:solidFill>
                <a:latin typeface="AngsanaUPC" panose="02020603050405020304" pitchFamily="18" charset="-34"/>
                <a:cs typeface="AngsanaUPC" panose="02020603050405020304" pitchFamily="18" charset="-34"/>
              </a:rPr>
              <a:t>เทคโนโลยีสารสนเทศ (IT) </a:t>
            </a:r>
            <a:r>
              <a:rPr lang="th-TH" altLang="en-US" dirty="0" smtClean="0">
                <a:solidFill>
                  <a:srgbClr val="202124"/>
                </a:solidFill>
                <a:latin typeface="AngsanaUPC" panose="02020603050405020304" pitchFamily="18" charset="-34"/>
                <a:cs typeface="AngsanaUPC" panose="02020603050405020304" pitchFamily="18" charset="-34"/>
              </a:rPr>
              <a:t>ได้รับหัวข้อ คือในปีที่ผ่านมามีปัญหาของการลาออกของพนักงาน แต่อย่างไรก็ตาม บริษัทไม่มีการรับพนักงานใหม่มาทำงานแทน ทำให้พนักงานเดิมที่มีอยู่ต้องรับผิดชอบงานเพิ่มขึ้น </a:t>
            </a:r>
          </a:p>
          <a:p>
            <a:pPr marL="0" lvl="0" indent="0">
              <a:buNone/>
            </a:pPr>
            <a:endParaRPr lang="th-TH" altLang="en-US" dirty="0" smtClean="0">
              <a:solidFill>
                <a:srgbClr val="202124"/>
              </a:solidFill>
              <a:latin typeface="AngsanaUPC" panose="02020603050405020304" pitchFamily="18" charset="-34"/>
              <a:cs typeface="AngsanaUPC" panose="02020603050405020304" pitchFamily="18" charset="-34"/>
            </a:endParaRPr>
          </a:p>
          <a:p>
            <a:pPr marL="0" lvl="0" indent="0">
              <a:buNone/>
            </a:pPr>
            <a:r>
              <a:rPr lang="th-TH" altLang="en-US" dirty="0" smtClean="0">
                <a:solidFill>
                  <a:srgbClr val="202124"/>
                </a:solidFill>
                <a:latin typeface="AngsanaUPC" panose="02020603050405020304" pitchFamily="18" charset="-34"/>
                <a:cs typeface="AngsanaUPC" panose="02020603050405020304" pitchFamily="18" charset="-34"/>
              </a:rPr>
              <a:t>คำถามคือ</a:t>
            </a:r>
            <a:r>
              <a:rPr lang="en-US" altLang="en-US" dirty="0" smtClean="0">
                <a:solidFill>
                  <a:srgbClr val="202124"/>
                </a:solidFill>
                <a:latin typeface="AngsanaUPC" panose="02020603050405020304" pitchFamily="18" charset="-34"/>
                <a:cs typeface="AngsanaUPC" panose="02020603050405020304" pitchFamily="18" charset="-34"/>
              </a:rPr>
              <a:t>: </a:t>
            </a:r>
            <a:r>
              <a:rPr lang="th-TH" altLang="en-US" dirty="0" smtClean="0">
                <a:solidFill>
                  <a:srgbClr val="202124"/>
                </a:solidFill>
                <a:latin typeface="AngsanaUPC" panose="02020603050405020304" pitchFamily="18" charset="-34"/>
                <a:cs typeface="AngsanaUPC" panose="02020603050405020304" pitchFamily="18" charset="-34"/>
              </a:rPr>
              <a:t>เราควรรับพนักงานเพิ่มไหม และเท่าไหร่</a:t>
            </a:r>
          </a:p>
          <a:p>
            <a:pPr marL="0" lvl="0" indent="0">
              <a:buNone/>
            </a:pPr>
            <a:endParaRPr lang="th-TH" altLang="en-US" dirty="0">
              <a:solidFill>
                <a:srgbClr val="202124"/>
              </a:solidFill>
              <a:latin typeface="AngsanaUPC" panose="02020603050405020304" pitchFamily="18" charset="-34"/>
              <a:cs typeface="AngsanaUPC" panose="02020603050405020304" pitchFamily="18" charset="-34"/>
            </a:endParaRPr>
          </a:p>
          <a:p>
            <a:pPr marL="0" indent="0">
              <a:buNone/>
            </a:pPr>
            <a:r>
              <a:rPr lang="th-TH" dirty="0">
                <a:latin typeface="AngsanaUPC" panose="02020603050405020304" pitchFamily="18" charset="-34"/>
                <a:cs typeface="AngsanaUPC" panose="02020603050405020304" pitchFamily="18" charset="-34"/>
              </a:rPr>
              <a:t>อันดับ</a:t>
            </a:r>
            <a:r>
              <a:rPr lang="th-TH" dirty="0" smtClean="0">
                <a:latin typeface="AngsanaUPC" panose="02020603050405020304" pitchFamily="18" charset="-34"/>
                <a:cs typeface="AngsanaUPC" panose="02020603050405020304" pitchFamily="18" charset="-34"/>
              </a:rPr>
              <a:t>แรก</a:t>
            </a:r>
            <a:r>
              <a:rPr lang="en-US" dirty="0" smtClean="0">
                <a:latin typeface="AngsanaUPC" panose="02020603050405020304" pitchFamily="18" charset="-34"/>
                <a:cs typeface="AngsanaUPC" panose="02020603050405020304" pitchFamily="18" charset="-34"/>
              </a:rPr>
              <a:t>:</a:t>
            </a:r>
            <a:r>
              <a:rPr lang="th-TH" dirty="0" smtClean="0">
                <a:latin typeface="AngsanaUPC" panose="02020603050405020304" pitchFamily="18" charset="-34"/>
                <a:cs typeface="AngsanaUPC" panose="02020603050405020304" pitchFamily="18" charset="-34"/>
              </a:rPr>
              <a:t> </a:t>
            </a:r>
            <a:r>
              <a:rPr lang="th-TH" dirty="0">
                <a:latin typeface="AngsanaUPC" panose="02020603050405020304" pitchFamily="18" charset="-34"/>
                <a:cs typeface="AngsanaUPC" panose="02020603050405020304" pitchFamily="18" charset="-34"/>
              </a:rPr>
              <a:t>คุณต้องการทำความเข้าใจว่าการลาออกของบุคคลในปีที่ผ่านมาส่งผลต่อประสิทธิภาพการทำงานโดยรวมของทีมคุณ</a:t>
            </a:r>
            <a:r>
              <a:rPr lang="th-TH" dirty="0" smtClean="0">
                <a:latin typeface="AngsanaUPC" panose="02020603050405020304" pitchFamily="18" charset="-34"/>
                <a:cs typeface="AngsanaUPC" panose="02020603050405020304" pitchFamily="18" charset="-34"/>
              </a:rPr>
              <a:t>อย่างไร เราได้สร้าง </a:t>
            </a:r>
            <a:r>
              <a:rPr lang="en-US" dirty="0" smtClean="0">
                <a:latin typeface="AngsanaUPC" panose="02020603050405020304" pitchFamily="18" charset="-34"/>
                <a:cs typeface="AngsanaUPC" panose="02020603050405020304" pitchFamily="18" charset="-34"/>
              </a:rPr>
              <a:t>Graph </a:t>
            </a:r>
            <a:r>
              <a:rPr lang="th-TH" dirty="0" smtClean="0">
                <a:latin typeface="AngsanaUPC" panose="02020603050405020304" pitchFamily="18" charset="-34"/>
                <a:cs typeface="AngsanaUPC" panose="02020603050405020304" pitchFamily="18" charset="-34"/>
              </a:rPr>
              <a:t>เพื่อดูแนวโน้ม</a:t>
            </a:r>
            <a:r>
              <a:rPr lang="th-TH" dirty="0">
                <a:latin typeface="AngsanaUPC" panose="02020603050405020304" pitchFamily="18" charset="-34"/>
                <a:cs typeface="AngsanaUPC" panose="02020603050405020304" pitchFamily="18" charset="-34"/>
              </a:rPr>
              <a:t>รายเดือนขอ</a:t>
            </a:r>
            <a:r>
              <a:rPr lang="th-TH" dirty="0" smtClean="0">
                <a:latin typeface="AngsanaUPC" panose="02020603050405020304" pitchFamily="18" charset="-34"/>
                <a:cs typeface="AngsanaUPC" panose="02020603050405020304" pitchFamily="18" charset="-34"/>
              </a:rPr>
              <a:t>งงานที่รับเข้าและงานที่ดำเนินการแล้ว ใน</a:t>
            </a:r>
            <a:r>
              <a:rPr lang="th-TH" dirty="0">
                <a:latin typeface="AngsanaUPC" panose="02020603050405020304" pitchFamily="18" charset="-34"/>
                <a:cs typeface="AngsanaUPC" panose="02020603050405020304" pitchFamily="18" charset="-34"/>
              </a:rPr>
              <a:t>รอบ</a:t>
            </a:r>
            <a:r>
              <a:rPr lang="th-TH" dirty="0" smtClean="0">
                <a:latin typeface="AngsanaUPC" panose="02020603050405020304" pitchFamily="18" charset="-34"/>
                <a:cs typeface="AngsanaUPC" panose="02020603050405020304" pitchFamily="18" charset="-34"/>
              </a:rPr>
              <a:t>ปีที่</a:t>
            </a:r>
            <a:r>
              <a:rPr lang="th-TH" dirty="0">
                <a:latin typeface="AngsanaUPC" panose="02020603050405020304" pitchFamily="18" charset="-34"/>
                <a:cs typeface="AngsanaUPC" panose="02020603050405020304" pitchFamily="18" charset="-34"/>
              </a:rPr>
              <a:t>ผ่านมา </a:t>
            </a:r>
            <a:r>
              <a:rPr lang="th-TH" dirty="0" smtClean="0">
                <a:latin typeface="AngsanaUPC" panose="02020603050405020304" pitchFamily="18" charset="-34"/>
                <a:cs typeface="AngsanaUPC" panose="02020603050405020304" pitchFamily="18" charset="-34"/>
              </a:rPr>
              <a:t>จาก </a:t>
            </a:r>
            <a:r>
              <a:rPr lang="en-US" dirty="0" smtClean="0">
                <a:latin typeface="AngsanaUPC" panose="02020603050405020304" pitchFamily="18" charset="-34"/>
                <a:cs typeface="AngsanaUPC" panose="02020603050405020304" pitchFamily="18" charset="-34"/>
              </a:rPr>
              <a:t>Graph </a:t>
            </a:r>
            <a:r>
              <a:rPr lang="th-TH" dirty="0" smtClean="0">
                <a:latin typeface="AngsanaUPC" panose="02020603050405020304" pitchFamily="18" charset="-34"/>
                <a:cs typeface="AngsanaUPC" panose="02020603050405020304" pitchFamily="18" charset="-34"/>
              </a:rPr>
              <a:t>ที่ได้ทำให้เราเห็นปัญหาของทีมว่ากำลัง</a:t>
            </a:r>
            <a:r>
              <a:rPr lang="th-TH" dirty="0">
                <a:latin typeface="AngsanaUPC" panose="02020603050405020304" pitchFamily="18" charset="-34"/>
                <a:cs typeface="AngsanaUPC" panose="02020603050405020304" pitchFamily="18" charset="-34"/>
              </a:rPr>
              <a:t>ประสบปัญหาขาดแคลน</a:t>
            </a:r>
            <a:r>
              <a:rPr lang="th-TH" dirty="0" smtClean="0">
                <a:latin typeface="AngsanaUPC" panose="02020603050405020304" pitchFamily="18" charset="-34"/>
                <a:cs typeface="AngsanaUPC" panose="02020603050405020304" pitchFamily="18" charset="-34"/>
              </a:rPr>
              <a:t>พนักงาน</a:t>
            </a:r>
          </a:p>
          <a:p>
            <a:pPr marL="0" indent="0">
              <a:buNone/>
            </a:pPr>
            <a:r>
              <a:rPr lang="th-TH" dirty="0">
                <a:latin typeface="AngsanaUPC" panose="02020603050405020304" pitchFamily="18" charset="-34"/>
                <a:cs typeface="AngsanaUPC" panose="02020603050405020304" pitchFamily="18" charset="-34"/>
              </a:rPr>
              <a:t>	</a:t>
            </a:r>
            <a:endParaRPr lang="th-TH" dirty="0" smtClean="0">
              <a:latin typeface="AngsanaUPC" panose="02020603050405020304" pitchFamily="18" charset="-34"/>
              <a:cs typeface="AngsanaUPC" panose="02020603050405020304" pitchFamily="18" charset="-34"/>
            </a:endParaRPr>
          </a:p>
          <a:p>
            <a:pPr marL="0" indent="0">
              <a:buNone/>
            </a:pPr>
            <a:r>
              <a:rPr lang="th-TH" dirty="0" smtClean="0">
                <a:latin typeface="AngsanaUPC" panose="02020603050405020304" pitchFamily="18" charset="-34"/>
                <a:cs typeface="AngsanaUPC" panose="02020603050405020304" pitchFamily="18" charset="-34"/>
              </a:rPr>
              <a:t>จากการวิเคราะห์จาก </a:t>
            </a:r>
            <a:r>
              <a:rPr lang="en-US" dirty="0" smtClean="0">
                <a:latin typeface="AngsanaUPC" panose="02020603050405020304" pitchFamily="18" charset="-34"/>
                <a:cs typeface="AngsanaUPC" panose="02020603050405020304" pitchFamily="18" charset="-34"/>
              </a:rPr>
              <a:t>Graph </a:t>
            </a:r>
            <a:r>
              <a:rPr lang="th-TH" dirty="0" smtClean="0">
                <a:latin typeface="AngsanaUPC" panose="02020603050405020304" pitchFamily="18" charset="-34"/>
                <a:cs typeface="AngsanaUPC" panose="02020603050405020304" pitchFamily="18" charset="-34"/>
              </a:rPr>
              <a:t>สามารถช่วยตัดสินใจในการจ้างงานของพนักงานใหม่ได้</a:t>
            </a:r>
            <a:endParaRPr lang="en-US" dirty="0">
              <a:latin typeface="AngsanaUPC" panose="02020603050405020304" pitchFamily="18" charset="-34"/>
              <a:cs typeface="AngsanaUPC" panose="02020603050405020304" pitchFamily="18" charset="-34"/>
            </a:endParaRPr>
          </a:p>
          <a:p>
            <a:pPr marL="0" indent="0">
              <a:buNone/>
            </a:pPr>
            <a:r>
              <a:rPr lang="en-US" dirty="0"/>
              <a:t> </a:t>
            </a:r>
          </a:p>
          <a:p>
            <a:pPr marL="0" indent="0">
              <a:buNone/>
            </a:pPr>
            <a:endParaRPr lang="en-US" dirty="0"/>
          </a:p>
        </p:txBody>
      </p:sp>
    </p:spTree>
    <p:extLst>
      <p:ext uri="{BB962C8B-B14F-4D97-AF65-F5344CB8AC3E}">
        <p14:creationId xmlns:p14="http://schemas.microsoft.com/office/powerpoint/2010/main" val="14484240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ngsanaUPC" panose="02020603050405020304" pitchFamily="18" charset="-34"/>
                <a:cs typeface="AngsanaUPC" panose="02020603050405020304" pitchFamily="18" charset="-34"/>
              </a:rPr>
              <a:t>Original graph (</a:t>
            </a:r>
            <a:r>
              <a:rPr lang="th-TH" dirty="0" smtClean="0">
                <a:latin typeface="AngsanaUPC" panose="02020603050405020304" pitchFamily="18" charset="-34"/>
                <a:cs typeface="AngsanaUPC" panose="02020603050405020304" pitchFamily="18" charset="-34"/>
              </a:rPr>
              <a:t>กราฟเริ่มก่อนแก้ไข</a:t>
            </a:r>
            <a:r>
              <a:rPr lang="en-US" dirty="0" smtClean="0">
                <a:latin typeface="AngsanaUPC" panose="02020603050405020304" pitchFamily="18" charset="-34"/>
                <a:cs typeface="AngsanaUPC" panose="02020603050405020304" pitchFamily="18" charset="-34"/>
              </a:rPr>
              <a:t>)</a:t>
            </a:r>
            <a:endParaRPr lang="en-US" dirty="0">
              <a:latin typeface="AngsanaUPC" panose="02020603050405020304" pitchFamily="18" charset="-34"/>
              <a:cs typeface="AngsanaUPC" panose="02020603050405020304" pitchFamily="18" charset="-34"/>
            </a:endParaRPr>
          </a:p>
        </p:txBody>
      </p:sp>
      <p:sp>
        <p:nvSpPr>
          <p:cNvPr id="5" name="Rounded Rectangular Callout 4"/>
          <p:cNvSpPr/>
          <p:nvPr/>
        </p:nvSpPr>
        <p:spPr>
          <a:xfrm>
            <a:off x="8325196" y="1234248"/>
            <a:ext cx="1687484" cy="706582"/>
          </a:xfrm>
          <a:prstGeom prst="wedgeRoundRectCallout">
            <a:avLst>
              <a:gd name="adj1" fmla="val -94881"/>
              <a:gd name="adj2" fmla="val 215009"/>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solidFill>
                  <a:srgbClr val="000000"/>
                </a:solidFill>
              </a:rPr>
              <a:t>Before remove </a:t>
            </a:r>
            <a:r>
              <a:rPr lang="en-US" sz="1600" dirty="0">
                <a:solidFill>
                  <a:srgbClr val="000000"/>
                </a:solidFill>
              </a:rPr>
              <a:t>chart border </a:t>
            </a:r>
          </a:p>
        </p:txBody>
      </p:sp>
      <p:pic>
        <p:nvPicPr>
          <p:cNvPr id="6" name="Picture 5"/>
          <p:cNvPicPr>
            <a:picLocks noChangeAspect="1"/>
          </p:cNvPicPr>
          <p:nvPr/>
        </p:nvPicPr>
        <p:blipFill>
          <a:blip r:embed="rId2"/>
          <a:stretch>
            <a:fillRect/>
          </a:stretch>
        </p:blipFill>
        <p:spPr>
          <a:xfrm>
            <a:off x="1108087" y="1940829"/>
            <a:ext cx="6575413" cy="4142577"/>
          </a:xfrm>
          <a:prstGeom prst="rect">
            <a:avLst/>
          </a:prstGeom>
        </p:spPr>
      </p:pic>
    </p:spTree>
    <p:extLst>
      <p:ext uri="{BB962C8B-B14F-4D97-AF65-F5344CB8AC3E}">
        <p14:creationId xmlns:p14="http://schemas.microsoft.com/office/powerpoint/2010/main" val="23788159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68731"/>
          </a:xfrm>
        </p:spPr>
        <p:txBody>
          <a:bodyPr/>
          <a:lstStyle/>
          <a:p>
            <a:r>
              <a:rPr lang="en-US" dirty="0"/>
              <a:t>1. Remove chart border</a:t>
            </a:r>
          </a:p>
        </p:txBody>
      </p:sp>
      <p:sp>
        <p:nvSpPr>
          <p:cNvPr id="6" name="Rectangle 5"/>
          <p:cNvSpPr/>
          <p:nvPr/>
        </p:nvSpPr>
        <p:spPr>
          <a:xfrm>
            <a:off x="653935" y="1133856"/>
            <a:ext cx="9504218" cy="1200329"/>
          </a:xfrm>
          <a:prstGeom prst="rect">
            <a:avLst/>
          </a:prstGeom>
        </p:spPr>
        <p:txBody>
          <a:bodyPr wrap="square">
            <a:spAutoFit/>
          </a:bodyPr>
          <a:lstStyle/>
          <a:p>
            <a:r>
              <a:rPr lang="en-US" b="1" dirty="0" smtClean="0">
                <a:solidFill>
                  <a:srgbClr val="FF0000"/>
                </a:solidFill>
              </a:rPr>
              <a:t>Remove </a:t>
            </a:r>
            <a:r>
              <a:rPr lang="en-US" b="1" dirty="0">
                <a:solidFill>
                  <a:srgbClr val="FF0000"/>
                </a:solidFill>
              </a:rPr>
              <a:t>chart border </a:t>
            </a:r>
            <a:endParaRPr lang="en-US" b="1" dirty="0" smtClean="0">
              <a:solidFill>
                <a:srgbClr val="FF0000"/>
              </a:solidFill>
            </a:endParaRPr>
          </a:p>
          <a:p>
            <a:r>
              <a:rPr lang="en-US" dirty="0" smtClean="0"/>
              <a:t>	Chart </a:t>
            </a:r>
            <a:r>
              <a:rPr lang="en-US" dirty="0"/>
              <a:t>borders are usually unnecessary, as we covered in our </a:t>
            </a:r>
            <a:r>
              <a:rPr lang="en-US" dirty="0" smtClean="0"/>
              <a:t>discussion </a:t>
            </a:r>
            <a:r>
              <a:rPr lang="en-US" dirty="0"/>
              <a:t>of the Gestalt principle of closure. Instead, think about using white space to differentiate the visual from other elements on the page as needed.</a:t>
            </a:r>
          </a:p>
        </p:txBody>
      </p:sp>
      <p:pic>
        <p:nvPicPr>
          <p:cNvPr id="7" name="Picture 6"/>
          <p:cNvPicPr>
            <a:picLocks noChangeAspect="1"/>
          </p:cNvPicPr>
          <p:nvPr/>
        </p:nvPicPr>
        <p:blipFill>
          <a:blip r:embed="rId2"/>
          <a:stretch>
            <a:fillRect/>
          </a:stretch>
        </p:blipFill>
        <p:spPr>
          <a:xfrm>
            <a:off x="2000366" y="2607616"/>
            <a:ext cx="6749934" cy="3849377"/>
          </a:xfrm>
          <a:prstGeom prst="rect">
            <a:avLst/>
          </a:prstGeom>
        </p:spPr>
      </p:pic>
      <p:sp>
        <p:nvSpPr>
          <p:cNvPr id="11" name="Rounded Rectangular Callout 10"/>
          <p:cNvSpPr/>
          <p:nvPr/>
        </p:nvSpPr>
        <p:spPr>
          <a:xfrm>
            <a:off x="9666316" y="2149446"/>
            <a:ext cx="1687484" cy="706582"/>
          </a:xfrm>
          <a:prstGeom prst="wedgeRoundRectCallout">
            <a:avLst>
              <a:gd name="adj1" fmla="val -98644"/>
              <a:gd name="adj2" fmla="val 216303"/>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solidFill>
                  <a:srgbClr val="000000"/>
                </a:solidFill>
              </a:rPr>
              <a:t>After remove </a:t>
            </a:r>
            <a:r>
              <a:rPr lang="en-US" sz="1600" dirty="0">
                <a:solidFill>
                  <a:srgbClr val="000000"/>
                </a:solidFill>
              </a:rPr>
              <a:t>chart border </a:t>
            </a:r>
          </a:p>
        </p:txBody>
      </p:sp>
    </p:spTree>
    <p:extLst>
      <p:ext uri="{BB962C8B-B14F-4D97-AF65-F5344CB8AC3E}">
        <p14:creationId xmlns:p14="http://schemas.microsoft.com/office/powerpoint/2010/main" val="37804574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58981"/>
            <a:ext cx="10515600" cy="899795"/>
          </a:xfrm>
        </p:spPr>
        <p:txBody>
          <a:bodyPr/>
          <a:lstStyle/>
          <a:p>
            <a:r>
              <a:rPr lang="en-US" dirty="0" smtClean="0"/>
              <a:t>2. Remove </a:t>
            </a:r>
            <a:r>
              <a:rPr lang="en-US" dirty="0"/>
              <a:t>gridlines</a:t>
            </a:r>
          </a:p>
        </p:txBody>
      </p:sp>
      <p:pic>
        <p:nvPicPr>
          <p:cNvPr id="4" name="Picture 3"/>
          <p:cNvPicPr>
            <a:picLocks noChangeAspect="1"/>
          </p:cNvPicPr>
          <p:nvPr/>
        </p:nvPicPr>
        <p:blipFill>
          <a:blip r:embed="rId2"/>
          <a:stretch>
            <a:fillRect/>
          </a:stretch>
        </p:blipFill>
        <p:spPr>
          <a:xfrm>
            <a:off x="1473517" y="3048000"/>
            <a:ext cx="8086725" cy="3490913"/>
          </a:xfrm>
          <a:prstGeom prst="rect">
            <a:avLst/>
          </a:prstGeom>
        </p:spPr>
      </p:pic>
      <p:sp>
        <p:nvSpPr>
          <p:cNvPr id="5" name="Rectangle 4"/>
          <p:cNvSpPr/>
          <p:nvPr/>
        </p:nvSpPr>
        <p:spPr>
          <a:xfrm>
            <a:off x="1036320" y="1287780"/>
            <a:ext cx="10347960" cy="1631216"/>
          </a:xfrm>
          <a:prstGeom prst="rect">
            <a:avLst/>
          </a:prstGeom>
        </p:spPr>
        <p:txBody>
          <a:bodyPr wrap="square">
            <a:spAutoFit/>
          </a:bodyPr>
          <a:lstStyle/>
          <a:p>
            <a:r>
              <a:rPr lang="en-US" sz="2000" dirty="0" smtClean="0"/>
              <a:t>	If </a:t>
            </a:r>
            <a:r>
              <a:rPr lang="en-US" sz="2000" dirty="0"/>
              <a:t>you think it will be helpful for your audience to trace their finger from the data to the axis, or you feel that your data will be more effectively processed, you can leave the gridlines. But make them thin and use a light color like grey. Do not let them compete visually with your data. </a:t>
            </a:r>
            <a:r>
              <a:rPr lang="en-US" sz="2000" b="1" dirty="0">
                <a:solidFill>
                  <a:srgbClr val="820000"/>
                </a:solidFill>
              </a:rPr>
              <a:t>When you can, get rid of them altogether: this allows for greater contrast, and your data will stand out more.</a:t>
            </a:r>
          </a:p>
        </p:txBody>
      </p:sp>
    </p:spTree>
    <p:extLst>
      <p:ext uri="{BB962C8B-B14F-4D97-AF65-F5344CB8AC3E}">
        <p14:creationId xmlns:p14="http://schemas.microsoft.com/office/powerpoint/2010/main" val="3190997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017904"/>
          </a:xfrm>
        </p:spPr>
        <p:txBody>
          <a:bodyPr>
            <a:normAutofit/>
          </a:bodyPr>
          <a:lstStyle/>
          <a:p>
            <a:r>
              <a:rPr lang="en-US" dirty="0"/>
              <a:t>3. Remove data </a:t>
            </a:r>
            <a:r>
              <a:rPr lang="en-US" dirty="0" smtClean="0"/>
              <a:t>markers (</a:t>
            </a:r>
            <a:r>
              <a:rPr lang="th-TH" dirty="0" smtClean="0"/>
              <a:t>แล้วแต่กรณี</a:t>
            </a:r>
            <a:r>
              <a:rPr lang="en-US" dirty="0" smtClean="0"/>
              <a:t>)</a:t>
            </a:r>
            <a:endParaRPr lang="en-US" dirty="0"/>
          </a:p>
        </p:txBody>
      </p:sp>
      <p:sp>
        <p:nvSpPr>
          <p:cNvPr id="3" name="Content Placeholder 2"/>
          <p:cNvSpPr>
            <a:spLocks noGrp="1"/>
          </p:cNvSpPr>
          <p:nvPr>
            <p:ph idx="1"/>
          </p:nvPr>
        </p:nvSpPr>
        <p:spPr>
          <a:xfrm>
            <a:off x="838200" y="1017905"/>
            <a:ext cx="10515600" cy="2517775"/>
          </a:xfrm>
        </p:spPr>
        <p:txBody>
          <a:bodyPr>
            <a:normAutofit/>
          </a:bodyPr>
          <a:lstStyle/>
          <a:p>
            <a:pPr marL="0" indent="0">
              <a:buNone/>
            </a:pPr>
            <a:r>
              <a:rPr lang="en-US" sz="2400" dirty="0" smtClean="0"/>
              <a:t>	Remember</a:t>
            </a:r>
            <a:r>
              <a:rPr lang="en-US" sz="2400" dirty="0"/>
              <a:t>, every single element adds cognitive load on the part of your audience. Here, we’re adding cognitive load to process data that is already depicted visually with the lines. </a:t>
            </a:r>
            <a:r>
              <a:rPr lang="en-US" sz="2400" b="1" dirty="0">
                <a:solidFill>
                  <a:srgbClr val="C00000"/>
                </a:solidFill>
              </a:rPr>
              <a:t>This isn’t to say that you should never use data markers</a:t>
            </a:r>
            <a:r>
              <a:rPr lang="en-US" sz="2400" dirty="0"/>
              <a:t>, but rather use them on purpose and with a purpose, rather than because their inclusion is your </a:t>
            </a:r>
            <a:r>
              <a:rPr lang="en-US" sz="2400" dirty="0" smtClean="0"/>
              <a:t>graphing </a:t>
            </a:r>
            <a:r>
              <a:rPr lang="en-US" sz="2400" dirty="0"/>
              <a:t>application’s default.</a:t>
            </a:r>
          </a:p>
        </p:txBody>
      </p:sp>
      <p:pic>
        <p:nvPicPr>
          <p:cNvPr id="4" name="Picture 3"/>
          <p:cNvPicPr>
            <a:picLocks noChangeAspect="1"/>
          </p:cNvPicPr>
          <p:nvPr/>
        </p:nvPicPr>
        <p:blipFill>
          <a:blip r:embed="rId2"/>
          <a:stretch>
            <a:fillRect/>
          </a:stretch>
        </p:blipFill>
        <p:spPr>
          <a:xfrm>
            <a:off x="838200" y="2971800"/>
            <a:ext cx="6934200" cy="3569017"/>
          </a:xfrm>
          <a:prstGeom prst="rect">
            <a:avLst/>
          </a:prstGeom>
        </p:spPr>
      </p:pic>
      <p:sp>
        <p:nvSpPr>
          <p:cNvPr id="5" name="Rounded Rectangular Callout 4"/>
          <p:cNvSpPr/>
          <p:nvPr/>
        </p:nvSpPr>
        <p:spPr>
          <a:xfrm>
            <a:off x="9189720" y="2971800"/>
            <a:ext cx="2545080" cy="1844040"/>
          </a:xfrm>
          <a:prstGeom prst="wedgeRoundRectCallout">
            <a:avLst>
              <a:gd name="adj1" fmla="val -108857"/>
              <a:gd name="adj2" fmla="val 4648"/>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AngsanaUPC" panose="02020603050405020304" pitchFamily="18" charset="-34"/>
                <a:cs typeface="AngsanaUPC" panose="02020603050405020304" pitchFamily="18" charset="-34"/>
              </a:rPr>
              <a:t>Case </a:t>
            </a:r>
            <a:r>
              <a:rPr lang="th-TH" sz="2400" b="1" dirty="0" smtClean="0">
                <a:solidFill>
                  <a:schemeClr val="tx1"/>
                </a:solidFill>
                <a:latin typeface="AngsanaUPC" panose="02020603050405020304" pitchFamily="18" charset="-34"/>
                <a:cs typeface="AngsanaUPC" panose="02020603050405020304" pitchFamily="18" charset="-34"/>
              </a:rPr>
              <a:t>นี้ </a:t>
            </a:r>
            <a:r>
              <a:rPr lang="en-US" sz="2400" b="1" dirty="0">
                <a:solidFill>
                  <a:schemeClr val="tx1"/>
                </a:solidFill>
                <a:latin typeface="AngsanaUPC" panose="02020603050405020304" pitchFamily="18" charset="-34"/>
                <a:cs typeface="AngsanaUPC" panose="02020603050405020304" pitchFamily="18" charset="-34"/>
              </a:rPr>
              <a:t>Remove data markers</a:t>
            </a:r>
            <a:r>
              <a:rPr lang="th-TH" sz="2400" b="1" dirty="0" smtClean="0">
                <a:solidFill>
                  <a:schemeClr val="tx1"/>
                </a:solidFill>
                <a:latin typeface="AngsanaUPC" panose="02020603050405020304" pitchFamily="18" charset="-34"/>
                <a:cs typeface="AngsanaUPC" panose="02020603050405020304" pitchFamily="18" charset="-34"/>
              </a:rPr>
              <a:t> ได้เนื้อหายังสามารถอ่านได้เหมือนเดิม</a:t>
            </a:r>
            <a:endParaRPr lang="en-US" sz="2400" b="1" dirty="0">
              <a:solidFill>
                <a:schemeClr val="tx1"/>
              </a:solidFill>
              <a:latin typeface="AngsanaUPC" panose="02020603050405020304" pitchFamily="18" charset="-34"/>
              <a:cs typeface="AngsanaUPC" panose="02020603050405020304" pitchFamily="18" charset="-34"/>
            </a:endParaRPr>
          </a:p>
        </p:txBody>
      </p:sp>
    </p:spTree>
    <p:extLst>
      <p:ext uri="{BB962C8B-B14F-4D97-AF65-F5344CB8AC3E}">
        <p14:creationId xmlns:p14="http://schemas.microsoft.com/office/powerpoint/2010/main" val="39810109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853440"/>
          </a:xfrm>
        </p:spPr>
        <p:txBody>
          <a:bodyPr>
            <a:normAutofit/>
          </a:bodyPr>
          <a:lstStyle/>
          <a:p>
            <a:r>
              <a:rPr lang="en-US" dirty="0"/>
              <a:t>4. Clean up axis labels</a:t>
            </a:r>
          </a:p>
        </p:txBody>
      </p:sp>
      <p:pic>
        <p:nvPicPr>
          <p:cNvPr id="4" name="Picture 3"/>
          <p:cNvPicPr>
            <a:picLocks noChangeAspect="1"/>
          </p:cNvPicPr>
          <p:nvPr/>
        </p:nvPicPr>
        <p:blipFill>
          <a:blip r:embed="rId2"/>
          <a:stretch>
            <a:fillRect/>
          </a:stretch>
        </p:blipFill>
        <p:spPr>
          <a:xfrm>
            <a:off x="649605" y="2560320"/>
            <a:ext cx="7579995" cy="3881437"/>
          </a:xfrm>
          <a:prstGeom prst="rect">
            <a:avLst/>
          </a:prstGeom>
        </p:spPr>
      </p:pic>
      <p:sp>
        <p:nvSpPr>
          <p:cNvPr id="5" name="Rectangle 4"/>
          <p:cNvSpPr/>
          <p:nvPr/>
        </p:nvSpPr>
        <p:spPr>
          <a:xfrm>
            <a:off x="481964" y="913537"/>
            <a:ext cx="11374755" cy="1323439"/>
          </a:xfrm>
          <a:prstGeom prst="rect">
            <a:avLst/>
          </a:prstGeom>
        </p:spPr>
        <p:txBody>
          <a:bodyPr wrap="square">
            <a:spAutoFit/>
          </a:bodyPr>
          <a:lstStyle/>
          <a:p>
            <a:r>
              <a:rPr lang="th-TH" sz="2000" dirty="0" smtClean="0"/>
              <a:t>	</a:t>
            </a:r>
            <a:r>
              <a:rPr lang="en-US" sz="2000" dirty="0" smtClean="0"/>
              <a:t>One </a:t>
            </a:r>
            <a:r>
              <a:rPr lang="en-US" sz="2000" dirty="0"/>
              <a:t>of </a:t>
            </a:r>
            <a:r>
              <a:rPr lang="en-US" sz="2000" dirty="0" smtClean="0"/>
              <a:t>the biggest </a:t>
            </a:r>
            <a:r>
              <a:rPr lang="en-US" sz="2000" dirty="0"/>
              <a:t>pet peeves is trailing zeros on y‐axis labels: they carry no informative value, and yet make the numbers look more complicated than they are! Get rid of them, reducing their </a:t>
            </a:r>
            <a:r>
              <a:rPr lang="en-US" sz="2000" dirty="0" smtClean="0"/>
              <a:t>unnecessary </a:t>
            </a:r>
            <a:r>
              <a:rPr lang="en-US" sz="2000" dirty="0"/>
              <a:t>burden on the audience’s cognitive load. </a:t>
            </a:r>
            <a:r>
              <a:rPr lang="en-US" sz="2000" b="1" dirty="0">
                <a:solidFill>
                  <a:srgbClr val="235325"/>
                </a:solidFill>
              </a:rPr>
              <a:t>We can also </a:t>
            </a:r>
            <a:r>
              <a:rPr lang="en-US" sz="2000" b="1" dirty="0" smtClean="0">
                <a:solidFill>
                  <a:srgbClr val="235325"/>
                </a:solidFill>
              </a:rPr>
              <a:t>abbreviate </a:t>
            </a:r>
            <a:r>
              <a:rPr lang="en-US" sz="2000" b="1" dirty="0">
                <a:solidFill>
                  <a:srgbClr val="235325"/>
                </a:solidFill>
              </a:rPr>
              <a:t>the months of the year so that they will fit horizontally on the x‐axis, eliminating the diagonal </a:t>
            </a:r>
            <a:r>
              <a:rPr lang="en-US" sz="2000" b="1" dirty="0" smtClean="0">
                <a:solidFill>
                  <a:srgbClr val="235325"/>
                </a:solidFill>
              </a:rPr>
              <a:t>text.</a:t>
            </a:r>
            <a:endParaRPr lang="en-US" sz="2000" b="1" dirty="0">
              <a:solidFill>
                <a:srgbClr val="235325"/>
              </a:solidFill>
            </a:endParaRPr>
          </a:p>
        </p:txBody>
      </p:sp>
      <p:sp>
        <p:nvSpPr>
          <p:cNvPr id="6" name="Rounded Rectangular Callout 5"/>
          <p:cNvSpPr/>
          <p:nvPr/>
        </p:nvSpPr>
        <p:spPr>
          <a:xfrm>
            <a:off x="9180576" y="2560320"/>
            <a:ext cx="2545080" cy="2173224"/>
          </a:xfrm>
          <a:prstGeom prst="wedgeRoundRectCallout">
            <a:avLst>
              <a:gd name="adj1" fmla="val -82630"/>
              <a:gd name="adj2" fmla="val 82709"/>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latin typeface="AngsanaUPC" panose="02020603050405020304" pitchFamily="18" charset="-34"/>
                <a:cs typeface="AngsanaUPC" panose="02020603050405020304" pitchFamily="18" charset="-34"/>
              </a:rPr>
              <a:t>Case </a:t>
            </a:r>
            <a:r>
              <a:rPr lang="th-TH" sz="2400" b="1" dirty="0" smtClean="0">
                <a:solidFill>
                  <a:schemeClr val="tx1"/>
                </a:solidFill>
                <a:latin typeface="AngsanaUPC" panose="02020603050405020304" pitchFamily="18" charset="-34"/>
                <a:cs typeface="AngsanaUPC" panose="02020603050405020304" pitchFamily="18" charset="-34"/>
              </a:rPr>
              <a:t>นี้</a:t>
            </a:r>
            <a:r>
              <a:rPr lang="en-US" sz="2400" b="1" dirty="0" smtClean="0">
                <a:solidFill>
                  <a:schemeClr val="tx1"/>
                </a:solidFill>
                <a:latin typeface="AngsanaUPC" panose="02020603050405020304" pitchFamily="18" charset="-34"/>
                <a:cs typeface="AngsanaUPC" panose="02020603050405020304" pitchFamily="18" charset="-34"/>
              </a:rPr>
              <a:t> </a:t>
            </a:r>
            <a:r>
              <a:rPr lang="th-TH" sz="2400" b="1" dirty="0" smtClean="0">
                <a:solidFill>
                  <a:schemeClr val="tx1"/>
                </a:solidFill>
                <a:latin typeface="AngsanaUPC" panose="02020603050405020304" pitchFamily="18" charset="-34"/>
                <a:cs typeface="AngsanaUPC" panose="02020603050405020304" pitchFamily="18" charset="-34"/>
              </a:rPr>
              <a:t>เดือนใช้ตัวย่อจะดีกว่า เพราะคนทั่วไปจะเข้าใจ</a:t>
            </a:r>
            <a:r>
              <a:rPr lang="en-US" sz="2400" b="1" dirty="0" smtClean="0">
                <a:solidFill>
                  <a:schemeClr val="tx1"/>
                </a:solidFill>
                <a:latin typeface="AngsanaUPC" panose="02020603050405020304" pitchFamily="18" charset="-34"/>
                <a:cs typeface="AngsanaUPC" panose="02020603050405020304" pitchFamily="18" charset="-34"/>
              </a:rPr>
              <a:t> Jan=January</a:t>
            </a:r>
          </a:p>
          <a:p>
            <a:r>
              <a:rPr lang="th-TH" sz="2400" b="1" dirty="0" smtClean="0">
                <a:solidFill>
                  <a:schemeClr val="tx1"/>
                </a:solidFill>
                <a:latin typeface="AngsanaUPC" panose="02020603050405020304" pitchFamily="18" charset="-34"/>
                <a:cs typeface="AngsanaUPC" panose="02020603050405020304" pitchFamily="18" charset="-34"/>
              </a:rPr>
              <a:t>          </a:t>
            </a:r>
            <a:r>
              <a:rPr lang="en-US" sz="2400" b="1" dirty="0" smtClean="0">
                <a:solidFill>
                  <a:schemeClr val="tx1"/>
                </a:solidFill>
                <a:latin typeface="AngsanaUPC" panose="02020603050405020304" pitchFamily="18" charset="-34"/>
                <a:cs typeface="AngsanaUPC" panose="02020603050405020304" pitchFamily="18" charset="-34"/>
              </a:rPr>
              <a:t>Feb= February </a:t>
            </a:r>
            <a:r>
              <a:rPr lang="th-TH" sz="2400" b="1" dirty="0" smtClean="0">
                <a:solidFill>
                  <a:schemeClr val="tx1"/>
                </a:solidFill>
                <a:latin typeface="AngsanaUPC" panose="02020603050405020304" pitchFamily="18" charset="-34"/>
                <a:cs typeface="AngsanaUPC" panose="02020603050405020304" pitchFamily="18" charset="-34"/>
              </a:rPr>
              <a:t>และต่อไป</a:t>
            </a:r>
            <a:r>
              <a:rPr lang="en-US" sz="2400" b="1" dirty="0" smtClean="0">
                <a:solidFill>
                  <a:schemeClr val="tx1"/>
                </a:solidFill>
                <a:latin typeface="AngsanaUPC" panose="02020603050405020304" pitchFamily="18" charset="-34"/>
                <a:cs typeface="AngsanaUPC" panose="02020603050405020304" pitchFamily="18" charset="-34"/>
              </a:rPr>
              <a:t>…</a:t>
            </a:r>
            <a:endParaRPr lang="en-US" sz="2400" b="1" dirty="0">
              <a:solidFill>
                <a:schemeClr val="tx1"/>
              </a:solidFill>
              <a:latin typeface="AngsanaUPC" panose="02020603050405020304" pitchFamily="18" charset="-34"/>
              <a:cs typeface="AngsanaUPC" panose="02020603050405020304" pitchFamily="18" charset="-34"/>
            </a:endParaRPr>
          </a:p>
        </p:txBody>
      </p:sp>
    </p:spTree>
    <p:extLst>
      <p:ext uri="{BB962C8B-B14F-4D97-AF65-F5344CB8AC3E}">
        <p14:creationId xmlns:p14="http://schemas.microsoft.com/office/powerpoint/2010/main" val="26615085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Label data directly</a:t>
            </a:r>
          </a:p>
        </p:txBody>
      </p:sp>
      <p:sp>
        <p:nvSpPr>
          <p:cNvPr id="3" name="Content Placeholder 2"/>
          <p:cNvSpPr>
            <a:spLocks noGrp="1"/>
          </p:cNvSpPr>
          <p:nvPr>
            <p:ph idx="1"/>
          </p:nvPr>
        </p:nvSpPr>
        <p:spPr>
          <a:xfrm>
            <a:off x="838200" y="1825625"/>
            <a:ext cx="10515600" cy="2472055"/>
          </a:xfrm>
        </p:spPr>
        <p:txBody>
          <a:bodyPr/>
          <a:lstStyle/>
          <a:p>
            <a:pPr marL="0" indent="0">
              <a:buNone/>
            </a:pPr>
            <a:r>
              <a:rPr lang="en-US" dirty="0" smtClean="0"/>
              <a:t>	We </a:t>
            </a:r>
            <a:r>
              <a:rPr lang="en-US" dirty="0"/>
              <a:t>want to try to identify anything that will feel like effort to our audience and take that work upon </a:t>
            </a:r>
            <a:r>
              <a:rPr lang="en-US" dirty="0" smtClean="0"/>
              <a:t>ourselves </a:t>
            </a:r>
            <a:r>
              <a:rPr lang="en-US" dirty="0"/>
              <a:t>as the designers of the information</a:t>
            </a:r>
            <a:r>
              <a:rPr lang="en-US" b="1" dirty="0">
                <a:solidFill>
                  <a:srgbClr val="820000"/>
                </a:solidFill>
              </a:rPr>
              <a:t>. In this case, we can </a:t>
            </a:r>
            <a:r>
              <a:rPr lang="en-US" b="1" dirty="0" smtClean="0">
                <a:solidFill>
                  <a:srgbClr val="820000"/>
                </a:solidFill>
              </a:rPr>
              <a:t>leverage </a:t>
            </a:r>
            <a:r>
              <a:rPr lang="en-US" b="1" dirty="0">
                <a:solidFill>
                  <a:srgbClr val="0070C0"/>
                </a:solidFill>
              </a:rPr>
              <a:t>the Gestalt principle </a:t>
            </a:r>
            <a:r>
              <a:rPr lang="en-US" b="1" dirty="0">
                <a:solidFill>
                  <a:srgbClr val="820000"/>
                </a:solidFill>
              </a:rPr>
              <a:t>of proximity</a:t>
            </a:r>
            <a:r>
              <a:rPr lang="en-US" dirty="0"/>
              <a:t> and put the data labels right next to the data they describe.</a:t>
            </a:r>
          </a:p>
        </p:txBody>
      </p:sp>
      <p:pic>
        <p:nvPicPr>
          <p:cNvPr id="4" name="Picture 3"/>
          <p:cNvPicPr>
            <a:picLocks noChangeAspect="1"/>
          </p:cNvPicPr>
          <p:nvPr/>
        </p:nvPicPr>
        <p:blipFill>
          <a:blip r:embed="rId2"/>
          <a:stretch>
            <a:fillRect/>
          </a:stretch>
        </p:blipFill>
        <p:spPr>
          <a:xfrm>
            <a:off x="838200" y="3789251"/>
            <a:ext cx="7391400" cy="2702989"/>
          </a:xfrm>
          <a:prstGeom prst="rect">
            <a:avLst/>
          </a:prstGeom>
        </p:spPr>
      </p:pic>
      <p:sp>
        <p:nvSpPr>
          <p:cNvPr id="5" name="Rounded Rectangular Callout 4"/>
          <p:cNvSpPr/>
          <p:nvPr/>
        </p:nvSpPr>
        <p:spPr>
          <a:xfrm>
            <a:off x="8976360" y="4145280"/>
            <a:ext cx="2727960" cy="2118360"/>
          </a:xfrm>
          <a:prstGeom prst="wedgeRoundRectCallout">
            <a:avLst>
              <a:gd name="adj1" fmla="val -100181"/>
              <a:gd name="adj2" fmla="val 36100"/>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0000"/>
                </a:solidFill>
              </a:rPr>
              <a:t>Gestalt </a:t>
            </a:r>
            <a:r>
              <a:rPr lang="en-US" sz="2800" b="1" dirty="0">
                <a:solidFill>
                  <a:srgbClr val="000000"/>
                </a:solidFill>
              </a:rPr>
              <a:t>principle of </a:t>
            </a:r>
            <a:r>
              <a:rPr lang="en-US" sz="3200" b="1" dirty="0">
                <a:solidFill>
                  <a:srgbClr val="C00000"/>
                </a:solidFill>
              </a:rPr>
              <a:t>proximity</a:t>
            </a:r>
            <a:endParaRPr lang="en-US" sz="3200" dirty="0">
              <a:solidFill>
                <a:srgbClr val="C00000"/>
              </a:solidFill>
            </a:endParaRPr>
          </a:p>
        </p:txBody>
      </p:sp>
    </p:spTree>
    <p:extLst>
      <p:ext uri="{BB962C8B-B14F-4D97-AF65-F5344CB8AC3E}">
        <p14:creationId xmlns:p14="http://schemas.microsoft.com/office/powerpoint/2010/main" val="26302678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 Leverage consistent color</a:t>
            </a:r>
          </a:p>
        </p:txBody>
      </p:sp>
      <p:sp>
        <p:nvSpPr>
          <p:cNvPr id="3" name="Content Placeholder 2"/>
          <p:cNvSpPr>
            <a:spLocks noGrp="1"/>
          </p:cNvSpPr>
          <p:nvPr>
            <p:ph idx="1"/>
          </p:nvPr>
        </p:nvSpPr>
        <p:spPr>
          <a:xfrm>
            <a:off x="838200" y="1825625"/>
            <a:ext cx="10515600" cy="1862455"/>
          </a:xfrm>
        </p:spPr>
        <p:txBody>
          <a:bodyPr/>
          <a:lstStyle/>
          <a:p>
            <a:pPr marL="0" indent="0">
              <a:buNone/>
            </a:pPr>
            <a:r>
              <a:rPr lang="en-US" dirty="0" smtClean="0"/>
              <a:t>In </a:t>
            </a:r>
            <a:r>
              <a:rPr lang="en-US" dirty="0"/>
              <a:t>this step, </a:t>
            </a:r>
            <a:r>
              <a:rPr lang="en-US" b="1" dirty="0">
                <a:solidFill>
                  <a:srgbClr val="0070C0"/>
                </a:solidFill>
              </a:rPr>
              <a:t>we </a:t>
            </a:r>
            <a:r>
              <a:rPr lang="en-US" b="1" dirty="0" smtClean="0">
                <a:solidFill>
                  <a:srgbClr val="0070C0"/>
                </a:solidFill>
              </a:rPr>
              <a:t>leverage </a:t>
            </a:r>
            <a:r>
              <a:rPr lang="en-US" b="1" dirty="0">
                <a:solidFill>
                  <a:srgbClr val="0070C0"/>
                </a:solidFill>
              </a:rPr>
              <a:t>the Gestalt principle of </a:t>
            </a:r>
            <a:r>
              <a:rPr lang="en-US" b="1" dirty="0" smtClean="0">
                <a:solidFill>
                  <a:srgbClr val="0070C0"/>
                </a:solidFill>
              </a:rPr>
              <a:t>similarity </a:t>
            </a:r>
            <a:r>
              <a:rPr lang="en-US" dirty="0"/>
              <a:t>and make the data labels the same color as the data they describe. This is another visual cue to our audience that says, “these two pieces of information are related.” </a:t>
            </a:r>
          </a:p>
        </p:txBody>
      </p:sp>
      <p:pic>
        <p:nvPicPr>
          <p:cNvPr id="4" name="Picture 3"/>
          <p:cNvPicPr>
            <a:picLocks noChangeAspect="1"/>
          </p:cNvPicPr>
          <p:nvPr/>
        </p:nvPicPr>
        <p:blipFill>
          <a:blip r:embed="rId2"/>
          <a:stretch>
            <a:fillRect/>
          </a:stretch>
        </p:blipFill>
        <p:spPr>
          <a:xfrm>
            <a:off x="838200" y="3688080"/>
            <a:ext cx="7804785" cy="2960370"/>
          </a:xfrm>
          <a:prstGeom prst="rect">
            <a:avLst/>
          </a:prstGeom>
        </p:spPr>
      </p:pic>
      <p:sp>
        <p:nvSpPr>
          <p:cNvPr id="5" name="Rounded Rectangular Callout 4"/>
          <p:cNvSpPr/>
          <p:nvPr/>
        </p:nvSpPr>
        <p:spPr>
          <a:xfrm>
            <a:off x="8976360" y="4145280"/>
            <a:ext cx="2727960" cy="2118360"/>
          </a:xfrm>
          <a:prstGeom prst="wedgeRoundRectCallout">
            <a:avLst>
              <a:gd name="adj1" fmla="val -100181"/>
              <a:gd name="adj2" fmla="val 36100"/>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0000"/>
                </a:solidFill>
              </a:rPr>
              <a:t>Gestalt </a:t>
            </a:r>
            <a:r>
              <a:rPr lang="en-US" sz="2800" b="1" dirty="0">
                <a:solidFill>
                  <a:srgbClr val="000000"/>
                </a:solidFill>
              </a:rPr>
              <a:t>principle of </a:t>
            </a:r>
            <a:r>
              <a:rPr lang="en-US" sz="3200" b="1" dirty="0">
                <a:solidFill>
                  <a:srgbClr val="C00000"/>
                </a:solidFill>
              </a:rPr>
              <a:t>similarity</a:t>
            </a:r>
            <a:endParaRPr lang="en-US" sz="3200" dirty="0">
              <a:solidFill>
                <a:srgbClr val="C00000"/>
              </a:solidFill>
            </a:endParaRPr>
          </a:p>
        </p:txBody>
      </p:sp>
    </p:spTree>
    <p:extLst>
      <p:ext uri="{BB962C8B-B14F-4D97-AF65-F5344CB8AC3E}">
        <p14:creationId xmlns:p14="http://schemas.microsoft.com/office/powerpoint/2010/main" val="27504445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h-TH" dirty="0" smtClean="0"/>
              <a:t>กราฟที่ได้จากการใช้หลักการขจัดความยุ่งเหยิงตามขั้นตอนทีละขั้น</a:t>
            </a:r>
            <a:endParaRPr lang="en-US" dirty="0"/>
          </a:p>
        </p:txBody>
      </p:sp>
      <p:pic>
        <p:nvPicPr>
          <p:cNvPr id="4" name="Picture 3"/>
          <p:cNvPicPr>
            <a:picLocks noChangeAspect="1"/>
          </p:cNvPicPr>
          <p:nvPr/>
        </p:nvPicPr>
        <p:blipFill>
          <a:blip r:embed="rId2"/>
          <a:stretch>
            <a:fillRect/>
          </a:stretch>
        </p:blipFill>
        <p:spPr>
          <a:xfrm>
            <a:off x="942987" y="1625874"/>
            <a:ext cx="4683113" cy="2950409"/>
          </a:xfrm>
          <a:prstGeom prst="rect">
            <a:avLst/>
          </a:prstGeom>
        </p:spPr>
      </p:pic>
      <p:pic>
        <p:nvPicPr>
          <p:cNvPr id="5" name="Picture 4"/>
          <p:cNvPicPr>
            <a:picLocks noChangeAspect="1"/>
          </p:cNvPicPr>
          <p:nvPr/>
        </p:nvPicPr>
        <p:blipFill>
          <a:blip r:embed="rId3"/>
          <a:stretch>
            <a:fillRect/>
          </a:stretch>
        </p:blipFill>
        <p:spPr>
          <a:xfrm>
            <a:off x="6083300" y="1625874"/>
            <a:ext cx="5101244" cy="2696303"/>
          </a:xfrm>
          <a:prstGeom prst="rect">
            <a:avLst/>
          </a:prstGeom>
        </p:spPr>
      </p:pic>
      <p:sp>
        <p:nvSpPr>
          <p:cNvPr id="6" name="TextBox 5"/>
          <p:cNvSpPr txBox="1"/>
          <p:nvPr/>
        </p:nvSpPr>
        <p:spPr>
          <a:xfrm>
            <a:off x="2082800" y="4576283"/>
            <a:ext cx="2895600" cy="584775"/>
          </a:xfrm>
          <a:prstGeom prst="rect">
            <a:avLst/>
          </a:prstGeom>
          <a:noFill/>
        </p:spPr>
        <p:txBody>
          <a:bodyPr wrap="square" rtlCol="0">
            <a:spAutoFit/>
          </a:bodyPr>
          <a:lstStyle/>
          <a:p>
            <a:pPr algn="ctr"/>
            <a:r>
              <a:rPr lang="en-US" sz="3200" b="1" dirty="0" smtClean="0"/>
              <a:t>Before</a:t>
            </a:r>
            <a:endParaRPr lang="en-US" sz="3200" b="1" dirty="0"/>
          </a:p>
        </p:txBody>
      </p:sp>
      <p:sp>
        <p:nvSpPr>
          <p:cNvPr id="7" name="TextBox 6"/>
          <p:cNvSpPr txBox="1"/>
          <p:nvPr/>
        </p:nvSpPr>
        <p:spPr>
          <a:xfrm>
            <a:off x="6765913" y="4497795"/>
            <a:ext cx="2895600" cy="584775"/>
          </a:xfrm>
          <a:prstGeom prst="rect">
            <a:avLst/>
          </a:prstGeom>
          <a:noFill/>
        </p:spPr>
        <p:txBody>
          <a:bodyPr wrap="square" rtlCol="0">
            <a:spAutoFit/>
          </a:bodyPr>
          <a:lstStyle/>
          <a:p>
            <a:pPr algn="ctr"/>
            <a:r>
              <a:rPr lang="en-US" sz="3200" b="1" dirty="0" smtClean="0"/>
              <a:t>After</a:t>
            </a:r>
            <a:endParaRPr lang="en-US" sz="3200" b="1" dirty="0"/>
          </a:p>
        </p:txBody>
      </p:sp>
      <p:sp>
        <p:nvSpPr>
          <p:cNvPr id="8" name="TextBox 7"/>
          <p:cNvSpPr txBox="1"/>
          <p:nvPr/>
        </p:nvSpPr>
        <p:spPr>
          <a:xfrm>
            <a:off x="444500" y="5539858"/>
            <a:ext cx="10363200" cy="954107"/>
          </a:xfrm>
          <a:prstGeom prst="rect">
            <a:avLst/>
          </a:prstGeom>
          <a:noFill/>
        </p:spPr>
        <p:txBody>
          <a:bodyPr wrap="square" rtlCol="0">
            <a:spAutoFit/>
          </a:bodyPr>
          <a:lstStyle/>
          <a:p>
            <a:r>
              <a:rPr lang="th-TH" sz="2800" dirty="0" smtClean="0"/>
              <a:t>	อย่างไรก็ตามกราฟนี้เป็นภาพที่ยังไม่สมบูรณ์ในการนำเสนอ แต่กราฟ</a:t>
            </a:r>
            <a:r>
              <a:rPr lang="th-TH" sz="2800" dirty="0"/>
              <a:t>ที่ได้จากการใช้หลักการขจัดความยุ่งเหยิงตามขั้นตอนทีละ</a:t>
            </a:r>
            <a:r>
              <a:rPr lang="th-TH" sz="2800" dirty="0" smtClean="0"/>
              <a:t>ขั้นตอนเพื่อให้เห็นกราฟ ก่อนและหลัง วิธีการขจัดความยุ่งเหยิง </a:t>
            </a:r>
            <a:endParaRPr lang="en-US" sz="2800" dirty="0"/>
          </a:p>
        </p:txBody>
      </p:sp>
    </p:spTree>
    <p:extLst>
      <p:ext uri="{BB962C8B-B14F-4D97-AF65-F5344CB8AC3E}">
        <p14:creationId xmlns:p14="http://schemas.microsoft.com/office/powerpoint/2010/main" val="41249675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ngsanaUPC" panose="02020603050405020304" pitchFamily="18" charset="-34"/>
                <a:cs typeface="AngsanaUPC" panose="02020603050405020304" pitchFamily="18" charset="-34"/>
              </a:rPr>
              <a:t>Clutter is your enemy! </a:t>
            </a:r>
            <a:endParaRPr lang="en-US" dirty="0"/>
          </a:p>
        </p:txBody>
      </p:sp>
      <p:sp>
        <p:nvSpPr>
          <p:cNvPr id="3" name="Content Placeholder 2"/>
          <p:cNvSpPr>
            <a:spLocks noGrp="1"/>
          </p:cNvSpPr>
          <p:nvPr>
            <p:ph idx="1"/>
          </p:nvPr>
        </p:nvSpPr>
        <p:spPr/>
        <p:txBody>
          <a:bodyPr>
            <a:normAutofit/>
          </a:bodyPr>
          <a:lstStyle/>
          <a:p>
            <a:pPr marL="0" indent="0">
              <a:buNone/>
            </a:pPr>
            <a:r>
              <a:rPr lang="th-TH" sz="3200" dirty="0" smtClean="0">
                <a:latin typeface="AngsanaUPC" panose="02020603050405020304" pitchFamily="18" charset="-34"/>
                <a:cs typeface="AngsanaUPC" panose="02020603050405020304" pitchFamily="18" charset="-34"/>
              </a:rPr>
              <a:t>	การนำเสนอที่ดีนั้นต้องไม่ยุ่งเหยิง และมีเส้นหรือข้อความที่เยอะเกินความจำเป็น การนำเสนอที่ดีต้องดูเข้าใจง่าย ผู้ฟังไม่ควรใช้เวลามากในการทำความเข้าใจสิ่งที่นำเสนอ เพราะการนำเสนอที่ยุ่งเหยิงและซับซ้อนนั้นจะเป็นภาระของการทำความเข้าใจของผู้ฟัง หรือผู้ฟังจะใช้สมองประมวลผลหนักมากขึ้น</a:t>
            </a:r>
            <a:endParaRPr lang="en-US" sz="3200" dirty="0">
              <a:latin typeface="AngsanaUPC" panose="02020603050405020304" pitchFamily="18" charset="-34"/>
              <a:cs typeface="AngsanaUPC" panose="02020603050405020304" pitchFamily="18" charset="-34"/>
            </a:endParaRPr>
          </a:p>
        </p:txBody>
      </p:sp>
    </p:spTree>
    <p:extLst>
      <p:ext uri="{BB962C8B-B14F-4D97-AF65-F5344CB8AC3E}">
        <p14:creationId xmlns:p14="http://schemas.microsoft.com/office/powerpoint/2010/main" val="7543875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a:t>
            </a:r>
            <a:r>
              <a:rPr lang="th-TH" dirty="0" smtClean="0"/>
              <a:t>แนะนำเพิ่มเติม</a:t>
            </a:r>
            <a:endParaRPr lang="en-US" dirty="0"/>
          </a:p>
        </p:txBody>
      </p:sp>
      <p:sp>
        <p:nvSpPr>
          <p:cNvPr id="3" name="Content Placeholder 2"/>
          <p:cNvSpPr>
            <a:spLocks noGrp="1"/>
          </p:cNvSpPr>
          <p:nvPr>
            <p:ph idx="1"/>
          </p:nvPr>
        </p:nvSpPr>
        <p:spPr/>
        <p:txBody>
          <a:bodyPr/>
          <a:lstStyle/>
          <a:p>
            <a:r>
              <a:rPr lang="en-US" dirty="0" smtClean="0"/>
              <a:t>https</a:t>
            </a:r>
            <a:r>
              <a:rPr lang="en-US" dirty="0"/>
              <a:t>://space.cbs.chula.ac.th/account/login/?next=%2Fcourse%2F190%2Fcurriculum%3Fis_coniclex%3Dfalse</a:t>
            </a:r>
          </a:p>
        </p:txBody>
      </p:sp>
    </p:spTree>
    <p:extLst>
      <p:ext uri="{BB962C8B-B14F-4D97-AF65-F5344CB8AC3E}">
        <p14:creationId xmlns:p14="http://schemas.microsoft.com/office/powerpoint/2010/main" val="2889417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Gestalt principle</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The Gestalt School of Psychology set out in the early 1900s to understand how individuals perceive order in the world around them. What they came away with are the principles of </a:t>
            </a:r>
            <a:r>
              <a:rPr lang="en-US" b="1" dirty="0" smtClean="0">
                <a:solidFill>
                  <a:srgbClr val="FF0000"/>
                </a:solidFill>
              </a:rPr>
              <a:t>visual perception </a:t>
            </a:r>
            <a:r>
              <a:rPr lang="en-US" dirty="0" smtClean="0"/>
              <a:t>still accepted today that define how people interact with and create order out of visual stimuli.</a:t>
            </a:r>
          </a:p>
          <a:p>
            <a:r>
              <a:rPr lang="th-TH" b="1" dirty="0" smtClean="0"/>
              <a:t>ทฤษฎี</a:t>
            </a:r>
            <a:r>
              <a:rPr lang="th-TH" b="1" dirty="0" smtClean="0">
                <a:solidFill>
                  <a:srgbClr val="C00000"/>
                </a:solidFill>
              </a:rPr>
              <a:t>เกสตัลต์</a:t>
            </a:r>
            <a:r>
              <a:rPr lang="th-TH" b="1" dirty="0" smtClean="0"/>
              <a:t>(</a:t>
            </a:r>
            <a:r>
              <a:rPr lang="en-US" b="1" dirty="0"/>
              <a:t>Gestalt Theory)</a:t>
            </a:r>
            <a:endParaRPr lang="en-US" dirty="0"/>
          </a:p>
          <a:p>
            <a:pPr marL="0" indent="0">
              <a:buNone/>
            </a:pPr>
            <a:r>
              <a:rPr lang="en-US" dirty="0" smtClean="0">
                <a:latin typeface="AngsanaUPC" panose="02020603050405020304" pitchFamily="18" charset="-34"/>
                <a:cs typeface="+mj-cs"/>
              </a:rPr>
              <a:t> 	</a:t>
            </a:r>
            <a:r>
              <a:rPr lang="th-TH" b="1" dirty="0" smtClean="0"/>
              <a:t> ทฤษฎี</a:t>
            </a:r>
            <a:r>
              <a:rPr lang="th-TH" b="1" dirty="0" smtClean="0">
                <a:solidFill>
                  <a:srgbClr val="C00000"/>
                </a:solidFill>
              </a:rPr>
              <a:t>เกสตัลต์</a:t>
            </a:r>
            <a:r>
              <a:rPr lang="en-US" b="1" dirty="0" smtClean="0">
                <a:solidFill>
                  <a:srgbClr val="C00000"/>
                </a:solidFill>
              </a:rPr>
              <a:t> </a:t>
            </a:r>
            <a:r>
              <a:rPr lang="th-TH" dirty="0" smtClean="0">
                <a:latin typeface="AngsanaUPC" panose="02020603050405020304" pitchFamily="18" charset="-34"/>
                <a:cs typeface="+mj-cs"/>
              </a:rPr>
              <a:t>ซึ่ง</a:t>
            </a:r>
            <a:r>
              <a:rPr lang="th-TH" dirty="0">
                <a:latin typeface="AngsanaUPC" panose="02020603050405020304" pitchFamily="18" charset="-34"/>
                <a:cs typeface="+mj-cs"/>
              </a:rPr>
              <a:t>เป็น</a:t>
            </a:r>
            <a:r>
              <a:rPr lang="th-TH" dirty="0" smtClean="0">
                <a:latin typeface="AngsanaUPC" panose="02020603050405020304" pitchFamily="18" charset="-34"/>
                <a:cs typeface="+mj-cs"/>
              </a:rPr>
              <a:t>ทฤษฎีที่</a:t>
            </a:r>
            <a:r>
              <a:rPr lang="th-TH" dirty="0">
                <a:latin typeface="AngsanaUPC" panose="02020603050405020304" pitchFamily="18" charset="-34"/>
                <a:cs typeface="+mj-cs"/>
              </a:rPr>
              <a:t>ใช้อธิบายการ</a:t>
            </a:r>
            <a:r>
              <a:rPr lang="th-TH" dirty="0" smtClean="0">
                <a:latin typeface="AngsanaUPC" panose="02020603050405020304" pitchFamily="18" charset="-34"/>
                <a:cs typeface="+mj-cs"/>
              </a:rPr>
              <a:t>รับรู้ทางสายตาของมนุษย์ </a:t>
            </a:r>
            <a:r>
              <a:rPr lang="en-US" dirty="0" smtClean="0">
                <a:latin typeface="AngsanaUPC" panose="02020603050405020304" pitchFamily="18" charset="-34"/>
                <a:cs typeface="+mj-cs"/>
              </a:rPr>
              <a:t>(V</a:t>
            </a:r>
            <a:r>
              <a:rPr lang="en-US" b="1" dirty="0" smtClean="0">
                <a:latin typeface="AngsanaUPC" panose="02020603050405020304" pitchFamily="18" charset="-34"/>
                <a:cs typeface="+mj-cs"/>
              </a:rPr>
              <a:t>isual perception)</a:t>
            </a:r>
            <a:r>
              <a:rPr lang="en-US" dirty="0" smtClean="0">
                <a:latin typeface="AngsanaUPC" panose="02020603050405020304" pitchFamily="18" charset="-34"/>
                <a:cs typeface="+mj-cs"/>
              </a:rPr>
              <a:t> </a:t>
            </a:r>
            <a:r>
              <a:rPr lang="th-TH" dirty="0" smtClean="0">
                <a:latin typeface="AngsanaUPC" panose="02020603050405020304" pitchFamily="18" charset="-34"/>
                <a:cs typeface="+mj-cs"/>
              </a:rPr>
              <a:t> </a:t>
            </a:r>
            <a:r>
              <a:rPr lang="en-US" dirty="0" smtClean="0">
                <a:latin typeface="AngsanaUPC" panose="02020603050405020304" pitchFamily="18" charset="-34"/>
                <a:cs typeface="+mj-cs"/>
              </a:rPr>
              <a:t> </a:t>
            </a:r>
            <a:r>
              <a:rPr lang="th-TH" dirty="0" smtClean="0">
                <a:latin typeface="AngsanaUPC" panose="02020603050405020304" pitchFamily="18" charset="-34"/>
                <a:cs typeface="+mj-cs"/>
              </a:rPr>
              <a:t>ซึ่ง เราได้เรียนแล้วในบทที่ 3 </a:t>
            </a:r>
            <a:endParaRPr lang="en-US" dirty="0" smtClean="0">
              <a:latin typeface="AngsanaUPC" panose="02020603050405020304" pitchFamily="18" charset="-34"/>
              <a:cs typeface="+mj-cs"/>
            </a:endParaRPr>
          </a:p>
          <a:p>
            <a:pPr marL="0" indent="0">
              <a:buNone/>
            </a:pPr>
            <a:r>
              <a:rPr lang="en-US" dirty="0">
                <a:latin typeface="AngsanaUPC" panose="02020603050405020304" pitchFamily="18" charset="-34"/>
                <a:cs typeface="+mj-cs"/>
              </a:rPr>
              <a:t> </a:t>
            </a:r>
            <a:r>
              <a:rPr lang="en-US" dirty="0" smtClean="0">
                <a:latin typeface="AngsanaUPC" panose="02020603050405020304" pitchFamily="18" charset="-34"/>
                <a:cs typeface="+mj-cs"/>
              </a:rPr>
              <a:t>	</a:t>
            </a:r>
            <a:r>
              <a:rPr lang="en-US" b="1" dirty="0">
                <a:solidFill>
                  <a:schemeClr val="accent5">
                    <a:lumMod val="75000"/>
                  </a:schemeClr>
                </a:solidFill>
                <a:latin typeface="AngsanaUPC" panose="02020603050405020304" pitchFamily="18" charset="-34"/>
                <a:cs typeface="+mj-cs"/>
              </a:rPr>
              <a:t>Visual perception</a:t>
            </a:r>
            <a:r>
              <a:rPr lang="th-TH" b="1" dirty="0">
                <a:solidFill>
                  <a:schemeClr val="accent5">
                    <a:lumMod val="75000"/>
                  </a:schemeClr>
                </a:solidFill>
                <a:latin typeface="AngsanaUPC" panose="02020603050405020304" pitchFamily="18" charset="-34"/>
                <a:cs typeface="+mj-cs"/>
              </a:rPr>
              <a:t> </a:t>
            </a:r>
            <a:r>
              <a:rPr lang="en-US" b="1" dirty="0">
                <a:solidFill>
                  <a:schemeClr val="accent5">
                    <a:lumMod val="75000"/>
                  </a:schemeClr>
                </a:solidFill>
                <a:latin typeface="AngsanaUPC" panose="02020603050405020304" pitchFamily="18" charset="-34"/>
                <a:cs typeface="+mj-cs"/>
              </a:rPr>
              <a:t>(</a:t>
            </a:r>
            <a:r>
              <a:rPr lang="th-TH" b="1" dirty="0">
                <a:solidFill>
                  <a:schemeClr val="accent5">
                    <a:lumMod val="75000"/>
                  </a:schemeClr>
                </a:solidFill>
                <a:latin typeface="AngsanaUPC" panose="02020603050405020304" pitchFamily="18" charset="-34"/>
                <a:cs typeface="+mj-cs"/>
              </a:rPr>
              <a:t>การรับรู้ทางสายตา</a:t>
            </a:r>
            <a:r>
              <a:rPr lang="en-US" b="1" dirty="0">
                <a:solidFill>
                  <a:schemeClr val="accent5">
                    <a:lumMod val="75000"/>
                  </a:schemeClr>
                </a:solidFill>
                <a:latin typeface="AngsanaUPC" panose="02020603050405020304" pitchFamily="18" charset="-34"/>
                <a:cs typeface="+mj-cs"/>
              </a:rPr>
              <a:t>) </a:t>
            </a:r>
            <a:r>
              <a:rPr lang="th-TH" b="1" dirty="0" smtClean="0">
                <a:latin typeface="AngsanaUPC" panose="02020603050405020304" pitchFamily="18" charset="-34"/>
                <a:cs typeface="+mj-cs"/>
              </a:rPr>
              <a:t>คือเป็นการรับรู้ทางสายตาโดยเกี่ยวข้องกับการประมวลผลจากสมอง โดยบางครั้งอาจใช้การจดจำจากประสบการณ์มาช่วยในการประมวลผล และส่งผลให้เกิดความเข้าใจสิ่งที่มองเห็นได้รวดเร็วขึ้น</a:t>
            </a:r>
          </a:p>
          <a:p>
            <a:pPr marL="0" indent="0">
              <a:buNone/>
            </a:pPr>
            <a:endParaRPr lang="en-US" dirty="0">
              <a:latin typeface="AngsanaUPC" panose="02020603050405020304" pitchFamily="18" charset="-34"/>
              <a:cs typeface="+mj-cs"/>
            </a:endParaRPr>
          </a:p>
        </p:txBody>
      </p:sp>
    </p:spTree>
    <p:extLst>
      <p:ext uri="{BB962C8B-B14F-4D97-AF65-F5344CB8AC3E}">
        <p14:creationId xmlns:p14="http://schemas.microsoft.com/office/powerpoint/2010/main" val="3572176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1"/>
            <a:ext cx="12192000" cy="886408"/>
          </a:xfrm>
          <a:solidFill>
            <a:srgbClr val="EFDBDB"/>
          </a:solidFill>
        </p:spPr>
        <p:txBody>
          <a:bodyPr>
            <a:normAutofit/>
          </a:bodyPr>
          <a:lstStyle/>
          <a:p>
            <a:pPr algn="ctr"/>
            <a:r>
              <a:rPr lang="th-TH" dirty="0" smtClean="0">
                <a:solidFill>
                  <a:srgbClr val="072BDD"/>
                </a:solidFill>
                <a:latin typeface="AngsanaUPC" panose="02020603050405020304" pitchFamily="18" charset="-34"/>
                <a:cs typeface="AngsanaUPC" panose="02020603050405020304" pitchFamily="18" charset="-34"/>
              </a:rPr>
              <a:t>หลักการ</a:t>
            </a:r>
            <a:r>
              <a:rPr lang="th-TH" dirty="0">
                <a:solidFill>
                  <a:srgbClr val="072BDD"/>
                </a:solidFill>
                <a:latin typeface="AngsanaUPC" panose="02020603050405020304" pitchFamily="18" charset="-34"/>
                <a:cs typeface="AngsanaUPC" panose="02020603050405020304" pitchFamily="18" charset="-34"/>
              </a:rPr>
              <a:t>ของ</a:t>
            </a:r>
            <a:r>
              <a:rPr lang="th-TH" b="1" dirty="0">
                <a:solidFill>
                  <a:srgbClr val="C00000"/>
                </a:solidFill>
              </a:rPr>
              <a:t>เกสตัลต์</a:t>
            </a:r>
            <a:r>
              <a:rPr lang="en-US" dirty="0">
                <a:solidFill>
                  <a:srgbClr val="072BDD"/>
                </a:solidFill>
                <a:latin typeface="AngsanaUPC" panose="02020603050405020304" pitchFamily="18" charset="-34"/>
                <a:cs typeface="AngsanaUPC" panose="02020603050405020304" pitchFamily="18" charset="-34"/>
              </a:rPr>
              <a:t> </a:t>
            </a:r>
            <a:r>
              <a:rPr lang="en-US" dirty="0" smtClean="0">
                <a:solidFill>
                  <a:srgbClr val="072BDD"/>
                </a:solidFill>
                <a:latin typeface="AngsanaUPC" panose="02020603050405020304" pitchFamily="18" charset="-34"/>
                <a:cs typeface="AngsanaUPC" panose="02020603050405020304" pitchFamily="18" charset="-34"/>
              </a:rPr>
              <a:t>(Gestalt principles) </a:t>
            </a:r>
            <a:r>
              <a:rPr lang="th-TH" dirty="0" smtClean="0">
                <a:solidFill>
                  <a:srgbClr val="072BDD"/>
                </a:solidFill>
                <a:latin typeface="AngsanaUPC" panose="02020603050405020304" pitchFamily="18" charset="-34"/>
                <a:cs typeface="AngsanaUPC" panose="02020603050405020304" pitchFamily="18" charset="-34"/>
              </a:rPr>
              <a:t>มีองค์ประกอบดังนี้</a:t>
            </a:r>
            <a:endParaRPr lang="en-US" dirty="0"/>
          </a:p>
        </p:txBody>
      </p:sp>
      <p:sp>
        <p:nvSpPr>
          <p:cNvPr id="6" name="Rectangle 5"/>
          <p:cNvSpPr/>
          <p:nvPr/>
        </p:nvSpPr>
        <p:spPr>
          <a:xfrm>
            <a:off x="725893" y="1110493"/>
            <a:ext cx="10627907" cy="523220"/>
          </a:xfrm>
          <a:prstGeom prst="rect">
            <a:avLst/>
          </a:prstGeom>
        </p:spPr>
        <p:txBody>
          <a:bodyPr wrap="square">
            <a:spAutoFit/>
          </a:bodyPr>
          <a:lstStyle/>
          <a:p>
            <a:r>
              <a:rPr lang="th-TH" sz="2800" dirty="0">
                <a:latin typeface="AngsanaUPC" panose="02020603050405020304" pitchFamily="18" charset="-34"/>
                <a:cs typeface="AngsanaUPC" panose="02020603050405020304" pitchFamily="18" charset="-34"/>
              </a:rPr>
              <a:t> </a:t>
            </a:r>
            <a:r>
              <a:rPr lang="en-US" sz="2800" i="1" dirty="0" smtClean="0">
                <a:solidFill>
                  <a:srgbClr val="C00000"/>
                </a:solidFill>
                <a:latin typeface="AngsanaUPC" panose="02020603050405020304" pitchFamily="18" charset="-34"/>
                <a:cs typeface="AngsanaUPC" panose="02020603050405020304" pitchFamily="18" charset="-34"/>
              </a:rPr>
              <a:t>Gestalt</a:t>
            </a:r>
            <a:r>
              <a:rPr lang="en-US" sz="2800" i="1" dirty="0" smtClean="0">
                <a:latin typeface="AngsanaUPC" panose="02020603050405020304" pitchFamily="18" charset="-34"/>
                <a:cs typeface="AngsanaUPC" panose="02020603050405020304" pitchFamily="18" charset="-34"/>
              </a:rPr>
              <a:t> (</a:t>
            </a:r>
            <a:r>
              <a:rPr lang="th-TH" sz="2800" dirty="0" smtClean="0">
                <a:latin typeface="AngsanaUPC" panose="02020603050405020304" pitchFamily="18" charset="-34"/>
                <a:cs typeface="AngsanaUPC" panose="02020603050405020304" pitchFamily="18" charset="-34"/>
                <a:hlinkClick r:id="rId2" tooltip="ภาษาเยอรมัน"/>
              </a:rPr>
              <a:t>เยอรมัน</a:t>
            </a:r>
            <a:r>
              <a:rPr lang="en-US" sz="2800" dirty="0" smtClean="0">
                <a:latin typeface="AngsanaUPC" panose="02020603050405020304" pitchFamily="18" charset="-34"/>
                <a:cs typeface="AngsanaUPC" panose="02020603050405020304" pitchFamily="18" charset="-34"/>
              </a:rPr>
              <a:t> : </a:t>
            </a:r>
            <a:r>
              <a:rPr lang="th-TH" sz="2800" dirty="0" smtClean="0">
                <a:latin typeface="AngsanaUPC" panose="02020603050405020304" pitchFamily="18" charset="-34"/>
                <a:cs typeface="AngsanaUPC" panose="02020603050405020304" pitchFamily="18" charset="-34"/>
              </a:rPr>
              <a:t>กุสไต</a:t>
            </a:r>
            <a:r>
              <a:rPr lang="en-US" sz="2800" dirty="0" smtClean="0">
                <a:latin typeface="AngsanaUPC" panose="02020603050405020304" pitchFamily="18" charset="-34"/>
                <a:cs typeface="AngsanaUPC" panose="02020603050405020304" pitchFamily="18" charset="-34"/>
              </a:rPr>
              <a:t>)</a:t>
            </a:r>
            <a:r>
              <a:rPr lang="th-TH" sz="2800" dirty="0" smtClean="0">
                <a:latin typeface="AngsanaUPC" panose="02020603050405020304" pitchFamily="18" charset="-34"/>
                <a:cs typeface="AngsanaUPC" panose="02020603050405020304" pitchFamily="18" charset="-34"/>
              </a:rPr>
              <a:t> แก่น</a:t>
            </a:r>
            <a:r>
              <a:rPr lang="th-TH" sz="2800" dirty="0">
                <a:latin typeface="AngsanaUPC" panose="02020603050405020304" pitchFamily="18" charset="-34"/>
                <a:cs typeface="AngsanaUPC" panose="02020603050405020304" pitchFamily="18" charset="-34"/>
              </a:rPr>
              <a:t>หรือรูปทรงแห่งรูปแบบสมบูรณ์ของสิ่ง ๆ หนึ่ง</a:t>
            </a:r>
            <a:endParaRPr lang="en-US" sz="2800" dirty="0">
              <a:latin typeface="AngsanaUPC" panose="02020603050405020304" pitchFamily="18" charset="-34"/>
              <a:cs typeface="AngsanaUPC" panose="02020603050405020304" pitchFamily="18" charset="-34"/>
            </a:endParaRPr>
          </a:p>
        </p:txBody>
      </p:sp>
      <p:sp>
        <p:nvSpPr>
          <p:cNvPr id="3" name="Rounded Rectangle 2"/>
          <p:cNvSpPr/>
          <p:nvPr/>
        </p:nvSpPr>
        <p:spPr>
          <a:xfrm>
            <a:off x="1473373" y="1857797"/>
            <a:ext cx="8874275" cy="3750906"/>
          </a:xfrm>
          <a:prstGeom prst="roundRect">
            <a:avLst/>
          </a:prstGeom>
          <a:solidFill>
            <a:srgbClr val="EFDBD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indent="-514350">
              <a:buFont typeface="Arial" panose="020B0604020202020204" pitchFamily="34" charset="0"/>
              <a:buAutoNum type="arabicPeriod"/>
            </a:pPr>
            <a:r>
              <a:rPr lang="en-US" sz="3200" dirty="0" smtClean="0">
                <a:solidFill>
                  <a:schemeClr val="tx1"/>
                </a:solidFill>
                <a:latin typeface="AngsanaUPC" panose="02020603050405020304" pitchFamily="18" charset="-34"/>
                <a:cs typeface="AngsanaUPC" panose="02020603050405020304" pitchFamily="18" charset="-34"/>
              </a:rPr>
              <a:t>Proximity</a:t>
            </a:r>
            <a:r>
              <a:rPr lang="th-TH" sz="3200" dirty="0" smtClean="0">
                <a:solidFill>
                  <a:schemeClr val="tx1"/>
                </a:solidFill>
                <a:latin typeface="AngsanaUPC" panose="02020603050405020304" pitchFamily="18" charset="-34"/>
                <a:cs typeface="AngsanaUPC" panose="02020603050405020304" pitchFamily="18" charset="-34"/>
              </a:rPr>
              <a:t> </a:t>
            </a:r>
            <a:r>
              <a:rPr lang="en-US" sz="3200" dirty="0" smtClean="0">
                <a:solidFill>
                  <a:schemeClr val="tx1"/>
                </a:solidFill>
                <a:latin typeface="AngsanaUPC" panose="02020603050405020304" pitchFamily="18" charset="-34"/>
                <a:cs typeface="AngsanaUPC" panose="02020603050405020304" pitchFamily="18" charset="-34"/>
              </a:rPr>
              <a:t>(</a:t>
            </a:r>
            <a:r>
              <a:rPr lang="th-TH" sz="3200" b="1" dirty="0" smtClean="0">
                <a:solidFill>
                  <a:schemeClr val="tx1"/>
                </a:solidFill>
                <a:latin typeface="AngsanaUPC" panose="02020603050405020304" pitchFamily="18" charset="-34"/>
                <a:cs typeface="AngsanaUPC" panose="02020603050405020304" pitchFamily="18" charset="-34"/>
              </a:rPr>
              <a:t>ความใกล้ชิด</a:t>
            </a:r>
            <a:r>
              <a:rPr lang="en-US" sz="3200" b="1" dirty="0" smtClean="0">
                <a:solidFill>
                  <a:schemeClr val="tx1"/>
                </a:solidFill>
                <a:latin typeface="AngsanaUPC" panose="02020603050405020304" pitchFamily="18" charset="-34"/>
                <a:cs typeface="AngsanaUPC" panose="02020603050405020304" pitchFamily="18" charset="-34"/>
              </a:rPr>
              <a:t>)</a:t>
            </a:r>
            <a:endParaRPr lang="th-TH" sz="3200" dirty="0" smtClean="0">
              <a:solidFill>
                <a:schemeClr val="tx1"/>
              </a:solidFill>
              <a:latin typeface="AngsanaUPC" panose="02020603050405020304" pitchFamily="18" charset="-34"/>
              <a:cs typeface="AngsanaUPC" panose="02020603050405020304" pitchFamily="18" charset="-34"/>
            </a:endParaRPr>
          </a:p>
          <a:p>
            <a:pPr marL="514350" indent="-514350">
              <a:buFont typeface="Arial" panose="020B0604020202020204" pitchFamily="34" charset="0"/>
              <a:buAutoNum type="arabicPeriod"/>
            </a:pPr>
            <a:r>
              <a:rPr lang="en-US" sz="3200" dirty="0" smtClean="0">
                <a:solidFill>
                  <a:schemeClr val="tx1"/>
                </a:solidFill>
                <a:latin typeface="AngsanaUPC" panose="02020603050405020304" pitchFamily="18" charset="-34"/>
                <a:cs typeface="AngsanaUPC" panose="02020603050405020304" pitchFamily="18" charset="-34"/>
              </a:rPr>
              <a:t>Similarity</a:t>
            </a:r>
            <a:r>
              <a:rPr lang="th-TH" sz="3200" dirty="0" smtClean="0">
                <a:solidFill>
                  <a:schemeClr val="tx1"/>
                </a:solidFill>
                <a:latin typeface="AngsanaUPC" panose="02020603050405020304" pitchFamily="18" charset="-34"/>
                <a:cs typeface="AngsanaUPC" panose="02020603050405020304" pitchFamily="18" charset="-34"/>
              </a:rPr>
              <a:t> </a:t>
            </a:r>
            <a:r>
              <a:rPr lang="en-US" sz="3200" dirty="0" smtClean="0">
                <a:solidFill>
                  <a:schemeClr val="tx1"/>
                </a:solidFill>
                <a:latin typeface="AngsanaUPC" panose="02020603050405020304" pitchFamily="18" charset="-34"/>
                <a:cs typeface="AngsanaUPC" panose="02020603050405020304" pitchFamily="18" charset="-34"/>
              </a:rPr>
              <a:t>(</a:t>
            </a:r>
            <a:r>
              <a:rPr lang="th-TH" sz="3200" b="1" dirty="0" smtClean="0">
                <a:solidFill>
                  <a:schemeClr val="tx1"/>
                </a:solidFill>
                <a:latin typeface="AngsanaUPC" panose="02020603050405020304" pitchFamily="18" charset="-34"/>
                <a:cs typeface="AngsanaUPC" panose="02020603050405020304" pitchFamily="18" charset="-34"/>
              </a:rPr>
              <a:t>ความคล้าย</a:t>
            </a:r>
            <a:r>
              <a:rPr lang="en-US" sz="3200" b="1" dirty="0" smtClean="0">
                <a:solidFill>
                  <a:schemeClr val="tx1"/>
                </a:solidFill>
                <a:latin typeface="AngsanaUPC" panose="02020603050405020304" pitchFamily="18" charset="-34"/>
                <a:cs typeface="AngsanaUPC" panose="02020603050405020304" pitchFamily="18" charset="-34"/>
              </a:rPr>
              <a:t>/</a:t>
            </a:r>
            <a:r>
              <a:rPr lang="th-TH" sz="3200" b="1" dirty="0" smtClean="0">
                <a:solidFill>
                  <a:schemeClr val="tx1"/>
                </a:solidFill>
                <a:latin typeface="AngsanaUPC" panose="02020603050405020304" pitchFamily="18" charset="-34"/>
                <a:cs typeface="AngsanaUPC" panose="02020603050405020304" pitchFamily="18" charset="-34"/>
              </a:rPr>
              <a:t>เหมือนกัน</a:t>
            </a:r>
            <a:r>
              <a:rPr lang="en-US" sz="3200" b="1" dirty="0" smtClean="0">
                <a:solidFill>
                  <a:schemeClr val="tx1"/>
                </a:solidFill>
                <a:latin typeface="AngsanaUPC" panose="02020603050405020304" pitchFamily="18" charset="-34"/>
                <a:cs typeface="AngsanaUPC" panose="02020603050405020304" pitchFamily="18" charset="-34"/>
              </a:rPr>
              <a:t>)</a:t>
            </a:r>
            <a:endParaRPr lang="th-TH" sz="3200" dirty="0" smtClean="0">
              <a:solidFill>
                <a:schemeClr val="tx1"/>
              </a:solidFill>
              <a:latin typeface="AngsanaUPC" panose="02020603050405020304" pitchFamily="18" charset="-34"/>
              <a:cs typeface="AngsanaUPC" panose="02020603050405020304" pitchFamily="18" charset="-34"/>
            </a:endParaRPr>
          </a:p>
          <a:p>
            <a:pPr marL="514350" indent="-514350">
              <a:buAutoNum type="arabicPeriod"/>
            </a:pPr>
            <a:r>
              <a:rPr lang="en-US" sz="3200" dirty="0" smtClean="0">
                <a:solidFill>
                  <a:schemeClr val="tx1"/>
                </a:solidFill>
                <a:latin typeface="AngsanaUPC" panose="02020603050405020304" pitchFamily="18" charset="-34"/>
                <a:cs typeface="AngsanaUPC" panose="02020603050405020304" pitchFamily="18" charset="-34"/>
              </a:rPr>
              <a:t>Enclosure </a:t>
            </a:r>
            <a:r>
              <a:rPr lang="en-US" sz="3200" b="1" dirty="0" smtClean="0">
                <a:solidFill>
                  <a:schemeClr val="tx1"/>
                </a:solidFill>
                <a:latin typeface="AngsanaUPC" panose="02020603050405020304" pitchFamily="18" charset="-34"/>
                <a:cs typeface="AngsanaUPC" panose="02020603050405020304" pitchFamily="18" charset="-34"/>
              </a:rPr>
              <a:t>(</a:t>
            </a:r>
            <a:r>
              <a:rPr lang="th-TH" sz="3200" b="1" dirty="0" smtClean="0">
                <a:solidFill>
                  <a:schemeClr val="tx1"/>
                </a:solidFill>
                <a:latin typeface="AngsanaUPC" panose="02020603050405020304" pitchFamily="18" charset="-34"/>
                <a:cs typeface="AngsanaUPC" panose="02020603050405020304" pitchFamily="18" charset="-34"/>
              </a:rPr>
              <a:t>การตีกรอบ </a:t>
            </a:r>
            <a:r>
              <a:rPr lang="en-US" sz="3200" b="1" dirty="0" smtClean="0">
                <a:solidFill>
                  <a:schemeClr val="tx1"/>
                </a:solidFill>
                <a:latin typeface="AngsanaUPC" panose="02020603050405020304" pitchFamily="18" charset="-34"/>
                <a:cs typeface="AngsanaUPC" panose="02020603050405020304" pitchFamily="18" charset="-34"/>
              </a:rPr>
              <a:t>/</a:t>
            </a:r>
            <a:r>
              <a:rPr lang="th-TH" sz="3200" b="1" dirty="0" smtClean="0">
                <a:solidFill>
                  <a:schemeClr val="tx1"/>
                </a:solidFill>
                <a:latin typeface="AngsanaUPC" panose="02020603050405020304" pitchFamily="18" charset="-34"/>
                <a:cs typeface="AngsanaUPC" panose="02020603050405020304" pitchFamily="18" charset="-34"/>
              </a:rPr>
              <a:t>การล้อมกรอบ</a:t>
            </a:r>
            <a:r>
              <a:rPr lang="en-US" sz="3200" b="1" dirty="0" smtClean="0">
                <a:solidFill>
                  <a:schemeClr val="tx1"/>
                </a:solidFill>
                <a:latin typeface="AngsanaUPC" panose="02020603050405020304" pitchFamily="18" charset="-34"/>
                <a:cs typeface="AngsanaUPC" panose="02020603050405020304" pitchFamily="18" charset="-34"/>
              </a:rPr>
              <a:t>)</a:t>
            </a:r>
            <a:endParaRPr lang="th-TH" sz="3200" b="1" dirty="0" smtClean="0">
              <a:solidFill>
                <a:schemeClr val="tx1"/>
              </a:solidFill>
              <a:latin typeface="AngsanaUPC" panose="02020603050405020304" pitchFamily="18" charset="-34"/>
              <a:cs typeface="AngsanaUPC" panose="02020603050405020304" pitchFamily="18" charset="-34"/>
            </a:endParaRPr>
          </a:p>
          <a:p>
            <a:pPr marL="514350" indent="-514350">
              <a:buAutoNum type="arabicPeriod"/>
            </a:pPr>
            <a:r>
              <a:rPr lang="en-US" sz="3200" dirty="0" smtClean="0">
                <a:solidFill>
                  <a:schemeClr val="tx1"/>
                </a:solidFill>
                <a:latin typeface="AngsanaUPC" panose="02020603050405020304" pitchFamily="18" charset="-34"/>
                <a:cs typeface="AngsanaUPC" panose="02020603050405020304" pitchFamily="18" charset="-34"/>
              </a:rPr>
              <a:t>Closure</a:t>
            </a:r>
            <a:r>
              <a:rPr lang="th-TH" sz="3200" dirty="0" smtClean="0">
                <a:solidFill>
                  <a:schemeClr val="tx1"/>
                </a:solidFill>
                <a:latin typeface="AngsanaUPC" panose="02020603050405020304" pitchFamily="18" charset="-34"/>
                <a:cs typeface="AngsanaUPC" panose="02020603050405020304" pitchFamily="18" charset="-34"/>
              </a:rPr>
              <a:t> </a:t>
            </a:r>
            <a:r>
              <a:rPr lang="en-US" sz="3200" b="1" dirty="0" smtClean="0">
                <a:solidFill>
                  <a:schemeClr val="tx1"/>
                </a:solidFill>
                <a:latin typeface="AngsanaUPC" panose="02020603050405020304" pitchFamily="18" charset="-34"/>
                <a:cs typeface="AngsanaUPC" panose="02020603050405020304" pitchFamily="18" charset="-34"/>
              </a:rPr>
              <a:t>(</a:t>
            </a:r>
            <a:r>
              <a:rPr lang="th-TH" sz="3200" b="1" dirty="0" smtClean="0">
                <a:solidFill>
                  <a:schemeClr val="tx1"/>
                </a:solidFill>
                <a:latin typeface="AngsanaUPC" panose="02020603050405020304" pitchFamily="18" charset="-34"/>
                <a:cs typeface="AngsanaUPC" panose="02020603050405020304" pitchFamily="18" charset="-34"/>
              </a:rPr>
              <a:t>ก</a:t>
            </a:r>
            <a:r>
              <a:rPr lang="th-TH" sz="3200" b="1" dirty="0">
                <a:solidFill>
                  <a:schemeClr val="tx1"/>
                </a:solidFill>
                <a:latin typeface="AngsanaUPC" panose="02020603050405020304" pitchFamily="18" charset="-34"/>
                <a:cs typeface="AngsanaUPC" panose="02020603050405020304" pitchFamily="18" charset="-34"/>
              </a:rPr>
              <a:t>ารปิด</a:t>
            </a:r>
            <a:r>
              <a:rPr lang="en-US" sz="3200" b="1" dirty="0" smtClean="0">
                <a:solidFill>
                  <a:schemeClr val="tx1"/>
                </a:solidFill>
                <a:latin typeface="AngsanaUPC" panose="02020603050405020304" pitchFamily="18" charset="-34"/>
                <a:cs typeface="AngsanaUPC" panose="02020603050405020304" pitchFamily="18" charset="-34"/>
              </a:rPr>
              <a:t>/</a:t>
            </a:r>
            <a:r>
              <a:rPr lang="th-TH" sz="3200" b="1" dirty="0" smtClean="0">
                <a:solidFill>
                  <a:schemeClr val="tx1"/>
                </a:solidFill>
                <a:latin typeface="AngsanaUPC" panose="02020603050405020304" pitchFamily="18" charset="-34"/>
                <a:cs typeface="AngsanaUPC" panose="02020603050405020304" pitchFamily="18" charset="-34"/>
              </a:rPr>
              <a:t>การสิ้นสุด</a:t>
            </a:r>
            <a:r>
              <a:rPr lang="en-US" sz="3200" b="1" dirty="0" smtClean="0">
                <a:solidFill>
                  <a:schemeClr val="tx1"/>
                </a:solidFill>
                <a:latin typeface="AngsanaUPC" panose="02020603050405020304" pitchFamily="18" charset="-34"/>
                <a:cs typeface="AngsanaUPC" panose="02020603050405020304" pitchFamily="18" charset="-34"/>
              </a:rPr>
              <a:t>/</a:t>
            </a:r>
            <a:r>
              <a:rPr lang="th-TH" sz="3200" b="1" dirty="0" smtClean="0">
                <a:solidFill>
                  <a:schemeClr val="tx1"/>
                </a:solidFill>
                <a:latin typeface="AngsanaUPC" panose="02020603050405020304" pitchFamily="18" charset="-34"/>
                <a:cs typeface="AngsanaUPC" panose="02020603050405020304" pitchFamily="18" charset="-34"/>
              </a:rPr>
              <a:t>การยุติ</a:t>
            </a:r>
            <a:r>
              <a:rPr lang="en-US" sz="3200" b="1" dirty="0" smtClean="0">
                <a:solidFill>
                  <a:schemeClr val="tx1"/>
                </a:solidFill>
                <a:latin typeface="AngsanaUPC" panose="02020603050405020304" pitchFamily="18" charset="-34"/>
                <a:cs typeface="AngsanaUPC" panose="02020603050405020304" pitchFamily="18" charset="-34"/>
              </a:rPr>
              <a:t>) </a:t>
            </a:r>
            <a:endParaRPr lang="th-TH" sz="3200" b="1" dirty="0" smtClean="0">
              <a:solidFill>
                <a:schemeClr val="tx1"/>
              </a:solidFill>
              <a:latin typeface="AngsanaUPC" panose="02020603050405020304" pitchFamily="18" charset="-34"/>
              <a:cs typeface="AngsanaUPC" panose="02020603050405020304" pitchFamily="18" charset="-34"/>
            </a:endParaRPr>
          </a:p>
          <a:p>
            <a:pPr marL="514350" indent="-514350">
              <a:buAutoNum type="arabicPeriod"/>
            </a:pPr>
            <a:r>
              <a:rPr lang="en-US" sz="3200" dirty="0" smtClean="0">
                <a:solidFill>
                  <a:schemeClr val="tx1"/>
                </a:solidFill>
                <a:latin typeface="AngsanaUPC" panose="02020603050405020304" pitchFamily="18" charset="-34"/>
                <a:cs typeface="AngsanaUPC" panose="02020603050405020304" pitchFamily="18" charset="-34"/>
              </a:rPr>
              <a:t>Continuity</a:t>
            </a:r>
            <a:r>
              <a:rPr lang="en-US" sz="3200" dirty="0">
                <a:solidFill>
                  <a:schemeClr val="tx1"/>
                </a:solidFill>
                <a:latin typeface="AngsanaUPC" panose="02020603050405020304" pitchFamily="18" charset="-34"/>
                <a:cs typeface="AngsanaUPC" panose="02020603050405020304" pitchFamily="18" charset="-34"/>
              </a:rPr>
              <a:t> </a:t>
            </a:r>
            <a:r>
              <a:rPr lang="en-US" sz="3200" dirty="0" smtClean="0">
                <a:solidFill>
                  <a:schemeClr val="tx1"/>
                </a:solidFill>
                <a:latin typeface="AngsanaUPC" panose="02020603050405020304" pitchFamily="18" charset="-34"/>
                <a:cs typeface="AngsanaUPC" panose="02020603050405020304" pitchFamily="18" charset="-34"/>
              </a:rPr>
              <a:t>(</a:t>
            </a:r>
            <a:r>
              <a:rPr lang="th-TH" sz="3200" dirty="0" smtClean="0">
                <a:solidFill>
                  <a:schemeClr val="tx1"/>
                </a:solidFill>
                <a:latin typeface="AngsanaUPC" panose="02020603050405020304" pitchFamily="18" charset="-34"/>
                <a:cs typeface="AngsanaUPC" panose="02020603050405020304" pitchFamily="18" charset="-34"/>
              </a:rPr>
              <a:t>ความต่อเนื่อง</a:t>
            </a:r>
            <a:r>
              <a:rPr lang="en-US" sz="3200" dirty="0" smtClean="0">
                <a:solidFill>
                  <a:schemeClr val="tx1"/>
                </a:solidFill>
                <a:latin typeface="AngsanaUPC" panose="02020603050405020304" pitchFamily="18" charset="-34"/>
                <a:cs typeface="AngsanaUPC" panose="02020603050405020304" pitchFamily="18" charset="-34"/>
              </a:rPr>
              <a:t>)</a:t>
            </a:r>
            <a:r>
              <a:rPr lang="th-TH" sz="3200" dirty="0" smtClean="0">
                <a:solidFill>
                  <a:schemeClr val="tx1"/>
                </a:solidFill>
                <a:latin typeface="AngsanaUPC" panose="02020603050405020304" pitchFamily="18" charset="-34"/>
                <a:cs typeface="AngsanaUPC" panose="02020603050405020304" pitchFamily="18" charset="-34"/>
              </a:rPr>
              <a:t> </a:t>
            </a:r>
          </a:p>
          <a:p>
            <a:pPr marL="514350" indent="-514350">
              <a:buAutoNum type="arabicPeriod"/>
            </a:pPr>
            <a:r>
              <a:rPr lang="en-US" sz="3200" dirty="0" smtClean="0">
                <a:solidFill>
                  <a:schemeClr val="tx1"/>
                </a:solidFill>
                <a:latin typeface="AngsanaUPC" panose="02020603050405020304" pitchFamily="18" charset="-34"/>
                <a:cs typeface="AngsanaUPC" panose="02020603050405020304" pitchFamily="18" charset="-34"/>
              </a:rPr>
              <a:t>Connection (</a:t>
            </a:r>
            <a:r>
              <a:rPr lang="th-TH" sz="3200" dirty="0" smtClean="0">
                <a:solidFill>
                  <a:schemeClr val="tx1"/>
                </a:solidFill>
                <a:latin typeface="AngsanaUPC" panose="02020603050405020304" pitchFamily="18" charset="-34"/>
                <a:cs typeface="AngsanaUPC" panose="02020603050405020304" pitchFamily="18" charset="-34"/>
              </a:rPr>
              <a:t>การเชื่อมต่อ</a:t>
            </a:r>
            <a:r>
              <a:rPr lang="en-US" sz="3200" dirty="0" smtClean="0">
                <a:solidFill>
                  <a:schemeClr val="tx1"/>
                </a:solidFill>
                <a:latin typeface="AngsanaUPC" panose="02020603050405020304" pitchFamily="18" charset="-34"/>
                <a:cs typeface="AngsanaUPC" panose="02020603050405020304" pitchFamily="18" charset="-34"/>
              </a:rPr>
              <a:t>)</a:t>
            </a:r>
            <a:endParaRPr lang="en-US" sz="3200" dirty="0">
              <a:solidFill>
                <a:schemeClr val="tx1"/>
              </a:solidFill>
              <a:latin typeface="AngsanaUPC" panose="02020603050405020304" pitchFamily="18" charset="-34"/>
              <a:cs typeface="AngsanaUPC" panose="02020603050405020304" pitchFamily="18" charset="-34"/>
            </a:endParaRPr>
          </a:p>
        </p:txBody>
      </p:sp>
    </p:spTree>
    <p:extLst>
      <p:ext uri="{BB962C8B-B14F-4D97-AF65-F5344CB8AC3E}">
        <p14:creationId xmlns:p14="http://schemas.microsoft.com/office/powerpoint/2010/main" val="17734455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h-TH" b="1" dirty="0" smtClean="0">
                <a:latin typeface="AngsanaUPC" panose="02020603050405020304" pitchFamily="18" charset="-34"/>
                <a:cs typeface="AngsanaUPC" panose="02020603050405020304" pitchFamily="18" charset="-34"/>
              </a:rPr>
              <a:t>ทฤษฎี</a:t>
            </a:r>
            <a:r>
              <a:rPr lang="th-TH" b="1" dirty="0" smtClean="0">
                <a:solidFill>
                  <a:srgbClr val="C00000"/>
                </a:solidFill>
              </a:rPr>
              <a:t>เกสตัลต์</a:t>
            </a:r>
            <a:r>
              <a:rPr lang="en-US" b="1" dirty="0" smtClean="0">
                <a:solidFill>
                  <a:srgbClr val="C00000"/>
                </a:solidFill>
              </a:rPr>
              <a:t> </a:t>
            </a:r>
            <a:r>
              <a:rPr lang="th-TH" b="1" dirty="0" smtClean="0">
                <a:latin typeface="AngsanaUPC" panose="02020603050405020304" pitchFamily="18" charset="-34"/>
                <a:cs typeface="AngsanaUPC" panose="02020603050405020304" pitchFamily="18" charset="-34"/>
              </a:rPr>
              <a:t>(</a:t>
            </a:r>
            <a:r>
              <a:rPr lang="en-US" b="1" dirty="0">
                <a:latin typeface="AngsanaUPC" panose="02020603050405020304" pitchFamily="18" charset="-34"/>
                <a:cs typeface="AngsanaUPC" panose="02020603050405020304" pitchFamily="18" charset="-34"/>
              </a:rPr>
              <a:t>Gestalt Theory</a:t>
            </a:r>
            <a:r>
              <a:rPr lang="en-US" b="1" dirty="0" smtClean="0">
                <a:latin typeface="AngsanaUPC" panose="02020603050405020304" pitchFamily="18" charset="-34"/>
                <a:cs typeface="AngsanaUPC" panose="02020603050405020304" pitchFamily="18" charset="-34"/>
              </a:rPr>
              <a:t>)</a:t>
            </a:r>
            <a:endParaRPr lang="en-US" dirty="0">
              <a:latin typeface="AngsanaUPC" panose="02020603050405020304" pitchFamily="18" charset="-34"/>
              <a:cs typeface="AngsanaUPC" panose="02020603050405020304" pitchFamily="18" charset="-34"/>
            </a:endParaRPr>
          </a:p>
        </p:txBody>
      </p:sp>
      <p:sp>
        <p:nvSpPr>
          <p:cNvPr id="3" name="Content Placeholder 2"/>
          <p:cNvSpPr>
            <a:spLocks noGrp="1"/>
          </p:cNvSpPr>
          <p:nvPr>
            <p:ph idx="1"/>
          </p:nvPr>
        </p:nvSpPr>
        <p:spPr>
          <a:xfrm>
            <a:off x="838200" y="1825625"/>
            <a:ext cx="10515600" cy="2354489"/>
          </a:xfrm>
        </p:spPr>
        <p:txBody>
          <a:bodyPr/>
          <a:lstStyle/>
          <a:p>
            <a:pPr marL="0" indent="0">
              <a:buNone/>
            </a:pPr>
            <a:r>
              <a:rPr lang="en-US" dirty="0" smtClean="0"/>
              <a:t>	As </a:t>
            </a:r>
            <a:r>
              <a:rPr lang="en-US" dirty="0"/>
              <a:t>you have learned from this brief overview, the Gestalt principles help </a:t>
            </a:r>
            <a:r>
              <a:rPr lang="en-US" dirty="0">
                <a:solidFill>
                  <a:srgbClr val="C00000"/>
                </a:solidFill>
              </a:rPr>
              <a:t>us understand how people see</a:t>
            </a:r>
            <a:r>
              <a:rPr lang="en-US" dirty="0"/>
              <a:t>, which we can use to </a:t>
            </a:r>
            <a:r>
              <a:rPr lang="en-US" dirty="0">
                <a:solidFill>
                  <a:srgbClr val="C00000"/>
                </a:solidFill>
              </a:rPr>
              <a:t>identify unnecessary elements and ease the processing of our visual communications. </a:t>
            </a:r>
            <a:r>
              <a:rPr lang="en-US" dirty="0" smtClean="0"/>
              <a:t>In this </a:t>
            </a:r>
            <a:r>
              <a:rPr lang="en-US" dirty="0"/>
              <a:t>chapter, we’ll discuss how we can apply some of these principles to a real‐world </a:t>
            </a:r>
            <a:r>
              <a:rPr lang="en-US" dirty="0" smtClean="0"/>
              <a:t>example.</a:t>
            </a:r>
            <a:endParaRPr lang="en-US" dirty="0"/>
          </a:p>
        </p:txBody>
      </p:sp>
      <p:sp>
        <p:nvSpPr>
          <p:cNvPr id="4" name="TextBox 3"/>
          <p:cNvSpPr txBox="1"/>
          <p:nvPr/>
        </p:nvSpPr>
        <p:spPr>
          <a:xfrm>
            <a:off x="838199" y="4476997"/>
            <a:ext cx="10324605" cy="954107"/>
          </a:xfrm>
          <a:prstGeom prst="rect">
            <a:avLst/>
          </a:prstGeom>
          <a:noFill/>
        </p:spPr>
        <p:txBody>
          <a:bodyPr wrap="square" rtlCol="0">
            <a:spAutoFit/>
          </a:bodyPr>
          <a:lstStyle/>
          <a:p>
            <a:pPr lvl="0" eaLnBrk="0" fontAlgn="base" hangingPunct="0">
              <a:spcBef>
                <a:spcPct val="0"/>
              </a:spcBef>
              <a:spcAft>
                <a:spcPct val="0"/>
              </a:spcAft>
            </a:pPr>
            <a:r>
              <a:rPr lang="en-US" altLang="en-US" sz="2800" dirty="0" smtClean="0">
                <a:solidFill>
                  <a:srgbClr val="202124"/>
                </a:solidFill>
                <a:latin typeface="inherit"/>
                <a:cs typeface="Angsana New" panose="02020603050405020304" pitchFamily="18" charset="-34"/>
              </a:rPr>
              <a:t>	</a:t>
            </a:r>
            <a:r>
              <a:rPr lang="th-TH" altLang="en-US" sz="2800" dirty="0" smtClean="0">
                <a:solidFill>
                  <a:srgbClr val="202124"/>
                </a:solidFill>
                <a:latin typeface="inherit"/>
                <a:cs typeface="Angsana New" panose="02020603050405020304" pitchFamily="18" charset="-34"/>
              </a:rPr>
              <a:t>จากหลักการ</a:t>
            </a:r>
            <a:r>
              <a:rPr lang="th-TH" altLang="en-US" sz="2800" dirty="0">
                <a:solidFill>
                  <a:srgbClr val="202124"/>
                </a:solidFill>
                <a:latin typeface="inherit"/>
                <a:cs typeface="Angsana New" panose="02020603050405020304" pitchFamily="18" charset="-34"/>
              </a:rPr>
              <a:t>เกสตัลต์ ช่วยให้เราเข้าใจว่า</a:t>
            </a:r>
            <a:r>
              <a:rPr lang="th-TH" altLang="en-US" sz="2800" dirty="0" smtClean="0">
                <a:solidFill>
                  <a:srgbClr val="202124"/>
                </a:solidFill>
                <a:latin typeface="inherit"/>
                <a:cs typeface="Angsana New" panose="02020603050405020304" pitchFamily="18" charset="-34"/>
              </a:rPr>
              <a:t>ผู้คนมองเห็นภาพอย่างไร เรา</a:t>
            </a:r>
            <a:r>
              <a:rPr lang="th-TH" altLang="en-US" sz="2800" dirty="0">
                <a:solidFill>
                  <a:srgbClr val="202124"/>
                </a:solidFill>
                <a:latin typeface="inherit"/>
                <a:cs typeface="Angsana New" panose="02020603050405020304" pitchFamily="18" charset="-34"/>
              </a:rPr>
              <a:t>สามารถ</a:t>
            </a:r>
            <a:r>
              <a:rPr lang="th-TH" altLang="en-US" sz="2800" dirty="0" smtClean="0">
                <a:solidFill>
                  <a:srgbClr val="202124"/>
                </a:solidFill>
                <a:latin typeface="inherit"/>
                <a:cs typeface="Angsana New" panose="02020603050405020304" pitchFamily="18" charset="-34"/>
              </a:rPr>
              <a:t>ใช้</a:t>
            </a:r>
            <a:r>
              <a:rPr lang="th-TH" altLang="en-US" sz="2800" dirty="0">
                <a:solidFill>
                  <a:srgbClr val="202124"/>
                </a:solidFill>
                <a:latin typeface="inherit"/>
                <a:cs typeface="Angsana New" panose="02020603050405020304" pitchFamily="18" charset="-34"/>
              </a:rPr>
              <a:t>หลักการเกสตัลต์ </a:t>
            </a:r>
            <a:r>
              <a:rPr lang="th-TH" altLang="en-US" sz="2800" dirty="0" smtClean="0">
                <a:solidFill>
                  <a:srgbClr val="202124"/>
                </a:solidFill>
                <a:latin typeface="inherit"/>
                <a:cs typeface="Angsana New" panose="02020603050405020304" pitchFamily="18" charset="-34"/>
              </a:rPr>
              <a:t>เพื่อช่วยระบุองค์ประกอบ</a:t>
            </a:r>
            <a:r>
              <a:rPr lang="th-TH" altLang="en-US" sz="2800" dirty="0">
                <a:solidFill>
                  <a:srgbClr val="202124"/>
                </a:solidFill>
                <a:latin typeface="inherit"/>
                <a:cs typeface="Angsana New" panose="02020603050405020304" pitchFamily="18" charset="-34"/>
              </a:rPr>
              <a:t>ที่ไม่</a:t>
            </a:r>
            <a:r>
              <a:rPr lang="th-TH" altLang="en-US" sz="2800" dirty="0" smtClean="0">
                <a:solidFill>
                  <a:srgbClr val="202124"/>
                </a:solidFill>
                <a:latin typeface="inherit"/>
                <a:cs typeface="Angsana New" panose="02020603050405020304" pitchFamily="18" charset="-34"/>
              </a:rPr>
              <a:t>จำเป็น และ</a:t>
            </a:r>
            <a:r>
              <a:rPr lang="th-TH" altLang="en-US" sz="2800" dirty="0">
                <a:solidFill>
                  <a:srgbClr val="202124"/>
                </a:solidFill>
                <a:latin typeface="inherit"/>
                <a:cs typeface="Angsana New" panose="02020603050405020304" pitchFamily="18" charset="-34"/>
              </a:rPr>
              <a:t>ทำให้การประมวลผล</a:t>
            </a:r>
            <a:r>
              <a:rPr lang="th-TH" altLang="en-US" sz="2800" dirty="0" smtClean="0">
                <a:solidFill>
                  <a:srgbClr val="202124"/>
                </a:solidFill>
                <a:latin typeface="inherit"/>
                <a:cs typeface="Angsana New" panose="02020603050405020304" pitchFamily="18" charset="-34"/>
              </a:rPr>
              <a:t>ภาพของเรา</a:t>
            </a:r>
            <a:r>
              <a:rPr lang="th-TH" altLang="en-US" sz="2800" dirty="0">
                <a:solidFill>
                  <a:srgbClr val="202124"/>
                </a:solidFill>
                <a:latin typeface="inherit"/>
                <a:cs typeface="Angsana New" panose="02020603050405020304" pitchFamily="18" charset="-34"/>
              </a:rPr>
              <a:t>ง่าย</a:t>
            </a:r>
            <a:r>
              <a:rPr lang="th-TH" altLang="en-US" sz="2800" dirty="0" smtClean="0">
                <a:solidFill>
                  <a:srgbClr val="202124"/>
                </a:solidFill>
                <a:latin typeface="inherit"/>
                <a:cs typeface="Angsana New" panose="02020603050405020304" pitchFamily="18" charset="-34"/>
              </a:rPr>
              <a:t>ขึ้น</a:t>
            </a:r>
            <a:endParaRPr lang="en-US" altLang="en-US" sz="2800" dirty="0">
              <a:latin typeface="Arial" panose="020B0604020202020204" pitchFamily="34" charset="0"/>
            </a:endParaRPr>
          </a:p>
        </p:txBody>
      </p:sp>
    </p:spTree>
    <p:extLst>
      <p:ext uri="{BB962C8B-B14F-4D97-AF65-F5344CB8AC3E}">
        <p14:creationId xmlns:p14="http://schemas.microsoft.com/office/powerpoint/2010/main" val="6137802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66989"/>
          </a:xfrm>
        </p:spPr>
        <p:txBody>
          <a:bodyPr/>
          <a:lstStyle/>
          <a:p>
            <a:pPr lvl="0"/>
            <a:r>
              <a:rPr lang="en-US" sz="4000" dirty="0">
                <a:latin typeface="AngsanaUPC" panose="02020603050405020304" pitchFamily="18" charset="-34"/>
                <a:cs typeface="AngsanaUPC" panose="02020603050405020304" pitchFamily="18" charset="-34"/>
              </a:rPr>
              <a:t>Lack of visual </a:t>
            </a:r>
            <a:r>
              <a:rPr lang="en-US" sz="4000" dirty="0" smtClean="0">
                <a:latin typeface="AngsanaUPC" panose="02020603050405020304" pitchFamily="18" charset="-34"/>
                <a:cs typeface="AngsanaUPC" panose="02020603050405020304" pitchFamily="18" charset="-34"/>
              </a:rPr>
              <a:t>order</a:t>
            </a:r>
            <a:r>
              <a:rPr lang="th-TH" sz="4000" dirty="0" smtClean="0">
                <a:latin typeface="AngsanaUPC" panose="02020603050405020304" pitchFamily="18" charset="-34"/>
                <a:cs typeface="AngsanaUPC" panose="02020603050405020304" pitchFamily="18" charset="-34"/>
              </a:rPr>
              <a:t> </a:t>
            </a:r>
            <a:r>
              <a:rPr lang="en-US" sz="4000" dirty="0" smtClean="0">
                <a:latin typeface="AngsanaUPC" panose="02020603050405020304" pitchFamily="18" charset="-34"/>
                <a:cs typeface="AngsanaUPC" panose="02020603050405020304" pitchFamily="18" charset="-34"/>
              </a:rPr>
              <a:t>(</a:t>
            </a:r>
            <a:r>
              <a:rPr lang="th-TH" altLang="en-US" sz="4000" dirty="0" smtClean="0">
                <a:solidFill>
                  <a:srgbClr val="202124"/>
                </a:solidFill>
                <a:latin typeface="AngsanaUPC" panose="02020603050405020304" pitchFamily="18" charset="-34"/>
                <a:cs typeface="AngsanaUPC" panose="02020603050405020304" pitchFamily="18" charset="-34"/>
              </a:rPr>
              <a:t>ขาด</a:t>
            </a:r>
            <a:r>
              <a:rPr lang="th-TH" altLang="en-US" sz="4000" dirty="0">
                <a:solidFill>
                  <a:srgbClr val="202124"/>
                </a:solidFill>
                <a:latin typeface="AngsanaUPC" panose="02020603050405020304" pitchFamily="18" charset="-34"/>
                <a:cs typeface="AngsanaUPC" panose="02020603050405020304" pitchFamily="18" charset="-34"/>
              </a:rPr>
              <a:t>การจัดลำดับภาพ</a:t>
            </a:r>
            <a:r>
              <a:rPr lang="th-TH" altLang="en-US" sz="4000" dirty="0">
                <a:latin typeface="AngsanaUPC" panose="02020603050405020304" pitchFamily="18" charset="-34"/>
                <a:cs typeface="AngsanaUPC" panose="02020603050405020304" pitchFamily="18" charset="-34"/>
              </a:rPr>
              <a:t> </a:t>
            </a:r>
            <a:r>
              <a:rPr lang="en-US" altLang="en-US" sz="4000" dirty="0" smtClean="0">
                <a:latin typeface="AngsanaUPC" panose="02020603050405020304" pitchFamily="18" charset="-34"/>
                <a:cs typeface="AngsanaUPC" panose="02020603050405020304" pitchFamily="18" charset="-34"/>
              </a:rPr>
              <a:t>)</a:t>
            </a:r>
            <a:endParaRPr lang="en-US" dirty="0"/>
          </a:p>
        </p:txBody>
      </p:sp>
      <p:pic>
        <p:nvPicPr>
          <p:cNvPr id="7" name="Picture 6"/>
          <p:cNvPicPr>
            <a:picLocks noChangeAspect="1"/>
          </p:cNvPicPr>
          <p:nvPr/>
        </p:nvPicPr>
        <p:blipFill>
          <a:blip r:embed="rId2"/>
          <a:stretch>
            <a:fillRect/>
          </a:stretch>
        </p:blipFill>
        <p:spPr>
          <a:xfrm>
            <a:off x="520473" y="1422400"/>
            <a:ext cx="8579984" cy="4209143"/>
          </a:xfrm>
          <a:prstGeom prst="rect">
            <a:avLst/>
          </a:prstGeom>
        </p:spPr>
      </p:pic>
      <p:sp>
        <p:nvSpPr>
          <p:cNvPr id="8" name="Rounded Rectangular Callout 7"/>
          <p:cNvSpPr/>
          <p:nvPr/>
        </p:nvSpPr>
        <p:spPr>
          <a:xfrm>
            <a:off x="9710057" y="1690688"/>
            <a:ext cx="2220686" cy="1604055"/>
          </a:xfrm>
          <a:prstGeom prst="wedgeRoundRectCallout">
            <a:avLst>
              <a:gd name="adj1" fmla="val -82643"/>
              <a:gd name="adj2" fmla="val 101409"/>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sz="2800" b="1" dirty="0" smtClean="0">
                <a:solidFill>
                  <a:srgbClr val="000000"/>
                </a:solidFill>
              </a:rPr>
              <a:t>องค์ประกอบ </a:t>
            </a:r>
            <a:r>
              <a:rPr lang="en-US" sz="2800" b="1" dirty="0" smtClean="0">
                <a:solidFill>
                  <a:srgbClr val="000000"/>
                </a:solidFill>
              </a:rPr>
              <a:t>ok</a:t>
            </a:r>
            <a:r>
              <a:rPr lang="th-TH" sz="2800" b="1" dirty="0" smtClean="0">
                <a:solidFill>
                  <a:srgbClr val="000000"/>
                </a:solidFill>
              </a:rPr>
              <a:t> แต่ไม่สะดุดตา</a:t>
            </a:r>
            <a:endParaRPr lang="en-US" sz="2800" b="1" dirty="0" smtClean="0">
              <a:solidFill>
                <a:srgbClr val="000000"/>
              </a:solidFill>
            </a:endParaRPr>
          </a:p>
          <a:p>
            <a:pPr algn="ctr"/>
            <a:r>
              <a:rPr lang="th-TH" sz="2800" b="1" dirty="0" smtClean="0">
                <a:solidFill>
                  <a:srgbClr val="000000"/>
                </a:solidFill>
              </a:rPr>
              <a:t>รูปนี้ชี้โดยเส้น</a:t>
            </a:r>
            <a:endParaRPr lang="en-US" sz="2800" b="1" dirty="0">
              <a:solidFill>
                <a:srgbClr val="000000"/>
              </a:solidFill>
            </a:endParaRPr>
          </a:p>
        </p:txBody>
      </p:sp>
    </p:spTree>
    <p:extLst>
      <p:ext uri="{BB962C8B-B14F-4D97-AF65-F5344CB8AC3E}">
        <p14:creationId xmlns:p14="http://schemas.microsoft.com/office/powerpoint/2010/main" val="4387314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h-TH" dirty="0" smtClean="0">
                <a:latin typeface="AngsanaUPC" panose="02020603050405020304" pitchFamily="18" charset="-34"/>
                <a:cs typeface="AngsanaUPC" panose="02020603050405020304" pitchFamily="18" charset="-34"/>
              </a:rPr>
              <a:t>การแก้ไข </a:t>
            </a:r>
            <a:r>
              <a:rPr lang="en-US" dirty="0" smtClean="0">
                <a:latin typeface="AngsanaUPC" panose="02020603050405020304" pitchFamily="18" charset="-34"/>
                <a:cs typeface="AngsanaUPC" panose="02020603050405020304" pitchFamily="18" charset="-34"/>
              </a:rPr>
              <a:t>Lack </a:t>
            </a:r>
            <a:r>
              <a:rPr lang="en-US" dirty="0">
                <a:latin typeface="AngsanaUPC" panose="02020603050405020304" pitchFamily="18" charset="-34"/>
                <a:cs typeface="AngsanaUPC" panose="02020603050405020304" pitchFamily="18" charset="-34"/>
              </a:rPr>
              <a:t>of visual order</a:t>
            </a:r>
            <a:r>
              <a:rPr lang="th-TH" dirty="0">
                <a:latin typeface="AngsanaUPC" panose="02020603050405020304" pitchFamily="18" charset="-34"/>
                <a:cs typeface="AngsanaUPC" panose="02020603050405020304" pitchFamily="18" charset="-34"/>
              </a:rPr>
              <a:t> </a:t>
            </a:r>
            <a:r>
              <a:rPr lang="en-US" dirty="0">
                <a:latin typeface="AngsanaUPC" panose="02020603050405020304" pitchFamily="18" charset="-34"/>
                <a:cs typeface="AngsanaUPC" panose="02020603050405020304" pitchFamily="18" charset="-34"/>
              </a:rPr>
              <a:t>(</a:t>
            </a:r>
            <a:r>
              <a:rPr lang="th-TH" altLang="en-US" dirty="0">
                <a:solidFill>
                  <a:srgbClr val="202124"/>
                </a:solidFill>
                <a:latin typeface="AngsanaUPC" panose="02020603050405020304" pitchFamily="18" charset="-34"/>
                <a:cs typeface="AngsanaUPC" panose="02020603050405020304" pitchFamily="18" charset="-34"/>
              </a:rPr>
              <a:t>ขาดการจัดลำดับภาพ</a:t>
            </a:r>
            <a:r>
              <a:rPr lang="th-TH" altLang="en-US" dirty="0">
                <a:latin typeface="AngsanaUPC" panose="02020603050405020304" pitchFamily="18" charset="-34"/>
                <a:cs typeface="AngsanaUPC" panose="02020603050405020304" pitchFamily="18" charset="-34"/>
              </a:rPr>
              <a:t> </a:t>
            </a:r>
            <a:r>
              <a:rPr lang="en-US" altLang="en-US" dirty="0">
                <a:latin typeface="AngsanaUPC" panose="02020603050405020304" pitchFamily="18" charset="-34"/>
                <a:cs typeface="AngsanaUPC" panose="02020603050405020304" pitchFamily="18" charset="-34"/>
              </a:rPr>
              <a:t>)</a:t>
            </a:r>
            <a:endParaRPr lang="en-US" dirty="0"/>
          </a:p>
        </p:txBody>
      </p:sp>
      <p:pic>
        <p:nvPicPr>
          <p:cNvPr id="4" name="Picture 3"/>
          <p:cNvPicPr>
            <a:picLocks noChangeAspect="1"/>
          </p:cNvPicPr>
          <p:nvPr/>
        </p:nvPicPr>
        <p:blipFill>
          <a:blip r:embed="rId2"/>
          <a:stretch>
            <a:fillRect/>
          </a:stretch>
        </p:blipFill>
        <p:spPr>
          <a:xfrm>
            <a:off x="957262" y="1776940"/>
            <a:ext cx="8781823" cy="4533372"/>
          </a:xfrm>
          <a:prstGeom prst="rect">
            <a:avLst/>
          </a:prstGeom>
        </p:spPr>
      </p:pic>
      <p:sp>
        <p:nvSpPr>
          <p:cNvPr id="5" name="Rounded Rectangular Callout 4"/>
          <p:cNvSpPr/>
          <p:nvPr/>
        </p:nvSpPr>
        <p:spPr>
          <a:xfrm>
            <a:off x="9463314" y="2053545"/>
            <a:ext cx="2496457" cy="2474912"/>
          </a:xfrm>
          <a:prstGeom prst="wedgeRoundRectCallout">
            <a:avLst>
              <a:gd name="adj1" fmla="val -49132"/>
              <a:gd name="adj2" fmla="val 75019"/>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sz="2800" b="1" dirty="0" smtClean="0">
                <a:solidFill>
                  <a:srgbClr val="000000"/>
                </a:solidFill>
              </a:rPr>
              <a:t>องค์ประกอบเดิม แต่ชี้ประเด็นสำคัญด้วยสีที่เข้มแท</a:t>
            </a:r>
            <a:r>
              <a:rPr lang="th-TH" sz="2800" b="1" dirty="0">
                <a:solidFill>
                  <a:srgbClr val="000000"/>
                </a:solidFill>
              </a:rPr>
              <a:t>น</a:t>
            </a:r>
            <a:r>
              <a:rPr lang="th-TH" sz="2800" b="1" dirty="0" smtClean="0">
                <a:solidFill>
                  <a:srgbClr val="000000"/>
                </a:solidFill>
              </a:rPr>
              <a:t>การชี้ด้วย </a:t>
            </a:r>
            <a:r>
              <a:rPr lang="en-US" sz="2800" b="1" dirty="0" smtClean="0">
                <a:solidFill>
                  <a:srgbClr val="000000"/>
                </a:solidFill>
              </a:rPr>
              <a:t>Line</a:t>
            </a:r>
            <a:endParaRPr lang="en-US" sz="2800" b="1" dirty="0">
              <a:solidFill>
                <a:srgbClr val="000000"/>
              </a:solidFill>
            </a:endParaRPr>
          </a:p>
        </p:txBody>
      </p:sp>
    </p:spTree>
    <p:extLst>
      <p:ext uri="{BB962C8B-B14F-4D97-AF65-F5344CB8AC3E}">
        <p14:creationId xmlns:p14="http://schemas.microsoft.com/office/powerpoint/2010/main" val="30023602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70189"/>
          </a:xfrm>
        </p:spPr>
        <p:txBody>
          <a:bodyPr/>
          <a:lstStyle/>
          <a:p>
            <a:r>
              <a:rPr lang="th-TH" altLang="en-US" sz="3200" dirty="0">
                <a:solidFill>
                  <a:srgbClr val="202124"/>
                </a:solidFill>
                <a:latin typeface="AngsanaUPC" panose="02020603050405020304" pitchFamily="18" charset="-34"/>
                <a:cs typeface="AngsanaUPC" panose="02020603050405020304" pitchFamily="18" charset="-34"/>
              </a:rPr>
              <a:t>การจัดตำแหน่ง</a:t>
            </a:r>
            <a:r>
              <a:rPr lang="th-TH" altLang="en-US" sz="3200" dirty="0">
                <a:latin typeface="AngsanaUPC" panose="02020603050405020304" pitchFamily="18" charset="-34"/>
                <a:cs typeface="AngsanaUPC" panose="02020603050405020304" pitchFamily="18" charset="-34"/>
              </a:rPr>
              <a:t> </a:t>
            </a:r>
            <a:r>
              <a:rPr lang="th-TH" altLang="en-US" sz="3200" dirty="0" smtClean="0">
                <a:latin typeface="AngsanaUPC" panose="02020603050405020304" pitchFamily="18" charset="-34"/>
                <a:cs typeface="AngsanaUPC" panose="02020603050405020304" pitchFamily="18" charset="-34"/>
              </a:rPr>
              <a:t> </a:t>
            </a:r>
            <a:r>
              <a:rPr lang="en-US" altLang="en-US" sz="3200" dirty="0" smtClean="0">
                <a:latin typeface="AngsanaUPC" panose="02020603050405020304" pitchFamily="18" charset="-34"/>
                <a:cs typeface="AngsanaUPC" panose="02020603050405020304" pitchFamily="18" charset="-34"/>
              </a:rPr>
              <a:t>(</a:t>
            </a:r>
            <a:r>
              <a:rPr lang="en-US" sz="3200" dirty="0" smtClean="0">
                <a:latin typeface="AngsanaUPC" panose="02020603050405020304" pitchFamily="18" charset="-34"/>
                <a:cs typeface="AngsanaUPC" panose="02020603050405020304" pitchFamily="18" charset="-34"/>
              </a:rPr>
              <a:t>Alignment)</a:t>
            </a:r>
            <a:endParaRPr lang="en-US" dirty="0"/>
          </a:p>
        </p:txBody>
      </p:sp>
      <p:sp>
        <p:nvSpPr>
          <p:cNvPr id="3" name="Content Placeholder 2"/>
          <p:cNvSpPr>
            <a:spLocks noGrp="1"/>
          </p:cNvSpPr>
          <p:nvPr>
            <p:ph idx="1"/>
          </p:nvPr>
        </p:nvSpPr>
        <p:spPr>
          <a:xfrm>
            <a:off x="838200" y="1448253"/>
            <a:ext cx="10515600" cy="2775404"/>
          </a:xfrm>
        </p:spPr>
        <p:txBody>
          <a:bodyPr/>
          <a:lstStyle/>
          <a:p>
            <a:pPr marL="0" indent="0">
              <a:buNone/>
            </a:pPr>
            <a:r>
              <a:rPr lang="th-TH" dirty="0" smtClean="0">
                <a:solidFill>
                  <a:srgbClr val="202124"/>
                </a:solidFill>
                <a:latin typeface="inherit"/>
                <a:cs typeface="Angsana New" panose="02020603050405020304" pitchFamily="18" charset="-34"/>
              </a:rPr>
              <a:t>การแสดงข้อมูลในตาราง </a:t>
            </a:r>
          </a:p>
          <a:p>
            <a:pPr lvl="1"/>
            <a:r>
              <a:rPr lang="th-TH" dirty="0" smtClean="0">
                <a:solidFill>
                  <a:srgbClr val="202124"/>
                </a:solidFill>
                <a:latin typeface="inherit"/>
                <a:cs typeface="Angsana New" panose="02020603050405020304" pitchFamily="18" charset="-34"/>
              </a:rPr>
              <a:t>ตัวหนังสือยาวควรชิดซ้าย</a:t>
            </a:r>
          </a:p>
          <a:p>
            <a:pPr lvl="1"/>
            <a:r>
              <a:rPr lang="th-TH" dirty="0" smtClean="0">
                <a:solidFill>
                  <a:srgbClr val="202124"/>
                </a:solidFill>
                <a:latin typeface="inherit"/>
                <a:cs typeface="Angsana New" panose="02020603050405020304" pitchFamily="18" charset="-34"/>
              </a:rPr>
              <a:t>ตัวเลขชิดขวา</a:t>
            </a:r>
          </a:p>
          <a:p>
            <a:pPr lvl="1"/>
            <a:r>
              <a:rPr lang="th-TH" dirty="0" smtClean="0">
                <a:solidFill>
                  <a:srgbClr val="202124"/>
                </a:solidFill>
                <a:latin typeface="inherit"/>
                <a:cs typeface="Angsana New" panose="02020603050405020304" pitchFamily="18" charset="-34"/>
              </a:rPr>
              <a:t>รหัสหรือข้อความที่มีขนาดใกล้เคียงกัน สามารถจัดตรงกลางได้</a:t>
            </a:r>
          </a:p>
          <a:p>
            <a:pPr marL="0" lvl="1" indent="0">
              <a:spcBef>
                <a:spcPts val="1000"/>
              </a:spcBef>
              <a:buNone/>
            </a:pPr>
            <a:r>
              <a:rPr lang="th-TH" sz="2800" dirty="0" smtClean="0">
                <a:solidFill>
                  <a:srgbClr val="202124"/>
                </a:solidFill>
                <a:latin typeface="inherit"/>
                <a:cs typeface="Angsana New" panose="02020603050405020304" pitchFamily="18" charset="-34"/>
              </a:rPr>
              <a:t>การเอียงตัวหนังสือ</a:t>
            </a:r>
          </a:p>
          <a:p>
            <a:pPr marL="0" lvl="1" indent="0">
              <a:spcBef>
                <a:spcPts val="1000"/>
              </a:spcBef>
              <a:buNone/>
            </a:pPr>
            <a:r>
              <a:rPr lang="th-TH" sz="2800" dirty="0" smtClean="0">
                <a:solidFill>
                  <a:srgbClr val="202124"/>
                </a:solidFill>
                <a:latin typeface="inherit"/>
                <a:cs typeface="Angsana New" panose="02020603050405020304" pitchFamily="18" charset="-34"/>
              </a:rPr>
              <a:t>       การจัดอักษเอียงผิดปกติทำให้การอ่านช้ากว่าใช้อักษรปกติ</a:t>
            </a:r>
            <a:endParaRPr lang="th-TH" dirty="0" smtClean="0">
              <a:solidFill>
                <a:srgbClr val="202124"/>
              </a:solidFill>
              <a:latin typeface="inherit"/>
              <a:cs typeface="Angsana New" panose="02020603050405020304" pitchFamily="18" charset="-34"/>
            </a:endParaRPr>
          </a:p>
        </p:txBody>
      </p:sp>
      <p:sp>
        <p:nvSpPr>
          <p:cNvPr id="5" name="Rectangle 4"/>
          <p:cNvSpPr/>
          <p:nvPr/>
        </p:nvSpPr>
        <p:spPr>
          <a:xfrm rot="18999992">
            <a:off x="2436194" y="5395055"/>
            <a:ext cx="2656114" cy="63862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sz="2000" b="1" dirty="0" smtClean="0">
                <a:solidFill>
                  <a:schemeClr val="tx1"/>
                </a:solidFill>
              </a:rPr>
              <a:t>การทำงานในช่วงวันสินเดือน</a:t>
            </a:r>
            <a:endParaRPr lang="en-US" sz="2000" b="1" dirty="0">
              <a:solidFill>
                <a:schemeClr val="tx1"/>
              </a:solidFill>
            </a:endParaRPr>
          </a:p>
        </p:txBody>
      </p:sp>
      <p:sp>
        <p:nvSpPr>
          <p:cNvPr id="6" name="Rectangle 5"/>
          <p:cNvSpPr/>
          <p:nvPr/>
        </p:nvSpPr>
        <p:spPr>
          <a:xfrm>
            <a:off x="6451603" y="5410200"/>
            <a:ext cx="2656114" cy="63862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sz="2000" b="1" dirty="0" smtClean="0">
                <a:solidFill>
                  <a:schemeClr val="tx1"/>
                </a:solidFill>
              </a:rPr>
              <a:t>การทำงานในช่วงวันสินเดือน</a:t>
            </a:r>
            <a:endParaRPr lang="en-US" sz="2000" b="1" dirty="0">
              <a:solidFill>
                <a:schemeClr val="tx1"/>
              </a:solidFill>
            </a:endParaRPr>
          </a:p>
        </p:txBody>
      </p:sp>
    </p:spTree>
    <p:extLst>
      <p:ext uri="{BB962C8B-B14F-4D97-AF65-F5344CB8AC3E}">
        <p14:creationId xmlns:p14="http://schemas.microsoft.com/office/powerpoint/2010/main" val="16672155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h-TH" dirty="0" smtClean="0"/>
              <a:t>ความยุ่งเหยิง ของภาพนำเสนอ</a:t>
            </a:r>
            <a:endParaRPr lang="en-US" dirty="0"/>
          </a:p>
        </p:txBody>
      </p:sp>
      <p:sp>
        <p:nvSpPr>
          <p:cNvPr id="3" name="Content Placeholder 2"/>
          <p:cNvSpPr>
            <a:spLocks noGrp="1"/>
          </p:cNvSpPr>
          <p:nvPr>
            <p:ph idx="1"/>
          </p:nvPr>
        </p:nvSpPr>
        <p:spPr/>
        <p:txBody>
          <a:bodyPr/>
          <a:lstStyle/>
          <a:p>
            <a:pPr marL="0" lvl="0" indent="0" eaLnBrk="0" fontAlgn="base" hangingPunct="0">
              <a:spcBef>
                <a:spcPct val="0"/>
              </a:spcBef>
              <a:spcAft>
                <a:spcPct val="0"/>
              </a:spcAft>
              <a:buNone/>
            </a:pPr>
            <a:r>
              <a:rPr lang="th-TH" altLang="en-US" dirty="0" smtClean="0">
                <a:solidFill>
                  <a:srgbClr val="202124"/>
                </a:solidFill>
                <a:latin typeface="inherit"/>
                <a:cs typeface="Angsana New" panose="02020603050405020304" pitchFamily="18" charset="-34"/>
              </a:rPr>
              <a:t>วิธีที่สามารถนำ</a:t>
            </a:r>
            <a:r>
              <a:rPr lang="th-TH" b="1" dirty="0" smtClean="0">
                <a:latin typeface="AngsanaUPC" panose="02020603050405020304" pitchFamily="18" charset="-34"/>
                <a:cs typeface="AngsanaUPC" panose="02020603050405020304" pitchFamily="18" charset="-34"/>
              </a:rPr>
              <a:t>ทฤษฎี</a:t>
            </a:r>
            <a:r>
              <a:rPr lang="th-TH" b="1" dirty="0">
                <a:solidFill>
                  <a:srgbClr val="C00000"/>
                </a:solidFill>
              </a:rPr>
              <a:t>เกสตัลต์</a:t>
            </a:r>
            <a:r>
              <a:rPr lang="en-US" b="1" dirty="0">
                <a:solidFill>
                  <a:srgbClr val="C00000"/>
                </a:solidFill>
              </a:rPr>
              <a:t> </a:t>
            </a:r>
            <a:r>
              <a:rPr lang="th-TH" altLang="en-US" dirty="0" smtClean="0">
                <a:solidFill>
                  <a:srgbClr val="202124"/>
                </a:solidFill>
                <a:latin typeface="inherit"/>
                <a:cs typeface="Angsana New" panose="02020603050405020304" pitchFamily="18" charset="-34"/>
              </a:rPr>
              <a:t>ไป</a:t>
            </a:r>
            <a:r>
              <a:rPr lang="th-TH" altLang="en-US" dirty="0">
                <a:solidFill>
                  <a:srgbClr val="202124"/>
                </a:solidFill>
                <a:latin typeface="inherit"/>
                <a:cs typeface="Angsana New" panose="02020603050405020304" pitchFamily="18" charset="-34"/>
              </a:rPr>
              <a:t>ใช้กับ ตัว</a:t>
            </a:r>
            <a:r>
              <a:rPr lang="th-TH" altLang="en-US" dirty="0" smtClean="0">
                <a:solidFill>
                  <a:srgbClr val="202124"/>
                </a:solidFill>
                <a:latin typeface="inherit"/>
                <a:cs typeface="Angsana New" panose="02020603050405020304" pitchFamily="18" charset="-34"/>
              </a:rPr>
              <a:t>อย่างในการทำงานจริง</a:t>
            </a:r>
            <a:endParaRPr lang="en-US" altLang="en-US" dirty="0">
              <a:latin typeface="Arial" panose="020B0604020202020204" pitchFamily="34" charset="0"/>
            </a:endParaRPr>
          </a:p>
        </p:txBody>
      </p:sp>
    </p:spTree>
    <p:extLst>
      <p:ext uri="{BB962C8B-B14F-4D97-AF65-F5344CB8AC3E}">
        <p14:creationId xmlns:p14="http://schemas.microsoft.com/office/powerpoint/2010/main" val="1995359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1106</TotalTime>
  <Words>566</Words>
  <Application>Microsoft Office PowerPoint</Application>
  <PresentationFormat>Widescreen</PresentationFormat>
  <Paragraphs>74</Paragraphs>
  <Slides>20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Angsana New</vt:lpstr>
      <vt:lpstr>AngsanaUPC</vt:lpstr>
      <vt:lpstr>Arial</vt:lpstr>
      <vt:lpstr>Calibri</vt:lpstr>
      <vt:lpstr>Calibri Light</vt:lpstr>
      <vt:lpstr>Cordia New</vt:lpstr>
      <vt:lpstr>inherit</vt:lpstr>
      <vt:lpstr>Office Theme</vt:lpstr>
      <vt:lpstr>4.3 Clutter is your enemy! </vt:lpstr>
      <vt:lpstr>Clutter is your enemy! </vt:lpstr>
      <vt:lpstr>Gestalt principle</vt:lpstr>
      <vt:lpstr>หลักการของเกสตัลต์ (Gestalt principles) มีองค์ประกอบดังนี้</vt:lpstr>
      <vt:lpstr>ทฤษฎีเกสตัลต์ (Gestalt Theory)</vt:lpstr>
      <vt:lpstr>Lack of visual order (ขาดการจัดลำดับภาพ )</vt:lpstr>
      <vt:lpstr>การแก้ไข Lack of visual order (ขาดการจัดลำดับภาพ )</vt:lpstr>
      <vt:lpstr>การจัดตำแหน่ง  (Alignment)</vt:lpstr>
      <vt:lpstr>ความยุ่งเหยิง ของภาพนำเสนอ</vt:lpstr>
      <vt:lpstr>Decluttering: step‐by‐step  (การขจัดความยุ่งเหยิง -มีวิธีการเป็นขั้นตอนดังนี้ )</vt:lpstr>
      <vt:lpstr>Case Study: </vt:lpstr>
      <vt:lpstr>Original graph (กราฟเริ่มก่อนแก้ไข)</vt:lpstr>
      <vt:lpstr>1. Remove chart border</vt:lpstr>
      <vt:lpstr>2. Remove gridlines</vt:lpstr>
      <vt:lpstr>3. Remove data markers (แล้วแต่กรณี)</vt:lpstr>
      <vt:lpstr>4. Clean up axis labels</vt:lpstr>
      <vt:lpstr>5. Label data directly</vt:lpstr>
      <vt:lpstr>6. Leverage consistent color</vt:lpstr>
      <vt:lpstr>กราฟที่ได้จากการใช้หลักการขจัดความยุ่งเหยิงตามขั้นตอนทีละขั้น</vt:lpstr>
      <vt:lpstr>Course แนะนำเพิ่มเติม</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clutter is your enemy!</dc:title>
  <dc:creator>Employee</dc:creator>
  <cp:lastModifiedBy>Employee</cp:lastModifiedBy>
  <cp:revision>46</cp:revision>
  <dcterms:created xsi:type="dcterms:W3CDTF">2022-08-12T16:12:36Z</dcterms:created>
  <dcterms:modified xsi:type="dcterms:W3CDTF">2022-08-15T15:29:40Z</dcterms:modified>
</cp:coreProperties>
</file>