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81" r:id="rId4"/>
    <p:sldId id="280" r:id="rId5"/>
    <p:sldId id="257" r:id="rId6"/>
    <p:sldId id="258" r:id="rId7"/>
    <p:sldId id="260" r:id="rId8"/>
    <p:sldId id="259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5" r:id="rId21"/>
    <p:sldId id="272" r:id="rId22"/>
    <p:sldId id="273" r:id="rId23"/>
    <p:sldId id="274" r:id="rId24"/>
    <p:sldId id="276" r:id="rId25"/>
    <p:sldId id="277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7CE"/>
    <a:srgbClr val="E5D9B9"/>
    <a:srgbClr val="CAE8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ECB1C-81F4-404D-BF35-FFD99031FB29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FA4-2338-4C02-B75C-3F94739458C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https://www.dlsweb.rmit.edu.au/Toolbox/ecommerce/dad_respak/dad_tutorial/html/dad_db3a_tut.htm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20FA4-2338-4C02-B75C-3F94739458C5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D3D6-4FCF-45D3-9B62-186CBB8B3870}" type="datetimeFigureOut">
              <a:rPr lang="th-TH" smtClean="0"/>
              <a:pPr/>
              <a:t>30/06/64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276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บทท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Design</a:t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r>
              <a:rPr lang="en-US" dirty="0" smtClean="0">
                <a:latin typeface="AngsanaUPC" pitchFamily="18" charset="-34"/>
                <a:cs typeface="AngsanaUPC" pitchFamily="18" charset="-34"/>
              </a:rPr>
              <a:t>(Normalization)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4953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 สุรินทร์ทิพ ศักดิ์ภูวดล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คณะ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ICT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มหาวิทยาลัยพะเยา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แก้โดย แยก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Table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ต่อ ทำ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2NF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1007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2563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6305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5334000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724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105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820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01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3533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962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(P#, </a:t>
            </a:r>
            <a:r>
              <a:rPr lang="en-US" dirty="0" err="1" smtClean="0"/>
              <a:t>P_name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(</a:t>
            </a:r>
            <a:r>
              <a:rPr lang="en-US" dirty="0" err="1" smtClean="0"/>
              <a:t>P#,E#,Hour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81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(</a:t>
            </a:r>
            <a:r>
              <a:rPr lang="en-US" dirty="0" err="1" smtClean="0"/>
              <a:t>E#,E_name,JobClass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(</a:t>
            </a:r>
            <a:r>
              <a:rPr lang="en-US" dirty="0" err="1" smtClean="0"/>
              <a:t>Jobclass,chg_hour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(P#, </a:t>
            </a:r>
            <a:r>
              <a:rPr lang="en-US" dirty="0" err="1" smtClean="0"/>
              <a:t>P_name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(</a:t>
            </a:r>
            <a:r>
              <a:rPr lang="en-US" dirty="0" err="1" smtClean="0"/>
              <a:t>P#,E#,Hour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81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(</a:t>
            </a:r>
            <a:r>
              <a:rPr lang="en-US" dirty="0" err="1" smtClean="0"/>
              <a:t>E#,E_name,J</a:t>
            </a:r>
            <a:r>
              <a:rPr lang="en-US" dirty="0" smtClean="0"/>
              <a:t>#)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(</a:t>
            </a:r>
            <a:r>
              <a:rPr lang="en-US" dirty="0" err="1" smtClean="0"/>
              <a:t>J#,Jobclass,chg_hour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64B7CE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การออกแบบข้อมูล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(Data Design)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807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ประกอบด้วย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</a:p>
          <a:p>
            <a:pPr marL="514350" indent="-514350"/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1.  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วิธีการแบบ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Approach) </a:t>
            </a:r>
          </a:p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วิธีการจะเริ่มจากการระบุภาพกว้างก่อนจากนั้นจึงกำหนดรายละเอียดลงไป เช่น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การสร้าง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E-R Diagram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ที่เริ่มจากสร้าง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(Entity)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ต่างๆก่อน แล้วจึงทำการระบุ แอ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ตทริบิวต์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(Attribute)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ต่างๆใน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และความสัมพันธ์ต่างๆ </a:t>
            </a:r>
          </a:p>
          <a:p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วิธีการแบบ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ล่างขึ้นบน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(Bottom-Up Approach)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เช่น การ</a:t>
            </a:r>
            <a:r>
              <a:rPr lang="th-TH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Normalization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เป็นวิธีการจากล่างขึ้นบนซึ่งเริ่มต้นด้วยการรวบรวมแอ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ตทริบิวต์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(Attribute)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ก่อน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และจัดระเบียบให้เป็นความสัมพันธ์ที่มีโครงสร้างที่ดีซึ่งปราศจากข้อมูลที่ซ้ำซ้อนกัน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</a:p>
          <a:p>
            <a:endParaRPr lang="en-US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1NF</a:t>
            </a:r>
            <a:endParaRPr lang="th-TH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838207"/>
          <a:ext cx="7924798" cy="3786802"/>
        </p:xfrm>
        <a:graphic>
          <a:graphicData uri="http://schemas.openxmlformats.org/drawingml/2006/table">
            <a:tbl>
              <a:tblPr/>
              <a:tblGrid>
                <a:gridCol w="1084445"/>
                <a:gridCol w="852729"/>
                <a:gridCol w="1144693"/>
                <a:gridCol w="1144693"/>
                <a:gridCol w="1640839"/>
                <a:gridCol w="685800"/>
                <a:gridCol w="551259"/>
                <a:gridCol w="820340"/>
              </a:tblGrid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Emp_No (PK)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สมชาย ไม้ดี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แท่น งามยิ่ง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9,500.00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17,500.00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อมร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5,750.00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สุร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ศักดิ์ ดีงาม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6,000.00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กมล ไม้งาม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8,000.00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ธิดา ไม้งาม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DSS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8,800.00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วิว ยิ่งดี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หิน งามดี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2F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9" y="914405"/>
          <a:ext cx="8153401" cy="5244460"/>
        </p:xfrm>
        <a:graphic>
          <a:graphicData uri="http://schemas.openxmlformats.org/drawingml/2006/table">
            <a:tbl>
              <a:tblPr/>
              <a:tblGrid>
                <a:gridCol w="958405"/>
                <a:gridCol w="1257039"/>
                <a:gridCol w="1666794"/>
                <a:gridCol w="851917"/>
                <a:gridCol w="465315"/>
                <a:gridCol w="990818"/>
                <a:gridCol w="1111196"/>
                <a:gridCol w="851917"/>
              </a:tblGrid>
              <a:tr h="213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Project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P_Name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ID_CARD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Palm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Web Service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Employee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Work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Job_Class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Chg_Hour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Hour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แท่น งามยิ่ง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Database Designer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19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อมร ศรีดี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System Analyst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สมชาย ไม้ดี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Elect Engineer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System Analyst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Database Designer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Programmer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หิน งามดี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Critical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Suport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วิว ยิ่งดี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Application Designer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 err="1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สุร</a:t>
                      </a:r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ศักดิ์ ดีงาม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Application Designer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กมล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General Support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76200"/>
          <a:ext cx="6705599" cy="6591161"/>
        </p:xfrm>
        <a:graphic>
          <a:graphicData uri="http://schemas.openxmlformats.org/drawingml/2006/table">
            <a:tbl>
              <a:tblPr/>
              <a:tblGrid>
                <a:gridCol w="977984"/>
                <a:gridCol w="1090211"/>
                <a:gridCol w="1442926"/>
                <a:gridCol w="440893"/>
                <a:gridCol w="1509061"/>
                <a:gridCol w="1244524"/>
              </a:tblGrid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Project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44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Employee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Job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แท่น งามยิ่ง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อมร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สมชาย ไม้ดี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นาย ยิ่งยอด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ชาย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แม็ก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ยอดยิ่ง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หิน งามดี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Critical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Suport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วิว ยิ่งดี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สุร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ศักดิ์ ดีงาม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กมล ไม้งาม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Work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3F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3F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81000"/>
          <a:ext cx="6857999" cy="6438781"/>
        </p:xfrm>
        <a:graphic>
          <a:graphicData uri="http://schemas.openxmlformats.org/drawingml/2006/table">
            <a:tbl>
              <a:tblPr/>
              <a:tblGrid>
                <a:gridCol w="1172642"/>
                <a:gridCol w="1149189"/>
                <a:gridCol w="1078830"/>
                <a:gridCol w="427059"/>
                <a:gridCol w="956930"/>
                <a:gridCol w="1387550"/>
                <a:gridCol w="685799"/>
              </a:tblGrid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Project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Employee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job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(FK)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Job_No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แท่น งามยิ่ง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อมร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สมชาย ไม้ดี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นาย ยิ่งยอด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ชาย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4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แม็ก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ยอดยิ่ง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หิน งามดี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J008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J008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วิว ยิ่งดี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สุร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ศักดิ์ ดีงาม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กมล ไม้งาม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Work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P_No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เป็นการออกแบบฐานข้อมูลแบบ วิธีล่างขึ้นบน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(Bottom-Up Approach) 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โอภาส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, P 266)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รศ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ดร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วิเชียร เปรมชัยสวัสดิ์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“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ระบบฐานข้อมูล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”, 2555</a:t>
            </a: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โอภาส เอี่ยมสิริวงศ์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“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ระบบฐานข้อมูล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Database System”, 2558</a:t>
            </a:r>
          </a:p>
          <a:p>
            <a:pPr>
              <a:buNone/>
            </a:pP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7086600" y="2667000"/>
            <a:ext cx="1905000" cy="762000"/>
          </a:xfrm>
          <a:prstGeom prst="wedgeEllipseCallout">
            <a:avLst>
              <a:gd name="adj1" fmla="val -76666"/>
              <a:gd name="adj2" fmla="val 131732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Attribute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แอ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ตทริบิวต์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391400" y="228600"/>
            <a:ext cx="1143000" cy="990600"/>
          </a:xfrm>
          <a:prstGeom prst="wedgeEllipseCallout">
            <a:avLst>
              <a:gd name="adj1" fmla="val -101666"/>
              <a:gd name="adj2" fmla="val 19231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Entity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772400" cy="1470025"/>
          </a:xfrm>
          <a:solidFill>
            <a:srgbClr val="CAE8AA"/>
          </a:solidFill>
        </p:spPr>
        <p:txBody>
          <a:bodyPr/>
          <a:lstStyle/>
          <a:p>
            <a:r>
              <a:rPr lang="en-US" dirty="0" smtClean="0"/>
              <a:t>Normalization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1NF-5NF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6019800" cy="56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ข้อมูลทั่วไป ก่อนทำ </a:t>
            </a:r>
            <a:r>
              <a:rPr lang="en-US" dirty="0" smtClean="0"/>
              <a:t>Normalization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14411"/>
            <a:ext cx="7410450" cy="514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64B7CE"/>
          </a:solidFill>
        </p:spPr>
        <p:txBody>
          <a:bodyPr/>
          <a:lstStyle/>
          <a:p>
            <a:r>
              <a:rPr lang="en-US" dirty="0" smtClean="0"/>
              <a:t>1 NF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รี</a:t>
            </a:r>
            <a:r>
              <a:rPr lang="th-TH" sz="3200" dirty="0" err="1" smtClean="0">
                <a:latin typeface="AngsanaUPC" pitchFamily="18" charset="-34"/>
                <a:cs typeface="AngsanaUPC" pitchFamily="18" charset="-34"/>
              </a:rPr>
              <a:t>พีทติ้ง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(Repeating group) :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ซ้ำ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972" y="533400"/>
            <a:ext cx="79490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685800" y="1219200"/>
            <a:ext cx="533400" cy="1066800"/>
          </a:xfrm>
          <a:prstGeom prst="leftBrace">
            <a:avLst>
              <a:gd name="adj1" fmla="val 8333"/>
              <a:gd name="adj2" fmla="val 54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Null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7934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1NF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Not1NF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1NF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4500"/>
            <a:ext cx="58912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854</Words>
  <Application>Microsoft Office PowerPoint</Application>
  <PresentationFormat>On-screen Show (4:3)</PresentationFormat>
  <Paragraphs>508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บทที่ 1 Data Design (Normalization)</vt:lpstr>
      <vt:lpstr>การออกแบบข้อมูล (Data Design)</vt:lpstr>
      <vt:lpstr>Slide 3</vt:lpstr>
      <vt:lpstr>Normalization</vt:lpstr>
      <vt:lpstr>1NF-5NF</vt:lpstr>
      <vt:lpstr>ข้อมูลทั่วไป ก่อนทำ Normalization</vt:lpstr>
      <vt:lpstr>1 NF</vt:lpstr>
      <vt:lpstr>รีพีทติ้ง (Repeating group) : ซ้ำ</vt:lpstr>
      <vt:lpstr>1NF</vt:lpstr>
      <vt:lpstr>แก้โดย แยก Table ต่อ ทำ 2NF </vt:lpstr>
      <vt:lpstr>Slide 11</vt:lpstr>
      <vt:lpstr>2NF</vt:lpstr>
      <vt:lpstr>2NF</vt:lpstr>
      <vt:lpstr>2NF</vt:lpstr>
      <vt:lpstr>2NF</vt:lpstr>
      <vt:lpstr>Slide 16</vt:lpstr>
      <vt:lpstr>3NF</vt:lpstr>
      <vt:lpstr>3NF</vt:lpstr>
      <vt:lpstr>3NF</vt:lpstr>
      <vt:lpstr>1NF</vt:lpstr>
      <vt:lpstr>เฉลย Data 2F</vt:lpstr>
      <vt:lpstr>เฉลย Data 3F</vt:lpstr>
      <vt:lpstr>เฉลย Data 3F</vt:lpstr>
      <vt:lpstr>Normalization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Normalization</dc:title>
  <dc:creator>Thip</dc:creator>
  <cp:lastModifiedBy>Thip</cp:lastModifiedBy>
  <cp:revision>22</cp:revision>
  <dcterms:created xsi:type="dcterms:W3CDTF">2019-09-17T04:54:48Z</dcterms:created>
  <dcterms:modified xsi:type="dcterms:W3CDTF">2021-06-30T15:46:17Z</dcterms:modified>
</cp:coreProperties>
</file>