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259" r:id="rId4"/>
    <p:sldId id="257" r:id="rId5"/>
    <p:sldId id="261" r:id="rId6"/>
    <p:sldId id="258" r:id="rId7"/>
    <p:sldId id="260" r:id="rId8"/>
    <p:sldId id="262" r:id="rId9"/>
    <p:sldId id="264" r:id="rId10"/>
    <p:sldId id="263" r:id="rId11"/>
    <p:sldId id="265" r:id="rId12"/>
    <p:sldId id="266" r:id="rId13"/>
    <p:sldId id="269" r:id="rId14"/>
    <p:sldId id="301" r:id="rId15"/>
    <p:sldId id="270" r:id="rId16"/>
    <p:sldId id="273" r:id="rId17"/>
    <p:sldId id="274" r:id="rId18"/>
    <p:sldId id="275" r:id="rId19"/>
    <p:sldId id="276" r:id="rId20"/>
    <p:sldId id="279" r:id="rId21"/>
    <p:sldId id="300" r:id="rId22"/>
    <p:sldId id="282" r:id="rId23"/>
    <p:sldId id="283" r:id="rId24"/>
    <p:sldId id="284" r:id="rId25"/>
    <p:sldId id="285" r:id="rId26"/>
    <p:sldId id="286" r:id="rId27"/>
    <p:sldId id="289" r:id="rId28"/>
    <p:sldId id="288" r:id="rId29"/>
    <p:sldId id="290" r:id="rId30"/>
    <p:sldId id="293" r:id="rId31"/>
    <p:sldId id="296" r:id="rId32"/>
    <p:sldId id="294" r:id="rId33"/>
    <p:sldId id="297" r:id="rId34"/>
    <p:sldId id="298" r:id="rId35"/>
    <p:sldId id="299" r:id="rId3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C3D6"/>
    <a:srgbClr val="67B9CF"/>
    <a:srgbClr val="6DB7BB"/>
    <a:srgbClr val="FF9900"/>
    <a:srgbClr val="0040C0"/>
    <a:srgbClr val="4AABC6"/>
    <a:srgbClr val="B0DAE6"/>
    <a:srgbClr val="FCE0AE"/>
    <a:srgbClr val="EDF2AC"/>
    <a:srgbClr val="CEECC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16" autoAdjust="0"/>
  </p:normalViewPr>
  <p:slideViewPr>
    <p:cSldViewPr>
      <p:cViewPr>
        <p:scale>
          <a:sx n="66" d="100"/>
          <a:sy n="66" d="100"/>
        </p:scale>
        <p:origin x="-9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AD8F-4B78-4034-9AC6-2608E214445F}" type="datetimeFigureOut">
              <a:rPr lang="th-TH" smtClean="0"/>
              <a:pPr/>
              <a:t>16/09/64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E473E-72B8-4FDF-894F-6A408E65325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google.co.th/imgres?imgurl=http://upload.wikimedia.org/wikipedia/commons/thumb/4/42/Chrisdesign_Photorealistic_Green_Apple.svg/350px-Chrisdesign_Photorealistic_Green_Apple.svg.png&amp;imgrefurl=http://commons.wikimedia.org/wiki/Image:Chrisdesign_Photorealistic_Green_Apple.svg&amp;h=400&amp;w=350&amp;sz=92&amp;hl=th&amp;start=4&amp;usg=__plRJ9LxELRoHPI1HL3HqwZ8Kvdo=&amp;tbnid=KwigB-EavX3WaM:&amp;tbnh=124&amp;tbnw=109&amp;prev=/images?q=Green+apple&amp;gbv=2&amp;hl=th&amp;sa=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7772400" cy="2152650"/>
          </a:xfrm>
          <a:solidFill>
            <a:srgbClr val="7CC3D6"/>
          </a:solidFill>
        </p:spPr>
        <p:txBody>
          <a:bodyPr>
            <a:normAutofit/>
          </a:bodyPr>
          <a:lstStyle/>
          <a:p>
            <a:r>
              <a:rPr lang="en-US" smtClean="0"/>
              <a:t>Chapter 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Data Warehouse Design</a:t>
            </a:r>
            <a:br>
              <a:rPr lang="en-US" dirty="0" smtClean="0"/>
            </a:br>
            <a:r>
              <a:rPr lang="en-US" dirty="0" smtClean="0"/>
              <a:t>Relational Data Model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81600" y="5334000"/>
            <a:ext cx="3733800" cy="8382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pPr algn="l"/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ICT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เป็นการพัฒนา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โดยแยกข้อมูลออกเป็นส่วนๆ  จากนั้นจึงเลือกวิธีการวิเคราะห์และออกแบบที่เหมาะสม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Bottom-Up)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สำหรับข้อมูลแต่ละส่วน จากนั้นนำแต่ละส่วนที่พัฒนาแล้ว มาทำการรวมกันในภายหลัง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otched Right Arrow 4"/>
          <p:cNvSpPr/>
          <p:nvPr/>
        </p:nvSpPr>
        <p:spPr>
          <a:xfrm rot="5209403">
            <a:off x="3792679" y="2177244"/>
            <a:ext cx="51995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Can 5"/>
          <p:cNvSpPr/>
          <p:nvPr/>
        </p:nvSpPr>
        <p:spPr>
          <a:xfrm>
            <a:off x="3352800" y="26670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7" name="Notched Right Arrow 6"/>
          <p:cNvSpPr/>
          <p:nvPr/>
        </p:nvSpPr>
        <p:spPr>
          <a:xfrm rot="5240475">
            <a:off x="3853490" y="3772331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Can 7"/>
          <p:cNvSpPr/>
          <p:nvPr/>
        </p:nvSpPr>
        <p:spPr>
          <a:xfrm>
            <a:off x="2057400" y="4191000"/>
            <a:ext cx="838200" cy="7620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9" name="Notched Right Arrow 8"/>
          <p:cNvSpPr/>
          <p:nvPr/>
        </p:nvSpPr>
        <p:spPr>
          <a:xfrm rot="7939814">
            <a:off x="2630657" y="3570076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0" name="Notched Right Arrow 9"/>
          <p:cNvSpPr/>
          <p:nvPr/>
        </p:nvSpPr>
        <p:spPr>
          <a:xfrm rot="3702564">
            <a:off x="4883455" y="3652251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1" name="Can 10"/>
          <p:cNvSpPr/>
          <p:nvPr/>
        </p:nvSpPr>
        <p:spPr>
          <a:xfrm>
            <a:off x="5105400" y="4191000"/>
            <a:ext cx="838200" cy="609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2" name="Can 11"/>
          <p:cNvSpPr/>
          <p:nvPr/>
        </p:nvSpPr>
        <p:spPr>
          <a:xfrm>
            <a:off x="3657600" y="4343400"/>
            <a:ext cx="838200" cy="6858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graphicFrame>
        <p:nvGraphicFramePr>
          <p:cNvPr id="13" name="Object 4"/>
          <p:cNvGraphicFramePr>
            <a:graphicFrameLocks noChangeAspect="1"/>
          </p:cNvGraphicFramePr>
          <p:nvPr/>
        </p:nvGraphicFramePr>
        <p:xfrm>
          <a:off x="5257800" y="5486400"/>
          <a:ext cx="762000" cy="457755"/>
        </p:xfrm>
        <a:graphic>
          <a:graphicData uri="http://schemas.openxmlformats.org/presentationml/2006/ole">
            <p:oleObj spid="_x0000_s18435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4" name="Object 4"/>
          <p:cNvGraphicFramePr>
            <a:graphicFrameLocks noChangeAspect="1"/>
          </p:cNvGraphicFramePr>
          <p:nvPr/>
        </p:nvGraphicFramePr>
        <p:xfrm>
          <a:off x="1752601" y="5791201"/>
          <a:ext cx="990600" cy="558318"/>
        </p:xfrm>
        <a:graphic>
          <a:graphicData uri="http://schemas.openxmlformats.org/presentationml/2006/ole">
            <p:oleObj spid="_x0000_s18436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3657600" y="5791200"/>
          <a:ext cx="914400" cy="549729"/>
        </p:xfrm>
        <a:graphic>
          <a:graphicData uri="http://schemas.openxmlformats.org/presentationml/2006/ole">
            <p:oleObj spid="_x0000_s18437" name="Visio" r:id="rId5" imgW="5709523" imgH="3430905" progId="Visio.Drawing.11">
              <p:embed/>
            </p:oleObj>
          </a:graphicData>
        </a:graphic>
      </p:graphicFrame>
      <p:sp>
        <p:nvSpPr>
          <p:cNvPr id="16" name="Notched Right Arrow 15"/>
          <p:cNvSpPr/>
          <p:nvPr/>
        </p:nvSpPr>
        <p:spPr>
          <a:xfrm rot="16200000">
            <a:off x="2134834" y="51041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7" name="Notched Right Arrow 16"/>
          <p:cNvSpPr/>
          <p:nvPr/>
        </p:nvSpPr>
        <p:spPr>
          <a:xfrm rot="16037498">
            <a:off x="3749122" y="5190829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8" name="Notched Right Arrow 17"/>
          <p:cNvSpPr/>
          <p:nvPr/>
        </p:nvSpPr>
        <p:spPr>
          <a:xfrm rot="16200000">
            <a:off x="52590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TextBox 18"/>
          <p:cNvSpPr txBox="1"/>
          <p:nvPr/>
        </p:nvSpPr>
        <p:spPr>
          <a:xfrm>
            <a:off x="2590800" y="63246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  <p:sp>
        <p:nvSpPr>
          <p:cNvPr id="32" name="TextBox 31"/>
          <p:cNvSpPr txBox="1"/>
          <p:nvPr/>
        </p:nvSpPr>
        <p:spPr>
          <a:xfrm>
            <a:off x="4724400" y="1219200"/>
            <a:ext cx="2438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Partial Organization –wide </a:t>
            </a:r>
          </a:p>
          <a:p>
            <a:pPr algn="ctr"/>
            <a:r>
              <a:rPr lang="en-US" sz="1600" dirty="0" smtClean="0"/>
              <a:t>Data Models</a:t>
            </a:r>
            <a:endParaRPr lang="th-TH" sz="1600" dirty="0"/>
          </a:p>
        </p:txBody>
      </p:sp>
      <p:sp>
        <p:nvSpPr>
          <p:cNvPr id="33" name="Notched Right Arrow 32"/>
          <p:cNvSpPr/>
          <p:nvPr/>
        </p:nvSpPr>
        <p:spPr>
          <a:xfrm rot="14305886">
            <a:off x="5120515" y="3500512"/>
            <a:ext cx="533400" cy="33377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4" name="Notched Right Arrow 33"/>
          <p:cNvSpPr/>
          <p:nvPr/>
        </p:nvSpPr>
        <p:spPr>
          <a:xfrm rot="16200000">
            <a:off x="3549960" y="3765240"/>
            <a:ext cx="533400" cy="318119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5" name="Notched Right Arrow 34"/>
          <p:cNvSpPr/>
          <p:nvPr/>
        </p:nvSpPr>
        <p:spPr>
          <a:xfrm rot="18978894">
            <a:off x="2406979" y="3337062"/>
            <a:ext cx="533400" cy="34347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9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7159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(Mixed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00400" y="990600"/>
            <a:ext cx="1546858" cy="106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200"/>
            <a:ext cx="8229600" cy="1143000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th-TH" dirty="0" smtClean="0"/>
              <a:t>แบบจำลองข้อมูล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8382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eaLnBrk="1" hangingPunct="1"/>
            <a:r>
              <a:rPr lang="th-TH" sz="3200" b="1" dirty="0" smtClean="0">
                <a:solidFill>
                  <a:srgbClr val="990033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</a:t>
            </a:r>
          </a:p>
        </p:txBody>
      </p:sp>
      <p:sp>
        <p:nvSpPr>
          <p:cNvPr id="40963" name="TextBox 4"/>
          <p:cNvSpPr txBox="1">
            <a:spLocks noChangeArrowheads="1"/>
          </p:cNvSpPr>
          <p:nvPr/>
        </p:nvSpPr>
        <p:spPr bwMode="auto">
          <a:xfrm>
            <a:off x="228600" y="1066800"/>
            <a:ext cx="7705725" cy="477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1. Report and Query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คือการใช้โปรแกรม หรือระบบสร้างรายงาน เพื่อนำข้อมูลที่เกิดจากการ ปฏิบัติงานในระบบมาประมวลผล </a:t>
            </a:r>
            <a:r>
              <a:rPr lang="th-TH" sz="24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เช่น สร้างรายงานสรุปการขายประจำปี</a:t>
            </a:r>
          </a:p>
          <a:p>
            <a:endParaRPr lang="th-TH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2. Multidimensional Data Analysis</a:t>
            </a:r>
          </a:p>
          <a:p>
            <a:r>
              <a:rPr lang="en-US" sz="28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คือการวิเคราะห์โดย ใช้โปรแกรม หรือระบบ การประมวลผลเชิงวิเคราะห์แบบออนไลน์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 (Online Analytical Processing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: OLAP)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โดยนำเอาข้อมูลที่ได้จัดเตรียมไว้ล่วงหน้ามาวิเคราะห์  เพื่อให้สามารถแสดง ผลลัพธ์ หรือมีค่า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(Measure) 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ที่มีหลากหลายมุมมอง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(Dimension)</a:t>
            </a:r>
          </a:p>
          <a:p>
            <a:endParaRPr lang="en-US" sz="1000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en-US" sz="2800" dirty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3. Data Mining</a:t>
            </a:r>
          </a:p>
          <a:p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การวิเคราะห์ข้อมูล เพื่อค้นหา หรือสร้างความรู้ใหม่ 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(Discovered Knowledge)</a:t>
            </a:r>
            <a:r>
              <a:rPr lang="th-TH" sz="2400" dirty="0">
                <a:latin typeface="AngsanaUPC" pitchFamily="18" charset="-34"/>
                <a:cs typeface="AngsanaUPC" pitchFamily="18" charset="-34"/>
              </a:rPr>
              <a:t> จากข้อมูลที่นำมาวิเคราะห์ เช่น ค้นพบกฎความสัมพันธ์ของการซื้อสินค้า</a:t>
            </a:r>
            <a:r>
              <a:rPr lang="en-US" sz="2400" dirty="0">
                <a:latin typeface="AngsanaUPC" pitchFamily="18" charset="-34"/>
                <a:cs typeface="AngsanaUPC" pitchFamily="18" charset="-34"/>
              </a:rPr>
              <a:t>	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03"/>
          <p:cNvSpPr>
            <a:spLocks noChangeArrowheads="1"/>
          </p:cNvSpPr>
          <p:nvPr/>
        </p:nvSpPr>
        <p:spPr bwMode="auto">
          <a:xfrm>
            <a:off x="5795963" y="1700213"/>
            <a:ext cx="3348037" cy="4249737"/>
          </a:xfrm>
          <a:prstGeom prst="rect">
            <a:avLst/>
          </a:prstGeom>
          <a:solidFill>
            <a:srgbClr val="CC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7" name="Rectangle 102"/>
          <p:cNvSpPr>
            <a:spLocks noChangeArrowheads="1"/>
          </p:cNvSpPr>
          <p:nvPr/>
        </p:nvSpPr>
        <p:spPr bwMode="auto">
          <a:xfrm>
            <a:off x="2843213" y="1700213"/>
            <a:ext cx="2952750" cy="4249737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8" name="Rectangle 101"/>
          <p:cNvSpPr>
            <a:spLocks noChangeArrowheads="1"/>
          </p:cNvSpPr>
          <p:nvPr/>
        </p:nvSpPr>
        <p:spPr bwMode="auto">
          <a:xfrm>
            <a:off x="0" y="1700213"/>
            <a:ext cx="2843213" cy="4249737"/>
          </a:xfrm>
          <a:prstGeom prst="rect">
            <a:avLst/>
          </a:prstGeom>
          <a:solidFill>
            <a:srgbClr val="FF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457200"/>
            <a:ext cx="9036050" cy="1027113"/>
          </a:xfrm>
        </p:spPr>
        <p:txBody>
          <a:bodyPr>
            <a:normAutofit/>
          </a:bodyPr>
          <a:lstStyle/>
          <a:p>
            <a:pPr eaLnBrk="1" hangingPunct="1"/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คลังข้อมูล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(Data Warehouse)</a:t>
            </a:r>
            <a:r>
              <a:rPr lang="th-TH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: </a:t>
            </a:r>
            <a:r>
              <a:rPr lang="th-TH" sz="3200" dirty="0" smtClean="0">
                <a:solidFill>
                  <a:srgbClr val="C00000"/>
                </a:solidFill>
                <a:effectLst/>
                <a:latin typeface="AngsanaUPC" pitchFamily="18" charset="-34"/>
                <a:cs typeface="AngsanaUPC" pitchFamily="18" charset="-34"/>
              </a:rPr>
              <a:t>การวิเคราะห์ข้อมูลในคลังข้อมูล </a:t>
            </a:r>
          </a:p>
        </p:txBody>
      </p:sp>
      <p:sp>
        <p:nvSpPr>
          <p:cNvPr id="57353" name="Text Box 9"/>
          <p:cNvSpPr txBox="1">
            <a:spLocks noChangeArrowheads="1"/>
          </p:cNvSpPr>
          <p:nvPr/>
        </p:nvSpPr>
        <p:spPr bwMode="auto">
          <a:xfrm>
            <a:off x="3203575" y="4752975"/>
            <a:ext cx="1150938" cy="730250"/>
          </a:xfrm>
          <a:prstGeom prst="rect">
            <a:avLst/>
          </a:prstGeom>
          <a:solidFill>
            <a:srgbClr val="FFFF66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OLAP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Generator</a:t>
            </a:r>
            <a:endParaRPr lang="th-TH" sz="2000" dirty="0">
              <a:effectLst>
                <a:outerShdw blurRad="38100" dist="38100" dir="2700000" algn="tl">
                  <a:srgbClr val="FFFFFF"/>
                </a:outerShdw>
              </a:effectLst>
              <a:latin typeface="Angsana New" pitchFamily="18" charset="-34"/>
            </a:endParaRPr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107950" y="3429000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Data </a:t>
            </a:r>
          </a:p>
          <a:p>
            <a:pPr algn="ctr">
              <a:defRPr/>
            </a:pPr>
            <a:r>
              <a:rPr lang="en-US" sz="1400">
                <a:effectLst>
                  <a:outerShdw blurRad="38100" dist="38100" dir="2700000" algn="tl">
                    <a:srgbClr val="FFFFFF"/>
                  </a:outerShdw>
                </a:effectLst>
              </a:rPr>
              <a:t>Warehouse</a:t>
            </a:r>
            <a:endParaRPr lang="th-TH" sz="140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1476375" y="1989138"/>
            <a:ext cx="1223963" cy="1008062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การปฏิบัติงาน</a:t>
            </a:r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476375" y="4581525"/>
            <a:ext cx="1223963" cy="1008063"/>
          </a:xfrm>
          <a:prstGeom prst="can">
            <a:avLst>
              <a:gd name="adj" fmla="val 25000"/>
            </a:avLst>
          </a:prstGeom>
          <a:solidFill>
            <a:srgbClr val="CC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แหล่งข้อมูลเพื่อ</a:t>
            </a:r>
          </a:p>
          <a:p>
            <a:pPr algn="ctr">
              <a:defRPr/>
            </a:pPr>
            <a:r>
              <a:rPr lang="th-TH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Angsana New" pitchFamily="18" charset="-34"/>
              </a:rPr>
              <a:t>การวิเคราะห์</a:t>
            </a:r>
          </a:p>
        </p:txBody>
      </p:sp>
      <p:grpSp>
        <p:nvGrpSpPr>
          <p:cNvPr id="2" name="Group 73"/>
          <p:cNvGrpSpPr>
            <a:grpSpLocks/>
          </p:cNvGrpSpPr>
          <p:nvPr/>
        </p:nvGrpSpPr>
        <p:grpSpPr bwMode="auto">
          <a:xfrm>
            <a:off x="4787900" y="4724400"/>
            <a:ext cx="1008063" cy="758825"/>
            <a:chOff x="3651" y="3008"/>
            <a:chExt cx="862" cy="649"/>
          </a:xfrm>
        </p:grpSpPr>
        <p:grpSp>
          <p:nvGrpSpPr>
            <p:cNvPr id="3" name="Group 61"/>
            <p:cNvGrpSpPr>
              <a:grpSpLocks/>
            </p:cNvGrpSpPr>
            <p:nvPr/>
          </p:nvGrpSpPr>
          <p:grpSpPr bwMode="auto">
            <a:xfrm>
              <a:off x="3651" y="3113"/>
              <a:ext cx="681" cy="543"/>
              <a:chOff x="3651" y="3113"/>
              <a:chExt cx="681" cy="543"/>
            </a:xfrm>
          </p:grpSpPr>
          <p:sp>
            <p:nvSpPr>
              <p:cNvPr id="42036" name="Rectangle 52"/>
              <p:cNvSpPr>
                <a:spLocks noChangeArrowheads="1"/>
              </p:cNvSpPr>
              <p:nvPr/>
            </p:nvSpPr>
            <p:spPr bwMode="auto">
              <a:xfrm>
                <a:off x="3651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7" name="Rectangle 53"/>
              <p:cNvSpPr>
                <a:spLocks noChangeArrowheads="1"/>
              </p:cNvSpPr>
              <p:nvPr/>
            </p:nvSpPr>
            <p:spPr bwMode="auto">
              <a:xfrm>
                <a:off x="3878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8" name="Rectangle 54"/>
              <p:cNvSpPr>
                <a:spLocks noChangeArrowheads="1"/>
              </p:cNvSpPr>
              <p:nvPr/>
            </p:nvSpPr>
            <p:spPr bwMode="auto">
              <a:xfrm>
                <a:off x="4105" y="3113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39" name="Rectangle 55"/>
              <p:cNvSpPr>
                <a:spLocks noChangeArrowheads="1"/>
              </p:cNvSpPr>
              <p:nvPr/>
            </p:nvSpPr>
            <p:spPr bwMode="auto">
              <a:xfrm>
                <a:off x="3651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0" name="Rectangle 56"/>
              <p:cNvSpPr>
                <a:spLocks noChangeArrowheads="1"/>
              </p:cNvSpPr>
              <p:nvPr/>
            </p:nvSpPr>
            <p:spPr bwMode="auto">
              <a:xfrm>
                <a:off x="3878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1" name="Rectangle 57"/>
              <p:cNvSpPr>
                <a:spLocks noChangeArrowheads="1"/>
              </p:cNvSpPr>
              <p:nvPr/>
            </p:nvSpPr>
            <p:spPr bwMode="auto">
              <a:xfrm>
                <a:off x="4105" y="3294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2" name="Rectangle 58"/>
              <p:cNvSpPr>
                <a:spLocks noChangeArrowheads="1"/>
              </p:cNvSpPr>
              <p:nvPr/>
            </p:nvSpPr>
            <p:spPr bwMode="auto">
              <a:xfrm>
                <a:off x="3651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3" name="Rectangle 59"/>
              <p:cNvSpPr>
                <a:spLocks noChangeArrowheads="1"/>
              </p:cNvSpPr>
              <p:nvPr/>
            </p:nvSpPr>
            <p:spPr bwMode="auto">
              <a:xfrm>
                <a:off x="3878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  <p:sp>
            <p:nvSpPr>
              <p:cNvPr id="42044" name="Rectangle 60"/>
              <p:cNvSpPr>
                <a:spLocks noChangeArrowheads="1"/>
              </p:cNvSpPr>
              <p:nvPr/>
            </p:nvSpPr>
            <p:spPr bwMode="auto">
              <a:xfrm>
                <a:off x="4105" y="3475"/>
                <a:ext cx="227" cy="181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th-TH"/>
              </a:p>
            </p:txBody>
          </p:sp>
        </p:grpSp>
        <p:sp>
          <p:nvSpPr>
            <p:cNvPr id="42025" name="Line 62"/>
            <p:cNvSpPr>
              <a:spLocks noChangeShapeType="1"/>
            </p:cNvSpPr>
            <p:nvPr/>
          </p:nvSpPr>
          <p:spPr bwMode="auto">
            <a:xfrm flipV="1">
              <a:off x="4332" y="3008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6" name="Line 63"/>
            <p:cNvSpPr>
              <a:spLocks noChangeShapeType="1"/>
            </p:cNvSpPr>
            <p:nvPr/>
          </p:nvSpPr>
          <p:spPr bwMode="auto">
            <a:xfrm flipV="1">
              <a:off x="4332" y="3553"/>
              <a:ext cx="181" cy="10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7" name="Line 64"/>
            <p:cNvSpPr>
              <a:spLocks noChangeShapeType="1"/>
            </p:cNvSpPr>
            <p:nvPr/>
          </p:nvSpPr>
          <p:spPr bwMode="auto">
            <a:xfrm>
              <a:off x="4513" y="3022"/>
              <a:ext cx="0" cy="5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8" name="Line 65"/>
            <p:cNvSpPr>
              <a:spLocks noChangeShapeType="1"/>
            </p:cNvSpPr>
            <p:nvPr/>
          </p:nvSpPr>
          <p:spPr bwMode="auto">
            <a:xfrm flipV="1">
              <a:off x="3651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29" name="Line 66"/>
            <p:cNvSpPr>
              <a:spLocks noChangeShapeType="1"/>
            </p:cNvSpPr>
            <p:nvPr/>
          </p:nvSpPr>
          <p:spPr bwMode="auto">
            <a:xfrm>
              <a:off x="3833" y="3022"/>
              <a:ext cx="6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0" name="Line 67"/>
            <p:cNvSpPr>
              <a:spLocks noChangeShapeType="1"/>
            </p:cNvSpPr>
            <p:nvPr/>
          </p:nvSpPr>
          <p:spPr bwMode="auto">
            <a:xfrm flipV="1">
              <a:off x="3878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1" name="Line 68"/>
            <p:cNvSpPr>
              <a:spLocks noChangeShapeType="1"/>
            </p:cNvSpPr>
            <p:nvPr/>
          </p:nvSpPr>
          <p:spPr bwMode="auto">
            <a:xfrm flipV="1">
              <a:off x="4105" y="3022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2" name="Line 69"/>
            <p:cNvSpPr>
              <a:spLocks noChangeShapeType="1"/>
            </p:cNvSpPr>
            <p:nvPr/>
          </p:nvSpPr>
          <p:spPr bwMode="auto">
            <a:xfrm flipV="1">
              <a:off x="4332" y="3203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3" name="Line 70"/>
            <p:cNvSpPr>
              <a:spLocks noChangeShapeType="1"/>
            </p:cNvSpPr>
            <p:nvPr/>
          </p:nvSpPr>
          <p:spPr bwMode="auto">
            <a:xfrm flipV="1">
              <a:off x="4332" y="3385"/>
              <a:ext cx="181" cy="10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4" name="Line 71"/>
            <p:cNvSpPr>
              <a:spLocks noChangeShapeType="1"/>
            </p:cNvSpPr>
            <p:nvPr/>
          </p:nvSpPr>
          <p:spPr bwMode="auto">
            <a:xfrm>
              <a:off x="4422" y="3067"/>
              <a:ext cx="0" cy="5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  <p:sp>
          <p:nvSpPr>
            <p:cNvPr id="42035" name="Line 72"/>
            <p:cNvSpPr>
              <a:spLocks noChangeShapeType="1"/>
            </p:cNvSpPr>
            <p:nvPr/>
          </p:nvSpPr>
          <p:spPr bwMode="auto">
            <a:xfrm flipH="1">
              <a:off x="3787" y="3067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th-TH"/>
            </a:p>
          </p:txBody>
        </p:sp>
      </p:grpSp>
      <p:pic>
        <p:nvPicPr>
          <p:cNvPr id="41995" name="Picture 74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7988" y="3357563"/>
            <a:ext cx="860425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419" name="Text Box 75"/>
          <p:cNvSpPr txBox="1">
            <a:spLocks noChangeArrowheads="1"/>
          </p:cNvSpPr>
          <p:nvPr/>
        </p:nvSpPr>
        <p:spPr bwMode="auto">
          <a:xfrm>
            <a:off x="5867400" y="1989138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Report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Generator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57420" name="Text Box 76"/>
          <p:cNvSpPr txBox="1">
            <a:spLocks noChangeArrowheads="1"/>
          </p:cNvSpPr>
          <p:nvPr/>
        </p:nvSpPr>
        <p:spPr bwMode="auto">
          <a:xfrm>
            <a:off x="5867400" y="3130550"/>
            <a:ext cx="1150938" cy="730250"/>
          </a:xfrm>
          <a:prstGeom prst="rect">
            <a:avLst/>
          </a:prstGeom>
          <a:solidFill>
            <a:schemeClr val="bg1"/>
          </a:solidFill>
          <a:ln w="28575">
            <a:solidFill>
              <a:srgbClr val="FF66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Data Mining</a:t>
            </a:r>
          </a:p>
          <a:p>
            <a:pPr algn="ctr">
              <a:buFont typeface="Wingdings" pitchFamily="2" charset="2"/>
              <a:buNone/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Tools</a:t>
            </a:r>
            <a:endParaRPr lang="th-TH" sz="200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  <p:sp>
        <p:nvSpPr>
          <p:cNvPr id="41998" name="AutoShape 77"/>
          <p:cNvSpPr>
            <a:spLocks noChangeArrowheads="1"/>
          </p:cNvSpPr>
          <p:nvPr/>
        </p:nvSpPr>
        <p:spPr bwMode="auto">
          <a:xfrm>
            <a:off x="7596188" y="1989138"/>
            <a:ext cx="1079500" cy="576262"/>
          </a:xfrm>
          <a:prstGeom prst="flowChartDocument">
            <a:avLst/>
          </a:prstGeom>
          <a:solidFill>
            <a:schemeClr val="bg1"/>
          </a:solidFill>
          <a:ln w="28575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2400"/>
              <a:t>รายงาน</a:t>
            </a:r>
          </a:p>
        </p:txBody>
      </p:sp>
      <p:sp>
        <p:nvSpPr>
          <p:cNvPr id="57422" name="Text Box 78"/>
          <p:cNvSpPr txBox="1">
            <a:spLocks noChangeArrowheads="1"/>
          </p:cNvSpPr>
          <p:nvPr/>
        </p:nvSpPr>
        <p:spPr bwMode="auto">
          <a:xfrm rot="-1520771">
            <a:off x="3924300" y="38242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42000" name="Line 80"/>
          <p:cNvSpPr>
            <a:spLocks noChangeShapeType="1"/>
          </p:cNvSpPr>
          <p:nvPr/>
        </p:nvSpPr>
        <p:spPr bwMode="auto">
          <a:xfrm flipV="1">
            <a:off x="1331913" y="2997200"/>
            <a:ext cx="792162" cy="863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1" name="Line 81"/>
          <p:cNvSpPr>
            <a:spLocks noChangeShapeType="1"/>
          </p:cNvSpPr>
          <p:nvPr/>
        </p:nvSpPr>
        <p:spPr bwMode="auto">
          <a:xfrm>
            <a:off x="1331913" y="4005263"/>
            <a:ext cx="792162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2" name="Line 82"/>
          <p:cNvSpPr>
            <a:spLocks noChangeShapeType="1"/>
          </p:cNvSpPr>
          <p:nvPr/>
        </p:nvSpPr>
        <p:spPr bwMode="auto">
          <a:xfrm flipV="1">
            <a:off x="2700338" y="2349500"/>
            <a:ext cx="3167062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3" name="Line 83"/>
          <p:cNvSpPr>
            <a:spLocks noChangeShapeType="1"/>
          </p:cNvSpPr>
          <p:nvPr/>
        </p:nvSpPr>
        <p:spPr bwMode="auto">
          <a:xfrm>
            <a:off x="2700338" y="2565400"/>
            <a:ext cx="3167062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4" name="Line 84"/>
          <p:cNvSpPr>
            <a:spLocks noChangeShapeType="1"/>
          </p:cNvSpPr>
          <p:nvPr/>
        </p:nvSpPr>
        <p:spPr bwMode="auto">
          <a:xfrm flipV="1">
            <a:off x="2700338" y="3573463"/>
            <a:ext cx="3167062" cy="1295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5" name="Line 85"/>
          <p:cNvSpPr>
            <a:spLocks noChangeShapeType="1"/>
          </p:cNvSpPr>
          <p:nvPr/>
        </p:nvSpPr>
        <p:spPr bwMode="auto">
          <a:xfrm>
            <a:off x="2700338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6" name="Line 86"/>
          <p:cNvSpPr>
            <a:spLocks noChangeShapeType="1"/>
          </p:cNvSpPr>
          <p:nvPr/>
        </p:nvSpPr>
        <p:spPr bwMode="auto">
          <a:xfrm>
            <a:off x="4356100" y="5300663"/>
            <a:ext cx="431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7" name="Line 87"/>
          <p:cNvSpPr>
            <a:spLocks noChangeShapeType="1"/>
          </p:cNvSpPr>
          <p:nvPr/>
        </p:nvSpPr>
        <p:spPr bwMode="auto">
          <a:xfrm flipV="1">
            <a:off x="5795963" y="4076700"/>
            <a:ext cx="2305050" cy="10810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8" name="Line 88"/>
          <p:cNvSpPr>
            <a:spLocks noChangeShapeType="1"/>
          </p:cNvSpPr>
          <p:nvPr/>
        </p:nvSpPr>
        <p:spPr bwMode="auto">
          <a:xfrm>
            <a:off x="7019925" y="3573463"/>
            <a:ext cx="10080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09" name="Line 89"/>
          <p:cNvSpPr>
            <a:spLocks noChangeShapeType="1"/>
          </p:cNvSpPr>
          <p:nvPr/>
        </p:nvSpPr>
        <p:spPr bwMode="auto">
          <a:xfrm flipV="1">
            <a:off x="7019925" y="2276475"/>
            <a:ext cx="5762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42010" name="Line 90"/>
          <p:cNvSpPr>
            <a:spLocks noChangeShapeType="1"/>
          </p:cNvSpPr>
          <p:nvPr/>
        </p:nvSpPr>
        <p:spPr bwMode="auto">
          <a:xfrm>
            <a:off x="8243888" y="2565400"/>
            <a:ext cx="0" cy="7191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th-TH"/>
          </a:p>
        </p:txBody>
      </p:sp>
      <p:sp>
        <p:nvSpPr>
          <p:cNvPr id="57436" name="Text Box 92"/>
          <p:cNvSpPr txBox="1">
            <a:spLocks noChangeArrowheads="1"/>
          </p:cNvSpPr>
          <p:nvPr/>
        </p:nvSpPr>
        <p:spPr bwMode="auto">
          <a:xfrm>
            <a:off x="2641600" y="4903788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7" name="Text Box 93"/>
          <p:cNvSpPr txBox="1">
            <a:spLocks noChangeArrowheads="1"/>
          </p:cNvSpPr>
          <p:nvPr/>
        </p:nvSpPr>
        <p:spPr bwMode="auto">
          <a:xfrm rot="-328431">
            <a:off x="3779838" y="20605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8" name="Text Box 94"/>
          <p:cNvSpPr txBox="1">
            <a:spLocks noChangeArrowheads="1"/>
          </p:cNvSpPr>
          <p:nvPr/>
        </p:nvSpPr>
        <p:spPr bwMode="auto">
          <a:xfrm rot="863291">
            <a:off x="4211638" y="2708275"/>
            <a:ext cx="593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ข้อมูล</a:t>
            </a:r>
          </a:p>
        </p:txBody>
      </p:sp>
      <p:sp>
        <p:nvSpPr>
          <p:cNvPr id="57439" name="Text Box 95"/>
          <p:cNvSpPr txBox="1">
            <a:spLocks noChangeArrowheads="1"/>
          </p:cNvSpPr>
          <p:nvPr/>
        </p:nvSpPr>
        <p:spPr bwMode="auto">
          <a:xfrm>
            <a:off x="7308850" y="3213100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0" name="Text Box 96"/>
          <p:cNvSpPr txBox="1">
            <a:spLocks noChangeArrowheads="1"/>
          </p:cNvSpPr>
          <p:nvPr/>
        </p:nvSpPr>
        <p:spPr bwMode="auto">
          <a:xfrm>
            <a:off x="7065963" y="1844675"/>
            <a:ext cx="3857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1" name="Text Box 97"/>
          <p:cNvSpPr txBox="1">
            <a:spLocks noChangeArrowheads="1"/>
          </p:cNvSpPr>
          <p:nvPr/>
        </p:nvSpPr>
        <p:spPr bwMode="auto">
          <a:xfrm>
            <a:off x="4356100" y="4854575"/>
            <a:ext cx="3857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ผล</a:t>
            </a:r>
          </a:p>
        </p:txBody>
      </p:sp>
      <p:sp>
        <p:nvSpPr>
          <p:cNvPr id="57443" name="Text Box 99"/>
          <p:cNvSpPr txBox="1">
            <a:spLocks noChangeArrowheads="1"/>
          </p:cNvSpPr>
          <p:nvPr/>
        </p:nvSpPr>
        <p:spPr bwMode="auto">
          <a:xfrm>
            <a:off x="7370763" y="2671763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4" name="Text Box 100"/>
          <p:cNvSpPr txBox="1">
            <a:spLocks noChangeArrowheads="1"/>
          </p:cNvSpPr>
          <p:nvPr/>
        </p:nvSpPr>
        <p:spPr bwMode="auto">
          <a:xfrm rot="-1496058">
            <a:off x="6300788" y="4292600"/>
            <a:ext cx="873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การใช้งาน</a:t>
            </a:r>
          </a:p>
        </p:txBody>
      </p:sp>
      <p:sp>
        <p:nvSpPr>
          <p:cNvPr id="57448" name="Rectangle 104"/>
          <p:cNvSpPr>
            <a:spLocks noChangeArrowheads="1"/>
          </p:cNvSpPr>
          <p:nvPr/>
        </p:nvSpPr>
        <p:spPr bwMode="auto">
          <a:xfrm>
            <a:off x="0" y="5949950"/>
            <a:ext cx="2843213" cy="576263"/>
          </a:xfrm>
          <a:prstGeom prst="rect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คลังข้อมูล</a:t>
            </a:r>
          </a:p>
        </p:txBody>
      </p:sp>
      <p:sp>
        <p:nvSpPr>
          <p:cNvPr id="57449" name="Rectangle 105"/>
          <p:cNvSpPr>
            <a:spLocks noChangeArrowheads="1"/>
          </p:cNvSpPr>
          <p:nvPr/>
        </p:nvSpPr>
        <p:spPr bwMode="auto">
          <a:xfrm>
            <a:off x="2843213" y="5949950"/>
            <a:ext cx="2952750" cy="576263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ช่วงเวลาที่องค์กรไม่ได้ปฏิบัติงาน</a:t>
            </a:r>
          </a:p>
        </p:txBody>
      </p:sp>
      <p:sp>
        <p:nvSpPr>
          <p:cNvPr id="57450" name="Rectangle 106"/>
          <p:cNvSpPr>
            <a:spLocks noChangeArrowheads="1"/>
          </p:cNvSpPr>
          <p:nvPr/>
        </p:nvSpPr>
        <p:spPr bwMode="auto">
          <a:xfrm>
            <a:off x="5795963" y="5949950"/>
            <a:ext cx="3348037" cy="5762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th-TH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ช่วงเวลาที่องค์กรปฏิบัติงาน</a:t>
            </a:r>
          </a:p>
        </p:txBody>
      </p:sp>
      <p:sp>
        <p:nvSpPr>
          <p:cNvPr id="57451" name="Text Box 107"/>
          <p:cNvSpPr txBox="1">
            <a:spLocks noChangeArrowheads="1"/>
          </p:cNvSpPr>
          <p:nvPr/>
        </p:nvSpPr>
        <p:spPr bwMode="auto">
          <a:xfrm>
            <a:off x="8172450" y="43656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th-TH" sz="200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ผู้ใช้งาน</a:t>
            </a:r>
          </a:p>
        </p:txBody>
      </p:sp>
      <p:sp>
        <p:nvSpPr>
          <p:cNvPr id="57452" name="Text Box 108"/>
          <p:cNvSpPr txBox="1">
            <a:spLocks noChangeArrowheads="1"/>
          </p:cNvSpPr>
          <p:nvPr/>
        </p:nvSpPr>
        <p:spPr bwMode="auto">
          <a:xfrm>
            <a:off x="4932363" y="5445125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ngsana New" pitchFamily="18" charset="-34"/>
              </a:rPr>
              <a:t>OLAP</a:t>
            </a:r>
            <a:endParaRPr lang="th-TH" sz="2000" dirty="0">
              <a:effectLst>
                <a:outerShdw blurRad="38100" dist="38100" dir="2700000" algn="tl">
                  <a:srgbClr val="C0C0C0"/>
                </a:outerShdw>
              </a:effectLst>
              <a:latin typeface="Angsana New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A7D47-B888-4444-8921-F8421735A773}" type="slidenum">
              <a:rPr lang="en-US" smtClean="0"/>
              <a:pPr/>
              <a:t>15</a:t>
            </a:fld>
            <a:endParaRPr lang="th-TH" smtClean="0"/>
          </a:p>
        </p:txBody>
      </p:sp>
      <p:sp>
        <p:nvSpPr>
          <p:cNvPr id="8195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5256212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ระบบคลังข้อมูล</a:t>
            </a:r>
            <a:r>
              <a:rPr lang="en-US" sz="2400" b="1" dirty="0" smtClean="0">
                <a:latin typeface="Angsana New" pitchFamily="18" charset="-34"/>
              </a:rPr>
              <a:t> (Data Warehouse)</a:t>
            </a:r>
            <a:r>
              <a:rPr lang="th-TH" sz="2400" b="1" dirty="0" smtClean="0">
                <a:latin typeface="Angsana New" pitchFamily="18" charset="-34"/>
              </a:rPr>
              <a:t> ประกอบด้วยข้อมูล 2 ประเภท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 </a:t>
            </a:r>
            <a:r>
              <a:rPr lang="en-US" sz="2400" b="1" dirty="0" smtClean="0">
                <a:latin typeface="Angsana New" pitchFamily="18" charset="-34"/>
              </a:rPr>
              <a:t>(Transactional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ข้อมูลเพื่อการปฏิบัติงานจะถูกนำไปประมวลผลเพื่อออกรายงานต่างๆ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สำหรับการออกรายงานนั้น สามารถใช้การวิเคราะห์ เช่น </a:t>
            </a:r>
            <a:r>
              <a:rPr lang="en-US" sz="24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Query and Report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เช่น การหายอดสรุปของยอดขาย  ยอดสรุปของพนักงานในการขาด ลา มาสาย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      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-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นอกจากนี้ข้อมูลเพื่อการปฏิบัติงานสามารถส่งไปวิเคราะห์โดยวิธีการ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ได้</a:t>
            </a:r>
            <a:endParaRPr lang="en-US" sz="2400" b="1" dirty="0" smtClean="0">
              <a:solidFill>
                <a:srgbClr val="C00000"/>
              </a:solidFill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h-TH" sz="2400" b="1" dirty="0" smtClean="0">
                <a:latin typeface="Angsana New" pitchFamily="18" charset="-34"/>
              </a:rPr>
              <a:t>2. 	ข้อมูลเพื่อการวิเคราะห์ </a:t>
            </a:r>
            <a:r>
              <a:rPr lang="en-US" sz="2400" b="1" dirty="0" smtClean="0">
                <a:latin typeface="Angsana New" pitchFamily="18" charset="-34"/>
              </a:rPr>
              <a:t>(Analytical Data)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</a:t>
            </a:r>
            <a:r>
              <a:rPr lang="th-TH" sz="2400" b="1" dirty="0" smtClean="0">
                <a:latin typeface="Angsana New" pitchFamily="18" charset="-34"/>
              </a:rPr>
              <a:t>ข้อมูลในการวิเคราะห์จะถูกใช้งานในการวิเคราะห์ข้อมูล</a:t>
            </a:r>
            <a:endParaRPr lang="en-US" sz="2400" b="1" dirty="0" smtClean="0">
              <a:latin typeface="Angsana New" pitchFamily="18" charset="-34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sz="2400" b="1" dirty="0" smtClean="0">
                <a:latin typeface="Angsana New" pitchFamily="18" charset="-34"/>
              </a:rPr>
              <a:t>	- </a:t>
            </a:r>
            <a:r>
              <a:rPr lang="th-TH" sz="2400" b="1" dirty="0" smtClean="0">
                <a:latin typeface="Angsana New" pitchFamily="18" charset="-34"/>
              </a:rPr>
              <a:t>สำหรับวางแผนหาแนวโน้ม การหาความสัมพันธ์ หรือพยากรณ์ค่าต่างๆ ที่มีผลต่อการดำเนินธุรกิจนั้น สามารถใช้การวิเคราะห์แบบ 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Data mining  </a:t>
            </a:r>
            <a:r>
              <a:rPr lang="th-TH" sz="2400" b="1" dirty="0" smtClean="0">
                <a:latin typeface="Angsana New" pitchFamily="18" charset="-34"/>
              </a:rPr>
              <a:t>ได้ ส่วนข้อมูลที่จะใช้วิเคราะห์นั้นจะมีการจัดเก็บให้เหมาะสมกับการวิเคราะห์ เช่น จะต้องใช้การวิเคราะห์แบบ </a:t>
            </a:r>
            <a:r>
              <a:rPr lang="en-US" sz="2400" b="1" dirty="0" smtClean="0">
                <a:latin typeface="Angsana New" pitchFamily="18" charset="-34"/>
              </a:rPr>
              <a:t>  Association </a:t>
            </a:r>
            <a:r>
              <a:rPr lang="th-TH" sz="2400" b="1" dirty="0" smtClean="0">
                <a:latin typeface="Angsana New" pitchFamily="18" charset="-34"/>
              </a:rPr>
              <a:t>จะต้องเก็บข้อมูลที่เหมาะสมกับ แบบจำลองนี้ 	</a:t>
            </a:r>
          </a:p>
          <a:p>
            <a:pPr marL="609600" indent="-609600">
              <a:lnSpc>
                <a:spcPct val="90000"/>
              </a:lnSpc>
              <a:buNone/>
            </a:pPr>
            <a:r>
              <a:rPr lang="th-TH" sz="2400" b="1" dirty="0" smtClean="0">
                <a:latin typeface="Angsana New" pitchFamily="18" charset="-34"/>
              </a:rPr>
              <a:t>	</a:t>
            </a:r>
            <a:r>
              <a:rPr lang="en-US" sz="2400" b="1" dirty="0" smtClean="0">
                <a:latin typeface="Angsana New" pitchFamily="18" charset="-34"/>
              </a:rPr>
              <a:t>- </a:t>
            </a:r>
            <a:r>
              <a:rPr lang="th-TH" sz="2400" b="1" dirty="0" smtClean="0">
                <a:latin typeface="Angsana New" pitchFamily="18" charset="-34"/>
              </a:rPr>
              <a:t>ข้อมูลเพื่อการวิเคราะห์ที่ถูกออกแบบการจัดเก็บเป็น</a:t>
            </a:r>
            <a:r>
              <a:rPr lang="th-TH" sz="2400" b="1" dirty="0" smtClean="0">
                <a:solidFill>
                  <a:srgbClr val="0070C0"/>
                </a:solidFill>
              </a:rPr>
              <a:t>ฐานข้อมูลแบบหลายมิติ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(Multidimensional Database)</a:t>
            </a:r>
            <a:r>
              <a:rPr lang="th-TH" sz="2400" b="1" dirty="0" smtClean="0">
                <a:solidFill>
                  <a:srgbClr val="C00000"/>
                </a:solidFill>
                <a:latin typeface="Angsana New" pitchFamily="18" charset="-34"/>
              </a:rPr>
              <a:t> </a:t>
            </a:r>
            <a:r>
              <a:rPr lang="th-TH" sz="2400" b="1" dirty="0" smtClean="0">
                <a:latin typeface="Angsana New" pitchFamily="18" charset="-34"/>
              </a:rPr>
              <a:t>จะถูกนำไปใช้ใน </a:t>
            </a:r>
            <a:r>
              <a:rPr lang="th-TH" sz="2400" b="1" dirty="0" smtClean="0">
                <a:solidFill>
                  <a:srgbClr val="0070C0"/>
                </a:solidFill>
                <a:latin typeface="Angsana New" pitchFamily="18" charset="-34"/>
              </a:rPr>
              <a:t>การประมวลผลเชิงวิเคราะห์แบบออนไลน์</a:t>
            </a:r>
            <a:r>
              <a:rPr lang="th-TH" sz="2400" b="1" dirty="0" smtClean="0">
                <a:latin typeface="Angsana New" pitchFamily="18" charset="-34"/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Angsana New" pitchFamily="18" charset="-34"/>
              </a:rPr>
              <a:t>(Online Analytical Processing: OLAP)</a:t>
            </a:r>
            <a:endParaRPr lang="th-TH" sz="2400" b="1" dirty="0" smtClean="0">
              <a:solidFill>
                <a:srgbClr val="C00000"/>
              </a:solidFill>
              <a:latin typeface="Angsana New" pitchFamily="18" charset="-34"/>
            </a:endParaRPr>
          </a:p>
        </p:txBody>
      </p:sp>
      <p:sp>
        <p:nvSpPr>
          <p:cNvPr id="8196" name="Rectangle 9"/>
          <p:cNvSpPr>
            <a:spLocks noChangeArrowheads="1"/>
          </p:cNvSpPr>
          <p:nvPr/>
        </p:nvSpPr>
        <p:spPr bwMode="auto">
          <a:xfrm>
            <a:off x="0" y="0"/>
            <a:ext cx="9144000" cy="865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th-TH" sz="3600" b="1" dirty="0" smtClean="0">
                <a:solidFill>
                  <a:srgbClr val="0070C0"/>
                </a:solidFill>
                <a:latin typeface="Angsana New" pitchFamily="18" charset="-34"/>
              </a:rPr>
              <a:t>คลังข้อมูล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 </a:t>
            </a:r>
            <a:r>
              <a:rPr lang="en-US" sz="3600" b="1" dirty="0">
                <a:solidFill>
                  <a:srgbClr val="0070C0"/>
                </a:solidFill>
                <a:latin typeface="Angsana New" pitchFamily="18" charset="-34"/>
              </a:rPr>
              <a:t>(Data </a:t>
            </a:r>
            <a:r>
              <a:rPr lang="en-US" sz="3600" b="1" dirty="0" smtClean="0">
                <a:solidFill>
                  <a:srgbClr val="0070C0"/>
                </a:solidFill>
                <a:latin typeface="Angsana New" pitchFamily="18" charset="-34"/>
              </a:rPr>
              <a:t>Warehouse)</a:t>
            </a:r>
            <a:endParaRPr lang="th-TH" sz="3600" b="1" dirty="0">
              <a:solidFill>
                <a:srgbClr val="0070C0"/>
              </a:solidFill>
              <a:latin typeface="Angsana New" pitchFamily="18" charset="-34"/>
            </a:endParaRPr>
          </a:p>
        </p:txBody>
      </p:sp>
      <p:pic>
        <p:nvPicPr>
          <p:cNvPr id="8197" name="Picture 13" descr="350px-Chrisdesign_Photorealistic_Green_Appl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949950"/>
            <a:ext cx="798513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EECC2"/>
          </a:solidFill>
        </p:spPr>
        <p:txBody>
          <a:bodyPr/>
          <a:lstStyle/>
          <a:p>
            <a:r>
              <a:rPr lang="en-US" b="1" dirty="0" smtClean="0">
                <a:solidFill>
                  <a:srgbClr val="0040C0"/>
                </a:solidFill>
              </a:rPr>
              <a:t>Data Warehouse 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Staging Database: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เป็นด่านที่เก็บและกรองข้อมูล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Database: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จัดเก็บข้อมูลทั้งองค์กร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ตามเนื้อหาของข้อมูลและความสัมพันธ์ที่ออกแบบไว้ 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และวิเคราะห์ระดับองค์กร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ในระบบจริงเราสามารถเก็บข้อมูลเผื่อไว้ได้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เก็บข้อมูลเพื่อนำไป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วิเคราะห์ในระดับย่อย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ในกรณีที่ข้อมูลใน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ที่มีรูปแบบจัดเก็บแตกต่างกัน ทำให้มีแบบจำลองข้อมูล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(Data Model)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ที่แตกต่างกันด้วย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จะมีเนื้อหาแคบกว่า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และออกแบบตามความต้องการของ หน่วยงานย่อยนั้นๆ 			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525963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Model 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ที่นิยมใช้สำหรับการจัดการ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มี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แบบ</a:t>
            </a:r>
            <a:endParaRPr lang="th-TH" dirty="0" smtClean="0"/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Relational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จะคำนึงถึง ข้อเท็จจริง การเกิดกิจกรรม ในการทำธุรกรรม เช่น เก็บข้อมูลรายละเอียดการขาย ตามเหตุการณ์จริง 	 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Dimensional Data Model: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สนใจข้อมูลตามหัวข้อที่ต้องการ หรือเรียกว่ามิติ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(Dimension)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เช่น 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ยอดขายตามกลุ่มสินค้า ตามเขตการขาย</a:t>
            </a:r>
            <a:endParaRPr lang="en-US" dirty="0" smtClean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th-TH" dirty="0" smtClean="0"/>
              <a:t>การประยุกต์ใช้แบบจำลอง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ตัวอย่างการประยุกต์ใช้งาน โดยแบ่งเป็นส่วนๆ ดังนี้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1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ให้เก็บข้อมูลทั้งองค์กร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และสามารถแยกข้อมูลออกไปเพื่อทำการ วิเคราะห์แบบ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Query and Report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Mining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ส่วนที่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</a:t>
            </a:r>
            <a:r>
              <a:rPr lang="th-TH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ให้เก็บข้อมูล แบบ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Dimensional Data Model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เพื่อการวิเคราะห์ 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OLAP 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นอกจากนี้ </a:t>
            </a:r>
            <a:r>
              <a:rPr lang="en-US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Data Mining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สามารถนำข้อมูลมาจากทั้ง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2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ส่วนมาวิเคราะห์ได้</a:t>
            </a: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5"/>
          <p:cNvSpPr/>
          <p:nvPr/>
        </p:nvSpPr>
        <p:spPr>
          <a:xfrm>
            <a:off x="381000" y="4648200"/>
            <a:ext cx="20574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 (1/2)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09600" y="2557462"/>
            <a:ext cx="928687" cy="719138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Staging </a:t>
            </a:r>
          </a:p>
          <a:p>
            <a:pPr algn="ctr"/>
            <a:r>
              <a:rPr lang="en-US" sz="1200" dirty="0"/>
              <a:t>Area</a:t>
            </a:r>
            <a:endParaRPr lang="th-TH" sz="1200" dirty="0"/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3352800" y="2514600"/>
            <a:ext cx="1292225" cy="914400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/>
              <a:t>Data Warehouse </a:t>
            </a:r>
          </a:p>
          <a:p>
            <a:pPr algn="ctr"/>
            <a:r>
              <a:rPr lang="en-US" sz="1200" dirty="0"/>
              <a:t>Database</a:t>
            </a:r>
            <a:endParaRPr lang="th-TH" sz="1200" dirty="0"/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6477000" y="1828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12" name="Rectangle 11"/>
          <p:cNvSpPr/>
          <p:nvPr/>
        </p:nvSpPr>
        <p:spPr>
          <a:xfrm>
            <a:off x="5341938" y="3810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41938" y="18288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209800" y="26670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1938" y="2819400"/>
            <a:ext cx="457200" cy="5334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rgbClr val="0070C0"/>
                </a:solidFill>
              </a:rPr>
              <a:t>ETL</a:t>
            </a:r>
            <a:endParaRPr lang="th-TH" sz="1400" b="1" dirty="0">
              <a:solidFill>
                <a:srgbClr val="0070C0"/>
              </a:solidFill>
            </a:endParaRPr>
          </a:p>
        </p:txBody>
      </p:sp>
      <p:sp>
        <p:nvSpPr>
          <p:cNvPr id="24" name="Right Arrow 23"/>
          <p:cNvSpPr/>
          <p:nvPr/>
        </p:nvSpPr>
        <p:spPr>
          <a:xfrm>
            <a:off x="1600200" y="2786062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>
            <a:off x="4732338" y="1981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>
            <a:off x="5875338" y="19050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5875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5875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Right Arrow 32"/>
          <p:cNvSpPr/>
          <p:nvPr/>
        </p:nvSpPr>
        <p:spPr>
          <a:xfrm>
            <a:off x="2743200" y="2743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4732338" y="38862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5" name="Right Arrow 34"/>
          <p:cNvSpPr/>
          <p:nvPr/>
        </p:nvSpPr>
        <p:spPr>
          <a:xfrm>
            <a:off x="4732338" y="2895600"/>
            <a:ext cx="609600" cy="381000"/>
          </a:xfrm>
          <a:prstGeom prst="rightArrow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accent1">
                    <a:lumMod val="50000"/>
                  </a:schemeClr>
                </a:solidFill>
              </a:rPr>
              <a:t>Data</a:t>
            </a:r>
            <a:endParaRPr lang="th-TH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2438400" y="1143000"/>
            <a:ext cx="0" cy="44196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562600" y="1143000"/>
            <a:ext cx="0" cy="4495800"/>
          </a:xfrm>
          <a:prstGeom prst="line">
            <a:avLst/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438400" y="4648200"/>
            <a:ext cx="3124200" cy="990600"/>
          </a:xfrm>
          <a:prstGeom prst="rect">
            <a:avLst/>
          </a:prstGeom>
          <a:solidFill>
            <a:srgbClr val="CEEC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8" name="Rectangle 47"/>
          <p:cNvSpPr/>
          <p:nvPr/>
        </p:nvSpPr>
        <p:spPr>
          <a:xfrm>
            <a:off x="5562600" y="4648200"/>
            <a:ext cx="3124200" cy="990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9" name="TextBox 48"/>
          <p:cNvSpPr txBox="1"/>
          <p:nvPr/>
        </p:nvSpPr>
        <p:spPr>
          <a:xfrm>
            <a:off x="609600" y="4778514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3200400" y="4800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Relational Data Model</a:t>
            </a:r>
            <a:endParaRPr lang="th-TH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6172200" y="4800600"/>
            <a:ext cx="228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Dimensional Data Model</a:t>
            </a:r>
            <a:endParaRPr lang="th-TH" sz="20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553200" y="5715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OLAP</a:t>
            </a:r>
            <a:endParaRPr lang="th-TH" dirty="0"/>
          </a:p>
        </p:txBody>
      </p:sp>
      <p:sp>
        <p:nvSpPr>
          <p:cNvPr id="36" name="TextBox 35"/>
          <p:cNvSpPr txBox="1"/>
          <p:nvPr/>
        </p:nvSpPr>
        <p:spPr>
          <a:xfrm>
            <a:off x="2590800" y="5638800"/>
            <a:ext cx="2971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 and Report,  Data Mining</a:t>
            </a:r>
            <a:endParaRPr lang="th-TH" dirty="0"/>
          </a:p>
        </p:txBody>
      </p:sp>
      <p:sp>
        <p:nvSpPr>
          <p:cNvPr id="37" name="AutoShape 10"/>
          <p:cNvSpPr>
            <a:spLocks noChangeArrowheads="1"/>
          </p:cNvSpPr>
          <p:nvPr/>
        </p:nvSpPr>
        <p:spPr bwMode="auto">
          <a:xfrm>
            <a:off x="6477000" y="27432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  <p:sp>
        <p:nvSpPr>
          <p:cNvPr id="38" name="AutoShape 10"/>
          <p:cNvSpPr>
            <a:spLocks noChangeArrowheads="1"/>
          </p:cNvSpPr>
          <p:nvPr/>
        </p:nvSpPr>
        <p:spPr bwMode="auto">
          <a:xfrm>
            <a:off x="6477000" y="3733800"/>
            <a:ext cx="914400" cy="639762"/>
          </a:xfrm>
          <a:prstGeom prst="flowChartMagneticDisk">
            <a:avLst/>
          </a:prstGeom>
          <a:solidFill>
            <a:srgbClr val="8BC2C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dirty="0" smtClean="0"/>
              <a:t>Data Mart</a:t>
            </a:r>
            <a:endParaRPr lang="th-TH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39938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1219200"/>
            <a:ext cx="8153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จากรูปภาพ มีการจัดการข้อมูลในลักษณะดังนี้ </a:t>
            </a:r>
          </a:p>
          <a:p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Staging Area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 Database</a:t>
            </a:r>
          </a:p>
          <a:p>
            <a:r>
              <a:rPr lang="en-US" sz="3200" b="1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Dimensional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จะนำไปใช้ในการจัดการข้อมูลใน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Mart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-76200"/>
            <a:ext cx="9144000" cy="914400"/>
          </a:xfrm>
          <a:solidFill>
            <a:srgbClr val="CEECC2"/>
          </a:solidFill>
        </p:spPr>
        <p:txBody>
          <a:bodyPr>
            <a:normAutofit/>
          </a:bodyPr>
          <a:lstStyle/>
          <a:p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แบบจำลองข้อมูล 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(Data Model) </a:t>
            </a:r>
            <a:r>
              <a:rPr lang="th-TH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ในส่วนต่างๆ ของระบบการจัดการข้อมูล</a:t>
            </a:r>
            <a:r>
              <a:rPr lang="en-US" sz="3200" b="1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(2/2) </a:t>
            </a:r>
            <a:endParaRPr lang="th-TH" sz="3200" b="1" dirty="0">
              <a:solidFill>
                <a:srgbClr val="004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8229600" cy="1706562"/>
          </a:xfrm>
          <a:solidFill>
            <a:srgbClr val="6DB7BB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  <a:solidFill>
            <a:srgbClr val="FCE0AE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สำหรับ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System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1"/>
            <a:ext cx="8382000" cy="403187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หลักการคิดสำหรับ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ในการสร้าง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และสร้างความสัมพันธ์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Warehouse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System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เหมือนกับ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สำหรับ ระบบบันทึกรายวัน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(TPS)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นั่นคือ จัดเก็บข้อมูลตาม เหตุการณ์การเกิดข้อมูล มีส่วนประกอบใน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ดังนี้</a:t>
            </a:r>
          </a:p>
          <a:p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Attribute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สร้าง ความสัมพันธ์ ระหว่าง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Entity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382000" cy="11430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524000"/>
            <a:ext cx="8382000" cy="440120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Relational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 ประกอบด้วย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Logical 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มีหลายวิธีเช่น</a:t>
            </a:r>
            <a:endParaRPr lang="en-US" sz="3200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Classification Abstraction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Aggregation Abstraction </a:t>
            </a:r>
          </a:p>
          <a:p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   - Association Abstraction (</a:t>
            </a:r>
            <a:r>
              <a:rPr lang="th-TH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สอน</a:t>
            </a:r>
            <a:r>
              <a:rPr lang="en-US" sz="32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****)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    - Generalization Abstraction 	 		</a:t>
            </a:r>
          </a:p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 Physical Data Model</a:t>
            </a:r>
            <a:endParaRPr lang="th-TH" sz="3200" dirty="0" smtClean="0">
              <a:latin typeface="AngsanaUPC" pitchFamily="18" charset="-34"/>
              <a:cs typeface="AngsanaUPC" pitchFamily="18" charset="-34"/>
            </a:endParaRPr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CAEF1-D4C4-4D0C-BB3E-F962A8EC3490}" type="slidenum">
              <a:rPr lang="en-US" smtClean="0"/>
              <a:pPr/>
              <a:t>24</a:t>
            </a:fld>
            <a:endParaRPr lang="th-TH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Association Abstraction</a:t>
            </a:r>
            <a:endParaRPr lang="th-TH" sz="4000" dirty="0" smtClean="0"/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1619250" y="25415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5148263" y="25415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1619250" y="2397125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ประชาชน</a:t>
            </a:r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5364163" y="2468563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บัตรประชาชน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3348038" y="2828925"/>
            <a:ext cx="18002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2297" name="Text Box 9"/>
          <p:cNvSpPr txBox="1">
            <a:spLocks noChangeArrowheads="1"/>
          </p:cNvSpPr>
          <p:nvPr/>
        </p:nvSpPr>
        <p:spPr bwMode="auto">
          <a:xfrm>
            <a:off x="3419475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4572000" y="23971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0..1</a:t>
            </a: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31913" y="35496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ประชาชน 1 คนสามารถมีบัตรประชาชนได้ 1 ใบ หรือ ไม่มีเลย ในขณะที่บัตรประชาชน 1 ใบเป็นของคน 1 คน</a:t>
            </a:r>
          </a:p>
        </p:txBody>
      </p:sp>
      <p:sp>
        <p:nvSpPr>
          <p:cNvPr id="12300" name="Text Box 24"/>
          <p:cNvSpPr txBox="1">
            <a:spLocks noChangeArrowheads="1"/>
          </p:cNvSpPr>
          <p:nvPr/>
        </p:nvSpPr>
        <p:spPr bwMode="auto">
          <a:xfrm>
            <a:off x="4067175" y="2468563"/>
            <a:ext cx="5032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มี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A577A1-FAC9-4972-A0D1-1F4984F6C250}" type="slidenum">
              <a:rPr lang="en-US" smtClean="0"/>
              <a:pPr/>
              <a:t>25</a:t>
            </a:fld>
            <a:endParaRPr lang="th-TH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612900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1619250" y="2693988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6084888" y="2693988"/>
            <a:ext cx="1800225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619250" y="2549525"/>
            <a:ext cx="158432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          </a:t>
            </a:r>
            <a:r>
              <a:rPr lang="th-TH">
                <a:latin typeface="Angsana New" pitchFamily="18" charset="-34"/>
              </a:rPr>
              <a:t>แม่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300788" y="2620963"/>
            <a:ext cx="15843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  ลูก                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3348038" y="2981325"/>
            <a:ext cx="28082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3419475" y="2549525"/>
            <a:ext cx="576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1..1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5364163" y="2549525"/>
            <a:ext cx="7207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UPC" pitchFamily="18" charset="-34"/>
                <a:cs typeface="AngsanaUPC" pitchFamily="18" charset="-34"/>
              </a:rPr>
              <a:t>0..</a:t>
            </a:r>
            <a:r>
              <a:rPr lang="en-US">
                <a:latin typeface="AngsanaUPC" pitchFamily="18" charset="-34"/>
                <a:cs typeface="AngsanaUPC" pitchFamily="18" charset="-34"/>
              </a:rPr>
              <a:t>m</a:t>
            </a:r>
            <a:endParaRPr lang="th-TH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331913" y="3702050"/>
            <a:ext cx="63373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แม่ 1 คนสามารถมีลูกได้มากกว่า 1 คน หรือไม่มีเลย ในขณะที่ ลูก1 คน ต้องเกิดจากแม่เพียงคนเดียวเท่านั้น</a:t>
            </a:r>
          </a:p>
        </p:txBody>
      </p:sp>
      <p:sp>
        <p:nvSpPr>
          <p:cNvPr id="13324" name="Text Box 24"/>
          <p:cNvSpPr txBox="1">
            <a:spLocks noChangeArrowheads="1"/>
          </p:cNvSpPr>
          <p:nvPr/>
        </p:nvSpPr>
        <p:spPr bwMode="auto">
          <a:xfrm>
            <a:off x="3995738" y="2549525"/>
            <a:ext cx="1439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เป็นแม่ของ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44FA98A-F956-4EBD-BA41-F9793B101CEA}" type="slidenum">
              <a:rPr lang="en-US" smtClean="0"/>
              <a:pPr/>
              <a:t>26</a:t>
            </a:fld>
            <a:endParaRPr lang="th-TH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741362"/>
            <a:ext cx="8218487" cy="561975"/>
          </a:xfrm>
        </p:spPr>
        <p:txBody>
          <a:bodyPr>
            <a:normAutofit fontScale="90000"/>
          </a:bodyPr>
          <a:lstStyle/>
          <a:p>
            <a:r>
              <a:rPr lang="en-US" sz="4000" smtClean="0"/>
              <a:t>Association Abstraction</a:t>
            </a:r>
            <a:endParaRPr lang="th-TH" sz="4000" smtClean="0"/>
          </a:p>
        </p:txBody>
      </p:sp>
      <p:sp>
        <p:nvSpPr>
          <p:cNvPr id="14340" name="AutoShape 3"/>
          <p:cNvSpPr>
            <a:spLocks noChangeArrowheads="1"/>
          </p:cNvSpPr>
          <p:nvPr/>
        </p:nvSpPr>
        <p:spPr bwMode="auto">
          <a:xfrm>
            <a:off x="1619250" y="1822450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1" name="AutoShape 4"/>
          <p:cNvSpPr>
            <a:spLocks noChangeArrowheads="1"/>
          </p:cNvSpPr>
          <p:nvPr/>
        </p:nvSpPr>
        <p:spPr bwMode="auto">
          <a:xfrm>
            <a:off x="5364163" y="2541587"/>
            <a:ext cx="1800225" cy="719138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2051050" y="1749425"/>
            <a:ext cx="108108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นักเรียน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5508625" y="24701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      วิชาเรียน</a:t>
            </a:r>
          </a:p>
        </p:txBody>
      </p:sp>
      <p:sp>
        <p:nvSpPr>
          <p:cNvPr id="14344" name="Line 7"/>
          <p:cNvSpPr>
            <a:spLocks noChangeShapeType="1"/>
          </p:cNvSpPr>
          <p:nvPr/>
        </p:nvSpPr>
        <p:spPr bwMode="auto">
          <a:xfrm>
            <a:off x="3348038" y="2109787"/>
            <a:ext cx="1944687" cy="7207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3492500" y="1749425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6" name="Text Box 9"/>
          <p:cNvSpPr txBox="1">
            <a:spLocks noChangeArrowheads="1"/>
          </p:cNvSpPr>
          <p:nvPr/>
        </p:nvSpPr>
        <p:spPr bwMode="auto">
          <a:xfrm>
            <a:off x="4643438" y="2181225"/>
            <a:ext cx="936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47" name="Text Box 10"/>
          <p:cNvSpPr txBox="1">
            <a:spLocks noChangeArrowheads="1"/>
          </p:cNvSpPr>
          <p:nvPr/>
        </p:nvSpPr>
        <p:spPr bwMode="auto">
          <a:xfrm>
            <a:off x="1116013" y="4581525"/>
            <a:ext cx="7056437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/>
              <a:t>นักเรียนหนึ่งคนจะต้องเรียนอย่างน้อย 1 วิชาหรือมากกว่า ในขณะที่วิชาเรียนหนึ่งๆจะต้องมีนักเรียนอย่างน้อย 1 คน หรือมากกว่าเช่นกัน </a:t>
            </a:r>
          </a:p>
          <a:p>
            <a:pPr>
              <a:spcBef>
                <a:spcPct val="50000"/>
              </a:spcBef>
            </a:pPr>
            <a:r>
              <a:rPr lang="th-TH"/>
              <a:t>อาจารย์ หนึ่งคนสามารถสอนได้หลายวิชา หรืออาจไม่มีวิชาสอน  แต่วิชาหนึ่งนั้นจะต้องมีอาจารย์สอนเพียงคนเดียว </a:t>
            </a:r>
          </a:p>
        </p:txBody>
      </p:sp>
      <p:sp>
        <p:nvSpPr>
          <p:cNvPr id="14348" name="AutoShape 17"/>
          <p:cNvSpPr>
            <a:spLocks noChangeArrowheads="1"/>
          </p:cNvSpPr>
          <p:nvPr/>
        </p:nvSpPr>
        <p:spPr bwMode="auto">
          <a:xfrm>
            <a:off x="1835150" y="3622675"/>
            <a:ext cx="1728788" cy="719137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4349" name="Text Box 18"/>
          <p:cNvSpPr txBox="1">
            <a:spLocks noChangeArrowheads="1"/>
          </p:cNvSpPr>
          <p:nvPr/>
        </p:nvSpPr>
        <p:spPr bwMode="auto">
          <a:xfrm>
            <a:off x="1835150" y="3549650"/>
            <a:ext cx="1584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ngsana New" pitchFamily="18" charset="-34"/>
              </a:rPr>
              <a:t>Class </a:t>
            </a:r>
            <a:r>
              <a:rPr lang="th-TH">
                <a:latin typeface="Angsana New" pitchFamily="18" charset="-34"/>
              </a:rPr>
              <a:t>   อาจารย์</a:t>
            </a:r>
          </a:p>
        </p:txBody>
      </p:sp>
      <p:sp>
        <p:nvSpPr>
          <p:cNvPr id="14350" name="Line 19"/>
          <p:cNvSpPr>
            <a:spLocks noChangeShapeType="1"/>
          </p:cNvSpPr>
          <p:nvPr/>
        </p:nvSpPr>
        <p:spPr bwMode="auto">
          <a:xfrm flipV="1">
            <a:off x="3563938" y="3046412"/>
            <a:ext cx="1728787" cy="935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lg" len="med"/>
          </a:ln>
        </p:spPr>
        <p:txBody>
          <a:bodyPr/>
          <a:lstStyle/>
          <a:p>
            <a:endParaRPr lang="th-TH"/>
          </a:p>
        </p:txBody>
      </p:sp>
      <p:sp>
        <p:nvSpPr>
          <p:cNvPr id="14351" name="Text Box 20"/>
          <p:cNvSpPr txBox="1">
            <a:spLocks noChangeArrowheads="1"/>
          </p:cNvSpPr>
          <p:nvPr/>
        </p:nvSpPr>
        <p:spPr bwMode="auto">
          <a:xfrm>
            <a:off x="3995738" y="2038350"/>
            <a:ext cx="12239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เรียน</a:t>
            </a:r>
          </a:p>
        </p:txBody>
      </p:sp>
      <p:sp>
        <p:nvSpPr>
          <p:cNvPr id="14352" name="Text Box 22"/>
          <p:cNvSpPr txBox="1">
            <a:spLocks noChangeArrowheads="1"/>
          </p:cNvSpPr>
          <p:nvPr/>
        </p:nvSpPr>
        <p:spPr bwMode="auto">
          <a:xfrm>
            <a:off x="4067175" y="3478212"/>
            <a:ext cx="12239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b="0"/>
              <a:t>สอน</a:t>
            </a:r>
          </a:p>
        </p:txBody>
      </p:sp>
      <p:sp>
        <p:nvSpPr>
          <p:cNvPr id="14353" name="Text Box 23"/>
          <p:cNvSpPr txBox="1">
            <a:spLocks noChangeArrowheads="1"/>
          </p:cNvSpPr>
          <p:nvPr/>
        </p:nvSpPr>
        <p:spPr bwMode="auto">
          <a:xfrm>
            <a:off x="3635375" y="3910012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1..</a:t>
            </a:r>
            <a:r>
              <a:rPr lang="en-US">
                <a:latin typeface="Angsana New" pitchFamily="18" charset="-34"/>
              </a:rPr>
              <a:t>1</a:t>
            </a:r>
            <a:endParaRPr lang="th-TH">
              <a:latin typeface="Angsana New" pitchFamily="18" charset="-34"/>
            </a:endParaRPr>
          </a:p>
        </p:txBody>
      </p:sp>
      <p:sp>
        <p:nvSpPr>
          <p:cNvPr id="14354" name="Text Box 24"/>
          <p:cNvSpPr txBox="1">
            <a:spLocks noChangeArrowheads="1"/>
          </p:cNvSpPr>
          <p:nvPr/>
        </p:nvSpPr>
        <p:spPr bwMode="auto">
          <a:xfrm>
            <a:off x="4859338" y="3189287"/>
            <a:ext cx="9366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>
                <a:latin typeface="Angsana New" pitchFamily="18" charset="-34"/>
              </a:rPr>
              <a:t>0..</a:t>
            </a:r>
            <a:r>
              <a:rPr lang="en-US">
                <a:latin typeface="Angsana New" pitchFamily="18" charset="-34"/>
              </a:rPr>
              <a:t>m</a:t>
            </a:r>
            <a:endParaRPr lang="th-TH">
              <a:latin typeface="Angsana New" pitchFamily="18" charset="-34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12838"/>
            <a:ext cx="8229600" cy="1143000"/>
          </a:xfrm>
        </p:spPr>
        <p:txBody>
          <a:bodyPr/>
          <a:lstStyle/>
          <a:p>
            <a:r>
              <a:rPr lang="en-US" dirty="0" smtClean="0"/>
              <a:t>Logical model</a:t>
            </a:r>
            <a:endParaRPr lang="th-TH" dirty="0"/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667000"/>
            <a:ext cx="72151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/>
          <a:lstStyle/>
          <a:p>
            <a:r>
              <a:rPr lang="en-US" dirty="0" smtClean="0"/>
              <a:t>Physical Data Model</a:t>
            </a:r>
            <a:endParaRPr lang="th-TH" dirty="0"/>
          </a:p>
        </p:txBody>
      </p:sp>
      <p:pic>
        <p:nvPicPr>
          <p:cNvPr id="4096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07838" y="2438400"/>
            <a:ext cx="3936440" cy="368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175260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ด้วย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E-R diagram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8037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810000"/>
          </a:xfrm>
          <a:ln>
            <a:solidFill>
              <a:schemeClr val="accent1">
                <a:shade val="5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นั้นจะต้องเพิ่มบาง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Field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ที่ช่วยในการบริหารงานในด้านต่างๆ เช่น เพื่อไม่ให้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ซ้ำในการมีการ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รหัสเดิมเข้าไปซ้ำ เพื่อแก้ไข รายละเอียดอื่น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	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066800"/>
            <a:ext cx="8458200" cy="4419600"/>
          </a:xfrm>
          <a:prstGeom prst="rect">
            <a:avLst/>
          </a:prstGeom>
          <a:ln>
            <a:solidFill>
              <a:schemeClr val="accent1">
                <a:shade val="95000"/>
                <a:satMod val="105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th-TH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	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ทางเลือกและแนวทางในการพัฒนาคลังข้อมูล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en-US" sz="3600" dirty="0" err="1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DataWarehouse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)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นั้น มี </a:t>
            </a:r>
            <a:r>
              <a:rPr lang="en-US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3 </a:t>
            </a:r>
            <a:r>
              <a:rPr lang="th-TH" sz="36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ทางเลือก คือ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th-TH" sz="3600" dirty="0" smtClean="0">
              <a:latin typeface="AngsanaUPC" pitchFamily="18" charset="-34"/>
              <a:cs typeface="AngsanaUPC" pitchFamily="18" charset="-34"/>
            </a:endParaRPr>
          </a:p>
          <a:p>
            <a:pPr marL="514350" lvl="0" indent="-5143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(Top-Down Approach)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 วิธีการ ล่างขึ้นบน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(Bottom-UP Data Warehouse Development)</a:t>
            </a:r>
          </a:p>
          <a:p>
            <a:pPr marL="742950" lvl="0" indent="-742950">
              <a:spcBef>
                <a:spcPct val="0"/>
              </a:spcBef>
            </a:pP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3. </a:t>
            </a:r>
            <a:r>
              <a:rPr lang="th-TH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วิธีการผสม </a:t>
            </a:r>
            <a:r>
              <a:rPr lang="en-US" sz="3600" dirty="0" smtClean="0">
                <a:solidFill>
                  <a:srgbClr val="0040C0"/>
                </a:solidFill>
                <a:latin typeface="AngsanaUPC" pitchFamily="18" charset="-34"/>
                <a:cs typeface="AngsanaUPC" pitchFamily="18" charset="-34"/>
              </a:rPr>
              <a:t>(Mixed Data Warehouse Development)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1"/>
            <a:ext cx="7772400" cy="76199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Data Warehouse Development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3886200"/>
          </a:xfr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เพิ่ม วันเวลาในการ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 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ร่วมกับ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คุณสมบัติอย่างหนึ่งของ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คือ ไม่นิยมแก้ไขข้อมูลทับของเดิม แต่จะเป็นการเพิ่ม ข้อมูลที่ต้องการแก้ไข โดยระบุ วัน เวลา ที่แก้ไขข้อมูลลงไปดังต่อไปนี้</a:t>
            </a:r>
          </a:p>
          <a:p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b="1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b="1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6426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th-TH" dirty="0" smtClean="0"/>
              <a:t>ปัญหาคือ </a:t>
            </a:r>
            <a:r>
              <a:rPr lang="en-US" dirty="0" smtClean="0"/>
              <a:t>?</a:t>
            </a:r>
            <a:endParaRPr lang="th-TH" dirty="0"/>
          </a:p>
        </p:txBody>
      </p:sp>
      <p:sp>
        <p:nvSpPr>
          <p:cNvPr id="6" name="Oval Callout 5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34061"/>
              <a:gd name="adj2" fmla="val -603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Oval Callout 6"/>
          <p:cNvSpPr/>
          <p:nvPr/>
        </p:nvSpPr>
        <p:spPr>
          <a:xfrm>
            <a:off x="7772400" y="3197388"/>
            <a:ext cx="1371600" cy="1524000"/>
          </a:xfrm>
          <a:prstGeom prst="wedgeEllipseCallout">
            <a:avLst>
              <a:gd name="adj1" fmla="val -145701"/>
              <a:gd name="adj2" fmla="val 69167"/>
            </a:avLst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PK</a:t>
            </a:r>
            <a:r>
              <a:rPr lang="th-TH" dirty="0" smtClean="0">
                <a:solidFill>
                  <a:srgbClr val="C00000"/>
                </a:solidFill>
              </a:rPr>
              <a:t> ซ้ำ</a:t>
            </a:r>
            <a:endParaRPr lang="th-TH" dirty="0">
              <a:solidFill>
                <a:srgbClr val="C00000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1520988"/>
          <a:ext cx="7239000" cy="5032212"/>
        </p:xfrm>
        <a:graphic>
          <a:graphicData uri="http://schemas.openxmlformats.org/drawingml/2006/table">
            <a:tbl>
              <a:tblPr/>
              <a:tblGrid>
                <a:gridCol w="1677198"/>
                <a:gridCol w="591528"/>
                <a:gridCol w="1677198"/>
                <a:gridCol w="389541"/>
                <a:gridCol w="1677198"/>
                <a:gridCol w="1226337"/>
              </a:tblGrid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จากราคา 500 เป็น 600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Table Design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ก่อนการ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Update 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Order_Id (PK)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Goods_Id(PK)(FK)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Unit_Price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500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Qty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ToTal_Amt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1000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Data </a:t>
                      </a:r>
                      <a:r>
                        <a:rPr lang="th-TH" sz="2800" b="0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ชุด 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Ord001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G001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600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2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 </a:t>
                      </a:r>
                    </a:p>
                  </a:txBody>
                  <a:tcPr marL="9126" marR="9126" marT="912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 pitchFamily="18" charset="-34"/>
                          <a:cs typeface="AngsanaUPC" pitchFamily="18" charset="-34"/>
                        </a:rPr>
                        <a:t>1200</a:t>
                      </a: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 pitchFamily="18" charset="-34"/>
                        <a:cs typeface="AngsanaUPC" pitchFamily="18" charset="-34"/>
                      </a:endParaRPr>
                    </a:p>
                  </a:txBody>
                  <a:tcPr marL="9126" marR="9126" marT="91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343400"/>
            <a:ext cx="3810000" cy="1524000"/>
          </a:xfrm>
        </p:spPr>
        <p:txBody>
          <a:bodyPr>
            <a:noAutofit/>
          </a:bodyPr>
          <a:lstStyle/>
          <a:p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การแก้ปัญหา โดยเพิ่ม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/>
            </a:r>
            <a:b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</a:b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Date, Time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sz="3200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เพิ่ม</a:t>
            </a:r>
            <a:endParaRPr lang="th-TH" sz="3200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371600" y="762000"/>
          <a:ext cx="6172199" cy="5943865"/>
        </p:xfrm>
        <a:graphic>
          <a:graphicData uri="http://schemas.openxmlformats.org/drawingml/2006/table">
            <a:tbl>
              <a:tblPr/>
              <a:tblGrid>
                <a:gridCol w="1812766"/>
                <a:gridCol w="229978"/>
                <a:gridCol w="1379867"/>
                <a:gridCol w="365258"/>
                <a:gridCol w="1410306"/>
                <a:gridCol w="974024"/>
              </a:tblGrid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การ 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จากราคา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 </a:t>
                      </a:r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เป็น 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Table Design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ก่อนการ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หลังการ </a:t>
                      </a: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Update 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Order_Id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Goods_Id(PK)(FK)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Unit_Price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500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Qty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ToTal_Amt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1000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Load_Data_Date 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sng" strike="noStrike">
                          <a:solidFill>
                            <a:srgbClr val="0070C0"/>
                          </a:solidFill>
                          <a:latin typeface="AngsanaUPC"/>
                          <a:cs typeface="+mj-cs"/>
                        </a:rPr>
                        <a:t>Load_Data_Time(PK)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12:20:50 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err="1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Order_Detail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Data </a:t>
                      </a:r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Tahoma"/>
                          <a:cs typeface="+mj-cs"/>
                        </a:rPr>
                        <a:t>ชุด 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Ord001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sng" strike="noStrike" dirty="0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G001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600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2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latin typeface="AngsanaUPC"/>
                          <a:cs typeface="+mj-cs"/>
                        </a:rPr>
                        <a:t>1200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15/08/2019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6793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AngsanaUPC"/>
                        <a:cs typeface="+mj-cs"/>
                      </a:endParaRPr>
                    </a:p>
                  </a:txBody>
                  <a:tcPr marL="8035" marR="8035" marT="80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 </a:t>
                      </a:r>
                    </a:p>
                  </a:txBody>
                  <a:tcPr marL="8035" marR="8035" marT="803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sng" strike="noStrike">
                          <a:solidFill>
                            <a:srgbClr val="000000"/>
                          </a:solidFill>
                          <a:latin typeface="AngsanaUPC"/>
                          <a:cs typeface="+mj-cs"/>
                        </a:rPr>
                        <a:t>17:27:30</a:t>
                      </a: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ahoma"/>
                        <a:cs typeface="+mj-cs"/>
                      </a:endParaRPr>
                    </a:p>
                  </a:txBody>
                  <a:tcPr marL="8035" marR="8035" marT="803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1000" y="1981200"/>
            <a:ext cx="8153400" cy="24314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None/>
            </a:pP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	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sz="4000" dirty="0" smtClean="0">
                <a:latin typeface="AngsanaUPC" pitchFamily="18" charset="-34"/>
                <a:cs typeface="AngsanaUPC" pitchFamily="18" charset="-34"/>
              </a:rPr>
              <a:t>สร้าง </a:t>
            </a:r>
            <a:r>
              <a:rPr lang="en-US" sz="4000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sz="4000" dirty="0" smtClean="0">
                <a:latin typeface="AngsanaUPC" pitchFamily="18" charset="-34"/>
                <a:cs typeface="AngsanaUPC" pitchFamily="18" charset="-34"/>
              </a:rPr>
              <a:t>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ที่นักพัฒนาระบบสร้างเพิ่มขึ้นมาต่างหาก เพื่อช่วยในการแก้ปัญหาในการรวมข้อมูล ซึ่งไม่ใช่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Customer_Id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,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Order_Id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ในระบบ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 ฐานข้อมูลก่อน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มายัง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229600" cy="8382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การออกแบบ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เพื่อเอื้อต่อการเก็บประวัติศาสตร์ของข้อมูล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9144000" cy="563562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8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397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ตัวอย่างการสร้าง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47802"/>
            <a:ext cx="3200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Product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ของต่างแผนก มีรหัสสินค้าต่างกัน เมื่อถูกมารวมกันที่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ผู้พัฒนาจะแก้ปัญหาโดยการสร้าง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ตัวใหม่ เรียกว่า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ทำหน้าที่เป็น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DWProduct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ใหม่ ส่วน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Product_Id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เดิม คือ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DM8801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9908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ให้ยกเลิกเป็น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PK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กลายเป็น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Non Key Attribute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810002" y="1295396"/>
          <a:ext cx="5029197" cy="5181604"/>
        </p:xfrm>
        <a:graphic>
          <a:graphicData uri="http://schemas.openxmlformats.org/drawingml/2006/table">
            <a:tbl>
              <a:tblPr/>
              <a:tblGrid>
                <a:gridCol w="1594515"/>
                <a:gridCol w="1862500"/>
                <a:gridCol w="1572182"/>
              </a:tblGrid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 ฝ่ายผลิต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 err="1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</a:t>
                      </a:r>
                      <a:r>
                        <a:rPr lang="en-US" sz="1200" b="0" i="0" u="sng" strike="noStrike" dirty="0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74704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8227" marR="8227" marT="822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2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8227" marR="8227" marT="822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62000"/>
          </a:xfrm>
          <a:solidFill>
            <a:srgbClr val="B0DAE6"/>
          </a:solidFill>
        </p:spPr>
        <p:txBody>
          <a:bodyPr/>
          <a:lstStyle/>
          <a:p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การสร้าง </a:t>
            </a:r>
            <a:r>
              <a:rPr lang="en-US" dirty="0" err="1" smtClean="0">
                <a:latin typeface="AngsanaUPC" pitchFamily="18" charset="-34"/>
                <a:cs typeface="AngsanaUPC" pitchFamily="18" charset="-34"/>
              </a:rPr>
              <a:t>Surogate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Key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962400" y="3352800"/>
            <a:ext cx="6096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762000" y="1447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TPS</a:t>
            </a:r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1524000"/>
            <a:ext cx="281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Data Warehouse</a:t>
            </a:r>
            <a:endParaRPr lang="th-TH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28601" y="2362200"/>
          <a:ext cx="3505200" cy="2684145"/>
        </p:xfrm>
        <a:graphic>
          <a:graphicData uri="http://schemas.openxmlformats.org/drawingml/2006/table">
            <a:tbl>
              <a:tblPr/>
              <a:tblGrid>
                <a:gridCol w="1185494"/>
                <a:gridCol w="719505"/>
                <a:gridCol w="1600201"/>
              </a:tblGrid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ข้อมูลสินค้าประเภทเดียวกัน ฝ่ายขาย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lowchart: Magnetic Disk 10"/>
          <p:cNvSpPr/>
          <p:nvPr/>
        </p:nvSpPr>
        <p:spPr>
          <a:xfrm>
            <a:off x="761999" y="5486400"/>
            <a:ext cx="1230923" cy="914400"/>
          </a:xfrm>
          <a:prstGeom prst="flowChartMagneticDisk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การขาย</a:t>
            </a:r>
            <a:endParaRPr lang="th-TH" b="1" dirty="0">
              <a:solidFill>
                <a:srgbClr val="0040C0"/>
              </a:solidFill>
            </a:endParaRPr>
          </a:p>
        </p:txBody>
      </p:sp>
      <p:sp>
        <p:nvSpPr>
          <p:cNvPr id="12" name="Flowchart: Magnetic Disk 11"/>
          <p:cNvSpPr/>
          <p:nvPr/>
        </p:nvSpPr>
        <p:spPr>
          <a:xfrm>
            <a:off x="2133600" y="5486400"/>
            <a:ext cx="1143000" cy="914400"/>
          </a:xfrm>
          <a:prstGeom prst="flowChartMagneticDisk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rgbClr val="0040C0"/>
                </a:solidFill>
              </a:rPr>
              <a:t>การผลิต</a:t>
            </a:r>
            <a:endParaRPr lang="th-TH" b="1" dirty="0">
              <a:solidFill>
                <a:srgbClr val="0040C0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876800" y="2286000"/>
          <a:ext cx="3886201" cy="2116455"/>
        </p:xfrm>
        <a:graphic>
          <a:graphicData uri="http://schemas.openxmlformats.org/drawingml/2006/table">
            <a:tbl>
              <a:tblPr/>
              <a:tblGrid>
                <a:gridCol w="1314352"/>
                <a:gridCol w="1394618"/>
                <a:gridCol w="1177231"/>
              </a:tblGrid>
              <a:tr h="1809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ข้อมูลสินค้าใน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Data Warehouse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DWProduct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Table Product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Id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Surogate Key (PK)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C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T000001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Manufac_Pcode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attribuet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DM8801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Maketing_Pcode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Non Key attribuet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9908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Product_Desc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แก้วน้ำสำหรับเด็ก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Weight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 กรัม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Style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คละสี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Unit_Type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โหล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Unit_Price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Promotion_Price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Flowchart: Magnetic Disk 13"/>
          <p:cNvSpPr/>
          <p:nvPr/>
        </p:nvSpPr>
        <p:spPr>
          <a:xfrm>
            <a:off x="5562600" y="5105400"/>
            <a:ext cx="2438400" cy="1447800"/>
          </a:xfrm>
          <a:prstGeom prst="flowChartMagneticDisk">
            <a:avLst/>
          </a:prstGeom>
          <a:solidFill>
            <a:srgbClr val="67B9C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2060"/>
                </a:solidFill>
              </a:rPr>
              <a:t>Data Ware house</a:t>
            </a: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FCE0AE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Relational Data Model </a:t>
            </a:r>
            <a:r>
              <a:rPr kumimoji="0" lang="th-TH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สำหรับ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ngsanaUPC" pitchFamily="18" charset="-34"/>
                <a:ea typeface="+mj-ea"/>
                <a:cs typeface="AngsanaUPC" pitchFamily="18" charset="-34"/>
              </a:rPr>
              <a:t> Data Warehouse System</a:t>
            </a:r>
            <a:endParaRPr kumimoji="0" lang="th-TH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ngsanaUPC" pitchFamily="18" charset="-34"/>
              <a:ea typeface="+mj-ea"/>
              <a:cs typeface="AngsanaUPC" pitchFamily="18" charset="-34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4191000" y="1524000"/>
            <a:ext cx="0" cy="487680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(Top-Down Approach)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3200400"/>
          </a:xfrm>
        </p:spPr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เป็นวิธีการที่ต้องการพัฒนา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Warehouse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ของทั้งองค์กรในคราวเดียวกัน จะเริ่มจากจะวิเคราะห์ธุรกิจขององค์กรทั้งหมด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,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จากนั้นออกแบบ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ที่เป็นภาพรวมธุรกิจทั้งองค์กร 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(Organization-Wide Data Model)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  จากนั้นวิเคราะห์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Input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Output </a:t>
            </a:r>
            <a:r>
              <a:rPr lang="th-TH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ของ องค์กร เพื่อออกแบบและสร้าง </a:t>
            </a:r>
            <a:r>
              <a:rPr lang="en-US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ทำทุก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พร้อมกัน</a:t>
            </a:r>
            <a:r>
              <a:rPr lang="en-US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0400" y="6334780"/>
            <a:ext cx="182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latin typeface="AngsanaUPC" pitchFamily="18" charset="-34"/>
                <a:cs typeface="AngsanaUPC" pitchFamily="18" charset="-34"/>
              </a:rPr>
              <a:t>กิตติพงศ์</a:t>
            </a:r>
            <a:r>
              <a:rPr lang="en-US" b="1" dirty="0" smtClean="0">
                <a:latin typeface="AngsanaUPC" pitchFamily="18" charset="-34"/>
                <a:cs typeface="AngsanaUPC" pitchFamily="18" charset="-34"/>
              </a:rPr>
              <a:t>, P25</a:t>
            </a:r>
            <a:endParaRPr lang="th-TH" b="1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1295400"/>
            <a:ext cx="182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Organization-wide </a:t>
            </a:r>
          </a:p>
          <a:p>
            <a:r>
              <a:rPr lang="en-US" sz="2400" dirty="0" smtClean="0">
                <a:latin typeface="AngsanaUPC" pitchFamily="18" charset="-34"/>
                <a:cs typeface="AngsanaUPC" pitchFamily="18" charset="-34"/>
              </a:rPr>
              <a:t>Data Model</a:t>
            </a:r>
            <a:endParaRPr lang="th-TH" sz="24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Notched Right Arrow 5"/>
          <p:cNvSpPr/>
          <p:nvPr/>
        </p:nvSpPr>
        <p:spPr>
          <a:xfrm rot="5209403">
            <a:off x="3756745" y="2520027"/>
            <a:ext cx="59603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Can 6"/>
          <p:cNvSpPr/>
          <p:nvPr/>
        </p:nvSpPr>
        <p:spPr>
          <a:xfrm>
            <a:off x="3352800" y="3124200"/>
            <a:ext cx="13716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Warehouse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5240475">
            <a:off x="3771900" y="4229100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3" name="Can 12"/>
          <p:cNvSpPr/>
          <p:nvPr/>
        </p:nvSpPr>
        <p:spPr>
          <a:xfrm>
            <a:off x="2057400" y="45720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  <p:sp>
        <p:nvSpPr>
          <p:cNvPr id="19" name="Notched Right Arrow 18"/>
          <p:cNvSpPr/>
          <p:nvPr/>
        </p:nvSpPr>
        <p:spPr>
          <a:xfrm rot="7939814">
            <a:off x="2641026" y="401081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Notched Right Arrow 19"/>
          <p:cNvSpPr/>
          <p:nvPr/>
        </p:nvSpPr>
        <p:spPr>
          <a:xfrm rot="3702564">
            <a:off x="4937796" y="4076987"/>
            <a:ext cx="533400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1" name="Can 20"/>
          <p:cNvSpPr/>
          <p:nvPr/>
        </p:nvSpPr>
        <p:spPr>
          <a:xfrm>
            <a:off x="4953000" y="46482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sp>
        <p:nvSpPr>
          <p:cNvPr id="22" name="Can 21"/>
          <p:cNvSpPr/>
          <p:nvPr/>
        </p:nvSpPr>
        <p:spPr>
          <a:xfrm>
            <a:off x="3657600" y="4800600"/>
            <a:ext cx="8382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2"/>
                </a:solidFill>
              </a:rPr>
              <a:t>Data Mart</a:t>
            </a:r>
            <a:endParaRPr lang="th-TH" sz="1800" b="1" dirty="0">
              <a:solidFill>
                <a:schemeClr val="tx2"/>
              </a:solidFill>
            </a:endParaRPr>
          </a:p>
        </p:txBody>
      </p:sp>
      <p:pic>
        <p:nvPicPr>
          <p:cNvPr id="1639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990600"/>
            <a:ext cx="1900615" cy="1308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sz="3600" dirty="0" smtClean="0">
                <a:solidFill>
                  <a:srgbClr val="00B050"/>
                </a:solidFill>
                <a:latin typeface="AngsanaUPC" pitchFamily="18" charset="-34"/>
                <a:cs typeface="AngsanaUPC" pitchFamily="18" charset="-34"/>
              </a:rPr>
              <a:t>ข้อดี  </a:t>
            </a:r>
          </a:p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เป็นระบบที่ถูกวางแผนภาพรวมไว้ล่วงหน้า ดังนั้นจะลดปัญหาความซ้ำซ้อนของข้อมูล</a:t>
            </a:r>
          </a:p>
          <a:p>
            <a:pPr marL="514350" indent="-514350">
              <a:buNone/>
            </a:pPr>
            <a:r>
              <a:rPr lang="th-TH" sz="36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ใช้เวลาในการพัฒนาระบบนาน</a:t>
            </a:r>
          </a:p>
          <a:p>
            <a:pPr marL="514350" indent="-514350">
              <a:buAutoNum type="arabicPeriod"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เมื่อออกแบบไปส่วนหนึ่ง หากส่วนใดๆ มีการเปลี่ยนแปลงในระหว่างการพัฒนา จะทำให้กระทบส่วนอื่น</a:t>
            </a: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>
              <a:buAutoNum type="arabicPeriod"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แบบบนลงล่าง 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(Top-Down Data Warehouse Development)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marL="514350" indent="-514350"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		จะเริ่มจากการวิเคราะห์และออกแบบผลลัพธ์ และข้อมูลนำเข้าทีละส่วนแล้วจึงออกแบบ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ทีละส่วนไปพร้อมๆ กัน กับการออกแบบ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System,  Data Staging Area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โดยทำทีละส่วยย่อยไป จากนั้นก็ทำกระบวนการพัฒนาแบบเดียวกัน ของส่วนย่อยอื่น จนกว่าจะครบทุก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จากนั้นจะนำเอาข้อมูลจากแต่ละ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Mart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มารวมกันเพื่อออกแบบ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model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และสร้าง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Warehouse Database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ของทั้งองค์กรในภายหลัง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</a:t>
            </a:r>
          </a:p>
          <a:p>
            <a:pPr marL="514350" indent="-514350"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n 6"/>
          <p:cNvSpPr/>
          <p:nvPr/>
        </p:nvSpPr>
        <p:spPr>
          <a:xfrm>
            <a:off x="3200400" y="1447800"/>
            <a:ext cx="1905000" cy="1295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000" b="1" dirty="0" smtClean="0">
                <a:solidFill>
                  <a:schemeClr val="tx2"/>
                </a:solidFill>
              </a:rPr>
              <a:t>Warehouse Database</a:t>
            </a:r>
            <a:endParaRPr lang="th-TH" sz="2000" b="1" dirty="0">
              <a:solidFill>
                <a:schemeClr val="tx2"/>
              </a:solidFill>
            </a:endParaRPr>
          </a:p>
        </p:txBody>
      </p:sp>
      <p:sp>
        <p:nvSpPr>
          <p:cNvPr id="11" name="Notched Right Arrow 10"/>
          <p:cNvSpPr/>
          <p:nvPr/>
        </p:nvSpPr>
        <p:spPr>
          <a:xfrm rot="16200000">
            <a:off x="3811050" y="3066513"/>
            <a:ext cx="724974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2" name="Can 11"/>
          <p:cNvSpPr/>
          <p:nvPr/>
        </p:nvSpPr>
        <p:spPr>
          <a:xfrm>
            <a:off x="1600200" y="3733800"/>
            <a:ext cx="10668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3" name="Can 12"/>
          <p:cNvSpPr/>
          <p:nvPr/>
        </p:nvSpPr>
        <p:spPr>
          <a:xfrm>
            <a:off x="3581400" y="3733800"/>
            <a:ext cx="1143000" cy="9144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sp>
        <p:nvSpPr>
          <p:cNvPr id="14" name="Can 13"/>
          <p:cNvSpPr/>
          <p:nvPr/>
        </p:nvSpPr>
        <p:spPr>
          <a:xfrm>
            <a:off x="5715000" y="3581400"/>
            <a:ext cx="1143000" cy="990600"/>
          </a:xfrm>
          <a:prstGeom prst="can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Data</a:t>
            </a: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Mart</a:t>
            </a:r>
            <a:endParaRPr lang="th-TH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15" name="Object 4"/>
          <p:cNvGraphicFramePr>
            <a:graphicFrameLocks noChangeAspect="1"/>
          </p:cNvGraphicFramePr>
          <p:nvPr/>
        </p:nvGraphicFramePr>
        <p:xfrm>
          <a:off x="5791200" y="5486400"/>
          <a:ext cx="1066800" cy="640857"/>
        </p:xfrm>
        <a:graphic>
          <a:graphicData uri="http://schemas.openxmlformats.org/presentationml/2006/ole">
            <p:oleObj spid="_x0000_s17411" name="Visio" r:id="rId3" imgW="5709523" imgH="3430905" progId="Visio.Drawing.11">
              <p:embed/>
            </p:oleObj>
          </a:graphicData>
        </a:graphic>
      </p:graphicFrame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1504133" y="5562600"/>
          <a:ext cx="1162867" cy="655411"/>
        </p:xfrm>
        <a:graphic>
          <a:graphicData uri="http://schemas.openxmlformats.org/presentationml/2006/ole">
            <p:oleObj spid="_x0000_s17412" name="Visio" r:id="rId4" imgW="5709523" imgH="3430905" progId="Visio.Drawing.11">
              <p:embed/>
            </p:oleObj>
          </a:graphicData>
        </a:graphic>
      </p:graphicFrame>
      <p:graphicFrame>
        <p:nvGraphicFramePr>
          <p:cNvPr id="17" name="Object 4"/>
          <p:cNvGraphicFramePr>
            <a:graphicFrameLocks noChangeAspect="1"/>
          </p:cNvGraphicFramePr>
          <p:nvPr/>
        </p:nvGraphicFramePr>
        <p:xfrm>
          <a:off x="3581400" y="5562600"/>
          <a:ext cx="1066800" cy="641350"/>
        </p:xfrm>
        <a:graphic>
          <a:graphicData uri="http://schemas.openxmlformats.org/presentationml/2006/ole">
            <p:oleObj spid="_x0000_s17413" name="Visio" r:id="rId5" imgW="5709523" imgH="3430905" progId="Visio.Drawing.11">
              <p:embed/>
            </p:oleObj>
          </a:graphicData>
        </a:graphic>
      </p:graphicFrame>
      <p:sp>
        <p:nvSpPr>
          <p:cNvPr id="18" name="Notched Right Arrow 17"/>
          <p:cNvSpPr/>
          <p:nvPr/>
        </p:nvSpPr>
        <p:spPr>
          <a:xfrm rot="18312032">
            <a:off x="2330758" y="2987421"/>
            <a:ext cx="99600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19" name="Notched Right Arrow 18"/>
          <p:cNvSpPr/>
          <p:nvPr/>
        </p:nvSpPr>
        <p:spPr>
          <a:xfrm rot="13200024">
            <a:off x="5146268" y="2981152"/>
            <a:ext cx="906775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21" name="Notched Right Arrow 20"/>
          <p:cNvSpPr/>
          <p:nvPr/>
        </p:nvSpPr>
        <p:spPr>
          <a:xfrm rot="16200000">
            <a:off x="17538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2" name="Notched Right Arrow 21"/>
          <p:cNvSpPr/>
          <p:nvPr/>
        </p:nvSpPr>
        <p:spPr>
          <a:xfrm rot="16037498">
            <a:off x="3811234" y="4875566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3" name="Notched Right Arrow 22"/>
          <p:cNvSpPr/>
          <p:nvPr/>
        </p:nvSpPr>
        <p:spPr>
          <a:xfrm rot="16200000">
            <a:off x="5965429" y="4786643"/>
            <a:ext cx="607132" cy="4572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2362200" y="62484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Data Mart  Data Models</a:t>
            </a:r>
            <a:endParaRPr lang="th-TH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th-TH" b="1" dirty="0" smtClean="0">
                <a:solidFill>
                  <a:srgbClr val="00B050"/>
                </a:solidFill>
              </a:rPr>
              <a:t>ข้อดี</a:t>
            </a:r>
          </a:p>
          <a:p>
            <a:pPr>
              <a:buNone/>
            </a:pPr>
            <a:r>
              <a:rPr lang="th-TH" dirty="0" smtClean="0"/>
              <a:t> 	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รวดเร็ว เพราะผู้ใช้งานสามารถใช้งาน</a:t>
            </a:r>
            <a:r>
              <a:rPr lang="en-US" sz="2800" dirty="0" smtClean="0">
                <a:latin typeface="AngsanaUPC" pitchFamily="18" charset="-34"/>
                <a:cs typeface="AngsanaUPC" pitchFamily="18" charset="-34"/>
              </a:rPr>
              <a:t> Data mart </a:t>
            </a: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ในส่วนงานของตนเองก่อน  </a:t>
            </a:r>
          </a:p>
          <a:p>
            <a:pPr>
              <a:buNone/>
            </a:pPr>
            <a:endParaRPr lang="th-TH" sz="2800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th-TH" sz="2800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ข้อเสีย</a:t>
            </a:r>
          </a:p>
          <a:p>
            <a:pPr>
              <a:buNone/>
            </a:pPr>
            <a:r>
              <a:rPr lang="th-TH" sz="2800" dirty="0" smtClean="0">
                <a:latin typeface="AngsanaUPC" pitchFamily="18" charset="-34"/>
                <a:cs typeface="AngsanaUPC" pitchFamily="18" charset="-34"/>
              </a:rPr>
              <a:t>		การควบคุมการซ้ำซ้อนของข้อมูลทำได้ยาก</a:t>
            </a:r>
            <a:endParaRPr lang="th-TH" sz="2800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rgbClr val="FFED9F"/>
          </a:solidFill>
        </p:spPr>
        <p:txBody>
          <a:bodyPr>
            <a:normAutofit/>
          </a:bodyPr>
          <a:lstStyle/>
          <a:p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2.</a:t>
            </a:r>
            <a:r>
              <a:rPr lang="th-TH" sz="3200" dirty="0" smtClean="0">
                <a:latin typeface="AngsanaUPC" pitchFamily="18" charset="-34"/>
                <a:cs typeface="AngsanaUPC" pitchFamily="18" charset="-34"/>
              </a:rPr>
              <a:t>วิธีการ ล่างขึ้นบน </a:t>
            </a:r>
            <a:r>
              <a:rPr lang="en-US" sz="3200" dirty="0" smtClean="0">
                <a:latin typeface="AngsanaUPC" pitchFamily="18" charset="-34"/>
                <a:cs typeface="AngsanaUPC" pitchFamily="18" charset="-34"/>
              </a:rPr>
              <a:t>(Bottom-UP Data Warehouse Development)</a:t>
            </a:r>
            <a:endParaRPr lang="th-TH" sz="3200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1231</Words>
  <Application>Microsoft Office PowerPoint</Application>
  <PresentationFormat>On-screen Show (4:3)</PresentationFormat>
  <Paragraphs>426</Paragraphs>
  <Slides>35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Visio</vt:lpstr>
      <vt:lpstr>Chapter 4 Data Warehouse Design Relational Data Model</vt:lpstr>
      <vt:lpstr>Slide 2</vt:lpstr>
      <vt:lpstr>Slide 3</vt:lpstr>
      <vt:lpstr>1. วิธีการ แบบบนลงล่าง  (Top-Down Approach)</vt:lpstr>
      <vt:lpstr>1. วิธีการ แบบบนลงล่าง  (Top-Down Data Warehouse Development)</vt:lpstr>
      <vt:lpstr>1. วิธีการ แบบบนลงล่าง  (Top-Down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2.วิธีการ ล่างขึ้นบน (Bottom-UP Data Warehouse Development)</vt:lpstr>
      <vt:lpstr>3. วิธีการผสม (Mixed Data Warehouse Development)</vt:lpstr>
      <vt:lpstr>3. วิธีการผสม (Mixed Data Warehouse Development)</vt:lpstr>
      <vt:lpstr>แบบจำลองข้อมูล</vt:lpstr>
      <vt:lpstr>การวิเคราะห์ข้อมูลในคลังข้อมูล</vt:lpstr>
      <vt:lpstr>คลังข้อมูล (Data Warehouse) : การวิเคราะห์ข้อมูลในคลังข้อมูล </vt:lpstr>
      <vt:lpstr>Slide 15</vt:lpstr>
      <vt:lpstr>Data Warehouse </vt:lpstr>
      <vt:lpstr>แบบจำลองข้อมูล (Data Model )</vt:lpstr>
      <vt:lpstr>การประยุกต์ใช้แบบจำลอง</vt:lpstr>
      <vt:lpstr>แบบจำลองข้อมูล (Data Model) ในส่วนต่างๆ ของระบบการจัดการข้อมูล  (1/2)</vt:lpstr>
      <vt:lpstr>แบบจำลองข้อมูล (Data Model) ในส่วนต่างๆ ของระบบการจัดการข้อมูล (2/2) </vt:lpstr>
      <vt:lpstr>Relational Data Model</vt:lpstr>
      <vt:lpstr>Relational Data Model สำหรับ Data Warehouse System</vt:lpstr>
      <vt:lpstr> </vt:lpstr>
      <vt:lpstr>Association Abstraction</vt:lpstr>
      <vt:lpstr>Association Abstraction</vt:lpstr>
      <vt:lpstr>Association Abstraction</vt:lpstr>
      <vt:lpstr>Logical model</vt:lpstr>
      <vt:lpstr>Physical Data Model</vt:lpstr>
      <vt:lpstr>การออกแบบ Data model เพื่อเอื้อต่อการเก็บประวัติศาสตร์ของข้อมูล</vt:lpstr>
      <vt:lpstr>การออกแบบ Data model เพื่อเอื้อต่อการเก็บประวัติศาสตร์ของข้อมูล</vt:lpstr>
      <vt:lpstr>ปัญหาคือ ?</vt:lpstr>
      <vt:lpstr>การแก้ปัญหา โดยเพิ่ม  Date, Time เป็น PK เพิ่ม</vt:lpstr>
      <vt:lpstr>การออกแบบ Data model เพื่อเอื้อต่อการเก็บประวัติศาสตร์ของข้อมูล</vt:lpstr>
      <vt:lpstr>ตัวอย่างการสร้าง Surogate Key</vt:lpstr>
      <vt:lpstr>การสร้าง Surogate Key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Thip</dc:creator>
  <cp:lastModifiedBy>Thip</cp:lastModifiedBy>
  <cp:revision>45</cp:revision>
  <dcterms:created xsi:type="dcterms:W3CDTF">2019-12-22T08:02:59Z</dcterms:created>
  <dcterms:modified xsi:type="dcterms:W3CDTF">2021-09-15T18:01:45Z</dcterms:modified>
</cp:coreProperties>
</file>