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>
        <p:scale>
          <a:sx n="66" d="100"/>
          <a:sy n="66" d="100"/>
        </p:scale>
        <p:origin x="750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1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4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7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2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0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7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6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0405-E736-4D86-A29F-15DAD22203D3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6152-919F-4475-97ED-BC409057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14437"/>
          </a:xfrm>
        </p:spPr>
        <p:txBody>
          <a:bodyPr/>
          <a:lstStyle/>
          <a:p>
            <a:r>
              <a:rPr lang="en-US" dirty="0" smtClean="0"/>
              <a:t>POWER </a:t>
            </a:r>
            <a:r>
              <a:rPr lang="en-US" dirty="0" smtClean="0"/>
              <a:t>BI for OLAP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3834267"/>
            <a:ext cx="4688114" cy="1655762"/>
          </a:xfrm>
        </p:spPr>
        <p:txBody>
          <a:bodyPr/>
          <a:lstStyle/>
          <a:p>
            <a:r>
              <a:rPr lang="th-TH" dirty="0" smtClean="0"/>
              <a:t>สุรินทร์ทิพ ศักดิ์ภูวดล</a:t>
            </a:r>
          </a:p>
          <a:p>
            <a:r>
              <a:rPr lang="th-TH" dirty="0" smtClean="0"/>
              <a:t>คณะ </a:t>
            </a:r>
            <a:r>
              <a:rPr lang="en-US" dirty="0" smtClean="0"/>
              <a:t>ICT, ,</a:t>
            </a:r>
            <a:r>
              <a:rPr lang="th-TH" dirty="0" smtClean="0"/>
              <a:t>มหาวิทยาลัย พะเยา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4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763"/>
          </a:xfrm>
        </p:spPr>
        <p:txBody>
          <a:bodyPr/>
          <a:lstStyle/>
          <a:p>
            <a:r>
              <a:rPr lang="en-US" dirty="0" err="1" smtClean="0"/>
              <a:t>PowerBI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269774"/>
            <a:ext cx="9085943" cy="51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1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Design before using database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65" y="1803854"/>
            <a:ext cx="4932135" cy="1444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5" y="3626736"/>
            <a:ext cx="4932135" cy="1319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821" y="1803854"/>
            <a:ext cx="4984751" cy="1352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821" y="3626736"/>
            <a:ext cx="5445715" cy="197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3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 Data</a:t>
            </a:r>
            <a:r>
              <a:rPr lang="en-US" dirty="0" smtClean="0"/>
              <a:t>&gt;Select </a:t>
            </a:r>
            <a:r>
              <a:rPr lang="en-US" dirty="0" smtClean="0">
                <a:solidFill>
                  <a:srgbClr val="FF0000"/>
                </a:solidFill>
              </a:rPr>
              <a:t>SQL Server&gt;</a:t>
            </a:r>
            <a:r>
              <a:rPr lang="en-US" dirty="0" smtClean="0"/>
              <a:t> Click </a:t>
            </a:r>
            <a:r>
              <a:rPr lang="en-US" dirty="0" smtClean="0">
                <a:solidFill>
                  <a:srgbClr val="FF0000"/>
                </a:solidFill>
              </a:rPr>
              <a:t>Connect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871857" cy="475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9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542" y="5532437"/>
            <a:ext cx="10515600" cy="1325563"/>
          </a:xfrm>
        </p:spPr>
        <p:txBody>
          <a:bodyPr>
            <a:normAutofit/>
          </a:bodyPr>
          <a:lstStyle/>
          <a:p>
            <a:r>
              <a:rPr lang="th-TH" sz="2800" dirty="0" smtClean="0">
                <a:solidFill>
                  <a:srgbClr val="0070C0"/>
                </a:solidFill>
              </a:rPr>
              <a:t>หมายเหตุ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th-TH" sz="2800" dirty="0" smtClean="0"/>
              <a:t>ถ้าจำชื่อไม่ได้ให้กลับไปที่ </a:t>
            </a:r>
            <a:r>
              <a:rPr lang="en-US" sz="2800" dirty="0" smtClean="0"/>
              <a:t>SQL Server click </a:t>
            </a:r>
            <a:r>
              <a:rPr lang="en-US" sz="2800" b="1" dirty="0" smtClean="0">
                <a:solidFill>
                  <a:srgbClr val="C00000"/>
                </a:solidFill>
              </a:rPr>
              <a:t>Connect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42" y="1322955"/>
            <a:ext cx="8758625" cy="445849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8542" y="162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800" dirty="0" smtClean="0">
                <a:solidFill>
                  <a:srgbClr val="0070C0"/>
                </a:solidFill>
              </a:rPr>
              <a:t>ใส่ชื่อ </a:t>
            </a:r>
            <a:r>
              <a:rPr lang="en-US" sz="2800" dirty="0" smtClean="0">
                <a:solidFill>
                  <a:srgbClr val="0070C0"/>
                </a:solidFill>
              </a:rPr>
              <a:t>Server </a:t>
            </a:r>
            <a:r>
              <a:rPr lang="th-TH" sz="2800" dirty="0" smtClean="0">
                <a:solidFill>
                  <a:srgbClr val="0070C0"/>
                </a:solidFill>
              </a:rPr>
              <a:t>จากนั้น </a:t>
            </a:r>
            <a:r>
              <a:rPr lang="en-US" sz="2800" dirty="0" smtClean="0">
                <a:solidFill>
                  <a:srgbClr val="0070C0"/>
                </a:solidFill>
              </a:rPr>
              <a:t>Click </a:t>
            </a:r>
            <a:r>
              <a:rPr lang="en-US" sz="2800" dirty="0" smtClean="0">
                <a:solidFill>
                  <a:srgbClr val="C00000"/>
                </a:solidFill>
              </a:rPr>
              <a:t>OK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ให้เลือก</a:t>
            </a:r>
            <a:r>
              <a:rPr lang="en-US" dirty="0" smtClean="0"/>
              <a:t> Table</a:t>
            </a:r>
            <a:r>
              <a:rPr lang="th-TH" dirty="0" smtClean="0"/>
              <a:t> </a:t>
            </a:r>
            <a:r>
              <a:rPr lang="en-US" dirty="0" smtClean="0"/>
              <a:t>&gt;load &gt; </a:t>
            </a:r>
            <a:r>
              <a:rPr lang="th-TH" dirty="0" smtClean="0"/>
              <a:t>จะพบข้อมูลดังนี้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3" y="1690688"/>
            <a:ext cx="9640711" cy="436176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331200" y="1016000"/>
            <a:ext cx="1596571" cy="1944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3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here &gt; Then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03" y="1915887"/>
            <a:ext cx="9523690" cy="45865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74057" y="1103086"/>
            <a:ext cx="812800" cy="181428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657600" y="1103086"/>
            <a:ext cx="1197429" cy="29028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6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802"/>
            <a:ext cx="8677275" cy="43472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Click here &gt; Then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204686" y="1175657"/>
            <a:ext cx="1190172" cy="20610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71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124546"/>
            <a:ext cx="9877425" cy="555605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365829" y="365125"/>
            <a:ext cx="711200" cy="189910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04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527823" cy="48262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148115" y="1132114"/>
            <a:ext cx="957942" cy="374468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3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2" y="190954"/>
            <a:ext cx="10515600" cy="1325563"/>
          </a:xfrm>
        </p:spPr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219201"/>
            <a:ext cx="11117944" cy="538026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438400" y="957943"/>
            <a:ext cx="2583543" cy="137885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70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C35BB-7CD9-4452-9646-D4805FD54B8B}" type="slidenum">
              <a:rPr lang="en-US" smtClean="0"/>
              <a:pPr/>
              <a:t>2</a:t>
            </a:fld>
            <a:endParaRPr lang="th-TH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20876" y="889001"/>
          <a:ext cx="8132763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5553494" imgH="2572737" progId="Visio.Drawing.11">
                  <p:embed/>
                </p:oleObj>
              </mc:Choice>
              <mc:Fallback>
                <p:oleObj name="Visio" r:id="rId3" imgW="5553494" imgH="2572737" progId="Visio.Drawing.11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6" y="889001"/>
                        <a:ext cx="8132763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2279651" y="4868863"/>
            <a:ext cx="7129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ngsana New" pitchFamily="18" charset="-34"/>
              </a:rPr>
              <a:t>E-R Diagram</a:t>
            </a:r>
            <a:r>
              <a:rPr lang="th-TH" sz="3200">
                <a:latin typeface="Angsana New" pitchFamily="18" charset="-34"/>
              </a:rPr>
              <a:t> ที่แสดง </a:t>
            </a:r>
            <a:r>
              <a:rPr lang="en-US" sz="3200">
                <a:latin typeface="Angsana New" pitchFamily="18" charset="-34"/>
              </a:rPr>
              <a:t>Fact Table, Measure </a:t>
            </a:r>
            <a:r>
              <a:rPr lang="th-TH" sz="3200">
                <a:latin typeface="Angsana New" pitchFamily="18" charset="-34"/>
              </a:rPr>
              <a:t>และ</a:t>
            </a:r>
            <a:r>
              <a:rPr lang="en-US" sz="3200">
                <a:latin typeface="Angsana New" pitchFamily="18" charset="-34"/>
              </a:rPr>
              <a:t> Dimension </a:t>
            </a:r>
            <a:r>
              <a:rPr lang="th-TH" sz="3200">
                <a:latin typeface="Angsana New" pitchFamily="18" charset="-34"/>
              </a:rPr>
              <a:t>     ที่มีความสัมพันธ์กันแบบ </a:t>
            </a:r>
            <a:r>
              <a:rPr lang="en-US" sz="3200">
                <a:latin typeface="Angsana New" pitchFamily="18" charset="-34"/>
              </a:rPr>
              <a:t>Star Schema</a:t>
            </a:r>
            <a:endParaRPr lang="th-TH" sz="3200">
              <a:latin typeface="Angsana New" pitchFamily="18" charset="-34"/>
            </a:endParaRPr>
          </a:p>
        </p:txBody>
      </p:sp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6477000" y="990601"/>
            <a:ext cx="39957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วันที่แต่ละวันจะเป็นมิติ ของการขาย หรือไม่เป็นมิติก็ได้ </a:t>
            </a:r>
            <a:r>
              <a:rPr lang="en-US" sz="2200" dirty="0">
                <a:solidFill>
                  <a:srgbClr val="C00000"/>
                </a:solidFill>
                <a:latin typeface="Angsana New" pitchFamily="18" charset="-34"/>
              </a:rPr>
              <a:t>(</a:t>
            </a: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ถ้าวันที่นั้นไม่มีการขาย</a:t>
            </a:r>
            <a:r>
              <a:rPr lang="en-US" sz="2200" dirty="0">
                <a:solidFill>
                  <a:srgbClr val="C00000"/>
                </a:solidFill>
                <a:latin typeface="Angsana New" pitchFamily="18" charset="-34"/>
              </a:rPr>
              <a:t>)</a:t>
            </a: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 ในขณะที่ การขายจะเป็นของมิติวันที่แต่ละวัน</a:t>
            </a: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6456364" y="2205039"/>
            <a:ext cx="42116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สินค้าแต่ละตัวจะเป็นมิติ ของการขาย หรือ บางตัวไม่เป็นมิติก็ได้ </a:t>
            </a:r>
            <a:r>
              <a:rPr lang="en-US" sz="2200" dirty="0">
                <a:solidFill>
                  <a:srgbClr val="C00000"/>
                </a:solidFill>
                <a:latin typeface="Angsana New" pitchFamily="18" charset="-34"/>
              </a:rPr>
              <a:t>(</a:t>
            </a: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ถ้าสินค้านั้นไม่ได้ขาย</a:t>
            </a:r>
            <a:r>
              <a:rPr lang="en-US" sz="2200" dirty="0">
                <a:solidFill>
                  <a:srgbClr val="C00000"/>
                </a:solidFill>
                <a:latin typeface="Angsana New" pitchFamily="18" charset="-34"/>
              </a:rPr>
              <a:t>)</a:t>
            </a:r>
            <a:r>
              <a:rPr lang="th-TH" sz="2200" dirty="0">
                <a:solidFill>
                  <a:srgbClr val="C00000"/>
                </a:solidFill>
                <a:latin typeface="Angsana New" pitchFamily="18" charset="-34"/>
              </a:rPr>
              <a:t> ในขณะที่การขาย จะมองเป็นของมิติสินค้าใดๆ สินค้าหนึ่ง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2279650" y="5989639"/>
            <a:ext cx="684053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66"/>
                </a:solidFill>
                <a:latin typeface="Angsana New" pitchFamily="18" charset="-34"/>
              </a:rPr>
              <a:t>Fact Table </a:t>
            </a:r>
            <a:r>
              <a:rPr lang="th-TH">
                <a:solidFill>
                  <a:srgbClr val="FF0066"/>
                </a:solidFill>
                <a:latin typeface="Angsana New" pitchFamily="18" charset="-34"/>
              </a:rPr>
              <a:t>คือ</a:t>
            </a:r>
            <a:r>
              <a:rPr lang="en-US">
                <a:solidFill>
                  <a:srgbClr val="FF0066"/>
                </a:solidFill>
                <a:latin typeface="Angsana New" pitchFamily="18" charset="-34"/>
              </a:rPr>
              <a:t> Sales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66"/>
                </a:solidFill>
                <a:latin typeface="Angsana New" pitchFamily="18" charset="-34"/>
              </a:rPr>
              <a:t>Dimension Table </a:t>
            </a:r>
            <a:r>
              <a:rPr lang="th-TH">
                <a:solidFill>
                  <a:srgbClr val="FF0066"/>
                </a:solidFill>
                <a:latin typeface="Angsana New" pitchFamily="18" charset="-34"/>
              </a:rPr>
              <a:t>คือ </a:t>
            </a:r>
            <a:r>
              <a:rPr lang="en-US">
                <a:solidFill>
                  <a:srgbClr val="FF0066"/>
                </a:solidFill>
                <a:latin typeface="Angsana New" pitchFamily="18" charset="-34"/>
              </a:rPr>
              <a:t>Date, Shop, Product</a:t>
            </a:r>
            <a:endParaRPr lang="th-TH" sz="2000">
              <a:solidFill>
                <a:srgbClr val="FF0066"/>
              </a:solidFill>
              <a:latin typeface="Angsana New" pitchFamily="18" charset="-34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868362"/>
          </a:xfrm>
        </p:spPr>
        <p:txBody>
          <a:bodyPr/>
          <a:lstStyle/>
          <a:p>
            <a:r>
              <a:rPr lang="en-US" dirty="0" smtClean="0"/>
              <a:t>Requirement OLAP (Star Schema)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25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43" y="190953"/>
            <a:ext cx="10515600" cy="752475"/>
          </a:xfrm>
        </p:spPr>
        <p:txBody>
          <a:bodyPr/>
          <a:lstStyle/>
          <a:p>
            <a:r>
              <a:rPr lang="en-US" dirty="0" smtClean="0"/>
              <a:t>Clustered Column 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43" y="943428"/>
            <a:ext cx="10508343" cy="550193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283200" y="783771"/>
            <a:ext cx="986971" cy="301897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2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71" y="2090055"/>
            <a:ext cx="10526032" cy="43470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83543" y="1027906"/>
            <a:ext cx="1886857" cy="4589123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873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/>
          <a:lstStyle/>
          <a:p>
            <a:r>
              <a:rPr lang="en-US" dirty="0" smtClean="0"/>
              <a:t>Values Setting of Chart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4" y="1146629"/>
            <a:ext cx="10250715" cy="39769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583543" y="1146629"/>
            <a:ext cx="2278744" cy="2743200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12114" y="755878"/>
            <a:ext cx="3628572" cy="3453265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2084" y="5515429"/>
            <a:ext cx="81461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Count = 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การนับจำนวน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endParaRPr lang="th-TH" sz="2800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Count Distinct = 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จำนวนนับ แสดงจำนวนที่มีค่าต่างกันอย่างละ 1 ค่า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endParaRPr lang="th-TH" sz="2800" dirty="0" smtClean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Sum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</a:t>
            </a:r>
            <a:r>
              <a:rPr lang="th-TH" sz="2800" dirty="0" smtClean="0">
                <a:solidFill>
                  <a:srgbClr val="0070C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นำค่ามารวมกัน</a:t>
            </a:r>
            <a:endParaRPr lang="en-US" sz="2800" dirty="0">
              <a:solidFill>
                <a:srgbClr val="0070C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645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936"/>
            <a:ext cx="10515600" cy="775608"/>
          </a:xfrm>
        </p:spPr>
        <p:txBody>
          <a:bodyPr/>
          <a:lstStyle/>
          <a:p>
            <a:r>
              <a:rPr lang="th-TH" dirty="0" smtClean="0"/>
              <a:t>การ </a:t>
            </a:r>
            <a:r>
              <a:rPr lang="en-US" dirty="0" smtClean="0"/>
              <a:t>Drill Down, </a:t>
            </a:r>
            <a:r>
              <a:rPr lang="th-TH" dirty="0" smtClean="0"/>
              <a:t>การ  </a:t>
            </a:r>
            <a:r>
              <a:rPr lang="en-US" dirty="0" smtClean="0"/>
              <a:t>Drill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8507"/>
            <a:ext cx="10515600" cy="540204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ให้ทำการกำหนดที่ระดับชั้น จะแสดง ระดับชั้น</a:t>
            </a:r>
            <a:r>
              <a:rPr lang="en-US" dirty="0" smtClean="0"/>
              <a:t> </a:t>
            </a:r>
            <a:r>
              <a:rPr lang="th-TH" dirty="0" smtClean="0"/>
              <a:t>ของข้อมูลแต่ละมิติ </a:t>
            </a:r>
            <a:r>
              <a:rPr lang="en-US" dirty="0" smtClean="0"/>
              <a:t>(Date, Product, Shop)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7675"/>
            <a:ext cx="9971314" cy="48137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792686" y="667657"/>
            <a:ext cx="2656114" cy="290285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6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(Star Schema): Power BI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2934"/>
            <a:ext cx="9292771" cy="43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5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C:\Program Files\Microsoft SQL Server\MSSQL10_50.MSSQLSERVER\MSSQL\DATA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1690688"/>
            <a:ext cx="9710057" cy="479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1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561"/>
          </a:xfrm>
        </p:spPr>
        <p:txBody>
          <a:bodyPr/>
          <a:lstStyle/>
          <a:p>
            <a:r>
              <a:rPr lang="en-US" dirty="0" smtClean="0"/>
              <a:t>Database&gt;Attach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204686"/>
            <a:ext cx="9145587" cy="50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7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 button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7" y="1690688"/>
            <a:ext cx="8291286" cy="47406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702629" y="1027906"/>
            <a:ext cx="3120571" cy="3021580"/>
          </a:xfrm>
          <a:prstGeom prst="straightConnector1">
            <a:avLst/>
          </a:prstGeom>
          <a:ln w="25400" cmpd="sng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24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en-US" dirty="0" smtClean="0">
                <a:solidFill>
                  <a:srgbClr val="FF0000"/>
                </a:solidFill>
              </a:rPr>
              <a:t> ZZZ_DataMart_63 </a:t>
            </a:r>
            <a:r>
              <a:rPr lang="en-US" dirty="0" smtClean="0"/>
              <a:t>and then click </a:t>
            </a:r>
            <a:r>
              <a:rPr lang="en-US" dirty="0" smtClean="0">
                <a:solidFill>
                  <a:srgbClr val="FF0000"/>
                </a:solidFill>
              </a:rPr>
              <a:t>OK</a:t>
            </a:r>
            <a:r>
              <a:rPr lang="en-US" dirty="0" smtClean="0"/>
              <a:t> button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944914"/>
            <a:ext cx="7944077" cy="45742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08914" y="1016000"/>
            <a:ext cx="4151086" cy="51380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1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646"/>
          </a:xfrm>
        </p:spPr>
        <p:txBody>
          <a:bodyPr/>
          <a:lstStyle/>
          <a:p>
            <a:r>
              <a:rPr lang="th-TH" dirty="0" smtClean="0"/>
              <a:t>ตรวจสอบความถูกต้อง จาก นั้น </a:t>
            </a:r>
            <a:r>
              <a:rPr lang="en-US" dirty="0" smtClean="0"/>
              <a:t>Click OK button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1074058"/>
            <a:ext cx="10861447" cy="53056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615543" y="828449"/>
            <a:ext cx="4775200" cy="336618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65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567543"/>
            <a:ext cx="5019675" cy="4932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Then, click </a:t>
            </a:r>
            <a:r>
              <a:rPr lang="en-US" sz="2800" dirty="0" smtClean="0">
                <a:solidFill>
                  <a:srgbClr val="FF0000"/>
                </a:solidFill>
              </a:rPr>
              <a:t>Refresh</a:t>
            </a:r>
            <a:r>
              <a:rPr lang="en-US" sz="2800" dirty="0" smtClean="0"/>
              <a:t> data </a:t>
            </a:r>
            <a:r>
              <a:rPr lang="th-TH" sz="2800" dirty="0" smtClean="0"/>
              <a:t>เพื่อให้ระบบ </a:t>
            </a:r>
            <a:r>
              <a:rPr lang="en-US" sz="2800" dirty="0" smtClean="0"/>
              <a:t>Load Database </a:t>
            </a:r>
            <a:r>
              <a:rPr lang="th-TH" sz="2800" dirty="0" smtClean="0"/>
              <a:t>ที่มีการเปลี่ยนแปลง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164114" y="1262743"/>
            <a:ext cx="711201" cy="306251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08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288</Words>
  <Application>Microsoft Office PowerPoint</Application>
  <PresentationFormat>Widescreen</PresentationFormat>
  <Paragraphs>36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Angsana New</vt:lpstr>
      <vt:lpstr>AngsanaUPC</vt:lpstr>
      <vt:lpstr>Arial</vt:lpstr>
      <vt:lpstr>Calibri</vt:lpstr>
      <vt:lpstr>Calibri Light</vt:lpstr>
      <vt:lpstr>Cordia New</vt:lpstr>
      <vt:lpstr>Office Theme</vt:lpstr>
      <vt:lpstr>Visio</vt:lpstr>
      <vt:lpstr>POWER BI for OLAP</vt:lpstr>
      <vt:lpstr>Requirement OLAP (Star Schema)</vt:lpstr>
      <vt:lpstr>Model (Star Schema): Power BI</vt:lpstr>
      <vt:lpstr>C:\Program Files\Microsoft SQL Server\MSSQL10_50.MSSQLSERVER\MSSQL\DATA</vt:lpstr>
      <vt:lpstr>Database&gt;Attach</vt:lpstr>
      <vt:lpstr>Click Add button</vt:lpstr>
      <vt:lpstr>Select ZZZ_DataMart_63 and then click OK button</vt:lpstr>
      <vt:lpstr>ตรวจสอบความถูกต้อง จาก นั้น Click OK button</vt:lpstr>
      <vt:lpstr>Then, click Refresh data เพื่อให้ระบบ Load Database ที่มีการเปลี่ยนแปลง </vt:lpstr>
      <vt:lpstr>PowerBI</vt:lpstr>
      <vt:lpstr>Check Design before using database</vt:lpstr>
      <vt:lpstr>Get Data&gt;Select SQL Server&gt; Click Connect</vt:lpstr>
      <vt:lpstr>หมายเหตุ: ถ้าจำชื่อไม่ได้ให้กลับไปที่ SQL Server click Connect</vt:lpstr>
      <vt:lpstr>ให้เลือก Table &gt;load &gt; จะพบข้อมูลดังนี้</vt:lpstr>
      <vt:lpstr>Click here &gt; Then</vt:lpstr>
      <vt:lpstr>Click here &gt; Then</vt:lpstr>
      <vt:lpstr>MAP</vt:lpstr>
      <vt:lpstr>Pie Chart</vt:lpstr>
      <vt:lpstr>Matrix</vt:lpstr>
      <vt:lpstr>Clustered Column Chart</vt:lpstr>
      <vt:lpstr>Card</vt:lpstr>
      <vt:lpstr>Values Setting of Chart </vt:lpstr>
      <vt:lpstr>การ Drill Down, การ  Drill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</dc:title>
  <dc:creator>Employee</dc:creator>
  <cp:lastModifiedBy>Employee</cp:lastModifiedBy>
  <cp:revision>26</cp:revision>
  <dcterms:created xsi:type="dcterms:W3CDTF">2021-03-06T18:41:33Z</dcterms:created>
  <dcterms:modified xsi:type="dcterms:W3CDTF">2021-03-07T05:45:20Z</dcterms:modified>
</cp:coreProperties>
</file>