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7" r:id="rId3"/>
    <p:sldId id="257" r:id="rId4"/>
    <p:sldId id="258" r:id="rId5"/>
    <p:sldId id="259" r:id="rId6"/>
    <p:sldId id="275" r:id="rId7"/>
    <p:sldId id="276" r:id="rId8"/>
    <p:sldId id="278" r:id="rId9"/>
    <p:sldId id="261" r:id="rId10"/>
    <p:sldId id="273" r:id="rId11"/>
    <p:sldId id="274" r:id="rId12"/>
    <p:sldId id="262" r:id="rId13"/>
    <p:sldId id="263" r:id="rId14"/>
    <p:sldId id="264" r:id="rId15"/>
    <p:sldId id="265" r:id="rId16"/>
    <p:sldId id="266" r:id="rId17"/>
    <p:sldId id="279" r:id="rId18"/>
    <p:sldId id="267" r:id="rId19"/>
    <p:sldId id="268" r:id="rId20"/>
    <p:sldId id="269" r:id="rId21"/>
    <p:sldId id="270" r:id="rId22"/>
    <p:sldId id="271" r:id="rId23"/>
    <p:sldId id="272" r:id="rId24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F2AE"/>
    <a:srgbClr val="1600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A3B86-9B06-4EF3-9D85-19CDD917FAE8}" type="datetimeFigureOut">
              <a:rPr lang="th-TH" smtClean="0"/>
              <a:t>24/08/64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6AB1D-5302-4C3C-8B1F-D9604963CB5E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A3B86-9B06-4EF3-9D85-19CDD917FAE8}" type="datetimeFigureOut">
              <a:rPr lang="th-TH" smtClean="0"/>
              <a:t>24/08/64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6AB1D-5302-4C3C-8B1F-D9604963CB5E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A3B86-9B06-4EF3-9D85-19CDD917FAE8}" type="datetimeFigureOut">
              <a:rPr lang="th-TH" smtClean="0"/>
              <a:t>24/08/64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6AB1D-5302-4C3C-8B1F-D9604963CB5E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A3B86-9B06-4EF3-9D85-19CDD917FAE8}" type="datetimeFigureOut">
              <a:rPr lang="th-TH" smtClean="0"/>
              <a:t>24/08/64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6AB1D-5302-4C3C-8B1F-D9604963CB5E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A3B86-9B06-4EF3-9D85-19CDD917FAE8}" type="datetimeFigureOut">
              <a:rPr lang="th-TH" smtClean="0"/>
              <a:t>24/08/64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6AB1D-5302-4C3C-8B1F-D9604963CB5E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A3B86-9B06-4EF3-9D85-19CDD917FAE8}" type="datetimeFigureOut">
              <a:rPr lang="th-TH" smtClean="0"/>
              <a:t>24/08/64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6AB1D-5302-4C3C-8B1F-D9604963CB5E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A3B86-9B06-4EF3-9D85-19CDD917FAE8}" type="datetimeFigureOut">
              <a:rPr lang="th-TH" smtClean="0"/>
              <a:t>24/08/64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6AB1D-5302-4C3C-8B1F-D9604963CB5E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A3B86-9B06-4EF3-9D85-19CDD917FAE8}" type="datetimeFigureOut">
              <a:rPr lang="th-TH" smtClean="0"/>
              <a:t>24/08/64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6AB1D-5302-4C3C-8B1F-D9604963CB5E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A3B86-9B06-4EF3-9D85-19CDD917FAE8}" type="datetimeFigureOut">
              <a:rPr lang="th-TH" smtClean="0"/>
              <a:t>24/08/64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6AB1D-5302-4C3C-8B1F-D9604963CB5E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A3B86-9B06-4EF3-9D85-19CDD917FAE8}" type="datetimeFigureOut">
              <a:rPr lang="th-TH" smtClean="0"/>
              <a:t>24/08/64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6AB1D-5302-4C3C-8B1F-D9604963CB5E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A3B86-9B06-4EF3-9D85-19CDD917FAE8}" type="datetimeFigureOut">
              <a:rPr lang="th-TH" smtClean="0"/>
              <a:t>24/08/64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6AB1D-5302-4C3C-8B1F-D9604963CB5E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8A3B86-9B06-4EF3-9D85-19CDD917FAE8}" type="datetimeFigureOut">
              <a:rPr lang="th-TH" smtClean="0"/>
              <a:t>24/08/64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26AB1D-5302-4C3C-8B1F-D9604963CB5E}" type="slidenum">
              <a:rPr lang="th-TH" smtClean="0"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gif"/><Relationship Id="rId4" Type="http://schemas.openxmlformats.org/officeDocument/2006/relationships/image" Target="../media/image5.gi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chemeClr val="accent5"/>
          </a:solidFill>
        </p:spPr>
        <p:txBody>
          <a:bodyPr/>
          <a:lstStyle/>
          <a:p>
            <a:r>
              <a:rPr lang="en-US" dirty="0" smtClean="0"/>
              <a:t>SQL Command </a:t>
            </a:r>
            <a:br>
              <a:rPr lang="en-US" dirty="0" smtClean="0"/>
            </a:br>
            <a:r>
              <a:rPr lang="th-TH" dirty="0" smtClean="0"/>
              <a:t>ฉบับสมบูรณ์ </a:t>
            </a:r>
            <a:r>
              <a:rPr lang="en-US" dirty="0" smtClean="0"/>
              <a:t>02</a:t>
            </a:r>
            <a:endParaRPr lang="th-TH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h-TH" dirty="0" smtClean="0"/>
              <a:t>สุรินทร์ทิพ ศักดิ์ภูวดล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LAB JOIN TABLE</a:t>
            </a:r>
            <a:endParaRPr lang="th-TH" dirty="0"/>
          </a:p>
        </p:txBody>
      </p:sp>
      <p:sp>
        <p:nvSpPr>
          <p:cNvPr id="5" name="TextBox 4"/>
          <p:cNvSpPr txBox="1"/>
          <p:nvPr/>
        </p:nvSpPr>
        <p:spPr>
          <a:xfrm>
            <a:off x="914400" y="1066800"/>
            <a:ext cx="77724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CREATE</a:t>
            </a:r>
            <a:r>
              <a:rPr lang="en-US" sz="1600" b="1" dirty="0" smtClean="0"/>
              <a:t> TABLE [</a:t>
            </a:r>
            <a:r>
              <a:rPr lang="en-US" sz="1600" b="1" dirty="0" err="1" smtClean="0"/>
              <a:t>dbo</a:t>
            </a:r>
            <a:r>
              <a:rPr lang="en-US" sz="1600" b="1" dirty="0" smtClean="0"/>
              <a:t>].[</a:t>
            </a:r>
            <a:r>
              <a:rPr lang="en-US" sz="1600" b="1" dirty="0" err="1" smtClean="0"/>
              <a:t>Sales_car</a:t>
            </a:r>
            <a:r>
              <a:rPr lang="en-US" sz="1600" b="1" dirty="0" smtClean="0"/>
              <a:t>](</a:t>
            </a:r>
          </a:p>
          <a:p>
            <a:r>
              <a:rPr lang="en-US" sz="1600" b="1" dirty="0" smtClean="0"/>
              <a:t>	[</a:t>
            </a:r>
            <a:r>
              <a:rPr lang="en-US" sz="1600" b="1" dirty="0" err="1" smtClean="0"/>
              <a:t>Sale_ID</a:t>
            </a:r>
            <a:r>
              <a:rPr lang="en-US" sz="1600" b="1" dirty="0" smtClean="0"/>
              <a:t>] [</a:t>
            </a:r>
            <a:r>
              <a:rPr lang="en-US" sz="1600" b="1" dirty="0" err="1" smtClean="0"/>
              <a:t>nvarchar</a:t>
            </a:r>
            <a:r>
              <a:rPr lang="en-US" sz="1600" b="1" dirty="0" smtClean="0"/>
              <a:t>](50) NOT NULL,</a:t>
            </a:r>
          </a:p>
          <a:p>
            <a:r>
              <a:rPr lang="en-US" sz="1600" b="1" dirty="0" smtClean="0"/>
              <a:t>	[</a:t>
            </a:r>
            <a:r>
              <a:rPr lang="en-US" sz="1600" b="1" dirty="0" err="1" smtClean="0"/>
              <a:t>Product_ID</a:t>
            </a:r>
            <a:r>
              <a:rPr lang="en-US" sz="1600" b="1" dirty="0" smtClean="0"/>
              <a:t>] [</a:t>
            </a:r>
            <a:r>
              <a:rPr lang="en-US" sz="1600" b="1" dirty="0" err="1" smtClean="0"/>
              <a:t>nvarchar</a:t>
            </a:r>
            <a:r>
              <a:rPr lang="en-US" sz="1600" b="1" dirty="0" smtClean="0"/>
              <a:t>](50) NULL,</a:t>
            </a:r>
          </a:p>
          <a:p>
            <a:r>
              <a:rPr lang="en-US" sz="1600" b="1" dirty="0" smtClean="0"/>
              <a:t>	[</a:t>
            </a:r>
            <a:r>
              <a:rPr lang="en-US" sz="1600" b="1" dirty="0" err="1" smtClean="0"/>
              <a:t>Color_ID</a:t>
            </a:r>
            <a:r>
              <a:rPr lang="en-US" sz="1600" b="1" dirty="0" smtClean="0"/>
              <a:t>] [</a:t>
            </a:r>
            <a:r>
              <a:rPr lang="en-US" sz="1600" b="1" dirty="0" err="1" smtClean="0"/>
              <a:t>nvarchar</a:t>
            </a:r>
            <a:r>
              <a:rPr lang="en-US" sz="1600" b="1" dirty="0" smtClean="0"/>
              <a:t>](50) NULL,</a:t>
            </a:r>
          </a:p>
          <a:p>
            <a:r>
              <a:rPr lang="en-US" sz="1600" b="1" dirty="0" smtClean="0"/>
              <a:t> CONSTRAINT [</a:t>
            </a:r>
            <a:r>
              <a:rPr lang="en-US" sz="1600" b="1" dirty="0" err="1" smtClean="0"/>
              <a:t>PK_Sales_car</a:t>
            </a:r>
            <a:r>
              <a:rPr lang="en-US" sz="1600" b="1" dirty="0" smtClean="0"/>
              <a:t>] PRIMARY KEY CLUSTERED </a:t>
            </a:r>
          </a:p>
          <a:p>
            <a:r>
              <a:rPr lang="th-TH" sz="1600" dirty="0" smtClean="0"/>
              <a:t>(</a:t>
            </a:r>
          </a:p>
          <a:p>
            <a:r>
              <a:rPr lang="en-US" sz="1600" b="1" dirty="0" smtClean="0"/>
              <a:t>	[</a:t>
            </a:r>
            <a:r>
              <a:rPr lang="en-US" sz="1600" b="1" dirty="0" err="1" smtClean="0"/>
              <a:t>Sale_ID</a:t>
            </a:r>
            <a:r>
              <a:rPr lang="en-US" sz="1600" b="1" dirty="0" smtClean="0"/>
              <a:t>] ASC</a:t>
            </a:r>
          </a:p>
          <a:p>
            <a:r>
              <a:rPr lang="en-US" sz="1600" dirty="0" smtClean="0"/>
              <a:t>)WITH (PAD_INDEX</a:t>
            </a:r>
            <a:r>
              <a:rPr lang="en-US" sz="1600" b="1" dirty="0" smtClean="0"/>
              <a:t>  = OFF, STATISTICS_NORECOMPUTE  = OFF, IGNORE_DUP_KEY = OFF, ALLOW_ROW_LOCKS  = ON, ALLOW_PAGE_LOCKS  = ON) ON [PRIMARY]</a:t>
            </a:r>
          </a:p>
          <a:p>
            <a:r>
              <a:rPr lang="en-US" sz="1600" dirty="0" smtClean="0"/>
              <a:t>)</a:t>
            </a:r>
            <a:r>
              <a:rPr lang="en-US" sz="1600" b="1" dirty="0" smtClean="0"/>
              <a:t> ON [PRIMARY]</a:t>
            </a:r>
          </a:p>
          <a:p>
            <a:endParaRPr lang="th-TH" sz="1600" dirty="0" smtClean="0"/>
          </a:p>
          <a:p>
            <a:r>
              <a:rPr lang="en-US" sz="1600" dirty="0" smtClean="0"/>
              <a:t>GO</a:t>
            </a:r>
          </a:p>
          <a:p>
            <a:r>
              <a:rPr lang="en-US" sz="1600" dirty="0" smtClean="0"/>
              <a:t>                       ========================================================</a:t>
            </a:r>
          </a:p>
          <a:p>
            <a:r>
              <a:rPr lang="en-US" sz="1600" dirty="0" smtClean="0"/>
              <a:t>delete</a:t>
            </a:r>
            <a:r>
              <a:rPr lang="en-US" sz="1600" b="1" dirty="0" smtClean="0"/>
              <a:t>  from </a:t>
            </a:r>
            <a:r>
              <a:rPr lang="en-US" sz="1600" b="1" dirty="0" err="1" smtClean="0"/>
              <a:t>sales_car</a:t>
            </a:r>
            <a:endParaRPr lang="en-US" sz="1600" b="1" dirty="0" smtClean="0"/>
          </a:p>
          <a:p>
            <a:endParaRPr lang="en-US" sz="1600" b="1" dirty="0" smtClean="0"/>
          </a:p>
          <a:p>
            <a:r>
              <a:rPr lang="en-US" sz="1600" dirty="0" smtClean="0"/>
              <a:t> insert</a:t>
            </a:r>
            <a:r>
              <a:rPr lang="en-US" sz="1600" b="1" dirty="0" smtClean="0"/>
              <a:t> into </a:t>
            </a:r>
            <a:r>
              <a:rPr lang="en-US" sz="1600" b="1" dirty="0" err="1" smtClean="0"/>
              <a:t>sales_car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Sale_ID,Product_Id,Color_Id</a:t>
            </a:r>
            <a:r>
              <a:rPr lang="en-US" sz="1600" b="1" dirty="0" smtClean="0"/>
              <a:t>)</a:t>
            </a:r>
          </a:p>
          <a:p>
            <a:r>
              <a:rPr lang="en-US" sz="1600" b="1" dirty="0" smtClean="0"/>
              <a:t> values('S001','PD001','CL001')</a:t>
            </a:r>
          </a:p>
          <a:p>
            <a:r>
              <a:rPr lang="th-TH" sz="1600" b="1" dirty="0" smtClean="0"/>
              <a:t> </a:t>
            </a:r>
          </a:p>
          <a:p>
            <a:r>
              <a:rPr lang="en-US" sz="1600" b="1" dirty="0" smtClean="0"/>
              <a:t> insert into </a:t>
            </a:r>
            <a:r>
              <a:rPr lang="en-US" sz="1600" b="1" dirty="0" err="1" smtClean="0"/>
              <a:t>sales_car</a:t>
            </a:r>
            <a:endParaRPr lang="en-US" sz="1600" b="1" dirty="0" smtClean="0"/>
          </a:p>
          <a:p>
            <a:r>
              <a:rPr lang="en-US" sz="1600" b="1" dirty="0" smtClean="0"/>
              <a:t> values('S002','PD002','CL002')</a:t>
            </a:r>
            <a:endParaRPr lang="th-TH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Color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delete</a:t>
            </a:r>
            <a:r>
              <a:rPr lang="en-US" b="1" dirty="0" smtClean="0"/>
              <a:t>  from </a:t>
            </a:r>
            <a:r>
              <a:rPr lang="en-US" b="1" dirty="0" smtClean="0">
                <a:solidFill>
                  <a:srgbClr val="C00000"/>
                </a:solidFill>
              </a:rPr>
              <a:t>color</a:t>
            </a:r>
          </a:p>
          <a:p>
            <a:pPr>
              <a:buNone/>
            </a:pPr>
            <a:r>
              <a:rPr lang="en-US" dirty="0" smtClean="0"/>
              <a:t>insert</a:t>
            </a:r>
            <a:r>
              <a:rPr lang="en-US" b="1" dirty="0" smtClean="0"/>
              <a:t> into </a:t>
            </a:r>
            <a:r>
              <a:rPr lang="en-US" b="1" dirty="0" smtClean="0">
                <a:solidFill>
                  <a:srgbClr val="C00000"/>
                </a:solidFill>
              </a:rPr>
              <a:t>color</a:t>
            </a:r>
            <a:r>
              <a:rPr lang="en-US" b="1" dirty="0" smtClean="0"/>
              <a:t>(</a:t>
            </a:r>
            <a:r>
              <a:rPr lang="en-US" b="1" i="1" dirty="0" err="1" smtClean="0">
                <a:solidFill>
                  <a:srgbClr val="2A0DFF"/>
                </a:solidFill>
              </a:rPr>
              <a:t>Color_id,Color_desc</a:t>
            </a:r>
            <a:r>
              <a:rPr lang="en-US" b="1" dirty="0" smtClean="0"/>
              <a:t>) values('CL001','Red')</a:t>
            </a:r>
          </a:p>
          <a:p>
            <a:pPr>
              <a:buNone/>
            </a:pPr>
            <a:r>
              <a:rPr lang="en-US" dirty="0" smtClean="0"/>
              <a:t>insert</a:t>
            </a:r>
            <a:r>
              <a:rPr lang="en-US" b="1" dirty="0" smtClean="0"/>
              <a:t> into </a:t>
            </a:r>
            <a:r>
              <a:rPr lang="en-US" b="1" dirty="0" smtClean="0">
                <a:solidFill>
                  <a:srgbClr val="C00000"/>
                </a:solidFill>
              </a:rPr>
              <a:t>color</a:t>
            </a:r>
            <a:r>
              <a:rPr lang="en-US" b="1" dirty="0" smtClean="0"/>
              <a:t> values('CL002','Green')</a:t>
            </a:r>
          </a:p>
          <a:p>
            <a:pPr>
              <a:buNone/>
            </a:pPr>
            <a:r>
              <a:rPr lang="en-US" dirty="0" smtClean="0"/>
              <a:t>insert</a:t>
            </a:r>
            <a:r>
              <a:rPr lang="en-US" b="1" dirty="0" smtClean="0"/>
              <a:t> into </a:t>
            </a:r>
            <a:r>
              <a:rPr lang="en-US" b="1" dirty="0" smtClean="0">
                <a:solidFill>
                  <a:srgbClr val="C00000"/>
                </a:solidFill>
              </a:rPr>
              <a:t>color</a:t>
            </a:r>
            <a:r>
              <a:rPr lang="en-US" b="1" dirty="0" smtClean="0"/>
              <a:t> values('CL003','Blue')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การ 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Join Table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ไม่มี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Where 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5610122"/>
              </p:ext>
            </p:extLst>
          </p:nvPr>
        </p:nvGraphicFramePr>
        <p:xfrm>
          <a:off x="4876800" y="1295400"/>
          <a:ext cx="3886200" cy="2895600"/>
        </p:xfrm>
        <a:graphic>
          <a:graphicData uri="http://schemas.openxmlformats.org/drawingml/2006/table">
            <a:tbl>
              <a:tblPr/>
              <a:tblGrid>
                <a:gridCol w="68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65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Sale_ID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Product_ID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Color_ID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PD001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PD002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Color_ID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Color_Desc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Red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Green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Blue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Sale_ID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Product_ID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Color_ID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Color_ID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Color_Desc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PD001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CL001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Red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PD001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Green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PD001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Blue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PD002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Red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PD002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Green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PD002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Blue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07731" y="2368062"/>
            <a:ext cx="3352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select</a:t>
            </a:r>
            <a:r>
              <a:rPr lang="en-US" b="1" dirty="0" smtClean="0"/>
              <a:t> * from color</a:t>
            </a:r>
          </a:p>
          <a:p>
            <a:endParaRPr lang="th-TH" dirty="0"/>
          </a:p>
        </p:txBody>
      </p:sp>
      <p:sp>
        <p:nvSpPr>
          <p:cNvPr id="9" name="Rectangle 8"/>
          <p:cNvSpPr/>
          <p:nvPr/>
        </p:nvSpPr>
        <p:spPr>
          <a:xfrm>
            <a:off x="304800" y="3352800"/>
            <a:ext cx="436606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select</a:t>
            </a:r>
            <a:r>
              <a:rPr lang="en-US" b="1" dirty="0" smtClean="0"/>
              <a:t> * from </a:t>
            </a:r>
            <a:r>
              <a:rPr lang="en-US" b="1" dirty="0" err="1" smtClean="0"/>
              <a:t>sales_car,color</a:t>
            </a:r>
            <a:endParaRPr lang="th-TH" dirty="0" smtClean="0"/>
          </a:p>
        </p:txBody>
      </p:sp>
      <p:sp>
        <p:nvSpPr>
          <p:cNvPr id="11" name="Oval Callout 10"/>
          <p:cNvSpPr/>
          <p:nvPr/>
        </p:nvSpPr>
        <p:spPr>
          <a:xfrm>
            <a:off x="838200" y="4343400"/>
            <a:ext cx="3276600" cy="1066800"/>
          </a:xfrm>
          <a:prstGeom prst="wedgeEllipseCallout">
            <a:avLst>
              <a:gd name="adj1" fmla="val 67689"/>
              <a:gd name="adj2" fmla="val -78274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800" dirty="0" smtClean="0">
                <a:solidFill>
                  <a:srgbClr val="1600B8"/>
                </a:solidFill>
              </a:rPr>
              <a:t>ข้อมูลเอามาเชื่อมกันทุกตัว</a:t>
            </a:r>
            <a:r>
              <a:rPr lang="en-US" sz="1800" dirty="0" smtClean="0">
                <a:solidFill>
                  <a:srgbClr val="1600B8"/>
                </a:solidFill>
              </a:rPr>
              <a:t>=2*3=6 ***</a:t>
            </a:r>
            <a:endParaRPr lang="th-TH" sz="1800" dirty="0" smtClean="0">
              <a:solidFill>
                <a:srgbClr val="1600B8"/>
              </a:solidFill>
            </a:endParaRPr>
          </a:p>
          <a:p>
            <a:pPr algn="ctr"/>
            <a:r>
              <a:rPr lang="th-TH" sz="1800" dirty="0" smtClean="0">
                <a:solidFill>
                  <a:srgbClr val="1600B8"/>
                </a:solidFill>
              </a:rPr>
              <a:t>ข้อมูลจะถูกจับคู่กันแบบนี้</a:t>
            </a:r>
            <a:endParaRPr lang="th-TH" sz="1800" dirty="0">
              <a:solidFill>
                <a:srgbClr val="1600B8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04800" y="1371600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select</a:t>
            </a:r>
            <a:r>
              <a:rPr lang="en-US" b="1" dirty="0" smtClean="0"/>
              <a:t> * from </a:t>
            </a:r>
            <a:r>
              <a:rPr lang="en-US" b="1" dirty="0" err="1" smtClean="0"/>
              <a:t>sales_car</a:t>
            </a:r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การ 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Join Table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มี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Where  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4800" y="1371600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 smtClean="0"/>
              <a:t>select</a:t>
            </a:r>
            <a:r>
              <a:rPr lang="en-US" sz="2400" b="1" dirty="0" smtClean="0"/>
              <a:t> * from </a:t>
            </a:r>
            <a:r>
              <a:rPr lang="en-US" sz="2400" b="1" dirty="0" err="1" smtClean="0"/>
              <a:t>sales_car</a:t>
            </a:r>
            <a:endParaRPr lang="en-US" sz="2400" b="1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304800" y="2286000"/>
            <a:ext cx="3352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select</a:t>
            </a:r>
            <a:r>
              <a:rPr lang="en-US" sz="2400" b="1" dirty="0" smtClean="0"/>
              <a:t> * from color</a:t>
            </a:r>
          </a:p>
          <a:p>
            <a:endParaRPr lang="th-TH" sz="2400" dirty="0"/>
          </a:p>
        </p:txBody>
      </p:sp>
      <p:sp>
        <p:nvSpPr>
          <p:cNvPr id="10" name="Oval Callout 9"/>
          <p:cNvSpPr/>
          <p:nvPr/>
        </p:nvSpPr>
        <p:spPr>
          <a:xfrm>
            <a:off x="838200" y="4343400"/>
            <a:ext cx="3276600" cy="1066800"/>
          </a:xfrm>
          <a:prstGeom prst="wedgeEllipseCallout">
            <a:avLst>
              <a:gd name="adj1" fmla="val 69143"/>
              <a:gd name="adj2" fmla="val -113095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800" dirty="0" smtClean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ข้อมูลเอามาเชื่อมกันทุกแบบที่เหมาะสม เลือกเอาเฉพาะที่เชื่อมกันโดยมี </a:t>
            </a:r>
            <a:r>
              <a:rPr lang="en-US" sz="1800" dirty="0" err="1" smtClean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Color_id</a:t>
            </a:r>
            <a:r>
              <a:rPr lang="en-US" sz="1800" dirty="0" smtClean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  </a:t>
            </a:r>
            <a:r>
              <a:rPr lang="th-TH" sz="1800" dirty="0" smtClean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ตรงกัน</a:t>
            </a:r>
            <a:endParaRPr lang="th-TH" sz="1800" dirty="0">
              <a:solidFill>
                <a:srgbClr val="1600B8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28600" y="3124200"/>
            <a:ext cx="4419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 smtClean="0"/>
              <a:t>select</a:t>
            </a:r>
            <a:r>
              <a:rPr lang="en-US" sz="1800" b="1" dirty="0" smtClean="0"/>
              <a:t> * from </a:t>
            </a:r>
            <a:r>
              <a:rPr lang="en-US" sz="1800" b="1" dirty="0" err="1" smtClean="0"/>
              <a:t>Sales_car,Color</a:t>
            </a:r>
            <a:endParaRPr lang="en-US" sz="1800" b="1" dirty="0" smtClean="0"/>
          </a:p>
          <a:p>
            <a:r>
              <a:rPr lang="en-US" sz="1800" dirty="0" smtClean="0"/>
              <a:t>where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Sales_car.</a:t>
            </a:r>
            <a:r>
              <a:rPr lang="en-US" sz="1800" b="1" i="1" dirty="0" err="1" smtClean="0">
                <a:solidFill>
                  <a:srgbClr val="1600B8"/>
                </a:solidFill>
              </a:rPr>
              <a:t>color_id</a:t>
            </a:r>
            <a:r>
              <a:rPr lang="en-US" sz="1800" b="1" dirty="0" smtClean="0"/>
              <a:t>=</a:t>
            </a:r>
            <a:r>
              <a:rPr lang="en-US" sz="1800" b="1" dirty="0" err="1" smtClean="0"/>
              <a:t>Color.</a:t>
            </a:r>
            <a:r>
              <a:rPr lang="en-US" sz="1800" b="1" i="1" dirty="0" err="1" smtClean="0">
                <a:solidFill>
                  <a:srgbClr val="1600B8"/>
                </a:solidFill>
              </a:rPr>
              <a:t>color_id</a:t>
            </a:r>
            <a:endParaRPr lang="th-TH" sz="1800" b="1" i="1" dirty="0">
              <a:solidFill>
                <a:srgbClr val="1600B8"/>
              </a:solidFill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4800600" y="1524000"/>
          <a:ext cx="4076699" cy="2171700"/>
        </p:xfrm>
        <a:graphic>
          <a:graphicData uri="http://schemas.openxmlformats.org/drawingml/2006/table">
            <a:tbl>
              <a:tblPr/>
              <a:tblGrid>
                <a:gridCol w="6852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25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52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2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83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Sale_ID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Product_ID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Color_ID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PD001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PD002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Color_ID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Color_Desc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Red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Green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Blue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Sale_ID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Product_ID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Color_ID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Color_ID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Color_Desc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PD001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CL001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Red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PD002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Green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13" name="Oval Callout 12"/>
          <p:cNvSpPr/>
          <p:nvPr/>
        </p:nvSpPr>
        <p:spPr>
          <a:xfrm>
            <a:off x="7620000" y="609600"/>
            <a:ext cx="1066800" cy="762000"/>
          </a:xfrm>
          <a:prstGeom prst="wedgeEllipseCallout">
            <a:avLst>
              <a:gd name="adj1" fmla="val -81547"/>
              <a:gd name="adj2" fmla="val 103750"/>
            </a:avLst>
          </a:prstGeom>
          <a:solidFill>
            <a:srgbClr val="EAD6B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800" dirty="0" smtClean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มีการขาย </a:t>
            </a:r>
            <a:r>
              <a:rPr lang="en-US" sz="1800" dirty="0" smtClean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2 </a:t>
            </a:r>
            <a:r>
              <a:rPr lang="th-TH" sz="1800" dirty="0" smtClean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รายการ</a:t>
            </a:r>
            <a:endParaRPr lang="th-TH" sz="1800" dirty="0">
              <a:solidFill>
                <a:srgbClr val="1600B8"/>
              </a:solidFill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การ 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Join Table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มี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Where, And 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4800" y="1371600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 smtClean="0"/>
              <a:t>select</a:t>
            </a:r>
            <a:r>
              <a:rPr lang="en-US" sz="2400" b="1" dirty="0" smtClean="0"/>
              <a:t> * from </a:t>
            </a:r>
            <a:r>
              <a:rPr lang="en-US" sz="2400" b="1" dirty="0" err="1" smtClean="0"/>
              <a:t>sales_car</a:t>
            </a:r>
            <a:endParaRPr lang="en-US" sz="2400" b="1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304800" y="2286000"/>
            <a:ext cx="3352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select</a:t>
            </a:r>
            <a:r>
              <a:rPr lang="en-US" sz="2400" b="1" dirty="0" smtClean="0"/>
              <a:t> * from color</a:t>
            </a:r>
          </a:p>
          <a:p>
            <a:endParaRPr lang="th-TH" sz="2400" dirty="0"/>
          </a:p>
        </p:txBody>
      </p:sp>
      <p:sp>
        <p:nvSpPr>
          <p:cNvPr id="10" name="Oval Callout 9"/>
          <p:cNvSpPr/>
          <p:nvPr/>
        </p:nvSpPr>
        <p:spPr>
          <a:xfrm>
            <a:off x="838200" y="4343400"/>
            <a:ext cx="3276600" cy="1066800"/>
          </a:xfrm>
          <a:prstGeom prst="wedgeEllipseCallout">
            <a:avLst>
              <a:gd name="adj1" fmla="val 69143"/>
              <a:gd name="adj2" fmla="val -113095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800" dirty="0" smtClean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ข้อมูลเอามาเชื่อมกันทุกแบบที่เหมาะสม เลือกเอาเฉพาะที่เชื่อมกันโดยมี </a:t>
            </a:r>
            <a:r>
              <a:rPr lang="en-US" sz="1800" dirty="0" err="1" smtClean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Color_id</a:t>
            </a:r>
            <a:r>
              <a:rPr lang="en-US" sz="1800" dirty="0" smtClean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  </a:t>
            </a:r>
            <a:r>
              <a:rPr lang="th-TH" sz="1800" dirty="0" smtClean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ตรงกัน</a:t>
            </a:r>
            <a:endParaRPr lang="th-TH" sz="1800" dirty="0">
              <a:solidFill>
                <a:srgbClr val="1600B8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13" name="Oval Callout 12"/>
          <p:cNvSpPr/>
          <p:nvPr/>
        </p:nvSpPr>
        <p:spPr>
          <a:xfrm>
            <a:off x="7620000" y="609600"/>
            <a:ext cx="1066800" cy="762000"/>
          </a:xfrm>
          <a:prstGeom prst="wedgeEllipseCallout">
            <a:avLst>
              <a:gd name="adj1" fmla="val -81547"/>
              <a:gd name="adj2" fmla="val 103750"/>
            </a:avLst>
          </a:prstGeom>
          <a:solidFill>
            <a:srgbClr val="EAD6B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800" dirty="0" smtClean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มีการขาย </a:t>
            </a:r>
            <a:r>
              <a:rPr lang="en-US" sz="1800" dirty="0" smtClean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2 </a:t>
            </a:r>
            <a:r>
              <a:rPr lang="th-TH" sz="1800" dirty="0" smtClean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รายการ</a:t>
            </a:r>
            <a:endParaRPr lang="th-TH" sz="1800" dirty="0">
              <a:solidFill>
                <a:srgbClr val="1600B8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04800" y="32004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800" dirty="0" smtClean="0"/>
              <a:t>select</a:t>
            </a:r>
            <a:r>
              <a:rPr lang="en-US" sz="1800" b="1" dirty="0" smtClean="0"/>
              <a:t> * from </a:t>
            </a:r>
            <a:r>
              <a:rPr lang="en-US" sz="1800" b="1" dirty="0" err="1" smtClean="0"/>
              <a:t>Sales_car,Color</a:t>
            </a:r>
            <a:endParaRPr lang="en-US" sz="1800" b="1" dirty="0" smtClean="0"/>
          </a:p>
          <a:p>
            <a:r>
              <a:rPr lang="en-US" sz="1800" dirty="0" smtClean="0"/>
              <a:t>where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Sales_car.</a:t>
            </a:r>
            <a:r>
              <a:rPr lang="en-US" sz="1800" b="1" i="1" dirty="0" err="1" smtClean="0">
                <a:solidFill>
                  <a:srgbClr val="1600B8"/>
                </a:solidFill>
              </a:rPr>
              <a:t>color_id</a:t>
            </a:r>
            <a:r>
              <a:rPr lang="en-US" sz="1800" b="1" dirty="0" smtClean="0"/>
              <a:t>=</a:t>
            </a:r>
            <a:r>
              <a:rPr lang="en-US" sz="1800" b="1" dirty="0" err="1" smtClean="0"/>
              <a:t>Color.</a:t>
            </a:r>
            <a:r>
              <a:rPr lang="en-US" sz="1800" b="1" i="1" dirty="0" err="1" smtClean="0">
                <a:solidFill>
                  <a:srgbClr val="1600B8"/>
                </a:solidFill>
              </a:rPr>
              <a:t>color_id</a:t>
            </a:r>
            <a:endParaRPr lang="en-US" sz="1800" b="1" i="1" dirty="0" smtClean="0">
              <a:solidFill>
                <a:srgbClr val="1600B8"/>
              </a:solidFill>
            </a:endParaRPr>
          </a:p>
          <a:p>
            <a:r>
              <a:rPr lang="en-US" sz="1800" dirty="0" smtClean="0"/>
              <a:t>and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Sales_car.</a:t>
            </a:r>
            <a:r>
              <a:rPr lang="en-US" sz="1800" b="1" i="1" dirty="0" err="1" smtClean="0">
                <a:solidFill>
                  <a:srgbClr val="1600B8"/>
                </a:solidFill>
              </a:rPr>
              <a:t>sale_ID</a:t>
            </a:r>
            <a:r>
              <a:rPr lang="en-US" sz="1800" b="1" dirty="0" smtClean="0"/>
              <a:t>='S001'</a:t>
            </a:r>
            <a:endParaRPr lang="th-TH" sz="1800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4648200" y="1523995"/>
          <a:ext cx="4191000" cy="2143130"/>
        </p:xfrm>
        <a:graphic>
          <a:graphicData uri="http://schemas.openxmlformats.org/drawingml/2006/table">
            <a:tbl>
              <a:tblPr/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9483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Sale_ID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Product_ID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Color_ID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483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PD001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483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PD002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4830"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483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Color_ID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Color_Desc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483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Red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483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Green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483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Blue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4830"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483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Sale_ID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Product_ID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Color_ID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Color_ID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Color_Desc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483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PD001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Red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92162"/>
          </a:xfrm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การ 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Join Table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มี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Where, And (Alias Table name)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4800" y="1371600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 smtClean="0"/>
              <a:t>select</a:t>
            </a:r>
            <a:r>
              <a:rPr lang="en-US" sz="2400" b="1" dirty="0" smtClean="0"/>
              <a:t> * from </a:t>
            </a:r>
            <a:r>
              <a:rPr lang="en-US" sz="2400" b="1" dirty="0" err="1" smtClean="0"/>
              <a:t>sales_car</a:t>
            </a:r>
            <a:endParaRPr lang="en-US" sz="2400" b="1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304800" y="2286000"/>
            <a:ext cx="3352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select</a:t>
            </a:r>
            <a:r>
              <a:rPr lang="en-US" sz="2400" b="1" dirty="0" smtClean="0"/>
              <a:t> * from color</a:t>
            </a:r>
          </a:p>
          <a:p>
            <a:endParaRPr lang="th-TH" sz="2400" dirty="0"/>
          </a:p>
        </p:txBody>
      </p:sp>
      <p:sp>
        <p:nvSpPr>
          <p:cNvPr id="10" name="Oval Callout 9"/>
          <p:cNvSpPr/>
          <p:nvPr/>
        </p:nvSpPr>
        <p:spPr>
          <a:xfrm>
            <a:off x="4495800" y="4495800"/>
            <a:ext cx="4191000" cy="990600"/>
          </a:xfrm>
          <a:prstGeom prst="wedgeEllipseCallout">
            <a:avLst>
              <a:gd name="adj1" fmla="val -32300"/>
              <a:gd name="adj2" fmla="val -117559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800" dirty="0" smtClean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ข้อมูลเอามาเชื่อมกันทุกแบบที่เหมาะสม เลือกเอาเฉพาะที่เชื่อมกันโดยมี </a:t>
            </a:r>
            <a:r>
              <a:rPr lang="en-US" sz="1800" dirty="0" err="1" smtClean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Color_id</a:t>
            </a:r>
            <a:r>
              <a:rPr lang="en-US" sz="1800" dirty="0" smtClean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  </a:t>
            </a:r>
            <a:r>
              <a:rPr lang="th-TH" sz="1800" dirty="0" smtClean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ตรงกัน</a:t>
            </a:r>
            <a:endParaRPr lang="th-TH" sz="1800" dirty="0">
              <a:solidFill>
                <a:srgbClr val="1600B8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13" name="Oval Callout 12"/>
          <p:cNvSpPr/>
          <p:nvPr/>
        </p:nvSpPr>
        <p:spPr>
          <a:xfrm>
            <a:off x="7620000" y="609600"/>
            <a:ext cx="1066800" cy="762000"/>
          </a:xfrm>
          <a:prstGeom prst="wedgeEllipseCallout">
            <a:avLst>
              <a:gd name="adj1" fmla="val -81547"/>
              <a:gd name="adj2" fmla="val 103750"/>
            </a:avLst>
          </a:prstGeom>
          <a:solidFill>
            <a:srgbClr val="EAD6B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800" dirty="0" smtClean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มีการขาย </a:t>
            </a:r>
            <a:r>
              <a:rPr lang="en-US" sz="1800" dirty="0" smtClean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2 </a:t>
            </a:r>
            <a:r>
              <a:rPr lang="th-TH" sz="1800" dirty="0" smtClean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รายการ</a:t>
            </a:r>
            <a:endParaRPr lang="th-TH" sz="1800" dirty="0">
              <a:solidFill>
                <a:srgbClr val="1600B8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04800" y="32004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800" dirty="0" smtClean="0"/>
              <a:t>select</a:t>
            </a:r>
            <a:r>
              <a:rPr lang="en-US" sz="1800" b="1" dirty="0" smtClean="0"/>
              <a:t> * from </a:t>
            </a:r>
            <a:r>
              <a:rPr lang="en-US" sz="1800" b="1" dirty="0" err="1" smtClean="0"/>
              <a:t>Sales_car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A,Color</a:t>
            </a:r>
            <a:r>
              <a:rPr lang="en-US" sz="1800" b="1" dirty="0" smtClean="0"/>
              <a:t> B</a:t>
            </a:r>
          </a:p>
          <a:p>
            <a:r>
              <a:rPr lang="en-US" sz="1800" dirty="0" smtClean="0"/>
              <a:t>where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A.</a:t>
            </a:r>
            <a:r>
              <a:rPr lang="en-US" sz="1800" b="1" i="1" dirty="0" err="1" smtClean="0">
                <a:solidFill>
                  <a:srgbClr val="1600B8"/>
                </a:solidFill>
              </a:rPr>
              <a:t>color_id</a:t>
            </a:r>
            <a:r>
              <a:rPr lang="en-US" sz="1800" b="1" dirty="0" smtClean="0"/>
              <a:t>=</a:t>
            </a:r>
            <a:r>
              <a:rPr lang="en-US" sz="1800" b="1" dirty="0" err="1" smtClean="0"/>
              <a:t>B.</a:t>
            </a:r>
            <a:r>
              <a:rPr lang="en-US" sz="1800" b="1" i="1" dirty="0" err="1" smtClean="0">
                <a:solidFill>
                  <a:srgbClr val="1600B8"/>
                </a:solidFill>
              </a:rPr>
              <a:t>color_id</a:t>
            </a:r>
            <a:endParaRPr lang="en-US" sz="1800" b="1" i="1" dirty="0" smtClean="0">
              <a:solidFill>
                <a:srgbClr val="1600B8"/>
              </a:solidFill>
            </a:endParaRPr>
          </a:p>
          <a:p>
            <a:r>
              <a:rPr lang="en-US" sz="1800" dirty="0" smtClean="0"/>
              <a:t>and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A.</a:t>
            </a:r>
            <a:r>
              <a:rPr lang="en-US" sz="1800" b="1" i="1" dirty="0" err="1" smtClean="0">
                <a:solidFill>
                  <a:srgbClr val="1600B8"/>
                </a:solidFill>
              </a:rPr>
              <a:t>sale_ID</a:t>
            </a:r>
            <a:r>
              <a:rPr lang="en-US" sz="1800" b="1" dirty="0" smtClean="0"/>
              <a:t>='S001'</a:t>
            </a:r>
            <a:endParaRPr lang="th-TH" sz="1800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4648200" y="1523995"/>
          <a:ext cx="4191000" cy="2143130"/>
        </p:xfrm>
        <a:graphic>
          <a:graphicData uri="http://schemas.openxmlformats.org/drawingml/2006/table">
            <a:tbl>
              <a:tblPr/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9483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Sale_ID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Product_ID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Color_ID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483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PD001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483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PD002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4830"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483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Color_ID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Color_Desc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483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Red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483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Green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483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Blue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4830"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483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Sale_ID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Product_ID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Color_ID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Color_ID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Color_Desc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483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PD001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Red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11" name="Oval Callout 10"/>
          <p:cNvSpPr/>
          <p:nvPr/>
        </p:nvSpPr>
        <p:spPr>
          <a:xfrm>
            <a:off x="609600" y="4572000"/>
            <a:ext cx="2895600" cy="914400"/>
          </a:xfrm>
          <a:prstGeom prst="wedgeEllipseCallout">
            <a:avLst>
              <a:gd name="adj1" fmla="val 47917"/>
              <a:gd name="adj2" fmla="val -168750"/>
            </a:avLst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smtClean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เขียนแบบใช้ชื่อเล่น</a:t>
            </a:r>
            <a:endParaRPr lang="th-TH" b="1" dirty="0">
              <a:solidFill>
                <a:srgbClr val="1600B8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/>
          </a:solidFill>
        </p:spPr>
        <p:txBody>
          <a:bodyPr/>
          <a:lstStyle/>
          <a:p>
            <a:r>
              <a:rPr lang="en-US" dirty="0" smtClean="0">
                <a:latin typeface="AngsanaUPC" pitchFamily="18" charset="-34"/>
                <a:cs typeface="AngsanaUPC" pitchFamily="18" charset="-34"/>
              </a:rPr>
              <a:t>JOIN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การเขียน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2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แบบนี้ ผลลัพธ์เหมือนกัน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1241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/>
              <a:t>select</a:t>
            </a:r>
            <a:r>
              <a:rPr lang="en-US" sz="2400" b="1" dirty="0"/>
              <a:t> * from </a:t>
            </a:r>
            <a:r>
              <a:rPr lang="en-US" sz="2400" b="1" dirty="0" err="1"/>
              <a:t>Sales_car,Color</a:t>
            </a:r>
            <a:endParaRPr lang="en-US" sz="2400" b="1" dirty="0"/>
          </a:p>
          <a:p>
            <a:pPr>
              <a:buNone/>
            </a:pPr>
            <a:r>
              <a:rPr lang="en-US" sz="2400" dirty="0"/>
              <a:t>where</a:t>
            </a:r>
            <a:r>
              <a:rPr lang="en-US" sz="2400" b="1" dirty="0"/>
              <a:t> </a:t>
            </a:r>
            <a:r>
              <a:rPr lang="en-US" sz="2400" b="1" dirty="0" err="1"/>
              <a:t>Sales_car.color_id</a:t>
            </a:r>
            <a:r>
              <a:rPr lang="en-US" sz="2400" b="1" dirty="0"/>
              <a:t>=</a:t>
            </a:r>
            <a:r>
              <a:rPr lang="en-US" sz="2400" b="1" dirty="0" err="1"/>
              <a:t>Color.color_id</a:t>
            </a:r>
            <a:endParaRPr lang="en-US" sz="2400" b="1" dirty="0"/>
          </a:p>
          <a:p>
            <a:pPr>
              <a:buNone/>
            </a:pPr>
            <a:endParaRPr lang="th-TH" sz="2400" dirty="0"/>
          </a:p>
          <a:p>
            <a:pPr>
              <a:buNone/>
            </a:pPr>
            <a:r>
              <a:rPr lang="en-US" sz="2400" dirty="0"/>
              <a:t>SELECT</a:t>
            </a:r>
            <a:r>
              <a:rPr lang="en-US" sz="2400" b="1" dirty="0"/>
              <a:t> * FROM </a:t>
            </a:r>
            <a:r>
              <a:rPr lang="en-US" sz="2400" b="1" dirty="0" err="1"/>
              <a:t>Sales_car</a:t>
            </a:r>
            <a:r>
              <a:rPr lang="en-US" sz="2400" b="1" dirty="0"/>
              <a:t> </a:t>
            </a:r>
          </a:p>
          <a:p>
            <a:pPr>
              <a:buNone/>
            </a:pPr>
            <a:r>
              <a:rPr lang="en-US" sz="2400" dirty="0">
                <a:solidFill>
                  <a:srgbClr val="1600B8"/>
                </a:solidFill>
              </a:rPr>
              <a:t>INNER</a:t>
            </a:r>
            <a:r>
              <a:rPr lang="en-US" sz="2400" b="1" dirty="0">
                <a:solidFill>
                  <a:srgbClr val="1600B8"/>
                </a:solidFill>
              </a:rPr>
              <a:t> JOIN </a:t>
            </a:r>
            <a:r>
              <a:rPr lang="en-US" sz="2400" b="1" dirty="0"/>
              <a:t>Color </a:t>
            </a:r>
          </a:p>
          <a:p>
            <a:pPr>
              <a:buNone/>
            </a:pPr>
            <a:r>
              <a:rPr lang="en-US" sz="2400" dirty="0">
                <a:solidFill>
                  <a:srgbClr val="0070C0"/>
                </a:solidFill>
              </a:rPr>
              <a:t>ON</a:t>
            </a:r>
            <a:r>
              <a:rPr lang="en-US" sz="2400" b="1" dirty="0"/>
              <a:t> </a:t>
            </a:r>
            <a:r>
              <a:rPr lang="en-US" sz="2400" b="1" dirty="0" err="1"/>
              <a:t>Sales_car.color_id</a:t>
            </a:r>
            <a:r>
              <a:rPr lang="en-US" sz="2400" b="1" dirty="0"/>
              <a:t>=</a:t>
            </a:r>
            <a:r>
              <a:rPr lang="en-US" sz="2400" b="1" dirty="0" err="1"/>
              <a:t>Color.color_id</a:t>
            </a:r>
            <a:endParaRPr lang="th-TH" sz="24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09600" y="4800600"/>
          <a:ext cx="6324599" cy="1447800"/>
        </p:xfrm>
        <a:graphic>
          <a:graphicData uri="http://schemas.openxmlformats.org/drawingml/2006/table">
            <a:tbl>
              <a:tblPr/>
              <a:tblGrid>
                <a:gridCol w="10631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53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31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31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799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826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Sale_ID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Product_ID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Color_ID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Color_ID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Color_Desc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PD001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CL001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CL001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Red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PD002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CL002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Green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Oval Callout 5"/>
          <p:cNvSpPr/>
          <p:nvPr/>
        </p:nvSpPr>
        <p:spPr>
          <a:xfrm>
            <a:off x="6934200" y="2514600"/>
            <a:ext cx="2057400" cy="1295400"/>
          </a:xfrm>
          <a:prstGeom prst="wedgeEllipseCallout">
            <a:avLst>
              <a:gd name="adj1" fmla="val -116833"/>
              <a:gd name="adj2" fmla="val -35081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800" dirty="0" smtClean="0">
                <a:solidFill>
                  <a:srgbClr val="C00000"/>
                </a:solidFill>
              </a:rPr>
              <a:t>วิชา </a:t>
            </a:r>
            <a:r>
              <a:rPr lang="en-US" sz="1800" dirty="0" smtClean="0">
                <a:solidFill>
                  <a:srgbClr val="C00000"/>
                </a:solidFill>
              </a:rPr>
              <a:t>Data Warehouse </a:t>
            </a:r>
            <a:r>
              <a:rPr lang="th-TH" sz="1800" dirty="0" smtClean="0">
                <a:solidFill>
                  <a:srgbClr val="C00000"/>
                </a:solidFill>
              </a:rPr>
              <a:t>จะใช้แบบนี้</a:t>
            </a:r>
            <a:endParaRPr lang="th-TH" sz="1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44562"/>
          </a:xfrm>
        </p:spPr>
        <p:txBody>
          <a:bodyPr>
            <a:normAutofit/>
          </a:bodyPr>
          <a:lstStyle/>
          <a:p>
            <a:r>
              <a:rPr lang="th-TH" sz="32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ข้อสังเกตการ </a:t>
            </a:r>
            <a:r>
              <a:rPr lang="en-US" sz="32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JOIN </a:t>
            </a:r>
            <a:r>
              <a:rPr lang="th-TH" sz="32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1 </a:t>
            </a:r>
            <a:r>
              <a:rPr lang="en-US" sz="32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Table </a:t>
            </a:r>
            <a:r>
              <a:rPr lang="th-TH" sz="32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และมากกว่า 2 </a:t>
            </a:r>
            <a:r>
              <a:rPr lang="en-US" sz="32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Table</a:t>
            </a:r>
            <a:endParaRPr lang="en-US" sz="32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38200" y="102076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800" dirty="0" smtClean="0"/>
              <a:t>Select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Sale_Id</a:t>
            </a:r>
            <a:r>
              <a:rPr lang="en-US" sz="1800" b="1" dirty="0" smtClean="0"/>
              <a:t>, </a:t>
            </a:r>
            <a:r>
              <a:rPr lang="en-US" sz="1800" b="1" dirty="0" err="1" smtClean="0"/>
              <a:t>Product_Id</a:t>
            </a:r>
            <a:r>
              <a:rPr lang="en-US" sz="1800" b="1" dirty="0" smtClean="0"/>
              <a:t>, </a:t>
            </a:r>
            <a:r>
              <a:rPr lang="en-US" sz="1800" b="1" dirty="0" err="1" smtClean="0"/>
              <a:t>Color_id</a:t>
            </a:r>
            <a:r>
              <a:rPr lang="en-US" sz="1800" b="1" dirty="0" smtClean="0"/>
              <a:t> </a:t>
            </a:r>
          </a:p>
          <a:p>
            <a:r>
              <a:rPr lang="en-US" sz="1800" b="1" dirty="0" smtClean="0"/>
              <a:t>from </a:t>
            </a:r>
            <a:r>
              <a:rPr lang="en-US" sz="1800" b="1" dirty="0" err="1" smtClean="0">
                <a:solidFill>
                  <a:srgbClr val="0070C0"/>
                </a:solidFill>
              </a:rPr>
              <a:t>sales_car</a:t>
            </a:r>
            <a:endParaRPr lang="en-US" sz="1800" b="1" dirty="0" smtClean="0">
              <a:solidFill>
                <a:srgbClr val="0070C0"/>
              </a:solidFill>
            </a:endParaRPr>
          </a:p>
        </p:txBody>
      </p:sp>
      <p:sp>
        <p:nvSpPr>
          <p:cNvPr id="6" name="Oval Callout 5"/>
          <p:cNvSpPr/>
          <p:nvPr/>
        </p:nvSpPr>
        <p:spPr>
          <a:xfrm>
            <a:off x="1295400" y="1905000"/>
            <a:ext cx="2971800" cy="914400"/>
          </a:xfrm>
          <a:prstGeom prst="wedgeEllipseCallout">
            <a:avLst>
              <a:gd name="adj1" fmla="val 16482"/>
              <a:gd name="adj2" fmla="val -111364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dirty="0" smtClean="0">
                <a:solidFill>
                  <a:srgbClr val="0070C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ไม่ระบุ </a:t>
            </a:r>
            <a:r>
              <a:rPr lang="en-US" sz="2400" dirty="0" smtClean="0">
                <a:solidFill>
                  <a:srgbClr val="0070C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Table </a:t>
            </a:r>
            <a:r>
              <a:rPr lang="th-TH" sz="2400" dirty="0" smtClean="0">
                <a:solidFill>
                  <a:srgbClr val="0070C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กรณีมีเพียง 1 </a:t>
            </a:r>
            <a:r>
              <a:rPr lang="en-US" sz="2400" dirty="0" smtClean="0">
                <a:solidFill>
                  <a:srgbClr val="0070C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Table</a:t>
            </a:r>
            <a:endParaRPr lang="en-US" sz="2400" dirty="0">
              <a:solidFill>
                <a:srgbClr val="0070C0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57200" y="3886200"/>
            <a:ext cx="81153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h-TH" dirty="0"/>
          </a:p>
          <a:p>
            <a:r>
              <a:rPr lang="en-US" dirty="0">
                <a:solidFill>
                  <a:srgbClr val="0000FF"/>
                </a:solidFill>
              </a:rPr>
              <a:t>select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Sales_car</a:t>
            </a:r>
            <a:r>
              <a:rPr lang="en-US" dirty="0" err="1">
                <a:solidFill>
                  <a:srgbClr val="808080"/>
                </a:solidFill>
              </a:rPr>
              <a:t>.</a:t>
            </a:r>
            <a:r>
              <a:rPr lang="en-US" dirty="0" err="1">
                <a:solidFill>
                  <a:srgbClr val="00B050"/>
                </a:solidFill>
              </a:rPr>
              <a:t>Sale_id</a:t>
            </a:r>
            <a:r>
              <a:rPr lang="en-US" dirty="0">
                <a:solidFill>
                  <a:srgbClr val="808080"/>
                </a:solidFill>
              </a:rPr>
              <a:t>,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Sales_car</a:t>
            </a:r>
            <a:r>
              <a:rPr lang="en-US" dirty="0" err="1">
                <a:solidFill>
                  <a:srgbClr val="808080"/>
                </a:solidFill>
              </a:rPr>
              <a:t>.</a:t>
            </a:r>
            <a:r>
              <a:rPr lang="en-US" dirty="0" err="1">
                <a:solidFill>
                  <a:srgbClr val="00B050"/>
                </a:solidFill>
              </a:rPr>
              <a:t>color_id</a:t>
            </a:r>
            <a:r>
              <a:rPr lang="en-US" dirty="0">
                <a:solidFill>
                  <a:srgbClr val="808080"/>
                </a:solidFill>
              </a:rPr>
              <a:t>,</a:t>
            </a:r>
            <a:r>
              <a:rPr lang="en-US" dirty="0">
                <a:solidFill>
                  <a:prstClr val="black"/>
                </a:solidFill>
              </a:rPr>
              <a:t> </a:t>
            </a:r>
          </a:p>
          <a:p>
            <a:r>
              <a:rPr lang="en-US" dirty="0" err="1">
                <a:solidFill>
                  <a:srgbClr val="C00000"/>
                </a:solidFill>
              </a:rPr>
              <a:t>Color</a:t>
            </a:r>
            <a:r>
              <a:rPr lang="en-US" dirty="0" err="1">
                <a:solidFill>
                  <a:srgbClr val="808080"/>
                </a:solidFill>
              </a:rPr>
              <a:t>.</a:t>
            </a:r>
            <a:r>
              <a:rPr lang="en-US" dirty="0" err="1">
                <a:solidFill>
                  <a:srgbClr val="00B050"/>
                </a:solidFill>
              </a:rPr>
              <a:t>Color_desc</a:t>
            </a:r>
            <a:endParaRPr lang="en-US" dirty="0">
              <a:solidFill>
                <a:srgbClr val="00B050"/>
              </a:solidFill>
            </a:endParaRPr>
          </a:p>
          <a:p>
            <a:r>
              <a:rPr lang="en-US" dirty="0">
                <a:solidFill>
                  <a:srgbClr val="0000FF"/>
                </a:solidFill>
              </a:rPr>
              <a:t>from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Sales_car,Color</a:t>
            </a:r>
            <a:endParaRPr lang="en-US" dirty="0">
              <a:solidFill>
                <a:srgbClr val="C00000"/>
              </a:solidFill>
            </a:endParaRPr>
          </a:p>
          <a:p>
            <a:r>
              <a:rPr lang="en-US" dirty="0">
                <a:solidFill>
                  <a:srgbClr val="0000FF"/>
                </a:solidFill>
              </a:rPr>
              <a:t>where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Sales_car</a:t>
            </a:r>
            <a:r>
              <a:rPr lang="en-US" dirty="0" err="1">
                <a:solidFill>
                  <a:srgbClr val="808080"/>
                </a:solidFill>
              </a:rPr>
              <a:t>.</a:t>
            </a:r>
            <a:r>
              <a:rPr lang="en-US" dirty="0" err="1">
                <a:solidFill>
                  <a:srgbClr val="00B050"/>
                </a:solidFill>
              </a:rPr>
              <a:t>color_id</a:t>
            </a:r>
            <a:r>
              <a:rPr lang="en-US" dirty="0">
                <a:solidFill>
                  <a:srgbClr val="808080"/>
                </a:solidFill>
              </a:rPr>
              <a:t>=</a:t>
            </a:r>
            <a:r>
              <a:rPr lang="en-US" dirty="0" err="1">
                <a:solidFill>
                  <a:srgbClr val="C00000"/>
                </a:solidFill>
              </a:rPr>
              <a:t>Color</a:t>
            </a:r>
            <a:r>
              <a:rPr lang="en-US" dirty="0" err="1">
                <a:solidFill>
                  <a:srgbClr val="808080"/>
                </a:solidFill>
              </a:rPr>
              <a:t>.</a:t>
            </a:r>
            <a:r>
              <a:rPr lang="en-US" dirty="0" err="1">
                <a:solidFill>
                  <a:srgbClr val="00B050"/>
                </a:solidFill>
              </a:rPr>
              <a:t>color_id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9" name="Oval Callout 8"/>
          <p:cNvSpPr/>
          <p:nvPr/>
        </p:nvSpPr>
        <p:spPr>
          <a:xfrm>
            <a:off x="4953000" y="2895599"/>
            <a:ext cx="3886200" cy="1106269"/>
          </a:xfrm>
          <a:prstGeom prst="wedgeEllipseCallout">
            <a:avLst>
              <a:gd name="adj1" fmla="val -50017"/>
              <a:gd name="adj2" fmla="val 79431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000" dirty="0" smtClean="0">
                <a:solidFill>
                  <a:srgbClr val="0070C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ถ้า 2 </a:t>
            </a:r>
            <a:r>
              <a:rPr lang="en-US" sz="2000" dirty="0" smtClean="0">
                <a:solidFill>
                  <a:srgbClr val="0070C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Table </a:t>
            </a:r>
            <a:r>
              <a:rPr lang="th-TH" sz="2000" dirty="0" smtClean="0">
                <a:solidFill>
                  <a:srgbClr val="0070C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หรือ</a:t>
            </a:r>
            <a:r>
              <a:rPr lang="en-US" sz="2000" dirty="0" smtClean="0">
                <a:solidFill>
                  <a:srgbClr val="0070C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2000" dirty="0" smtClean="0">
                <a:solidFill>
                  <a:srgbClr val="0070C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มากกว่าต้องระบุ </a:t>
            </a:r>
            <a:endParaRPr lang="en-US" sz="2000" dirty="0" smtClean="0">
              <a:solidFill>
                <a:srgbClr val="0070C0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algn="ctr"/>
            <a:r>
              <a:rPr lang="en-US" sz="2000" dirty="0" smtClean="0">
                <a:solidFill>
                  <a:srgbClr val="C0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Table </a:t>
            </a:r>
            <a:r>
              <a:rPr lang="en-US" sz="2000" dirty="0" err="1" smtClean="0">
                <a:solidFill>
                  <a:srgbClr val="C0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name</a:t>
            </a:r>
            <a:r>
              <a:rPr lang="en-US" sz="2000" dirty="0" err="1" smtClean="0">
                <a:solidFill>
                  <a:srgbClr val="0070C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.</a:t>
            </a:r>
            <a:r>
              <a:rPr lang="en-US" sz="2000" dirty="0" err="1" smtClean="0">
                <a:solidFill>
                  <a:srgbClr val="00B05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Field</a:t>
            </a:r>
            <a:r>
              <a:rPr lang="en-US" sz="2000" dirty="0" smtClean="0">
                <a:solidFill>
                  <a:srgbClr val="00B05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name</a:t>
            </a:r>
            <a:endParaRPr lang="en-US" sz="2000" dirty="0">
              <a:solidFill>
                <a:srgbClr val="00B050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9183773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dirty="0" smtClean="0"/>
              <a:t>GROUP BY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SELECT</a:t>
            </a:r>
            <a:r>
              <a:rPr lang="en-US" dirty="0"/>
              <a:t> </a:t>
            </a:r>
            <a:r>
              <a:rPr lang="en-US" i="1" dirty="0" err="1"/>
              <a:t>column_name</a:t>
            </a:r>
            <a:r>
              <a:rPr lang="en-US" i="1" dirty="0"/>
              <a:t>(s</a:t>
            </a:r>
            <a:r>
              <a:rPr lang="en-US" i="1" dirty="0" smtClean="0"/>
              <a:t>), [Count()],[ Sum()]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FROM </a:t>
            </a:r>
            <a:r>
              <a:rPr lang="en-US" i="1" dirty="0" err="1"/>
              <a:t>table_name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WHERE </a:t>
            </a:r>
            <a:r>
              <a:rPr lang="en-US" i="1" dirty="0"/>
              <a:t>condition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GROUP BY </a:t>
            </a:r>
            <a:r>
              <a:rPr lang="en-US" i="1" dirty="0" err="1"/>
              <a:t>column_name</a:t>
            </a:r>
            <a:r>
              <a:rPr lang="en-US" i="1" dirty="0"/>
              <a:t>(s)</a:t>
            </a:r>
            <a:br>
              <a:rPr lang="en-US" i="1" dirty="0"/>
            </a:br>
            <a:r>
              <a:rPr lang="en-US" dirty="0"/>
              <a:t>ORDER BY </a:t>
            </a:r>
            <a:r>
              <a:rPr lang="en-US" i="1" dirty="0" err="1"/>
              <a:t>column_name</a:t>
            </a:r>
            <a:r>
              <a:rPr lang="en-US" i="1" dirty="0"/>
              <a:t>(s);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8229600" cy="2514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/>
              <a:t>select</a:t>
            </a:r>
            <a:r>
              <a:rPr lang="en-US" sz="2400" b="1" dirty="0"/>
              <a:t>  </a:t>
            </a:r>
            <a:r>
              <a:rPr lang="en-US" sz="2400" b="1" dirty="0" err="1">
                <a:solidFill>
                  <a:srgbClr val="C00000"/>
                </a:solidFill>
              </a:rPr>
              <a:t>Product_type_id</a:t>
            </a:r>
            <a:r>
              <a:rPr lang="en-US" sz="2400" b="1" dirty="0" err="1"/>
              <a:t>,count</a:t>
            </a:r>
            <a:r>
              <a:rPr lang="en-US" sz="2400" b="1" dirty="0"/>
              <a:t>(</a:t>
            </a:r>
            <a:r>
              <a:rPr lang="en-US" sz="2400" b="1" dirty="0" err="1"/>
              <a:t>Product_id</a:t>
            </a:r>
            <a:r>
              <a:rPr lang="en-US" sz="2400" b="1" dirty="0"/>
              <a:t>)as Count </a:t>
            </a:r>
          </a:p>
          <a:p>
            <a:pPr>
              <a:buNone/>
            </a:pPr>
            <a:r>
              <a:rPr lang="en-US" sz="2400" dirty="0"/>
              <a:t>from</a:t>
            </a:r>
            <a:r>
              <a:rPr lang="en-US" sz="2400" b="1" dirty="0"/>
              <a:t> </a:t>
            </a:r>
            <a:r>
              <a:rPr lang="en-US" sz="2400" b="1" dirty="0" err="1"/>
              <a:t>T_Product</a:t>
            </a:r>
            <a:endParaRPr lang="en-US" sz="2400" b="1" dirty="0"/>
          </a:p>
          <a:p>
            <a:pPr>
              <a:buNone/>
            </a:pPr>
            <a:r>
              <a:rPr lang="en-US" sz="2400" dirty="0"/>
              <a:t>group</a:t>
            </a:r>
            <a:r>
              <a:rPr lang="en-US" sz="2400" b="1" dirty="0"/>
              <a:t> by </a:t>
            </a:r>
            <a:r>
              <a:rPr lang="en-US" sz="2400" b="1" dirty="0" err="1" smtClean="0">
                <a:solidFill>
                  <a:srgbClr val="C00000"/>
                </a:solidFill>
              </a:rPr>
              <a:t>Product_type_id</a:t>
            </a:r>
            <a:endParaRPr lang="en-US" sz="2400" b="1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en-US" sz="2400" b="1" dirty="0" smtClean="0"/>
          </a:p>
          <a:p>
            <a:pPr>
              <a:buNone/>
            </a:pPr>
            <a:endParaRPr lang="en-US" sz="2400" b="1" dirty="0" smtClean="0"/>
          </a:p>
          <a:p>
            <a:pPr>
              <a:buNone/>
            </a:pPr>
            <a:endParaRPr lang="en-US" sz="2400" b="1" dirty="0"/>
          </a:p>
          <a:p>
            <a:pPr>
              <a:buNone/>
            </a:pPr>
            <a:endParaRPr lang="en-US" sz="2400" b="1" dirty="0" smtClean="0"/>
          </a:p>
          <a:p>
            <a:pPr>
              <a:buNone/>
            </a:pPr>
            <a:endParaRPr lang="en-US" sz="2400" b="1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dirty="0" smtClean="0"/>
              <a:t>GROUP BY</a:t>
            </a:r>
            <a:endParaRPr lang="th-TH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096000" y="4343400"/>
          <a:ext cx="2692400" cy="1876425"/>
        </p:xfrm>
        <a:graphic>
          <a:graphicData uri="http://schemas.openxmlformats.org/drawingml/2006/table">
            <a:tbl>
              <a:tblPr/>
              <a:tblGrid>
                <a:gridCol w="17646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77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err="1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Receipt_No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Sum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F16012019G300001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222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F16012019G300002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280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F17012019G300001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92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F17012019G300002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170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019800" y="1981199"/>
          <a:ext cx="2743200" cy="1571626"/>
        </p:xfrm>
        <a:graphic>
          <a:graphicData uri="http://schemas.openxmlformats.org/drawingml/2006/table">
            <a:tbl>
              <a:tblPr/>
              <a:tblGrid>
                <a:gridCol w="15633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98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451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Product_Type_Id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51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PT001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51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PT002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51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PT004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51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PT006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451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PT008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451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PT009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04800" y="4114800"/>
            <a:ext cx="5638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2400" dirty="0" smtClean="0"/>
              <a:t>select</a:t>
            </a:r>
            <a:r>
              <a:rPr lang="en-US" sz="2400" b="1" dirty="0" smtClean="0"/>
              <a:t> </a:t>
            </a:r>
            <a:r>
              <a:rPr lang="en-US" sz="2400" b="1" dirty="0" err="1" smtClean="0">
                <a:solidFill>
                  <a:srgbClr val="C00000"/>
                </a:solidFill>
              </a:rPr>
              <a:t>Receipt_No</a:t>
            </a:r>
            <a:r>
              <a:rPr lang="en-US" sz="2400" b="1" dirty="0" err="1" smtClean="0"/>
              <a:t>,SUM</a:t>
            </a:r>
            <a:r>
              <a:rPr lang="en-US" sz="2400" b="1" dirty="0" smtClean="0"/>
              <a:t>(</a:t>
            </a:r>
            <a:r>
              <a:rPr lang="en-US" sz="2400" b="1" dirty="0" err="1" smtClean="0"/>
              <a:t>Total_Amt</a:t>
            </a:r>
            <a:r>
              <a:rPr lang="en-US" sz="2400" b="1" dirty="0" smtClean="0"/>
              <a:t>) as Sum </a:t>
            </a:r>
          </a:p>
          <a:p>
            <a:pPr>
              <a:buNone/>
            </a:pPr>
            <a:r>
              <a:rPr lang="en-US" sz="2400" dirty="0" smtClean="0"/>
              <a:t>from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T_sales_detail</a:t>
            </a:r>
            <a:endParaRPr lang="en-US" sz="2400" b="1" dirty="0" smtClean="0"/>
          </a:p>
          <a:p>
            <a:pPr>
              <a:buNone/>
            </a:pPr>
            <a:r>
              <a:rPr lang="en-US" sz="2400" dirty="0" smtClean="0"/>
              <a:t>group</a:t>
            </a:r>
            <a:r>
              <a:rPr lang="en-US" sz="2400" b="1" dirty="0" smtClean="0"/>
              <a:t> by </a:t>
            </a:r>
            <a:r>
              <a:rPr lang="en-US" sz="2400" b="1" dirty="0" err="1" smtClean="0">
                <a:solidFill>
                  <a:srgbClr val="C00000"/>
                </a:solidFill>
              </a:rPr>
              <a:t>Receipt_No</a:t>
            </a:r>
            <a:endParaRPr lang="th-TH" sz="2400" dirty="0" smtClean="0">
              <a:solidFill>
                <a:srgbClr val="C00000"/>
              </a:solidFill>
            </a:endParaRPr>
          </a:p>
          <a:p>
            <a:endParaRPr lang="th-TH" sz="2400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228600" y="3886200"/>
            <a:ext cx="8534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Callout 10"/>
          <p:cNvSpPr/>
          <p:nvPr/>
        </p:nvSpPr>
        <p:spPr>
          <a:xfrm>
            <a:off x="4114800" y="2819400"/>
            <a:ext cx="1371600" cy="685800"/>
          </a:xfrm>
          <a:prstGeom prst="wedgeEllipseCallout">
            <a:avLst>
              <a:gd name="adj1" fmla="val -97822"/>
              <a:gd name="adj2" fmla="val -5301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2" name="Oval Callout 11"/>
          <p:cNvSpPr/>
          <p:nvPr/>
        </p:nvSpPr>
        <p:spPr>
          <a:xfrm>
            <a:off x="4114800" y="2819400"/>
            <a:ext cx="1371600" cy="685800"/>
          </a:xfrm>
          <a:prstGeom prst="wedgeEllipseCallout">
            <a:avLst>
              <a:gd name="adj1" fmla="val -124058"/>
              <a:gd name="adj2" fmla="val -193415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000" dirty="0" smtClean="0">
                <a:solidFill>
                  <a:srgbClr val="C00000"/>
                </a:solidFill>
              </a:rPr>
              <a:t>มีค่าตรงกัน</a:t>
            </a:r>
            <a:endParaRPr lang="th-TH" sz="2000" dirty="0">
              <a:solidFill>
                <a:srgbClr val="C00000"/>
              </a:solidFill>
            </a:endParaRPr>
          </a:p>
        </p:txBody>
      </p:sp>
      <p:sp>
        <p:nvSpPr>
          <p:cNvPr id="15" name="Oval Callout 14"/>
          <p:cNvSpPr/>
          <p:nvPr/>
        </p:nvSpPr>
        <p:spPr>
          <a:xfrm>
            <a:off x="3810000" y="5257800"/>
            <a:ext cx="1371600" cy="685800"/>
          </a:xfrm>
          <a:prstGeom prst="wedgeEllipseCallout">
            <a:avLst>
              <a:gd name="adj1" fmla="val -97822"/>
              <a:gd name="adj2" fmla="val -5301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4" name="Oval Callout 13"/>
          <p:cNvSpPr/>
          <p:nvPr/>
        </p:nvSpPr>
        <p:spPr>
          <a:xfrm>
            <a:off x="3810000" y="5257800"/>
            <a:ext cx="1371600" cy="685800"/>
          </a:xfrm>
          <a:prstGeom prst="wedgeEllipseCallout">
            <a:avLst>
              <a:gd name="adj1" fmla="val -139112"/>
              <a:gd name="adj2" fmla="val -159006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000" dirty="0" smtClean="0">
                <a:solidFill>
                  <a:srgbClr val="C00000"/>
                </a:solidFill>
              </a:rPr>
              <a:t>มีค่าตรงกัน</a:t>
            </a:r>
            <a:endParaRPr lang="th-TH" sz="20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E-R Diagram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2057400"/>
            <a:ext cx="414516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5800" y="2057399"/>
            <a:ext cx="4648200" cy="3230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Straight Connector 6"/>
          <p:cNvCxnSpPr/>
          <p:nvPr/>
        </p:nvCxnSpPr>
        <p:spPr>
          <a:xfrm>
            <a:off x="4419600" y="1295400"/>
            <a:ext cx="0" cy="4800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4632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CBF2AE"/>
          </a:solidFill>
        </p:spPr>
        <p:txBody>
          <a:bodyPr/>
          <a:lstStyle/>
          <a:p>
            <a:r>
              <a:rPr lang="en-US" dirty="0" smtClean="0"/>
              <a:t>INSERT INTO Select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    INSERT</a:t>
            </a:r>
            <a:r>
              <a:rPr lang="en-US" sz="2800" dirty="0"/>
              <a:t> INTO </a:t>
            </a:r>
            <a:r>
              <a:rPr lang="en-US" sz="2800" i="1" dirty="0"/>
              <a:t>table2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/>
              <a:t>SELECT * FROM </a:t>
            </a:r>
            <a:r>
              <a:rPr lang="en-US" sz="2800" i="1" dirty="0"/>
              <a:t>table1</a:t>
            </a:r>
            <a:br>
              <a:rPr lang="en-US" sz="2800" i="1" dirty="0"/>
            </a:br>
            <a:r>
              <a:rPr lang="en-US" sz="2800" dirty="0"/>
              <a:t>WHERE </a:t>
            </a:r>
            <a:r>
              <a:rPr lang="en-US" sz="2800" i="1" dirty="0"/>
              <a:t>condition</a:t>
            </a:r>
            <a:r>
              <a:rPr lang="en-US" sz="2800" dirty="0" smtClean="0"/>
              <a:t>;</a:t>
            </a:r>
          </a:p>
          <a:p>
            <a:pPr>
              <a:buNone/>
            </a:pPr>
            <a:endParaRPr lang="en-US" sz="2800" dirty="0"/>
          </a:p>
          <a:p>
            <a:pPr>
              <a:buNone/>
            </a:pPr>
            <a:r>
              <a:rPr lang="en-US" sz="2800" dirty="0" smtClean="0"/>
              <a:t>    INSERT</a:t>
            </a:r>
            <a:r>
              <a:rPr lang="en-US" sz="2800" dirty="0"/>
              <a:t> INTO </a:t>
            </a:r>
            <a:r>
              <a:rPr lang="en-US" sz="2800" i="1" dirty="0"/>
              <a:t>table2 </a:t>
            </a:r>
            <a:r>
              <a:rPr lang="en-US" sz="2800" dirty="0"/>
              <a:t>(</a:t>
            </a:r>
            <a:r>
              <a:rPr lang="en-US" sz="2800" i="1" dirty="0"/>
              <a:t>column1</a:t>
            </a:r>
            <a:r>
              <a:rPr lang="en-US" sz="2800" dirty="0"/>
              <a:t>, </a:t>
            </a:r>
            <a:r>
              <a:rPr lang="en-US" sz="2800" i="1" dirty="0"/>
              <a:t>column2</a:t>
            </a:r>
            <a:r>
              <a:rPr lang="en-US" sz="2800" dirty="0"/>
              <a:t>, </a:t>
            </a:r>
            <a:r>
              <a:rPr lang="en-US" sz="2800" i="1" dirty="0"/>
              <a:t>column3</a:t>
            </a:r>
            <a:r>
              <a:rPr lang="en-US" sz="2800" dirty="0"/>
              <a:t>, ...)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/>
              <a:t>SELECT </a:t>
            </a:r>
            <a:r>
              <a:rPr lang="en-US" sz="2800" i="1" dirty="0"/>
              <a:t>column1</a:t>
            </a:r>
            <a:r>
              <a:rPr lang="en-US" sz="2800" dirty="0"/>
              <a:t>, </a:t>
            </a:r>
            <a:r>
              <a:rPr lang="en-US" sz="2800" i="1" dirty="0"/>
              <a:t>column2</a:t>
            </a:r>
            <a:r>
              <a:rPr lang="en-US" sz="2800" dirty="0"/>
              <a:t>, </a:t>
            </a:r>
            <a:r>
              <a:rPr lang="en-US" sz="2800" i="1" dirty="0"/>
              <a:t>column3</a:t>
            </a:r>
            <a:r>
              <a:rPr lang="en-US" sz="2800" dirty="0"/>
              <a:t>, ...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/>
              <a:t>FROM </a:t>
            </a:r>
            <a:r>
              <a:rPr lang="en-US" sz="2800" i="1" dirty="0"/>
              <a:t>table1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/>
              <a:t>WHERE </a:t>
            </a:r>
            <a:r>
              <a:rPr lang="en-US" sz="2800" i="1" dirty="0"/>
              <a:t>condition</a:t>
            </a:r>
            <a:r>
              <a:rPr lang="en-US" sz="2800" dirty="0"/>
              <a:t>;</a:t>
            </a:r>
            <a:endParaRPr lang="th-TH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382000" cy="1143000"/>
          </a:xfrm>
          <a:solidFill>
            <a:srgbClr val="CBF2AE"/>
          </a:solidFill>
        </p:spPr>
        <p:txBody>
          <a:bodyPr/>
          <a:lstStyle/>
          <a:p>
            <a:r>
              <a:rPr lang="en-US" dirty="0" smtClean="0"/>
              <a:t>Insert into…Select…</a:t>
            </a:r>
            <a:endParaRPr lang="th-TH" dirty="0"/>
          </a:p>
        </p:txBody>
      </p:sp>
      <p:sp>
        <p:nvSpPr>
          <p:cNvPr id="4" name="Rectangle 3"/>
          <p:cNvSpPr/>
          <p:nvPr/>
        </p:nvSpPr>
        <p:spPr>
          <a:xfrm>
            <a:off x="381000" y="2743200"/>
            <a:ext cx="8077200" cy="8463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INSERT INTO </a:t>
            </a:r>
            <a:r>
              <a:rPr lang="en-US" sz="2400" b="1" dirty="0" err="1" smtClean="0"/>
              <a:t>into</a:t>
            </a:r>
            <a:r>
              <a:rPr lang="en-US" sz="2400" b="1" dirty="0" smtClean="0"/>
              <a:t> Product</a:t>
            </a:r>
            <a:r>
              <a:rPr lang="en-US" sz="2400" b="1" i="1" dirty="0" smtClean="0">
                <a:solidFill>
                  <a:srgbClr val="0070C0"/>
                </a:solidFill>
              </a:rPr>
              <a:t>(</a:t>
            </a:r>
            <a:r>
              <a:rPr lang="en-US" sz="2400" b="1" i="1" dirty="0" err="1" smtClean="0">
                <a:solidFill>
                  <a:srgbClr val="0070C0"/>
                </a:solidFill>
              </a:rPr>
              <a:t>Product_Id</a:t>
            </a:r>
            <a:r>
              <a:rPr lang="en-US" sz="2400" b="1" i="1" dirty="0" smtClean="0">
                <a:solidFill>
                  <a:srgbClr val="0070C0"/>
                </a:solidFill>
              </a:rPr>
              <a:t>, </a:t>
            </a:r>
            <a:r>
              <a:rPr lang="en-US" sz="2400" b="1" i="1" dirty="0" err="1" smtClean="0">
                <a:solidFill>
                  <a:srgbClr val="0070C0"/>
                </a:solidFill>
              </a:rPr>
              <a:t>Product_NameThai</a:t>
            </a:r>
            <a:r>
              <a:rPr lang="en-US" sz="2400" b="1" i="1" dirty="0" smtClean="0">
                <a:solidFill>
                  <a:srgbClr val="0070C0"/>
                </a:solidFill>
              </a:rPr>
              <a:t>)</a:t>
            </a:r>
          </a:p>
          <a:p>
            <a:r>
              <a:rPr lang="en-US" sz="2400" dirty="0" smtClean="0"/>
              <a:t>SELECT </a:t>
            </a:r>
            <a:r>
              <a:rPr lang="en-US" sz="2400" b="1" i="1" dirty="0" err="1" smtClean="0">
                <a:solidFill>
                  <a:srgbClr val="0070C0"/>
                </a:solidFill>
              </a:rPr>
              <a:t>Product_Id</a:t>
            </a:r>
            <a:r>
              <a:rPr lang="en-US" sz="2400" b="1" i="1" dirty="0" smtClean="0">
                <a:solidFill>
                  <a:srgbClr val="0070C0"/>
                </a:solidFill>
              </a:rPr>
              <a:t>, </a:t>
            </a:r>
            <a:r>
              <a:rPr lang="en-US" sz="2500" b="1" i="1" dirty="0" err="1" smtClean="0">
                <a:solidFill>
                  <a:srgbClr val="0070C0"/>
                </a:solidFill>
              </a:rPr>
              <a:t>Product_NameThai</a:t>
            </a:r>
            <a:r>
              <a:rPr lang="en-US" sz="2400" b="1" i="1" dirty="0" smtClean="0">
                <a:solidFill>
                  <a:srgbClr val="0070C0"/>
                </a:solidFill>
              </a:rPr>
              <a:t>  </a:t>
            </a:r>
            <a:r>
              <a:rPr lang="en-US" sz="2400" b="1" dirty="0" smtClean="0"/>
              <a:t>from </a:t>
            </a:r>
            <a:r>
              <a:rPr lang="en-US" sz="2400" b="1" dirty="0" err="1" smtClean="0"/>
              <a:t>T_Product</a:t>
            </a:r>
            <a:endParaRPr lang="th-TH" sz="2400" dirty="0"/>
          </a:p>
        </p:txBody>
      </p:sp>
      <p:sp>
        <p:nvSpPr>
          <p:cNvPr id="5" name="Rectangle 4"/>
          <p:cNvSpPr/>
          <p:nvPr/>
        </p:nvSpPr>
        <p:spPr>
          <a:xfrm>
            <a:off x="304800" y="1676400"/>
            <a:ext cx="78486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INSERT INTO </a:t>
            </a:r>
            <a:r>
              <a:rPr lang="en-US" b="1" dirty="0" err="1" smtClean="0">
                <a:solidFill>
                  <a:srgbClr val="C00000"/>
                </a:solidFill>
              </a:rPr>
              <a:t>T_Product</a:t>
            </a:r>
            <a:endParaRPr lang="en-US" b="1" dirty="0" smtClean="0">
              <a:solidFill>
                <a:srgbClr val="C00000"/>
              </a:solidFill>
            </a:endParaRPr>
          </a:p>
          <a:p>
            <a:r>
              <a:rPr lang="en-US" dirty="0" smtClean="0"/>
              <a:t>SELECT </a:t>
            </a:r>
            <a:r>
              <a:rPr lang="en-US" b="1" dirty="0" smtClean="0"/>
              <a:t>* from </a:t>
            </a:r>
            <a:r>
              <a:rPr lang="en-US" b="1" dirty="0" smtClean="0">
                <a:solidFill>
                  <a:srgbClr val="C00000"/>
                </a:solidFill>
              </a:rPr>
              <a:t>Product </a:t>
            </a:r>
            <a:endParaRPr lang="th-TH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Update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…Select…</a:t>
            </a:r>
            <a:endParaRPr kumimoji="0" lang="th-TH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9600" y="2090172"/>
            <a:ext cx="76962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dirty="0" smtClean="0"/>
              <a:t>UPDATE</a:t>
            </a:r>
            <a:r>
              <a:rPr lang="en-US" b="1" dirty="0" smtClean="0"/>
              <a:t> </a:t>
            </a:r>
            <a:r>
              <a:rPr lang="en-US" b="1" i="1" dirty="0" err="1" smtClean="0">
                <a:solidFill>
                  <a:srgbClr val="0070C0"/>
                </a:solidFill>
              </a:rPr>
              <a:t>Sale_detail</a:t>
            </a:r>
            <a:r>
              <a:rPr lang="en-US" b="1" i="1" dirty="0" smtClean="0">
                <a:solidFill>
                  <a:srgbClr val="0070C0"/>
                </a:solidFill>
              </a:rPr>
              <a:t> 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SET</a:t>
            </a:r>
            <a:r>
              <a:rPr lang="en-US" b="1" i="1" dirty="0" smtClean="0">
                <a:solidFill>
                  <a:srgbClr val="0070C0"/>
                </a:solidFill>
              </a:rPr>
              <a:t> </a:t>
            </a:r>
            <a:r>
              <a:rPr lang="en-US" b="1" i="1" dirty="0" err="1" smtClean="0">
                <a:solidFill>
                  <a:srgbClr val="0070C0"/>
                </a:solidFill>
              </a:rPr>
              <a:t>Sale_detail.unit_price</a:t>
            </a:r>
            <a:r>
              <a:rPr lang="en-US" b="1" i="1" dirty="0" smtClean="0">
                <a:solidFill>
                  <a:srgbClr val="0070C0"/>
                </a:solidFill>
              </a:rPr>
              <a:t> </a:t>
            </a:r>
            <a:r>
              <a:rPr lang="en-US" b="1" dirty="0" smtClean="0"/>
              <a:t>=(SELECT </a:t>
            </a:r>
            <a:r>
              <a:rPr lang="en-US" b="1" i="1" dirty="0" smtClean="0">
                <a:solidFill>
                  <a:srgbClr val="0070C0"/>
                </a:solidFill>
              </a:rPr>
              <a:t>price</a:t>
            </a:r>
            <a:r>
              <a:rPr lang="en-US" b="1" dirty="0" smtClean="0"/>
              <a:t> </a:t>
            </a:r>
            <a:r>
              <a:rPr lang="en-US" dirty="0" smtClean="0"/>
              <a:t>from</a:t>
            </a:r>
            <a:r>
              <a:rPr lang="en-US" b="1" dirty="0" smtClean="0"/>
              <a:t> Product where </a:t>
            </a:r>
            <a:r>
              <a:rPr lang="en-US" b="1" i="1" dirty="0" err="1" smtClean="0">
                <a:solidFill>
                  <a:srgbClr val="0070C0"/>
                </a:solidFill>
              </a:rPr>
              <a:t>Sale_detail.productcode</a:t>
            </a:r>
            <a:r>
              <a:rPr lang="en-US" b="1" i="1" dirty="0" smtClean="0">
                <a:solidFill>
                  <a:srgbClr val="0070C0"/>
                </a:solidFill>
              </a:rPr>
              <a:t>=</a:t>
            </a:r>
            <a:r>
              <a:rPr lang="en-US" b="1" i="1" dirty="0" err="1" smtClean="0">
                <a:solidFill>
                  <a:srgbClr val="0070C0"/>
                </a:solidFill>
              </a:rPr>
              <a:t>Product.Productid</a:t>
            </a:r>
            <a:r>
              <a:rPr lang="en-US" b="1" i="1" dirty="0" smtClean="0">
                <a:solidFill>
                  <a:srgbClr val="0070C0"/>
                </a:solidFill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2400" b="1" i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sz="2400" dirty="0" smtClean="0"/>
              <a:t>insert</a:t>
            </a:r>
            <a:r>
              <a:rPr lang="en-US" sz="2400" b="1" dirty="0" smtClean="0"/>
              <a:t> into</a:t>
            </a:r>
            <a:r>
              <a:rPr lang="en-US" sz="2400" b="1" i="1" dirty="0" smtClean="0">
                <a:solidFill>
                  <a:srgbClr val="0070C0"/>
                </a:solidFill>
              </a:rPr>
              <a:t> </a:t>
            </a:r>
            <a:r>
              <a:rPr lang="en-US" sz="2400" b="1" i="1" dirty="0" err="1" smtClean="0">
                <a:solidFill>
                  <a:srgbClr val="0070C0"/>
                </a:solidFill>
              </a:rPr>
              <a:t>TT_Sales_detail</a:t>
            </a:r>
            <a:endParaRPr lang="en-US" sz="2400" b="1" i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sz="2400" dirty="0" smtClean="0"/>
              <a:t>select</a:t>
            </a:r>
            <a:r>
              <a:rPr lang="en-US" sz="2400" b="1" dirty="0" smtClean="0"/>
              <a:t>  * from</a:t>
            </a:r>
            <a:r>
              <a:rPr lang="en-US" sz="2400" b="1" i="1" dirty="0" smtClean="0">
                <a:solidFill>
                  <a:srgbClr val="0070C0"/>
                </a:solidFill>
              </a:rPr>
              <a:t> </a:t>
            </a:r>
            <a:r>
              <a:rPr lang="en-US" sz="2400" b="1" i="1" dirty="0" err="1" smtClean="0">
                <a:solidFill>
                  <a:srgbClr val="0070C0"/>
                </a:solidFill>
              </a:rPr>
              <a:t>T_Sales_detail</a:t>
            </a:r>
            <a:endParaRPr lang="en-US" sz="2400" b="1" i="1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en-US" sz="2400" b="1" i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sz="2400" dirty="0" smtClean="0"/>
              <a:t>UPDATE</a:t>
            </a:r>
            <a:r>
              <a:rPr lang="en-US" sz="2400" b="1" dirty="0" smtClean="0"/>
              <a:t> </a:t>
            </a:r>
            <a:r>
              <a:rPr lang="en-US" sz="2400" b="1" i="1" dirty="0" err="1" smtClean="0">
                <a:solidFill>
                  <a:srgbClr val="0070C0"/>
                </a:solidFill>
              </a:rPr>
              <a:t>TT_Sales_detail</a:t>
            </a:r>
            <a:r>
              <a:rPr lang="en-US" sz="2400" b="1" i="1" dirty="0" smtClean="0">
                <a:solidFill>
                  <a:srgbClr val="0070C0"/>
                </a:solidFill>
              </a:rPr>
              <a:t> </a:t>
            </a:r>
          </a:p>
          <a:p>
            <a:pPr>
              <a:buNone/>
            </a:pPr>
            <a:r>
              <a:rPr lang="en-US" sz="2400" dirty="0" smtClean="0"/>
              <a:t>SET</a:t>
            </a:r>
            <a:r>
              <a:rPr lang="en-US" sz="2400" b="1" dirty="0" smtClean="0"/>
              <a:t> </a:t>
            </a:r>
            <a:r>
              <a:rPr lang="en-US" sz="2400" b="1" i="1" dirty="0" err="1" smtClean="0">
                <a:solidFill>
                  <a:srgbClr val="0070C0"/>
                </a:solidFill>
              </a:rPr>
              <a:t>TT_Sales_detail.unit_price</a:t>
            </a:r>
            <a:r>
              <a:rPr lang="en-US" sz="2400" b="1" dirty="0" smtClean="0"/>
              <a:t> =(SELECT </a:t>
            </a:r>
            <a:r>
              <a:rPr lang="en-US" sz="2400" b="1" i="1" dirty="0" err="1" smtClean="0">
                <a:solidFill>
                  <a:srgbClr val="0070C0"/>
                </a:solidFill>
              </a:rPr>
              <a:t>Unit_price</a:t>
            </a:r>
            <a:r>
              <a:rPr lang="en-US" sz="2400" b="1" dirty="0" smtClean="0"/>
              <a:t> from </a:t>
            </a:r>
            <a:r>
              <a:rPr lang="en-US" sz="2400" b="1" dirty="0" err="1" smtClean="0"/>
              <a:t>T_Product</a:t>
            </a:r>
            <a:r>
              <a:rPr lang="en-US" sz="2400" b="1" dirty="0" smtClean="0"/>
              <a:t> </a:t>
            </a:r>
          </a:p>
          <a:p>
            <a:pPr>
              <a:buNone/>
            </a:pPr>
            <a:r>
              <a:rPr lang="en-US" sz="2400" dirty="0" smtClean="0"/>
              <a:t>WHERE</a:t>
            </a:r>
            <a:r>
              <a:rPr lang="en-US" sz="2400" b="1" dirty="0" smtClean="0"/>
              <a:t> </a:t>
            </a:r>
            <a:r>
              <a:rPr lang="en-US" sz="2400" b="1" i="1" dirty="0" err="1" smtClean="0">
                <a:solidFill>
                  <a:srgbClr val="0070C0"/>
                </a:solidFill>
              </a:rPr>
              <a:t>TT_Sales_detail.Product_Id</a:t>
            </a:r>
            <a:r>
              <a:rPr lang="en-US" sz="2400" b="1" i="1" dirty="0" smtClean="0">
                <a:solidFill>
                  <a:srgbClr val="0070C0"/>
                </a:solidFill>
              </a:rPr>
              <a:t>=</a:t>
            </a:r>
            <a:r>
              <a:rPr lang="en-US" sz="2400" b="1" i="1" dirty="0" err="1" smtClean="0">
                <a:solidFill>
                  <a:srgbClr val="0070C0"/>
                </a:solidFill>
              </a:rPr>
              <a:t>T_Product.Product_id</a:t>
            </a:r>
            <a:r>
              <a:rPr lang="en-US" sz="2400" b="1" i="1" dirty="0" smtClean="0">
                <a:solidFill>
                  <a:srgbClr val="0070C0"/>
                </a:solidFill>
              </a:rPr>
              <a:t>)</a:t>
            </a:r>
          </a:p>
          <a:p>
            <a:endParaRPr lang="th-TH" sz="2400" dirty="0" smtClean="0"/>
          </a:p>
          <a:p>
            <a:pPr>
              <a:buNone/>
            </a:pPr>
            <a:endParaRPr lang="th-TH" sz="24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81000" y="427038"/>
            <a:ext cx="8458200" cy="1143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Update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…Select… (LAB)</a:t>
            </a:r>
            <a:endParaRPr kumimoji="0" lang="th-TH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/>
          </a:solidFill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1600B8"/>
                </a:solidFill>
              </a:rPr>
              <a:t>Different Types of SQL JOINs</a:t>
            </a:r>
            <a:endParaRPr lang="th-TH" dirty="0">
              <a:solidFill>
                <a:srgbClr val="1600B8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Here </a:t>
            </a:r>
            <a:r>
              <a:rPr lang="en-US" dirty="0"/>
              <a:t>are the different types of the JOINs in SQL:</a:t>
            </a:r>
          </a:p>
          <a:p>
            <a:r>
              <a:rPr lang="en-US" b="1" dirty="0"/>
              <a:t>(INNER) JOIN</a:t>
            </a:r>
            <a:r>
              <a:rPr lang="en-US" dirty="0"/>
              <a:t>: Returns records that have matching values in both tables</a:t>
            </a:r>
          </a:p>
          <a:p>
            <a:r>
              <a:rPr lang="en-US" b="1" dirty="0"/>
              <a:t>LEFT (OUTER) JOIN</a:t>
            </a:r>
            <a:r>
              <a:rPr lang="en-US" dirty="0"/>
              <a:t>: Returns all records from the left table, and the matched records from the right table</a:t>
            </a:r>
          </a:p>
          <a:p>
            <a:r>
              <a:rPr lang="en-US" b="1" dirty="0"/>
              <a:t>RIGHT (OUTER) JOIN</a:t>
            </a:r>
            <a:r>
              <a:rPr lang="en-US" dirty="0"/>
              <a:t>: Returns all records from the right table, and the matched records from the left table</a:t>
            </a:r>
          </a:p>
          <a:p>
            <a:r>
              <a:rPr lang="en-US" b="1" dirty="0"/>
              <a:t>FULL (OUTER) JOIN</a:t>
            </a:r>
            <a:r>
              <a:rPr lang="en-US" dirty="0"/>
              <a:t>: Returns all records when there is a match in either left or right table</a:t>
            </a:r>
          </a:p>
          <a:p>
            <a:pPr>
              <a:buNone/>
            </a:pPr>
            <a:r>
              <a:rPr lang="en-US" dirty="0"/>
              <a:t>  </a:t>
            </a:r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SQL LEFT JO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05400" y="1676400"/>
            <a:ext cx="1905000" cy="1381125"/>
          </a:xfrm>
          <a:prstGeom prst="rect">
            <a:avLst/>
          </a:prstGeom>
          <a:noFill/>
        </p:spPr>
      </p:pic>
      <p:pic>
        <p:nvPicPr>
          <p:cNvPr id="1028" name="Picture 4" descr="SQL RIGHT JOI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2600" y="3810000"/>
            <a:ext cx="1905000" cy="1381125"/>
          </a:xfrm>
          <a:prstGeom prst="rect">
            <a:avLst/>
          </a:prstGeom>
          <a:noFill/>
        </p:spPr>
      </p:pic>
      <p:pic>
        <p:nvPicPr>
          <p:cNvPr id="1029" name="Picture 5" descr="SQL FULL OUTER JOI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4000" y="3657600"/>
            <a:ext cx="1905000" cy="1381125"/>
          </a:xfrm>
          <a:prstGeom prst="rect">
            <a:avLst/>
          </a:prstGeom>
          <a:noFill/>
        </p:spPr>
      </p:pic>
      <p:pic>
        <p:nvPicPr>
          <p:cNvPr id="1031" name="Picture 7" descr="SQL INNER JOIN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676400" y="1752600"/>
            <a:ext cx="1905000" cy="1381125"/>
          </a:xfrm>
          <a:prstGeom prst="rect">
            <a:avLst/>
          </a:prstGeom>
          <a:noFill/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chemeClr val="accent5"/>
          </a:solidFill>
        </p:spPr>
        <p:txBody>
          <a:bodyPr>
            <a:normAutofit/>
          </a:bodyPr>
          <a:lstStyle/>
          <a:p>
            <a:r>
              <a:rPr lang="en-US" dirty="0" smtClean="0"/>
              <a:t>Different Types of SQL JOINs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/>
          </a:solidFill>
        </p:spPr>
        <p:txBody>
          <a:bodyPr/>
          <a:lstStyle/>
          <a:p>
            <a:r>
              <a:rPr lang="en-US" b="1" dirty="0" smtClean="0"/>
              <a:t>(INNER) JOIN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dirty="0"/>
              <a:t>SELECT </a:t>
            </a:r>
            <a:r>
              <a:rPr lang="en-US" sz="2800" i="1" dirty="0" err="1"/>
              <a:t>column_name</a:t>
            </a:r>
            <a:r>
              <a:rPr lang="en-US" sz="2800" i="1" dirty="0"/>
              <a:t>(s)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/>
              <a:t>FROM </a:t>
            </a:r>
            <a:r>
              <a:rPr lang="en-US" sz="2800" i="1" dirty="0"/>
              <a:t>table1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/>
              <a:t>INNER JOIN </a:t>
            </a:r>
            <a:r>
              <a:rPr lang="en-US" sz="2800" i="1" dirty="0"/>
              <a:t>table2</a:t>
            </a:r>
            <a:br>
              <a:rPr lang="en-US" sz="2800" i="1" dirty="0"/>
            </a:br>
            <a:r>
              <a:rPr lang="en-US" sz="2800" dirty="0"/>
              <a:t>ON </a:t>
            </a:r>
            <a:r>
              <a:rPr lang="en-US" sz="2800" i="1" dirty="0"/>
              <a:t>table1.column_name </a:t>
            </a:r>
            <a:r>
              <a:rPr lang="en-US" sz="2800" dirty="0"/>
              <a:t>=</a:t>
            </a:r>
            <a:r>
              <a:rPr lang="en-US" sz="2800" i="1" dirty="0"/>
              <a:t> table2.column_name</a:t>
            </a:r>
            <a:r>
              <a:rPr lang="en-US" sz="2800" dirty="0"/>
              <a:t>;</a:t>
            </a:r>
            <a:endParaRPr lang="th-TH" sz="2800" dirty="0"/>
          </a:p>
        </p:txBody>
      </p:sp>
      <p:sp>
        <p:nvSpPr>
          <p:cNvPr id="4" name="Rectangle 3"/>
          <p:cNvSpPr/>
          <p:nvPr/>
        </p:nvSpPr>
        <p:spPr>
          <a:xfrm>
            <a:off x="838200" y="4114800"/>
            <a:ext cx="7467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SELECT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dirty="0" err="1">
                <a:solidFill>
                  <a:prstClr val="black"/>
                </a:solidFill>
              </a:rPr>
              <a:t>Sales</a:t>
            </a:r>
            <a:r>
              <a:rPr lang="en-US" sz="2000" dirty="0" err="1">
                <a:solidFill>
                  <a:srgbClr val="808080"/>
                </a:solidFill>
              </a:rPr>
              <a:t>.</a:t>
            </a:r>
            <a:r>
              <a:rPr lang="en-US" sz="2000" dirty="0" err="1">
                <a:solidFill>
                  <a:prstClr val="black"/>
                </a:solidFill>
              </a:rPr>
              <a:t>Receipt_No</a:t>
            </a:r>
            <a:r>
              <a:rPr lang="en-US" sz="2000" dirty="0" err="1">
                <a:solidFill>
                  <a:srgbClr val="808080"/>
                </a:solidFill>
              </a:rPr>
              <a:t>,</a:t>
            </a:r>
            <a:r>
              <a:rPr lang="en-US" sz="2000" dirty="0" err="1">
                <a:solidFill>
                  <a:prstClr val="black"/>
                </a:solidFill>
              </a:rPr>
              <a:t>Sales</a:t>
            </a:r>
            <a:r>
              <a:rPr lang="en-US" sz="2000" dirty="0" err="1">
                <a:solidFill>
                  <a:srgbClr val="808080"/>
                </a:solidFill>
              </a:rPr>
              <a:t>.</a:t>
            </a:r>
            <a:r>
              <a:rPr lang="en-US" sz="2000" dirty="0" err="1">
                <a:solidFill>
                  <a:prstClr val="black"/>
                </a:solidFill>
              </a:rPr>
              <a:t>Cust_Id</a:t>
            </a:r>
            <a:r>
              <a:rPr lang="en-US" sz="2000" dirty="0" err="1">
                <a:solidFill>
                  <a:srgbClr val="808080"/>
                </a:solidFill>
              </a:rPr>
              <a:t>,</a:t>
            </a:r>
            <a:r>
              <a:rPr lang="en-US" sz="2000" dirty="0" err="1">
                <a:solidFill>
                  <a:prstClr val="black"/>
                </a:solidFill>
              </a:rPr>
              <a:t>Customer</a:t>
            </a:r>
            <a:r>
              <a:rPr lang="en-US" sz="2000" dirty="0" err="1">
                <a:solidFill>
                  <a:srgbClr val="808080"/>
                </a:solidFill>
              </a:rPr>
              <a:t>.</a:t>
            </a:r>
            <a:r>
              <a:rPr lang="en-US" sz="2000" dirty="0" err="1">
                <a:solidFill>
                  <a:prstClr val="black"/>
                </a:solidFill>
              </a:rPr>
              <a:t>Cust_Name</a:t>
            </a:r>
            <a:endParaRPr lang="en-US" sz="2000" dirty="0">
              <a:solidFill>
                <a:prstClr val="black"/>
              </a:solidFill>
            </a:endParaRPr>
          </a:p>
          <a:p>
            <a:r>
              <a:rPr lang="en-US" sz="2000" dirty="0">
                <a:solidFill>
                  <a:srgbClr val="0000FF"/>
                </a:solidFill>
              </a:rPr>
              <a:t>FROM</a:t>
            </a:r>
            <a:r>
              <a:rPr lang="en-US" sz="2000" dirty="0">
                <a:solidFill>
                  <a:prstClr val="black"/>
                </a:solidFill>
              </a:rPr>
              <a:t> Sales </a:t>
            </a:r>
            <a:endParaRPr lang="en-US" sz="2000" dirty="0" smtClean="0">
              <a:solidFill>
                <a:prstClr val="black"/>
              </a:solidFill>
            </a:endParaRPr>
          </a:p>
          <a:p>
            <a:r>
              <a:rPr lang="en-US" sz="2000" dirty="0" smtClean="0">
                <a:solidFill>
                  <a:srgbClr val="808080"/>
                </a:solidFill>
              </a:rPr>
              <a:t>INNER</a:t>
            </a:r>
            <a:r>
              <a:rPr lang="en-US" sz="2000" dirty="0" smtClean="0">
                <a:solidFill>
                  <a:prstClr val="black"/>
                </a:solidFill>
              </a:rPr>
              <a:t> </a:t>
            </a:r>
            <a:r>
              <a:rPr lang="en-US" sz="2000" dirty="0">
                <a:solidFill>
                  <a:srgbClr val="808080"/>
                </a:solidFill>
              </a:rPr>
              <a:t>Join</a:t>
            </a:r>
            <a:r>
              <a:rPr lang="en-US" sz="2000" dirty="0">
                <a:solidFill>
                  <a:prstClr val="black"/>
                </a:solidFill>
              </a:rPr>
              <a:t> Customer</a:t>
            </a:r>
          </a:p>
          <a:p>
            <a:r>
              <a:rPr lang="en-US" sz="2000" dirty="0">
                <a:solidFill>
                  <a:srgbClr val="0000FF"/>
                </a:solidFill>
              </a:rPr>
              <a:t>ON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dirty="0" err="1">
                <a:solidFill>
                  <a:prstClr val="black"/>
                </a:solidFill>
              </a:rPr>
              <a:t>Sales</a:t>
            </a:r>
            <a:r>
              <a:rPr lang="en-US" sz="2000" dirty="0" err="1">
                <a:solidFill>
                  <a:srgbClr val="808080"/>
                </a:solidFill>
              </a:rPr>
              <a:t>.</a:t>
            </a:r>
            <a:r>
              <a:rPr lang="en-US" sz="2000" dirty="0" err="1">
                <a:solidFill>
                  <a:prstClr val="black"/>
                </a:solidFill>
              </a:rPr>
              <a:t>Cust_Id</a:t>
            </a:r>
            <a:r>
              <a:rPr lang="en-US" sz="2000" dirty="0">
                <a:solidFill>
                  <a:srgbClr val="808080"/>
                </a:solidFill>
              </a:rPr>
              <a:t>=</a:t>
            </a:r>
            <a:r>
              <a:rPr lang="en-US" sz="2000" dirty="0" err="1">
                <a:solidFill>
                  <a:prstClr val="black"/>
                </a:solidFill>
              </a:rPr>
              <a:t>Customer</a:t>
            </a:r>
            <a:r>
              <a:rPr lang="en-US" sz="2000" dirty="0" err="1">
                <a:solidFill>
                  <a:srgbClr val="808080"/>
                </a:solidFill>
              </a:rPr>
              <a:t>.</a:t>
            </a:r>
            <a:r>
              <a:rPr lang="en-US" sz="2000" dirty="0" err="1">
                <a:solidFill>
                  <a:prstClr val="black"/>
                </a:solidFill>
              </a:rPr>
              <a:t>Cust_Id</a:t>
            </a:r>
            <a:r>
              <a:rPr lang="en-US" sz="2000" dirty="0">
                <a:solidFill>
                  <a:srgbClr val="808080"/>
                </a:solidFill>
              </a:rPr>
              <a:t>;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1524000"/>
            <a:ext cx="76962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CD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SELECT</a:t>
            </a:r>
            <a:r>
              <a:rPr lang="en-US" dirty="0">
                <a:solidFill>
                  <a:srgbClr val="00000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 </a:t>
            </a:r>
            <a:r>
              <a:rPr lang="en-US" i="1" dirty="0" err="1">
                <a:solidFill>
                  <a:srgbClr val="00000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column_name</a:t>
            </a:r>
            <a:r>
              <a:rPr lang="en-US" i="1" dirty="0">
                <a:solidFill>
                  <a:srgbClr val="00000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(s)</a:t>
            </a:r>
            <a:r>
              <a:rPr lang="en-US" dirty="0">
                <a:latin typeface="AngsanaUPC" panose="02020603050405020304" pitchFamily="18" charset="-34"/>
                <a:cs typeface="AngsanaUPC" panose="02020603050405020304" pitchFamily="18" charset="-34"/>
              </a:rPr>
              <a:t/>
            </a:r>
            <a:br>
              <a:rPr lang="en-US" dirty="0">
                <a:latin typeface="AngsanaUPC" panose="02020603050405020304" pitchFamily="18" charset="-34"/>
                <a:cs typeface="AngsanaUPC" panose="02020603050405020304" pitchFamily="18" charset="-34"/>
              </a:rPr>
            </a:br>
            <a:r>
              <a:rPr lang="en-US" dirty="0">
                <a:solidFill>
                  <a:srgbClr val="0000CD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FROM</a:t>
            </a:r>
            <a:r>
              <a:rPr lang="en-US" dirty="0">
                <a:solidFill>
                  <a:srgbClr val="00000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 </a:t>
            </a:r>
            <a:r>
              <a:rPr lang="en-US" i="1" dirty="0">
                <a:solidFill>
                  <a:srgbClr val="00000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table1</a:t>
            </a:r>
            <a:r>
              <a:rPr lang="en-US" dirty="0">
                <a:latin typeface="AngsanaUPC" panose="02020603050405020304" pitchFamily="18" charset="-34"/>
                <a:cs typeface="AngsanaUPC" panose="02020603050405020304" pitchFamily="18" charset="-34"/>
              </a:rPr>
              <a:t/>
            </a:r>
            <a:br>
              <a:rPr lang="en-US" dirty="0">
                <a:latin typeface="AngsanaUPC" panose="02020603050405020304" pitchFamily="18" charset="-34"/>
                <a:cs typeface="AngsanaUPC" panose="02020603050405020304" pitchFamily="18" charset="-34"/>
              </a:rPr>
            </a:br>
            <a:r>
              <a:rPr lang="en-US" dirty="0">
                <a:solidFill>
                  <a:srgbClr val="0000CD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LEFT</a:t>
            </a:r>
            <a:r>
              <a:rPr lang="en-US" dirty="0">
                <a:solidFill>
                  <a:srgbClr val="00000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 </a:t>
            </a:r>
            <a:r>
              <a:rPr lang="en-US" dirty="0">
                <a:solidFill>
                  <a:srgbClr val="0000CD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JOIN</a:t>
            </a:r>
            <a:r>
              <a:rPr lang="en-US" dirty="0">
                <a:solidFill>
                  <a:srgbClr val="00000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 </a:t>
            </a:r>
            <a:r>
              <a:rPr lang="en-US" i="1" dirty="0">
                <a:solidFill>
                  <a:srgbClr val="00000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table2</a:t>
            </a:r>
            <a:br>
              <a:rPr lang="en-US" i="1" dirty="0">
                <a:solidFill>
                  <a:srgbClr val="00000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</a:br>
            <a:r>
              <a:rPr lang="en-US" dirty="0">
                <a:solidFill>
                  <a:srgbClr val="0000CD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ON</a:t>
            </a:r>
            <a:r>
              <a:rPr lang="en-US" dirty="0">
                <a:solidFill>
                  <a:srgbClr val="00000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 </a:t>
            </a:r>
            <a:r>
              <a:rPr lang="en-US" i="1" dirty="0">
                <a:solidFill>
                  <a:srgbClr val="00000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table1.column_name </a:t>
            </a:r>
            <a:r>
              <a:rPr lang="en-US" dirty="0">
                <a:solidFill>
                  <a:srgbClr val="00000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=</a:t>
            </a:r>
            <a:r>
              <a:rPr lang="en-US" i="1" dirty="0">
                <a:solidFill>
                  <a:srgbClr val="00000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 table2.column_name</a:t>
            </a:r>
            <a:r>
              <a:rPr lang="en-US" dirty="0">
                <a:solidFill>
                  <a:srgbClr val="00000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;</a:t>
            </a:r>
            <a:endParaRPr lang="en-US" dirty="0"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1338" y="3733800"/>
            <a:ext cx="67818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CD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SELECT</a:t>
            </a:r>
            <a:r>
              <a:rPr lang="en-US" dirty="0">
                <a:solidFill>
                  <a:srgbClr val="00000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 </a:t>
            </a:r>
            <a:r>
              <a:rPr lang="en-US" i="1" dirty="0" err="1">
                <a:solidFill>
                  <a:srgbClr val="00000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column_name</a:t>
            </a:r>
            <a:r>
              <a:rPr lang="en-US" i="1" dirty="0">
                <a:solidFill>
                  <a:srgbClr val="00000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(s)</a:t>
            </a:r>
            <a:r>
              <a:rPr lang="en-US" dirty="0">
                <a:latin typeface="AngsanaUPC" panose="02020603050405020304" pitchFamily="18" charset="-34"/>
                <a:cs typeface="AngsanaUPC" panose="02020603050405020304" pitchFamily="18" charset="-34"/>
              </a:rPr>
              <a:t/>
            </a:r>
            <a:br>
              <a:rPr lang="en-US" dirty="0">
                <a:latin typeface="AngsanaUPC" panose="02020603050405020304" pitchFamily="18" charset="-34"/>
                <a:cs typeface="AngsanaUPC" panose="02020603050405020304" pitchFamily="18" charset="-34"/>
              </a:rPr>
            </a:br>
            <a:r>
              <a:rPr lang="en-US" dirty="0">
                <a:solidFill>
                  <a:srgbClr val="0000CD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FROM</a:t>
            </a:r>
            <a:r>
              <a:rPr lang="en-US" dirty="0">
                <a:solidFill>
                  <a:srgbClr val="00000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 </a:t>
            </a:r>
            <a:r>
              <a:rPr lang="en-US" i="1" dirty="0">
                <a:solidFill>
                  <a:srgbClr val="00000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table1</a:t>
            </a:r>
            <a:r>
              <a:rPr lang="en-US" dirty="0">
                <a:latin typeface="AngsanaUPC" panose="02020603050405020304" pitchFamily="18" charset="-34"/>
                <a:cs typeface="AngsanaUPC" panose="02020603050405020304" pitchFamily="18" charset="-34"/>
              </a:rPr>
              <a:t/>
            </a:r>
            <a:br>
              <a:rPr lang="en-US" dirty="0">
                <a:latin typeface="AngsanaUPC" panose="02020603050405020304" pitchFamily="18" charset="-34"/>
                <a:cs typeface="AngsanaUPC" panose="02020603050405020304" pitchFamily="18" charset="-34"/>
              </a:rPr>
            </a:br>
            <a:r>
              <a:rPr lang="en-US" dirty="0">
                <a:solidFill>
                  <a:srgbClr val="0000CD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RIGHT</a:t>
            </a:r>
            <a:r>
              <a:rPr lang="en-US" dirty="0">
                <a:solidFill>
                  <a:srgbClr val="00000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 </a:t>
            </a:r>
            <a:r>
              <a:rPr lang="en-US" dirty="0">
                <a:solidFill>
                  <a:srgbClr val="0000CD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JOIN</a:t>
            </a:r>
            <a:r>
              <a:rPr lang="en-US" dirty="0">
                <a:solidFill>
                  <a:srgbClr val="00000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 </a:t>
            </a:r>
            <a:r>
              <a:rPr lang="en-US" i="1" dirty="0">
                <a:solidFill>
                  <a:srgbClr val="00000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table2</a:t>
            </a:r>
            <a:br>
              <a:rPr lang="en-US" i="1" dirty="0">
                <a:solidFill>
                  <a:srgbClr val="00000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</a:br>
            <a:r>
              <a:rPr lang="en-US" dirty="0">
                <a:solidFill>
                  <a:srgbClr val="0000CD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ON</a:t>
            </a:r>
            <a:r>
              <a:rPr lang="en-US" dirty="0">
                <a:solidFill>
                  <a:srgbClr val="00000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 </a:t>
            </a:r>
            <a:r>
              <a:rPr lang="en-US" i="1" dirty="0">
                <a:solidFill>
                  <a:srgbClr val="00000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table1.column_name </a:t>
            </a:r>
            <a:r>
              <a:rPr lang="en-US" dirty="0">
                <a:solidFill>
                  <a:srgbClr val="00000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=</a:t>
            </a:r>
            <a:r>
              <a:rPr lang="en-US" i="1" dirty="0">
                <a:solidFill>
                  <a:srgbClr val="00000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 table2.column_name</a:t>
            </a:r>
            <a:r>
              <a:rPr lang="en-US" dirty="0">
                <a:solidFill>
                  <a:srgbClr val="00000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;</a:t>
            </a:r>
            <a:endParaRPr lang="en-US" dirty="0"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51338" y="184041"/>
            <a:ext cx="8229600" cy="1143000"/>
          </a:xfrm>
          <a:prstGeom prst="rect">
            <a:avLst/>
          </a:prstGeom>
          <a:solidFill>
            <a:schemeClr val="accent5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LEFT, RIGHT JOIN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956776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2090172"/>
            <a:ext cx="59436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CD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SELECT</a:t>
            </a:r>
            <a:r>
              <a:rPr lang="en-US" dirty="0">
                <a:solidFill>
                  <a:srgbClr val="00000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 </a:t>
            </a:r>
            <a:r>
              <a:rPr lang="en-US" i="1" dirty="0" err="1">
                <a:solidFill>
                  <a:srgbClr val="00000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column_name</a:t>
            </a:r>
            <a:r>
              <a:rPr lang="en-US" i="1" dirty="0">
                <a:solidFill>
                  <a:srgbClr val="00000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(s)</a:t>
            </a:r>
            <a:r>
              <a:rPr lang="en-US" dirty="0">
                <a:latin typeface="AngsanaUPC" panose="02020603050405020304" pitchFamily="18" charset="-34"/>
                <a:cs typeface="AngsanaUPC" panose="02020603050405020304" pitchFamily="18" charset="-34"/>
              </a:rPr>
              <a:t/>
            </a:r>
            <a:br>
              <a:rPr lang="en-US" dirty="0">
                <a:latin typeface="AngsanaUPC" panose="02020603050405020304" pitchFamily="18" charset="-34"/>
                <a:cs typeface="AngsanaUPC" panose="02020603050405020304" pitchFamily="18" charset="-34"/>
              </a:rPr>
            </a:br>
            <a:r>
              <a:rPr lang="en-US" dirty="0">
                <a:solidFill>
                  <a:srgbClr val="0000CD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FROM</a:t>
            </a:r>
            <a:r>
              <a:rPr lang="en-US" dirty="0">
                <a:solidFill>
                  <a:srgbClr val="00000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 </a:t>
            </a:r>
            <a:r>
              <a:rPr lang="en-US" i="1" dirty="0">
                <a:solidFill>
                  <a:srgbClr val="00000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table1</a:t>
            </a:r>
            <a:r>
              <a:rPr lang="en-US" dirty="0">
                <a:latin typeface="AngsanaUPC" panose="02020603050405020304" pitchFamily="18" charset="-34"/>
                <a:cs typeface="AngsanaUPC" panose="02020603050405020304" pitchFamily="18" charset="-34"/>
              </a:rPr>
              <a:t/>
            </a:r>
            <a:br>
              <a:rPr lang="en-US" dirty="0">
                <a:latin typeface="AngsanaUPC" panose="02020603050405020304" pitchFamily="18" charset="-34"/>
                <a:cs typeface="AngsanaUPC" panose="02020603050405020304" pitchFamily="18" charset="-34"/>
              </a:rPr>
            </a:br>
            <a:r>
              <a:rPr lang="en-US" dirty="0">
                <a:solidFill>
                  <a:srgbClr val="0000CD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FULL</a:t>
            </a:r>
            <a:r>
              <a:rPr lang="en-US" dirty="0">
                <a:solidFill>
                  <a:srgbClr val="00000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 </a:t>
            </a:r>
            <a:r>
              <a:rPr lang="en-US" dirty="0">
                <a:solidFill>
                  <a:srgbClr val="0000CD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OUTER</a:t>
            </a:r>
            <a:r>
              <a:rPr lang="en-US" dirty="0">
                <a:solidFill>
                  <a:srgbClr val="00000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 </a:t>
            </a:r>
            <a:r>
              <a:rPr lang="en-US" dirty="0">
                <a:solidFill>
                  <a:srgbClr val="0000CD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JOIN</a:t>
            </a:r>
            <a:r>
              <a:rPr lang="en-US" dirty="0">
                <a:solidFill>
                  <a:srgbClr val="00000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 </a:t>
            </a:r>
            <a:r>
              <a:rPr lang="en-US" i="1" dirty="0">
                <a:solidFill>
                  <a:srgbClr val="00000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table2</a:t>
            </a:r>
            <a:br>
              <a:rPr lang="en-US" i="1" dirty="0">
                <a:solidFill>
                  <a:srgbClr val="00000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</a:br>
            <a:r>
              <a:rPr lang="en-US" dirty="0">
                <a:solidFill>
                  <a:srgbClr val="0000CD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ON</a:t>
            </a:r>
            <a:r>
              <a:rPr lang="en-US" dirty="0">
                <a:solidFill>
                  <a:srgbClr val="00000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 </a:t>
            </a:r>
            <a:r>
              <a:rPr lang="en-US" i="1" dirty="0">
                <a:solidFill>
                  <a:srgbClr val="00000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table1.column_name </a:t>
            </a:r>
            <a:r>
              <a:rPr lang="en-US" dirty="0">
                <a:solidFill>
                  <a:srgbClr val="00000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=</a:t>
            </a:r>
            <a:r>
              <a:rPr lang="en-US" i="1" dirty="0">
                <a:solidFill>
                  <a:srgbClr val="00000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 table2.column_name</a:t>
            </a:r>
            <a:br>
              <a:rPr lang="en-US" i="1" dirty="0">
                <a:solidFill>
                  <a:srgbClr val="00000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</a:br>
            <a:r>
              <a:rPr lang="en-US" dirty="0">
                <a:solidFill>
                  <a:srgbClr val="0000CD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WHERE</a:t>
            </a:r>
            <a:r>
              <a:rPr lang="en-US" dirty="0">
                <a:solidFill>
                  <a:srgbClr val="00000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 </a:t>
            </a:r>
            <a:r>
              <a:rPr lang="en-US" i="1" dirty="0">
                <a:solidFill>
                  <a:srgbClr val="00000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condition</a:t>
            </a:r>
            <a:r>
              <a:rPr lang="en-US" dirty="0">
                <a:solidFill>
                  <a:srgbClr val="00000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;</a:t>
            </a:r>
            <a:endParaRPr lang="en-US" dirty="0"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1338" y="184041"/>
            <a:ext cx="8229600" cy="1143000"/>
          </a:xfrm>
          <a:prstGeom prst="rect">
            <a:avLst/>
          </a:prstGeom>
          <a:solidFill>
            <a:schemeClr val="accent5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FULL JOIN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232487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ตัวอย่าง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38200" y="1417638"/>
            <a:ext cx="74676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SELECT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dirty="0" err="1">
                <a:solidFill>
                  <a:prstClr val="black"/>
                </a:solidFill>
              </a:rPr>
              <a:t>Sales</a:t>
            </a:r>
            <a:r>
              <a:rPr lang="en-US" sz="2000" dirty="0" err="1">
                <a:solidFill>
                  <a:srgbClr val="808080"/>
                </a:solidFill>
              </a:rPr>
              <a:t>.</a:t>
            </a:r>
            <a:r>
              <a:rPr lang="en-US" sz="2000" dirty="0" err="1">
                <a:solidFill>
                  <a:prstClr val="black"/>
                </a:solidFill>
              </a:rPr>
              <a:t>Receipt_No</a:t>
            </a:r>
            <a:r>
              <a:rPr lang="en-US" sz="2000" dirty="0" err="1">
                <a:solidFill>
                  <a:srgbClr val="808080"/>
                </a:solidFill>
              </a:rPr>
              <a:t>,</a:t>
            </a:r>
            <a:r>
              <a:rPr lang="en-US" sz="2000" dirty="0" err="1">
                <a:solidFill>
                  <a:prstClr val="black"/>
                </a:solidFill>
              </a:rPr>
              <a:t>Sales_Detail</a:t>
            </a:r>
            <a:r>
              <a:rPr lang="en-US" sz="2000" dirty="0" err="1">
                <a:solidFill>
                  <a:srgbClr val="808080"/>
                </a:solidFill>
              </a:rPr>
              <a:t>.</a:t>
            </a:r>
            <a:r>
              <a:rPr lang="en-US" sz="2000" dirty="0" err="1">
                <a:solidFill>
                  <a:prstClr val="black"/>
                </a:solidFill>
              </a:rPr>
              <a:t>Receipt_No</a:t>
            </a:r>
            <a:r>
              <a:rPr lang="en-US" sz="2000" dirty="0">
                <a:solidFill>
                  <a:srgbClr val="808080"/>
                </a:solidFill>
              </a:rPr>
              <a:t>,</a:t>
            </a:r>
          </a:p>
          <a:p>
            <a:r>
              <a:rPr lang="en-US" sz="2000" dirty="0" err="1">
                <a:solidFill>
                  <a:prstClr val="black"/>
                </a:solidFill>
              </a:rPr>
              <a:t>Sales_Detail</a:t>
            </a:r>
            <a:r>
              <a:rPr lang="en-US" sz="2000" dirty="0" err="1">
                <a:solidFill>
                  <a:srgbClr val="808080"/>
                </a:solidFill>
              </a:rPr>
              <a:t>.</a:t>
            </a:r>
            <a:r>
              <a:rPr lang="en-US" sz="2000" dirty="0" err="1">
                <a:solidFill>
                  <a:prstClr val="black"/>
                </a:solidFill>
              </a:rPr>
              <a:t>Product_Id</a:t>
            </a:r>
            <a:r>
              <a:rPr lang="en-US" sz="2000" dirty="0" err="1">
                <a:solidFill>
                  <a:srgbClr val="808080"/>
                </a:solidFill>
              </a:rPr>
              <a:t>,</a:t>
            </a:r>
            <a:r>
              <a:rPr lang="en-US" sz="2000" dirty="0" err="1">
                <a:solidFill>
                  <a:prstClr val="black"/>
                </a:solidFill>
              </a:rPr>
              <a:t>Sales_Detail</a:t>
            </a:r>
            <a:r>
              <a:rPr lang="en-US" sz="2000" dirty="0" err="1">
                <a:solidFill>
                  <a:srgbClr val="808080"/>
                </a:solidFill>
              </a:rPr>
              <a:t>.</a:t>
            </a:r>
            <a:r>
              <a:rPr lang="en-US" sz="2000" dirty="0" err="1">
                <a:solidFill>
                  <a:prstClr val="black"/>
                </a:solidFill>
              </a:rPr>
              <a:t>Product_NameEng</a:t>
            </a:r>
            <a:endParaRPr lang="en-US" sz="2000" dirty="0">
              <a:solidFill>
                <a:prstClr val="black"/>
              </a:solidFill>
            </a:endParaRPr>
          </a:p>
          <a:p>
            <a:r>
              <a:rPr lang="en-US" sz="2000" dirty="0">
                <a:solidFill>
                  <a:srgbClr val="0000FF"/>
                </a:solidFill>
              </a:rPr>
              <a:t>FROM</a:t>
            </a:r>
            <a:r>
              <a:rPr lang="en-US" sz="2000" dirty="0">
                <a:solidFill>
                  <a:prstClr val="black"/>
                </a:solidFill>
              </a:rPr>
              <a:t> Sales </a:t>
            </a:r>
            <a:r>
              <a:rPr lang="en-US" sz="2000" dirty="0">
                <a:solidFill>
                  <a:srgbClr val="808080"/>
                </a:solidFill>
              </a:rPr>
              <a:t>LEFT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dirty="0">
                <a:solidFill>
                  <a:srgbClr val="808080"/>
                </a:solidFill>
              </a:rPr>
              <a:t>Join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dirty="0" err="1">
                <a:solidFill>
                  <a:prstClr val="black"/>
                </a:solidFill>
              </a:rPr>
              <a:t>Sales_Detail</a:t>
            </a:r>
            <a:endParaRPr lang="en-US" sz="2000" dirty="0">
              <a:solidFill>
                <a:prstClr val="black"/>
              </a:solidFill>
            </a:endParaRPr>
          </a:p>
          <a:p>
            <a:r>
              <a:rPr lang="en-US" sz="2000" dirty="0">
                <a:solidFill>
                  <a:srgbClr val="0000FF"/>
                </a:solidFill>
              </a:rPr>
              <a:t>ON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dirty="0" err="1">
                <a:solidFill>
                  <a:prstClr val="black"/>
                </a:solidFill>
              </a:rPr>
              <a:t>Sales</a:t>
            </a:r>
            <a:r>
              <a:rPr lang="en-US" sz="2000" dirty="0" err="1">
                <a:solidFill>
                  <a:srgbClr val="808080"/>
                </a:solidFill>
              </a:rPr>
              <a:t>.</a:t>
            </a:r>
            <a:r>
              <a:rPr lang="en-US" sz="2000" dirty="0" err="1">
                <a:solidFill>
                  <a:prstClr val="black"/>
                </a:solidFill>
              </a:rPr>
              <a:t>Receipt_No</a:t>
            </a:r>
            <a:r>
              <a:rPr lang="en-US" sz="2000" dirty="0">
                <a:solidFill>
                  <a:srgbClr val="808080"/>
                </a:solidFill>
              </a:rPr>
              <a:t>=</a:t>
            </a:r>
            <a:r>
              <a:rPr lang="en-US" sz="2000" dirty="0" err="1">
                <a:solidFill>
                  <a:prstClr val="black"/>
                </a:solidFill>
              </a:rPr>
              <a:t>Sales_Detail</a:t>
            </a:r>
            <a:r>
              <a:rPr lang="en-US" sz="2000" dirty="0" err="1">
                <a:solidFill>
                  <a:srgbClr val="808080"/>
                </a:solidFill>
              </a:rPr>
              <a:t>.</a:t>
            </a:r>
            <a:r>
              <a:rPr lang="en-US" sz="2000" dirty="0" err="1">
                <a:solidFill>
                  <a:prstClr val="black"/>
                </a:solidFill>
              </a:rPr>
              <a:t>Receipt_No</a:t>
            </a:r>
            <a:r>
              <a:rPr lang="en-US" sz="2000" dirty="0" smtClean="0">
                <a:solidFill>
                  <a:srgbClr val="808080"/>
                </a:solidFill>
              </a:rPr>
              <a:t>;</a:t>
            </a:r>
          </a:p>
          <a:p>
            <a:endParaRPr lang="en-US" sz="2000" dirty="0">
              <a:solidFill>
                <a:srgbClr val="808080"/>
              </a:solidFill>
            </a:endParaRPr>
          </a:p>
          <a:p>
            <a:endParaRPr lang="en-US" sz="2000" dirty="0" smtClean="0">
              <a:solidFill>
                <a:srgbClr val="0000FF"/>
              </a:solidFill>
            </a:endParaRPr>
          </a:p>
          <a:p>
            <a:r>
              <a:rPr lang="en-US" sz="2000" dirty="0" smtClean="0">
                <a:solidFill>
                  <a:srgbClr val="0000FF"/>
                </a:solidFill>
              </a:rPr>
              <a:t>SELECT</a:t>
            </a:r>
            <a:r>
              <a:rPr lang="en-US" sz="2000" dirty="0" smtClean="0">
                <a:solidFill>
                  <a:prstClr val="black"/>
                </a:solidFill>
              </a:rPr>
              <a:t> </a:t>
            </a:r>
            <a:r>
              <a:rPr lang="en-US" sz="2000" dirty="0" err="1">
                <a:solidFill>
                  <a:prstClr val="black"/>
                </a:solidFill>
              </a:rPr>
              <a:t>Sales</a:t>
            </a:r>
            <a:r>
              <a:rPr lang="en-US" sz="2000" dirty="0" err="1">
                <a:solidFill>
                  <a:srgbClr val="808080"/>
                </a:solidFill>
              </a:rPr>
              <a:t>.</a:t>
            </a:r>
            <a:r>
              <a:rPr lang="en-US" sz="2000" dirty="0" err="1">
                <a:solidFill>
                  <a:prstClr val="black"/>
                </a:solidFill>
              </a:rPr>
              <a:t>Receipt_No</a:t>
            </a:r>
            <a:r>
              <a:rPr lang="en-US" sz="2000" dirty="0" err="1">
                <a:solidFill>
                  <a:srgbClr val="808080"/>
                </a:solidFill>
              </a:rPr>
              <a:t>,</a:t>
            </a:r>
            <a:r>
              <a:rPr lang="en-US" sz="2000" dirty="0" err="1">
                <a:solidFill>
                  <a:prstClr val="black"/>
                </a:solidFill>
              </a:rPr>
              <a:t>Sales_Detail</a:t>
            </a:r>
            <a:r>
              <a:rPr lang="en-US" sz="2000" dirty="0" err="1">
                <a:solidFill>
                  <a:srgbClr val="808080"/>
                </a:solidFill>
              </a:rPr>
              <a:t>.</a:t>
            </a:r>
            <a:r>
              <a:rPr lang="en-US" sz="2000" dirty="0" err="1">
                <a:solidFill>
                  <a:prstClr val="black"/>
                </a:solidFill>
              </a:rPr>
              <a:t>Receipt_No</a:t>
            </a:r>
            <a:r>
              <a:rPr lang="en-US" sz="2000" dirty="0">
                <a:solidFill>
                  <a:srgbClr val="808080"/>
                </a:solidFill>
              </a:rPr>
              <a:t>,</a:t>
            </a:r>
          </a:p>
          <a:p>
            <a:r>
              <a:rPr lang="en-US" sz="2000" dirty="0" err="1">
                <a:solidFill>
                  <a:prstClr val="black"/>
                </a:solidFill>
              </a:rPr>
              <a:t>Sales_Detail</a:t>
            </a:r>
            <a:r>
              <a:rPr lang="en-US" sz="2000" dirty="0" err="1">
                <a:solidFill>
                  <a:srgbClr val="808080"/>
                </a:solidFill>
              </a:rPr>
              <a:t>.</a:t>
            </a:r>
            <a:r>
              <a:rPr lang="en-US" sz="2000" dirty="0" err="1">
                <a:solidFill>
                  <a:prstClr val="black"/>
                </a:solidFill>
              </a:rPr>
              <a:t>Product_Id</a:t>
            </a:r>
            <a:r>
              <a:rPr lang="en-US" sz="2000" dirty="0" err="1">
                <a:solidFill>
                  <a:srgbClr val="808080"/>
                </a:solidFill>
              </a:rPr>
              <a:t>,</a:t>
            </a:r>
            <a:r>
              <a:rPr lang="en-US" sz="2000" dirty="0" err="1">
                <a:solidFill>
                  <a:prstClr val="black"/>
                </a:solidFill>
              </a:rPr>
              <a:t>Sales_Detail</a:t>
            </a:r>
            <a:r>
              <a:rPr lang="en-US" sz="2000" dirty="0" err="1">
                <a:solidFill>
                  <a:srgbClr val="808080"/>
                </a:solidFill>
              </a:rPr>
              <a:t>.</a:t>
            </a:r>
            <a:r>
              <a:rPr lang="en-US" sz="2000" dirty="0" err="1">
                <a:solidFill>
                  <a:prstClr val="black"/>
                </a:solidFill>
              </a:rPr>
              <a:t>Product_NameEng</a:t>
            </a:r>
            <a:endParaRPr lang="en-US" sz="2000" dirty="0">
              <a:solidFill>
                <a:prstClr val="black"/>
              </a:solidFill>
            </a:endParaRPr>
          </a:p>
          <a:p>
            <a:r>
              <a:rPr lang="en-US" sz="2000" dirty="0">
                <a:solidFill>
                  <a:srgbClr val="0000FF"/>
                </a:solidFill>
              </a:rPr>
              <a:t>FROM</a:t>
            </a:r>
            <a:r>
              <a:rPr lang="en-US" sz="2000" dirty="0">
                <a:solidFill>
                  <a:prstClr val="black"/>
                </a:solidFill>
              </a:rPr>
              <a:t> Sales </a:t>
            </a:r>
            <a:r>
              <a:rPr lang="en-US" sz="2000" dirty="0">
                <a:solidFill>
                  <a:srgbClr val="808080"/>
                </a:solidFill>
              </a:rPr>
              <a:t>RIGHT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dirty="0">
                <a:solidFill>
                  <a:srgbClr val="808080"/>
                </a:solidFill>
              </a:rPr>
              <a:t>Join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dirty="0" err="1">
                <a:solidFill>
                  <a:prstClr val="black"/>
                </a:solidFill>
              </a:rPr>
              <a:t>Sales_Detail</a:t>
            </a:r>
            <a:endParaRPr lang="en-US" sz="2000" dirty="0">
              <a:solidFill>
                <a:prstClr val="black"/>
              </a:solidFill>
            </a:endParaRPr>
          </a:p>
          <a:p>
            <a:r>
              <a:rPr lang="en-US" sz="2000" dirty="0">
                <a:solidFill>
                  <a:srgbClr val="0000FF"/>
                </a:solidFill>
              </a:rPr>
              <a:t>ON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dirty="0" err="1">
                <a:solidFill>
                  <a:prstClr val="black"/>
                </a:solidFill>
              </a:rPr>
              <a:t>Sales</a:t>
            </a:r>
            <a:r>
              <a:rPr lang="en-US" sz="2000" dirty="0" err="1">
                <a:solidFill>
                  <a:srgbClr val="808080"/>
                </a:solidFill>
              </a:rPr>
              <a:t>.</a:t>
            </a:r>
            <a:r>
              <a:rPr lang="en-US" sz="2000" dirty="0" err="1">
                <a:solidFill>
                  <a:prstClr val="black"/>
                </a:solidFill>
              </a:rPr>
              <a:t>Receipt_No</a:t>
            </a:r>
            <a:r>
              <a:rPr lang="en-US" sz="2000" dirty="0">
                <a:solidFill>
                  <a:srgbClr val="808080"/>
                </a:solidFill>
              </a:rPr>
              <a:t>=</a:t>
            </a:r>
            <a:r>
              <a:rPr lang="en-US" sz="2000" dirty="0" err="1">
                <a:solidFill>
                  <a:prstClr val="black"/>
                </a:solidFill>
              </a:rPr>
              <a:t>Sales_Detail</a:t>
            </a:r>
            <a:r>
              <a:rPr lang="en-US" sz="2000" dirty="0" err="1">
                <a:solidFill>
                  <a:srgbClr val="808080"/>
                </a:solidFill>
              </a:rPr>
              <a:t>.</a:t>
            </a:r>
            <a:r>
              <a:rPr lang="en-US" sz="2000" dirty="0" err="1">
                <a:solidFill>
                  <a:prstClr val="black"/>
                </a:solidFill>
              </a:rPr>
              <a:t>Receipt_No</a:t>
            </a:r>
            <a:r>
              <a:rPr lang="en-US" sz="2000" dirty="0" smtClean="0">
                <a:solidFill>
                  <a:srgbClr val="808080"/>
                </a:solidFill>
              </a:rPr>
              <a:t>;</a:t>
            </a:r>
          </a:p>
          <a:p>
            <a:endParaRPr lang="en-US" sz="2000" dirty="0">
              <a:solidFill>
                <a:srgbClr val="808080"/>
              </a:solidFill>
            </a:endParaRPr>
          </a:p>
          <a:p>
            <a:endParaRPr lang="th-TH" sz="2000" dirty="0">
              <a:solidFill>
                <a:srgbClr val="808080"/>
              </a:solidFill>
            </a:endParaRPr>
          </a:p>
          <a:p>
            <a:r>
              <a:rPr lang="en-US" sz="2000" dirty="0">
                <a:solidFill>
                  <a:srgbClr val="0000FF"/>
                </a:solidFill>
              </a:rPr>
              <a:t>SELECT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dirty="0" err="1">
                <a:solidFill>
                  <a:prstClr val="black"/>
                </a:solidFill>
              </a:rPr>
              <a:t>Sales</a:t>
            </a:r>
            <a:r>
              <a:rPr lang="en-US" sz="2000" dirty="0" err="1">
                <a:solidFill>
                  <a:srgbClr val="808080"/>
                </a:solidFill>
              </a:rPr>
              <a:t>.</a:t>
            </a:r>
            <a:r>
              <a:rPr lang="en-US" sz="2000" dirty="0" err="1">
                <a:solidFill>
                  <a:prstClr val="black"/>
                </a:solidFill>
              </a:rPr>
              <a:t>Receipt_No</a:t>
            </a:r>
            <a:r>
              <a:rPr lang="en-US" sz="2000" dirty="0" err="1">
                <a:solidFill>
                  <a:srgbClr val="808080"/>
                </a:solidFill>
              </a:rPr>
              <a:t>,</a:t>
            </a:r>
            <a:r>
              <a:rPr lang="en-US" sz="2000" dirty="0" err="1">
                <a:solidFill>
                  <a:prstClr val="black"/>
                </a:solidFill>
              </a:rPr>
              <a:t>Sales_Detail</a:t>
            </a:r>
            <a:r>
              <a:rPr lang="en-US" sz="2000" dirty="0" err="1">
                <a:solidFill>
                  <a:srgbClr val="808080"/>
                </a:solidFill>
              </a:rPr>
              <a:t>.</a:t>
            </a:r>
            <a:r>
              <a:rPr lang="en-US" sz="2000" dirty="0" err="1">
                <a:solidFill>
                  <a:prstClr val="black"/>
                </a:solidFill>
              </a:rPr>
              <a:t>Receipt_No</a:t>
            </a:r>
            <a:r>
              <a:rPr lang="en-US" sz="2000" dirty="0">
                <a:solidFill>
                  <a:srgbClr val="808080"/>
                </a:solidFill>
              </a:rPr>
              <a:t>,</a:t>
            </a:r>
          </a:p>
          <a:p>
            <a:r>
              <a:rPr lang="en-US" sz="2000" dirty="0" err="1">
                <a:solidFill>
                  <a:prstClr val="black"/>
                </a:solidFill>
              </a:rPr>
              <a:t>Sales_Detail</a:t>
            </a:r>
            <a:r>
              <a:rPr lang="en-US" sz="2000" dirty="0" err="1">
                <a:solidFill>
                  <a:srgbClr val="808080"/>
                </a:solidFill>
              </a:rPr>
              <a:t>.</a:t>
            </a:r>
            <a:r>
              <a:rPr lang="en-US" sz="2000" dirty="0" err="1">
                <a:solidFill>
                  <a:prstClr val="black"/>
                </a:solidFill>
              </a:rPr>
              <a:t>Product_Id</a:t>
            </a:r>
            <a:r>
              <a:rPr lang="en-US" sz="2000" dirty="0" err="1">
                <a:solidFill>
                  <a:srgbClr val="808080"/>
                </a:solidFill>
              </a:rPr>
              <a:t>,</a:t>
            </a:r>
            <a:r>
              <a:rPr lang="en-US" sz="2000" dirty="0" err="1">
                <a:solidFill>
                  <a:prstClr val="black"/>
                </a:solidFill>
              </a:rPr>
              <a:t>Sales_Detail</a:t>
            </a:r>
            <a:r>
              <a:rPr lang="en-US" sz="2000" dirty="0" err="1">
                <a:solidFill>
                  <a:srgbClr val="808080"/>
                </a:solidFill>
              </a:rPr>
              <a:t>.</a:t>
            </a:r>
            <a:r>
              <a:rPr lang="en-US" sz="2000" dirty="0" err="1">
                <a:solidFill>
                  <a:prstClr val="black"/>
                </a:solidFill>
              </a:rPr>
              <a:t>Product_NameEng</a:t>
            </a:r>
            <a:endParaRPr lang="en-US" sz="2000" dirty="0">
              <a:solidFill>
                <a:prstClr val="black"/>
              </a:solidFill>
            </a:endParaRPr>
          </a:p>
          <a:p>
            <a:r>
              <a:rPr lang="en-US" sz="2000" dirty="0">
                <a:solidFill>
                  <a:srgbClr val="0000FF"/>
                </a:solidFill>
              </a:rPr>
              <a:t>FROM</a:t>
            </a:r>
            <a:r>
              <a:rPr lang="en-US" sz="2000" dirty="0">
                <a:solidFill>
                  <a:prstClr val="black"/>
                </a:solidFill>
              </a:rPr>
              <a:t> Sales </a:t>
            </a:r>
            <a:r>
              <a:rPr lang="en-US" sz="2000" dirty="0">
                <a:solidFill>
                  <a:srgbClr val="0000FF"/>
                </a:solidFill>
              </a:rPr>
              <a:t>FULL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dirty="0">
                <a:solidFill>
                  <a:srgbClr val="808080"/>
                </a:solidFill>
              </a:rPr>
              <a:t>OUTER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dirty="0">
                <a:solidFill>
                  <a:srgbClr val="808080"/>
                </a:solidFill>
              </a:rPr>
              <a:t>JOIN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dirty="0" err="1">
                <a:solidFill>
                  <a:prstClr val="black"/>
                </a:solidFill>
              </a:rPr>
              <a:t>Sales_Detail</a:t>
            </a:r>
            <a:endParaRPr lang="en-US" sz="2000" dirty="0">
              <a:solidFill>
                <a:prstClr val="black"/>
              </a:solidFill>
            </a:endParaRPr>
          </a:p>
          <a:p>
            <a:r>
              <a:rPr lang="en-US" sz="2000" dirty="0">
                <a:solidFill>
                  <a:srgbClr val="0000FF"/>
                </a:solidFill>
              </a:rPr>
              <a:t>ON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dirty="0" err="1">
                <a:solidFill>
                  <a:prstClr val="black"/>
                </a:solidFill>
              </a:rPr>
              <a:t>Sales</a:t>
            </a:r>
            <a:r>
              <a:rPr lang="en-US" sz="2000" dirty="0" err="1">
                <a:solidFill>
                  <a:srgbClr val="808080"/>
                </a:solidFill>
              </a:rPr>
              <a:t>.</a:t>
            </a:r>
            <a:r>
              <a:rPr lang="en-US" sz="2000" dirty="0" err="1">
                <a:solidFill>
                  <a:prstClr val="black"/>
                </a:solidFill>
              </a:rPr>
              <a:t>Receipt_No</a:t>
            </a:r>
            <a:r>
              <a:rPr lang="en-US" sz="2000" dirty="0">
                <a:solidFill>
                  <a:srgbClr val="808080"/>
                </a:solidFill>
              </a:rPr>
              <a:t>=</a:t>
            </a:r>
            <a:r>
              <a:rPr lang="en-US" sz="2000" dirty="0" err="1">
                <a:solidFill>
                  <a:prstClr val="black"/>
                </a:solidFill>
              </a:rPr>
              <a:t>Sales_Detail</a:t>
            </a:r>
            <a:r>
              <a:rPr lang="en-US" sz="2000" dirty="0" err="1">
                <a:solidFill>
                  <a:srgbClr val="808080"/>
                </a:solidFill>
              </a:rPr>
              <a:t>.</a:t>
            </a:r>
            <a:r>
              <a:rPr lang="en-US" sz="2000" dirty="0" err="1">
                <a:solidFill>
                  <a:prstClr val="black"/>
                </a:solidFill>
              </a:rPr>
              <a:t>Receipt_No</a:t>
            </a:r>
            <a:r>
              <a:rPr lang="en-US" sz="2000" dirty="0">
                <a:solidFill>
                  <a:srgbClr val="808080"/>
                </a:solidFill>
              </a:rPr>
              <a:t>;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68408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  <a:solidFill>
            <a:schemeClr val="accent5"/>
          </a:solidFill>
        </p:spPr>
        <p:txBody>
          <a:bodyPr>
            <a:normAutofit fontScale="90000"/>
          </a:bodyPr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การ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Join Table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ใบแบบที่สอน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0" y="4648200"/>
            <a:ext cx="7467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ngsanaUPC" pitchFamily="18" charset="-34"/>
                <a:cs typeface="AngsanaUPC" pitchFamily="18" charset="-34"/>
              </a:rPr>
              <a:t>select * from </a:t>
            </a:r>
            <a:r>
              <a:rPr lang="en-US" sz="4000" dirty="0" err="1" smtClean="0">
                <a:latin typeface="AngsanaUPC" pitchFamily="18" charset="-34"/>
                <a:cs typeface="AngsanaUPC" pitchFamily="18" charset="-34"/>
              </a:rPr>
              <a:t>EX_Sale</a:t>
            </a:r>
            <a:r>
              <a:rPr lang="en-US" sz="4000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en-US" sz="4000" dirty="0" err="1" smtClean="0">
                <a:latin typeface="AngsanaUPC" pitchFamily="18" charset="-34"/>
                <a:cs typeface="AngsanaUPC" pitchFamily="18" charset="-34"/>
              </a:rPr>
              <a:t>A,EX_Sale_Detail</a:t>
            </a:r>
            <a:r>
              <a:rPr lang="en-US" sz="4000" dirty="0" smtClean="0">
                <a:latin typeface="AngsanaUPC" pitchFamily="18" charset="-34"/>
                <a:cs typeface="AngsanaUPC" pitchFamily="18" charset="-34"/>
              </a:rPr>
              <a:t> B</a:t>
            </a:r>
          </a:p>
          <a:p>
            <a:r>
              <a:rPr lang="en-US" sz="4000" dirty="0" smtClean="0">
                <a:latin typeface="AngsanaUPC" pitchFamily="18" charset="-34"/>
                <a:cs typeface="AngsanaUPC" pitchFamily="18" charset="-34"/>
              </a:rPr>
              <a:t>where </a:t>
            </a:r>
            <a:r>
              <a:rPr lang="en-US" sz="4000" dirty="0" err="1" smtClean="0">
                <a:latin typeface="AngsanaUPC" pitchFamily="18" charset="-34"/>
                <a:cs typeface="AngsanaUPC" pitchFamily="18" charset="-34"/>
              </a:rPr>
              <a:t>A.Receipt_No</a:t>
            </a:r>
            <a:r>
              <a:rPr lang="en-US" sz="4000" dirty="0" smtClean="0">
                <a:latin typeface="AngsanaUPC" pitchFamily="18" charset="-34"/>
                <a:cs typeface="AngsanaUPC" pitchFamily="18" charset="-34"/>
              </a:rPr>
              <a:t>=</a:t>
            </a:r>
            <a:r>
              <a:rPr lang="en-US" sz="4000" dirty="0" err="1" smtClean="0">
                <a:latin typeface="AngsanaUPC" pitchFamily="18" charset="-34"/>
                <a:cs typeface="AngsanaUPC" pitchFamily="18" charset="-34"/>
              </a:rPr>
              <a:t>B.Receipt_No</a:t>
            </a:r>
            <a:endParaRPr lang="th-TH" sz="4000" dirty="0" smtClean="0">
              <a:latin typeface="AngsanaUPC" pitchFamily="18" charset="-34"/>
              <a:cs typeface="AngsanaUPC" pitchFamily="18" charset="-34"/>
            </a:endParaRPr>
          </a:p>
          <a:p>
            <a:endParaRPr lang="th-TH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1371600"/>
            <a:ext cx="7620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 smtClean="0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เป็นการเชื่อมต่อ  </a:t>
            </a:r>
            <a:r>
              <a:rPr lang="en-US" b="1" dirty="0" smtClean="0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Table </a:t>
            </a:r>
            <a:r>
              <a:rPr lang="th-TH" b="1" dirty="0" smtClean="0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ตั้งแต่ </a:t>
            </a:r>
            <a:r>
              <a:rPr lang="en-US" b="1" dirty="0" smtClean="0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 2 Table </a:t>
            </a:r>
            <a:r>
              <a:rPr lang="th-TH" b="1" dirty="0" smtClean="0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ขึ้นไปเพื่อค้นหาข้อมูล ที่เก็บไว้ต่าง </a:t>
            </a:r>
            <a:r>
              <a:rPr lang="en-US" b="1" dirty="0" smtClean="0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Table </a:t>
            </a:r>
            <a:r>
              <a:rPr lang="th-TH" b="1" dirty="0" smtClean="0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กัน ให้สามรถแสดงข้อมูลพร้อมกันซึ่ง หลักสำคัญในการ </a:t>
            </a:r>
            <a:r>
              <a:rPr lang="en-US" b="1" dirty="0" smtClean="0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Join Table </a:t>
            </a:r>
            <a:r>
              <a:rPr lang="th-TH" b="1" dirty="0" smtClean="0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คือ ชื่อ </a:t>
            </a:r>
            <a:r>
              <a:rPr lang="en-US" b="1" dirty="0" smtClean="0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Filed </a:t>
            </a:r>
            <a:r>
              <a:rPr lang="th-TH" b="1" dirty="0" smtClean="0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หรือข้อมูลที่จะนำมาใช้ในการ</a:t>
            </a:r>
            <a:r>
              <a:rPr lang="en-US" b="1" dirty="0" smtClean="0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 Join </a:t>
            </a:r>
            <a:r>
              <a:rPr lang="th-TH" b="1" dirty="0" smtClean="0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กันต้องตรงกัน </a:t>
            </a:r>
            <a:r>
              <a:rPr lang="en-US" b="1" dirty="0" smtClean="0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b="1" dirty="0" smtClean="0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ชื่อ  </a:t>
            </a:r>
            <a:r>
              <a:rPr lang="en-US" b="1" dirty="0" smtClean="0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Field </a:t>
            </a:r>
            <a:r>
              <a:rPr lang="th-TH" b="1" dirty="0" smtClean="0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อาจต่างกัน แต่ข้อมูลและประเภทข้อมูลต้องสามารถเชื่อมหากันได้</a:t>
            </a:r>
            <a:r>
              <a:rPr lang="en-US" b="1" dirty="0" smtClean="0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)</a:t>
            </a:r>
            <a:endParaRPr lang="th-TH" b="1" dirty="0" smtClean="0">
              <a:solidFill>
                <a:srgbClr val="142CA4"/>
              </a:solidFill>
              <a:latin typeface="AngsanaUPC" pitchFamily="18" charset="-34"/>
              <a:cs typeface="AngsanaUPC" pitchFamily="18" charset="-34"/>
            </a:endParaRPr>
          </a:p>
          <a:p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2000" y="3733800"/>
            <a:ext cx="731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ทำไมเราต้อง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Join Table ??????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801</TotalTime>
  <Words>811</Words>
  <Application>Microsoft Office PowerPoint</Application>
  <PresentationFormat>On-screen Show (4:3)</PresentationFormat>
  <Paragraphs>329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Angsana New</vt:lpstr>
      <vt:lpstr>AngsanaUPC</vt:lpstr>
      <vt:lpstr>Arial</vt:lpstr>
      <vt:lpstr>Calibri</vt:lpstr>
      <vt:lpstr>Cordia New</vt:lpstr>
      <vt:lpstr>Tahoma</vt:lpstr>
      <vt:lpstr>Office Theme</vt:lpstr>
      <vt:lpstr>SQL Command  ฉบับสมบูรณ์ 02</vt:lpstr>
      <vt:lpstr>E-R Diagram</vt:lpstr>
      <vt:lpstr>Different Types of SQL JOINs</vt:lpstr>
      <vt:lpstr>Different Types of SQL JOINs</vt:lpstr>
      <vt:lpstr>(INNER) JOIN</vt:lpstr>
      <vt:lpstr>PowerPoint Presentation</vt:lpstr>
      <vt:lpstr>PowerPoint Presentation</vt:lpstr>
      <vt:lpstr>ตัวอย่าง</vt:lpstr>
      <vt:lpstr>การ Join Table ใบแบบที่สอน</vt:lpstr>
      <vt:lpstr>LAB JOIN TABLE</vt:lpstr>
      <vt:lpstr>Color</vt:lpstr>
      <vt:lpstr>การ  Join Table ไม่มี Where </vt:lpstr>
      <vt:lpstr>การ  Join Table มี Where  </vt:lpstr>
      <vt:lpstr>การ  Join Table มี Where, And </vt:lpstr>
      <vt:lpstr>การ  Join Table มี Where, And (Alias Table name)</vt:lpstr>
      <vt:lpstr>JOIN การเขียน 2 แบบนี้ ผลลัพธ์เหมือนกัน</vt:lpstr>
      <vt:lpstr>ข้อสังเกตการ JOIN 1 Table และมากกว่า 2 Table</vt:lpstr>
      <vt:lpstr>GROUP BY</vt:lpstr>
      <vt:lpstr>GROUP BY</vt:lpstr>
      <vt:lpstr>INSERT INTO Select</vt:lpstr>
      <vt:lpstr>Insert into…Select…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Thip</dc:creator>
  <cp:lastModifiedBy>Employee</cp:lastModifiedBy>
  <cp:revision>26</cp:revision>
  <dcterms:created xsi:type="dcterms:W3CDTF">2020-01-08T15:26:57Z</dcterms:created>
  <dcterms:modified xsi:type="dcterms:W3CDTF">2021-08-24T03:49:26Z</dcterms:modified>
</cp:coreProperties>
</file>