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95" r:id="rId16"/>
    <p:sldId id="272" r:id="rId17"/>
    <p:sldId id="312" r:id="rId18"/>
    <p:sldId id="313" r:id="rId19"/>
    <p:sldId id="288" r:id="rId20"/>
    <p:sldId id="286" r:id="rId21"/>
    <p:sldId id="314" r:id="rId22"/>
    <p:sldId id="291" r:id="rId23"/>
    <p:sldId id="279" r:id="rId24"/>
    <p:sldId id="282" r:id="rId25"/>
    <p:sldId id="316" r:id="rId26"/>
    <p:sldId id="317" r:id="rId27"/>
    <p:sldId id="277" r:id="rId28"/>
    <p:sldId id="318" r:id="rId29"/>
    <p:sldId id="271" r:id="rId30"/>
    <p:sldId id="280" r:id="rId31"/>
    <p:sldId id="315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CC3300"/>
    <a:srgbClr val="D20C0C"/>
    <a:srgbClr val="D4BC9C"/>
    <a:srgbClr val="EEDEA4"/>
    <a:srgbClr val="DCEA86"/>
    <a:srgbClr val="E6EE82"/>
    <a:srgbClr val="ECEC98"/>
    <a:srgbClr val="ECDA98"/>
    <a:srgbClr val="EEBA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94" autoAdjust="0"/>
  </p:normalViewPr>
  <p:slideViewPr>
    <p:cSldViewPr>
      <p:cViewPr varScale="1">
        <p:scale>
          <a:sx n="63" d="100"/>
          <a:sy n="63" d="100"/>
        </p:scale>
        <p:origin x="-10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6.e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0.wmf"/><Relationship Id="rId2" Type="http://schemas.openxmlformats.org/officeDocument/2006/relationships/image" Target="../media/image2.wmf"/><Relationship Id="rId1" Type="http://schemas.openxmlformats.org/officeDocument/2006/relationships/image" Target="../media/image7.e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24/08/64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24/08/64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24/08/64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24/08/64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24/08/64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24/08/64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2F6E-109C-4610-88F0-E61154F3EE67}" type="datetimeFigureOut">
              <a:rPr lang="th-TH" smtClean="0"/>
              <a:pPr/>
              <a:t>24/08/64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-SZT7jYzF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  <a:solidFill>
            <a:srgbClr val="DCEA86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Data Mining </a:t>
            </a:r>
            <a:br>
              <a:rPr lang="en-US" b="1" dirty="0" smtClean="0">
                <a:solidFill>
                  <a:srgbClr val="000099"/>
                </a:solidFill>
              </a:rPr>
            </a:br>
            <a:r>
              <a:rPr lang="en-US" b="1" dirty="0" smtClean="0">
                <a:solidFill>
                  <a:srgbClr val="000099"/>
                </a:solidFill>
              </a:rPr>
              <a:t>Association Analysis  </a:t>
            </a:r>
            <a:endParaRPr lang="th-TH" b="1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สุรินทร์ทิพ ศักดิ์ภูวดล</a:t>
            </a:r>
          </a:p>
          <a:p>
            <a:pPr algn="r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คณะ </a:t>
            </a:r>
            <a:r>
              <a:rPr lang="en-US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ICT </a:t>
            </a:r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มหาวิทยาลัยพะเยา</a:t>
            </a:r>
            <a:endParaRPr lang="th-TH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743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Mining Association Rules </a:t>
            </a:r>
            <a:endParaRPr lang="th-TH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188" y="1989138"/>
          <a:ext cx="3733800" cy="2241550"/>
        </p:xfrm>
        <a:graphic>
          <a:graphicData uri="http://schemas.openxmlformats.org/presentationml/2006/ole">
            <p:oleObj spid="_x0000_s62478" name="Document" r:id="rId3" imgW="3359338" imgH="2015504" progId="">
              <p:embed/>
            </p:oleObj>
          </a:graphicData>
        </a:graphic>
      </p:graphicFrame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4356100" y="1700213"/>
            <a:ext cx="4545013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 smtClean="0">
                <a:solidFill>
                  <a:srgbClr val="CC3300"/>
                </a:solidFill>
                <a:sym typeface="Symbol" pitchFamily="18" charset="2"/>
              </a:rPr>
              <a:t>Examples </a:t>
            </a:r>
            <a:r>
              <a:rPr lang="en-US" sz="2400" b="0" dirty="0">
                <a:solidFill>
                  <a:srgbClr val="CC3300"/>
                </a:solidFill>
                <a:sym typeface="Symbol" pitchFamily="18" charset="2"/>
              </a:rPr>
              <a:t>of Rules:</a:t>
            </a:r>
            <a:br>
              <a:rPr lang="en-US" sz="2400" b="0" dirty="0">
                <a:solidFill>
                  <a:srgbClr val="CC3300"/>
                </a:solidFill>
                <a:sym typeface="Symbol" pitchFamily="18" charset="2"/>
              </a:rPr>
            </a:br>
            <a:endParaRPr lang="en-US" sz="1000" b="0" dirty="0">
              <a:solidFill>
                <a:srgbClr val="CC3300"/>
              </a:solidFill>
              <a:sym typeface="Symbol" pitchFamily="18" charset="2"/>
            </a:endParaRPr>
          </a:p>
          <a:p>
            <a:r>
              <a:rPr lang="en-US" sz="2000" b="0" dirty="0"/>
              <a:t>{</a:t>
            </a:r>
            <a:r>
              <a:rPr lang="en-US" sz="2000" b="0" dirty="0" err="1"/>
              <a:t>Milk,Diaper</a:t>
            </a:r>
            <a:r>
              <a:rPr lang="en-US" sz="2000" b="0" dirty="0"/>
              <a:t>} </a:t>
            </a:r>
            <a:r>
              <a:rPr lang="en-US" sz="2000" b="0" dirty="0">
                <a:sym typeface="Symbol" pitchFamily="18" charset="2"/>
              </a:rPr>
              <a:t> {Beer} (s=0.4, c=0.67)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/>
              <a:t>{</a:t>
            </a:r>
            <a:r>
              <a:rPr lang="en-US" sz="2000" b="0" dirty="0" err="1"/>
              <a:t>Milk,Beer</a:t>
            </a:r>
            <a:r>
              <a:rPr lang="en-US" sz="2000" b="0" dirty="0"/>
              <a:t>} </a:t>
            </a:r>
            <a:r>
              <a:rPr lang="en-US" sz="2000" b="0" dirty="0">
                <a:sym typeface="Symbol" pitchFamily="18" charset="2"/>
              </a:rPr>
              <a:t> {Diaper} (s=0.4, c=1.0)</a:t>
            </a:r>
          </a:p>
          <a:p>
            <a:r>
              <a:rPr lang="en-US" sz="2000" b="0" dirty="0"/>
              <a:t>{</a:t>
            </a:r>
            <a:r>
              <a:rPr lang="en-US" sz="2000" b="0" dirty="0" err="1"/>
              <a:t>Diaper,Beer</a:t>
            </a:r>
            <a:r>
              <a:rPr lang="en-US" sz="2000" b="0" dirty="0"/>
              <a:t>} </a:t>
            </a:r>
            <a:r>
              <a:rPr lang="en-US" sz="2000" b="0" dirty="0">
                <a:sym typeface="Symbol" pitchFamily="18" charset="2"/>
              </a:rPr>
              <a:t> {Milk} (s=0.4, c=0.67)</a:t>
            </a:r>
          </a:p>
          <a:p>
            <a:r>
              <a:rPr lang="en-US" sz="2000" b="0" dirty="0">
                <a:sym typeface="Symbol" pitchFamily="18" charset="2"/>
              </a:rPr>
              <a:t>{Beer}  {</a:t>
            </a:r>
            <a:r>
              <a:rPr lang="en-US" sz="2000" b="0" dirty="0" err="1">
                <a:sym typeface="Symbol" pitchFamily="18" charset="2"/>
              </a:rPr>
              <a:t>Milk,Diaper</a:t>
            </a:r>
            <a:r>
              <a:rPr lang="en-US" sz="2000" b="0" dirty="0">
                <a:sym typeface="Symbol" pitchFamily="18" charset="2"/>
              </a:rPr>
              <a:t>} (s=0.4, c=0.67) 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{Diaper}  {</a:t>
            </a:r>
            <a:r>
              <a:rPr lang="en-US" sz="2000" b="0" dirty="0" err="1">
                <a:sym typeface="Symbol" pitchFamily="18" charset="2"/>
              </a:rPr>
              <a:t>Milk,Beer</a:t>
            </a:r>
            <a:r>
              <a:rPr lang="en-US" sz="2000" b="0" dirty="0">
                <a:sym typeface="Symbol" pitchFamily="18" charset="2"/>
              </a:rPr>
              <a:t>} (s=0.4, c=0.5) </a:t>
            </a:r>
          </a:p>
          <a:p>
            <a:r>
              <a:rPr lang="en-US" sz="2000" b="0" dirty="0">
                <a:sym typeface="Symbol" pitchFamily="18" charset="2"/>
              </a:rPr>
              <a:t>{Milk}  {</a:t>
            </a:r>
            <a:r>
              <a:rPr lang="en-US" sz="2000" b="0" dirty="0" err="1">
                <a:sym typeface="Symbol" pitchFamily="18" charset="2"/>
              </a:rPr>
              <a:t>Diaper,Beer</a:t>
            </a:r>
            <a:r>
              <a:rPr lang="en-US" sz="2000" b="0" dirty="0">
                <a:sym typeface="Symbol" pitchFamily="18" charset="2"/>
              </a:rPr>
              <a:t>} (s=0.4, c=0.5)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787900" y="4437063"/>
            <a:ext cx="3384550" cy="2133600"/>
            <a:chOff x="3014" y="2304"/>
            <a:chExt cx="2506" cy="1592"/>
          </a:xfrm>
        </p:grpSpPr>
        <p:sp>
          <p:nvSpPr>
            <p:cNvPr id="2058" name="Text Box 11"/>
            <p:cNvSpPr txBox="1">
              <a:spLocks noChangeArrowheads="1"/>
            </p:cNvSpPr>
            <p:nvPr/>
          </p:nvSpPr>
          <p:spPr bwMode="auto">
            <a:xfrm>
              <a:off x="3264" y="2304"/>
              <a:ext cx="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FF0000"/>
                  </a:solidFill>
                  <a:latin typeface="Times New Roman" pitchFamily="18" charset="0"/>
                </a:rPr>
                <a:t>Example:</a:t>
              </a:r>
              <a:endParaRPr lang="en-US" sz="2800" b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p:oleObj spid="_x0000_s62479" name="Equation" r:id="rId4" imgW="1459866" imgH="203112" progId="Equation.3">
                <p:embed/>
              </p:oleObj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p:oleObj spid="_x0000_s62480" name="Equation" r:id="rId5" imgW="4318000" imgH="787400" progId="Equation.3">
                <p:embed/>
              </p:oleObj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p:oleObj spid="_x0000_s62481" name="Equation" r:id="rId6" imgW="4470400" imgH="787400" progId="Equation.3">
                <p:embed/>
              </p:oleObj>
            </a:graphicData>
          </a:graphic>
        </p:graphicFrame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h-TH" sz="40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เทคนิคในการทำเหมืองข้อมูล</a:t>
            </a:r>
            <a:r>
              <a:rPr lang="en-US" sz="40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: Association (2/2)</a:t>
            </a:r>
            <a:endParaRPr lang="th-TH" sz="4000" kern="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838200" y="4648200"/>
            <a:ext cx="1752600" cy="1295400"/>
          </a:xfrm>
          <a:prstGeom prst="wedgeEllipseCallout">
            <a:avLst>
              <a:gd name="adj1" fmla="val 197133"/>
              <a:gd name="adj2" fmla="val 820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2060"/>
                </a:solidFill>
              </a:rPr>
              <a:t>ซิกมา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th-TH" b="1" dirty="0" smtClean="0">
                <a:solidFill>
                  <a:srgbClr val="002060"/>
                </a:solidFill>
              </a:rPr>
              <a:t>เป็นผลรวม</a:t>
            </a:r>
            <a:endParaRPr lang="th-TH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Mining Association Rules</a:t>
            </a:r>
          </a:p>
        </p:txBody>
      </p: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4267200" y="1219200"/>
            <a:ext cx="47244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CC3300"/>
                </a:solidFill>
                <a:sym typeface="Symbol" pitchFamily="18" charset="2"/>
              </a:rPr>
              <a:t>Example of Rules:</a:t>
            </a:r>
            <a:br>
              <a:rPr lang="en-US" sz="2400" b="0" dirty="0">
                <a:solidFill>
                  <a:srgbClr val="CC3300"/>
                </a:solidFill>
                <a:sym typeface="Symbol" pitchFamily="18" charset="2"/>
              </a:rPr>
            </a:br>
            <a:endParaRPr lang="en-US" sz="1000" b="0" dirty="0">
              <a:solidFill>
                <a:srgbClr val="CC3300"/>
              </a:solidFill>
              <a:sym typeface="Symbol" pitchFamily="18" charset="2"/>
            </a:endParaRPr>
          </a:p>
          <a:p>
            <a:r>
              <a:rPr lang="en-US" sz="2000" b="0" dirty="0">
                <a:solidFill>
                  <a:srgbClr val="000099"/>
                </a:solidFill>
              </a:rPr>
              <a:t>{</a:t>
            </a:r>
            <a:r>
              <a:rPr lang="en-US" sz="2000" b="0" dirty="0" err="1">
                <a:solidFill>
                  <a:srgbClr val="000099"/>
                </a:solidFill>
              </a:rPr>
              <a:t>Milk,Diaper</a:t>
            </a:r>
            <a:r>
              <a:rPr lang="en-US" sz="2000" b="0" dirty="0">
                <a:solidFill>
                  <a:srgbClr val="000099"/>
                </a:solidFill>
              </a:rPr>
              <a:t>} </a:t>
            </a:r>
            <a:r>
              <a:rPr lang="en-US" sz="2000" b="0" dirty="0">
                <a:sym typeface="Symbol" pitchFamily="18" charset="2"/>
              </a:rPr>
              <a:t> {Beer} (s=0.4, c=0.67)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olidFill>
                  <a:srgbClr val="000099"/>
                </a:solidFill>
              </a:rPr>
              <a:t>{</a:t>
            </a:r>
            <a:r>
              <a:rPr lang="en-US" sz="2000" b="0" dirty="0" err="1">
                <a:solidFill>
                  <a:srgbClr val="000099"/>
                </a:solidFill>
              </a:rPr>
              <a:t>Milk,Beer</a:t>
            </a:r>
            <a:r>
              <a:rPr lang="en-US" sz="2000" b="0" dirty="0">
                <a:solidFill>
                  <a:srgbClr val="000099"/>
                </a:solidFill>
              </a:rPr>
              <a:t>} </a:t>
            </a:r>
            <a:r>
              <a:rPr lang="en-US" sz="2000" b="0" dirty="0">
                <a:sym typeface="Symbol" pitchFamily="18" charset="2"/>
              </a:rPr>
              <a:t> {Diaper} (s=0.4, c=1.0)</a:t>
            </a:r>
          </a:p>
          <a:p>
            <a:r>
              <a:rPr lang="en-US" sz="2000" b="0" dirty="0">
                <a:solidFill>
                  <a:srgbClr val="000099"/>
                </a:solidFill>
              </a:rPr>
              <a:t>{</a:t>
            </a:r>
            <a:r>
              <a:rPr lang="en-US" sz="2000" b="0" dirty="0" err="1">
                <a:solidFill>
                  <a:srgbClr val="000099"/>
                </a:solidFill>
              </a:rPr>
              <a:t>Diaper,Beer</a:t>
            </a:r>
            <a:r>
              <a:rPr lang="en-US" sz="2000" b="0" dirty="0">
                <a:solidFill>
                  <a:srgbClr val="000099"/>
                </a:solidFill>
              </a:rPr>
              <a:t>} </a:t>
            </a:r>
            <a:r>
              <a:rPr lang="en-US" sz="2000" b="0" dirty="0">
                <a:sym typeface="Symbol" pitchFamily="18" charset="2"/>
              </a:rPr>
              <a:t> {Milk} (s=0.4, c=0.67)</a:t>
            </a:r>
          </a:p>
          <a:p>
            <a:r>
              <a:rPr lang="en-US" sz="2000" b="0" dirty="0">
                <a:solidFill>
                  <a:srgbClr val="000099"/>
                </a:solidFill>
                <a:sym typeface="Symbol" pitchFamily="18" charset="2"/>
              </a:rPr>
              <a:t>{Beer} </a:t>
            </a:r>
            <a:r>
              <a:rPr lang="en-US" sz="2000" b="0" dirty="0">
                <a:sym typeface="Symbol" pitchFamily="18" charset="2"/>
              </a:rPr>
              <a:t> {</a:t>
            </a:r>
            <a:r>
              <a:rPr lang="en-US" sz="2000" b="0" dirty="0" err="1">
                <a:sym typeface="Symbol" pitchFamily="18" charset="2"/>
              </a:rPr>
              <a:t>Milk,Diaper</a:t>
            </a:r>
            <a:r>
              <a:rPr lang="en-US" sz="2000" b="0" dirty="0">
                <a:sym typeface="Symbol" pitchFamily="18" charset="2"/>
              </a:rPr>
              <a:t>} (s=0.4, c=0.67) 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olidFill>
                  <a:srgbClr val="000099"/>
                </a:solidFill>
                <a:sym typeface="Symbol" pitchFamily="18" charset="2"/>
              </a:rPr>
              <a:t>{Diaper} </a:t>
            </a:r>
            <a:r>
              <a:rPr lang="en-US" sz="2000" b="0" dirty="0">
                <a:sym typeface="Symbol" pitchFamily="18" charset="2"/>
              </a:rPr>
              <a:t> {</a:t>
            </a:r>
            <a:r>
              <a:rPr lang="en-US" sz="2000" b="0" dirty="0" err="1">
                <a:sym typeface="Symbol" pitchFamily="18" charset="2"/>
              </a:rPr>
              <a:t>Milk,Beer</a:t>
            </a:r>
            <a:r>
              <a:rPr lang="en-US" sz="2000" b="0" dirty="0">
                <a:sym typeface="Symbol" pitchFamily="18" charset="2"/>
              </a:rPr>
              <a:t>} (s=0.4, c=0.5) </a:t>
            </a:r>
          </a:p>
          <a:p>
            <a:r>
              <a:rPr lang="en-US" sz="2000" b="0" dirty="0">
                <a:solidFill>
                  <a:srgbClr val="000099"/>
                </a:solidFill>
                <a:sym typeface="Symbol" pitchFamily="18" charset="2"/>
              </a:rPr>
              <a:t>{Milk} </a:t>
            </a:r>
            <a:r>
              <a:rPr lang="en-US" sz="2000" b="0" dirty="0">
                <a:sym typeface="Symbol" pitchFamily="18" charset="2"/>
              </a:rPr>
              <a:t> {</a:t>
            </a:r>
            <a:r>
              <a:rPr lang="en-US" sz="2000" b="0" dirty="0" err="1">
                <a:sym typeface="Symbol" pitchFamily="18" charset="2"/>
              </a:rPr>
              <a:t>Diaper,Beer</a:t>
            </a:r>
            <a:r>
              <a:rPr lang="en-US" sz="2000" b="0" dirty="0">
                <a:sym typeface="Symbol" pitchFamily="18" charset="2"/>
              </a:rPr>
              <a:t>} (s=0.4, c=0.5)</a:t>
            </a:r>
          </a:p>
        </p:txBody>
      </p:sp>
      <p:graphicFrame>
        <p:nvGraphicFramePr>
          <p:cNvPr id="121139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12738" y="1524000"/>
          <a:ext cx="3692525" cy="2222500"/>
        </p:xfrm>
        <a:graphic>
          <a:graphicData uri="http://schemas.openxmlformats.org/presentationml/2006/ole">
            <p:oleObj spid="_x0000_s63511" name="Document" r:id="rId3" imgW="3356894" imgH="2021570" progId="">
              <p:embed/>
            </p:oleObj>
          </a:graphicData>
        </a:graphic>
      </p:graphicFrame>
      <p:sp>
        <p:nvSpPr>
          <p:cNvPr id="1211399" name="Text Box 7"/>
          <p:cNvSpPr txBox="1">
            <a:spLocks noChangeArrowheads="1"/>
          </p:cNvSpPr>
          <p:nvPr/>
        </p:nvSpPr>
        <p:spPr bwMode="auto">
          <a:xfrm>
            <a:off x="228600" y="3733800"/>
            <a:ext cx="89154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  <a:sym typeface="Symbol" pitchFamily="18" charset="2"/>
              </a:rPr>
              <a:t>จาก </a:t>
            </a:r>
            <a:r>
              <a:rPr lang="en-US" sz="2400" b="1" dirty="0" err="1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  <a:sym typeface="Symbol" pitchFamily="18" charset="2"/>
              </a:rPr>
              <a:t>itemset</a:t>
            </a:r>
            <a:r>
              <a:rPr lang="en-US" sz="2400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  <a:sym typeface="Symbol" pitchFamily="18" charset="2"/>
              </a:rPr>
              <a:t>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{Milk, Diaper, Beer}  k=3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เราจะมีกฏที่เป็นไปได้ 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6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กรณี ค่า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Support Count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ทั้ง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6  Case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เท่ากัน</a:t>
            </a:r>
            <a:endParaRPr lang="en-US" sz="2400" b="0" dirty="0">
              <a:solidFill>
                <a:srgbClr val="CC3300"/>
              </a:solidFill>
              <a:latin typeface="AngsanaUPC" pitchFamily="18" charset="-34"/>
              <a:cs typeface="AngsanaUPC" pitchFamily="18" charset="-34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000" b="0" dirty="0">
              <a:sym typeface="Symbol" pitchFamily="18" charset="2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57321" y="4191526"/>
            <a:ext cx="3673355" cy="2437873"/>
            <a:chOff x="2961" y="2253"/>
            <a:chExt cx="2559" cy="1643"/>
          </a:xfrm>
        </p:grpSpPr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961" y="2253"/>
              <a:ext cx="65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1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8" name="Object 12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p:oleObj spid="_x0000_s63512" name="Equation" r:id="rId4" imgW="1459866" imgH="203112" progId="Equation.3">
                <p:embed/>
              </p:oleObj>
            </a:graphicData>
          </a:graphic>
        </p:graphicFrame>
        <p:graphicFrame>
          <p:nvGraphicFramePr>
            <p:cNvPr id="9" name="Object 13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p:oleObj spid="_x0000_s63513" name="Equation" r:id="rId5" imgW="4318000" imgH="787400" progId="Equation.3">
                <p:embed/>
              </p:oleObj>
            </a:graphicData>
          </a:graphic>
        </p:graphicFrame>
        <p:graphicFrame>
          <p:nvGraphicFramePr>
            <p:cNvPr id="10" name="Object 14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p:oleObj spid="_x0000_s63514" name="Equation" r:id="rId6" imgW="4470400" imgH="787400" progId="Equation.3">
                <p:embed/>
              </p:oleObj>
            </a:graphicData>
          </a:graphic>
        </p:graphicFrame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76800" y="4191000"/>
            <a:ext cx="3809724" cy="2514600"/>
            <a:chOff x="2961" y="2253"/>
            <a:chExt cx="2654" cy="1540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961" y="2253"/>
              <a:ext cx="65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2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3795" y="2545"/>
            <a:ext cx="1710" cy="239"/>
          </p:xfrm>
          <a:graphic>
            <a:graphicData uri="http://schemas.openxmlformats.org/presentationml/2006/ole">
              <p:oleObj spid="_x0000_s63515" name="Equation" r:id="rId7" imgW="1435100" imgH="203200" progId="Equation.3">
                <p:embed/>
              </p:oleObj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3074" y="2813"/>
            <a:ext cx="2488" cy="467"/>
          </p:xfrm>
          <a:graphic>
            <a:graphicData uri="http://schemas.openxmlformats.org/presentationml/2006/ole">
              <p:oleObj spid="_x0000_s63516" name="Equation" r:id="rId8" imgW="2209800" imgH="431800" progId="Equation.3">
                <p:embed/>
              </p:oleObj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2961" y="3326"/>
            <a:ext cx="2654" cy="467"/>
          </p:xfrm>
          <a:graphic>
            <a:graphicData uri="http://schemas.openxmlformats.org/presentationml/2006/ole">
              <p:oleObj spid="_x0000_s63517" name="Equation" r:id="rId9" imgW="2197100" imgH="419100" progId="Equation.3">
                <p:embed/>
              </p:oleObj>
            </a:graphicData>
          </a:graphic>
        </p:graphicFrame>
      </p:grpSp>
      <p:cxnSp>
        <p:nvCxnSpPr>
          <p:cNvPr id="16" name="Straight Connector 15"/>
          <p:cNvCxnSpPr/>
          <p:nvPr/>
        </p:nvCxnSpPr>
        <p:spPr>
          <a:xfrm>
            <a:off x="4572000" y="4343400"/>
            <a:ext cx="0" cy="2438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8600" y="1066800"/>
            <a:ext cx="3886200" cy="2590800"/>
            <a:chOff x="2961" y="2253"/>
            <a:chExt cx="2544" cy="1540"/>
          </a:xfrm>
        </p:grpSpPr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2961" y="2253"/>
              <a:ext cx="61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3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6" name="Object 12"/>
            <p:cNvGraphicFramePr>
              <a:graphicFrameLocks noChangeAspect="1"/>
            </p:cNvGraphicFramePr>
            <p:nvPr/>
          </p:nvGraphicFramePr>
          <p:xfrm>
            <a:off x="3479" y="2545"/>
            <a:ext cx="2026" cy="239"/>
          </p:xfrm>
          <a:graphic>
            <a:graphicData uri="http://schemas.openxmlformats.org/presentationml/2006/ole">
              <p:oleObj spid="_x0000_s64541" name="Equation" r:id="rId3" imgW="1435100" imgH="203200" progId="Equation.3">
                <p:embed/>
              </p:oleObj>
            </a:graphicData>
          </a:graphic>
        </p:graphicFrame>
        <p:graphicFrame>
          <p:nvGraphicFramePr>
            <p:cNvPr id="7" name="Object 13"/>
            <p:cNvGraphicFramePr>
              <a:graphicFrameLocks noChangeAspect="1"/>
            </p:cNvGraphicFramePr>
            <p:nvPr/>
          </p:nvGraphicFramePr>
          <p:xfrm>
            <a:off x="3055" y="3029"/>
            <a:ext cx="2403" cy="405"/>
          </p:xfrm>
          <a:graphic>
            <a:graphicData uri="http://schemas.openxmlformats.org/presentationml/2006/ole">
              <p:oleObj spid="_x0000_s64542" name="Equation" r:id="rId4" imgW="2209800" imgH="431800" progId="Equation.3">
                <p:embed/>
              </p:oleObj>
            </a:graphicData>
          </a:graphic>
        </p:graphicFrame>
        <p:graphicFrame>
          <p:nvGraphicFramePr>
            <p:cNvPr id="8" name="Object 14"/>
            <p:cNvGraphicFramePr>
              <a:graphicFrameLocks noChangeAspect="1"/>
            </p:cNvGraphicFramePr>
            <p:nvPr/>
          </p:nvGraphicFramePr>
          <p:xfrm>
            <a:off x="3055" y="3408"/>
            <a:ext cx="2450" cy="385"/>
          </p:xfrm>
          <a:graphic>
            <a:graphicData uri="http://schemas.openxmlformats.org/presentationml/2006/ole">
              <p:oleObj spid="_x0000_s64543" name="Equation" r:id="rId5" imgW="2286000" imgH="419100" progId="Equation.3">
                <p:embed/>
              </p:oleObj>
            </a:graphicData>
          </a:graphic>
        </p:graphicFrame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Mining Association Rules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76800" y="1143000"/>
            <a:ext cx="3886200" cy="2590800"/>
            <a:chOff x="2961" y="2253"/>
            <a:chExt cx="2544" cy="1540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961" y="2253"/>
              <a:ext cx="61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4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3" name="Object 13"/>
            <p:cNvGraphicFramePr>
              <a:graphicFrameLocks noChangeAspect="1"/>
            </p:cNvGraphicFramePr>
            <p:nvPr/>
          </p:nvGraphicFramePr>
          <p:xfrm>
            <a:off x="3055" y="3029"/>
            <a:ext cx="2403" cy="405"/>
          </p:xfrm>
          <a:graphic>
            <a:graphicData uri="http://schemas.openxmlformats.org/presentationml/2006/ole">
              <p:oleObj spid="_x0000_s64544" name="Equation" r:id="rId6" imgW="2209800" imgH="431800" progId="Equation.3">
                <p:embed/>
              </p:oleObj>
            </a:graphicData>
          </a:graphic>
        </p:graphicFrame>
        <p:graphicFrame>
          <p:nvGraphicFramePr>
            <p:cNvPr id="14" name="Object 14"/>
            <p:cNvGraphicFramePr>
              <a:graphicFrameLocks noChangeAspect="1"/>
            </p:cNvGraphicFramePr>
            <p:nvPr/>
          </p:nvGraphicFramePr>
          <p:xfrm>
            <a:off x="3055" y="3408"/>
            <a:ext cx="2450" cy="385"/>
          </p:xfrm>
          <a:graphic>
            <a:graphicData uri="http://schemas.openxmlformats.org/presentationml/2006/ole">
              <p:oleObj spid="_x0000_s64545" name="Equation" r:id="rId7" imgW="2286000" imgH="419100" progId="Equation.3">
                <p:embed/>
              </p:oleObj>
            </a:graphicData>
          </a:graphic>
        </p:graphicFrame>
      </p:grpSp>
      <p:sp>
        <p:nvSpPr>
          <p:cNvPr id="15" name="Rectangle 14"/>
          <p:cNvSpPr/>
          <p:nvPr/>
        </p:nvSpPr>
        <p:spPr>
          <a:xfrm>
            <a:off x="5181600" y="15240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{Beer}  Milk, Diaper}</a:t>
            </a:r>
            <a:endParaRPr lang="th-TH" sz="2400" dirty="0">
              <a:latin typeface="Times New Roman" pitchFamily="18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04800" y="4038798"/>
            <a:ext cx="4122977" cy="2552106"/>
            <a:chOff x="2961" y="2389"/>
            <a:chExt cx="2699" cy="1517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2961" y="2389"/>
              <a:ext cx="61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5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8" name="Object 13"/>
            <p:cNvGraphicFramePr>
              <a:graphicFrameLocks noChangeAspect="1"/>
            </p:cNvGraphicFramePr>
            <p:nvPr/>
          </p:nvGraphicFramePr>
          <p:xfrm>
            <a:off x="3055" y="3029"/>
            <a:ext cx="2403" cy="405"/>
          </p:xfrm>
          <a:graphic>
            <a:graphicData uri="http://schemas.openxmlformats.org/presentationml/2006/ole">
              <p:oleObj spid="_x0000_s64546" name="Equation" r:id="rId8" imgW="2209800" imgH="431800" progId="Equation.3">
                <p:embed/>
              </p:oleObj>
            </a:graphicData>
          </a:graphic>
        </p:graphicFrame>
        <p:graphicFrame>
          <p:nvGraphicFramePr>
            <p:cNvPr id="19" name="Object 14"/>
            <p:cNvGraphicFramePr>
              <a:graphicFrameLocks noChangeAspect="1"/>
            </p:cNvGraphicFramePr>
            <p:nvPr/>
          </p:nvGraphicFramePr>
          <p:xfrm>
            <a:off x="3210" y="3521"/>
            <a:ext cx="2450" cy="385"/>
          </p:xfrm>
          <a:graphic>
            <a:graphicData uri="http://schemas.openxmlformats.org/presentationml/2006/ole">
              <p:oleObj spid="_x0000_s64547" name="Equation" r:id="rId9" imgW="2286000" imgH="419100" progId="Equation.3">
                <p:embed/>
              </p:oleObj>
            </a:graphicData>
          </a:graphic>
        </p:graphicFrame>
      </p:grpSp>
      <p:sp>
        <p:nvSpPr>
          <p:cNvPr id="20" name="Rectangle 19"/>
          <p:cNvSpPr/>
          <p:nvPr/>
        </p:nvSpPr>
        <p:spPr>
          <a:xfrm>
            <a:off x="381000" y="45720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{Diaper}  {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Milk,Beer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</a:t>
            </a:r>
            <a:endParaRPr lang="th-TH" sz="2400" dirty="0">
              <a:latin typeface="Times New Roman" pitchFamily="18" charset="0"/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4953000" y="4038600"/>
            <a:ext cx="3886200" cy="2590800"/>
            <a:chOff x="2961" y="2253"/>
            <a:chExt cx="2544" cy="1540"/>
          </a:xfrm>
        </p:grpSpPr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2961" y="2253"/>
              <a:ext cx="61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6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4" name="Object 13"/>
            <p:cNvGraphicFramePr>
              <a:graphicFrameLocks noChangeAspect="1"/>
            </p:cNvGraphicFramePr>
            <p:nvPr/>
          </p:nvGraphicFramePr>
          <p:xfrm>
            <a:off x="3055" y="3029"/>
            <a:ext cx="2403" cy="405"/>
          </p:xfrm>
          <a:graphic>
            <a:graphicData uri="http://schemas.openxmlformats.org/presentationml/2006/ole">
              <p:oleObj spid="_x0000_s64548" name="Equation" r:id="rId10" imgW="2209800" imgH="431800" progId="Equation.3">
                <p:embed/>
              </p:oleObj>
            </a:graphicData>
          </a:graphic>
        </p:graphicFrame>
        <p:graphicFrame>
          <p:nvGraphicFramePr>
            <p:cNvPr id="25" name="Object 14"/>
            <p:cNvGraphicFramePr>
              <a:graphicFrameLocks noChangeAspect="1"/>
            </p:cNvGraphicFramePr>
            <p:nvPr/>
          </p:nvGraphicFramePr>
          <p:xfrm>
            <a:off x="3055" y="3408"/>
            <a:ext cx="2450" cy="385"/>
          </p:xfrm>
          <a:graphic>
            <a:graphicData uri="http://schemas.openxmlformats.org/presentationml/2006/ole">
              <p:oleObj spid="_x0000_s64549" name="Equation" r:id="rId11" imgW="2286000" imgH="419100" progId="Equation.3">
                <p:embed/>
              </p:oleObj>
            </a:graphicData>
          </a:graphic>
        </p:graphicFrame>
      </p:grpSp>
      <p:sp>
        <p:nvSpPr>
          <p:cNvPr id="26" name="Rectangle 25"/>
          <p:cNvSpPr/>
          <p:nvPr/>
        </p:nvSpPr>
        <p:spPr>
          <a:xfrm>
            <a:off x="5105400" y="45720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{Milk}  {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Diaper,Beer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</a:t>
            </a:r>
            <a:endParaRPr lang="th-TH" sz="2400" dirty="0"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066800"/>
            <a:ext cx="0" cy="5791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 err="1" smtClean="0"/>
              <a:t>กฏ</a:t>
            </a:r>
            <a:r>
              <a:rPr lang="th-TH" dirty="0" smtClean="0"/>
              <a:t>ที่ดี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828800"/>
          </a:xfrm>
          <a:solidFill>
            <a:srgbClr val="D4BC9C"/>
          </a:solidFill>
        </p:spPr>
        <p:txBody>
          <a:bodyPr>
            <a:normAutofit/>
          </a:bodyPr>
          <a:lstStyle/>
          <a:p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จะต้องมี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 Support (S) 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สูง</a:t>
            </a:r>
          </a:p>
          <a:p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จะต้องมี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 Confident (C)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 สูง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0"/>
            <a:ext cx="838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จากกฎความสัมพันธ์</a:t>
            </a:r>
            <a:br>
              <a:rPr lang="th-TH" sz="320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{</a:t>
            </a:r>
            <a:r>
              <a:rPr lang="en-US" sz="3200" dirty="0" err="1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Milk,Beer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}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 {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Diaper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}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support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=0.4,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confidence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=1.0)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หมายถึง </a:t>
            </a:r>
          </a:p>
          <a:p>
            <a:endParaRPr lang="th-TH" sz="3200" dirty="0" smtClean="0">
              <a:latin typeface="Angsana New" pitchFamily="18" charset="-34"/>
              <a:cs typeface="Angsana New" pitchFamily="18" charset="-34"/>
              <a:sym typeface="Symbol" pitchFamily="18" charset="2"/>
            </a:endParaRP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ลูกค้าจะมีการซื้อ 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Milk, Beer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Diaper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พร้อมกัน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40%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ของจำนวน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Transaction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ทั้งหมด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(2/5)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100% </a:t>
            </a:r>
            <a:r>
              <a:rPr lang="th-TH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ลูกค้าที่ 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Milk </a:t>
            </a:r>
            <a:r>
              <a:rPr lang="th-TH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พร้อมกับ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 Beer</a:t>
            </a:r>
            <a:r>
              <a:rPr lang="th-TH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จะซื้อ 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Diaper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ด้วย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Data for WEKA 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676400"/>
          <a:ext cx="6477003" cy="2819400"/>
        </p:xfrm>
        <a:graphic>
          <a:graphicData uri="http://schemas.openxmlformats.org/drawingml/2006/table">
            <a:tbl>
              <a:tblPr/>
              <a:tblGrid>
                <a:gridCol w="971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20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20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63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Bread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Coke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Diaper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Egg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Milk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4876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จากนั้นนำไปประมวลผลใน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Weka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โดยต้องแปลงรูปแบบให้เหมาะสมกับ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Software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ที่ใช้วิเคราะห์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	ตัวอย่าง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LAB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ให้นิสิต </a:t>
            </a:r>
            <a:r>
              <a:rPr lang="en-US" dirty="0" smtClean="0"/>
              <a:t>install program WEKA 3.8.2</a:t>
            </a:r>
            <a:endParaRPr lang="th-TH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896100" cy="487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Output Data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ในระบบขายหน้าร้าน</a:t>
            </a:r>
            <a:br>
              <a:rPr lang="th-TH" dirty="0" smtClean="0">
                <a:latin typeface="AngsanaUPC" pitchFamily="18" charset="-34"/>
                <a:cs typeface="AngsanaUPC" pitchFamily="18" charset="-34"/>
              </a:rPr>
            </a:b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แสดงใบเสร็จ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708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914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3124200"/>
            <a:ext cx="1600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"/>
            <a:r>
              <a:rPr lang="en-US" sz="2000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F15012020G40001</a:t>
            </a:r>
            <a:endParaRPr lang="en-US" sz="2000" b="1" dirty="0">
              <a:solidFill>
                <a:srgbClr val="CC33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th-TH" dirty="0" smtClean="0"/>
              <a:t>ตัวอย่างใน </a:t>
            </a:r>
            <a:r>
              <a:rPr lang="en-US" dirty="0" smtClean="0"/>
              <a:t>Data base</a:t>
            </a:r>
            <a:endParaRPr lang="th-TH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962400"/>
          <a:ext cx="7391401" cy="1561355"/>
        </p:xfrm>
        <a:graphic>
          <a:graphicData uri="http://schemas.openxmlformats.org/drawingml/2006/table">
            <a:tbl>
              <a:tblPr/>
              <a:tblGrid>
                <a:gridCol w="1570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34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8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95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02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Receipt_No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Product_Id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Product_name_Eng</a:t>
                      </a: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Qty</a:t>
                      </a: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Unit_Price</a:t>
                      </a: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Total_Amt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  <a:endParaRPr lang="en-US" sz="2000" b="1" i="0" u="none" strike="noStrike" dirty="0">
                        <a:solidFill>
                          <a:srgbClr val="CC33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G002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Blanket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</a:t>
                      </a: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60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120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  <a:endParaRPr lang="en-US" sz="2000" b="1" i="0" u="none" strike="noStrike" dirty="0">
                        <a:solidFill>
                          <a:srgbClr val="CC33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G009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Egg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100.00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  <a:endParaRPr lang="en-US" sz="2000" b="1" i="0" u="none" strike="noStrike" dirty="0">
                        <a:solidFill>
                          <a:srgbClr val="CC33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G010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GreenTea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20.00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200.00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  <a:endParaRPr lang="en-US" sz="2000" b="1" i="0" u="none" strike="noStrike" dirty="0">
                        <a:solidFill>
                          <a:srgbClr val="CC33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G015</a:t>
                      </a: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Milk</a:t>
                      </a: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60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120.00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981200"/>
          <a:ext cx="7924799" cy="914400"/>
        </p:xfrm>
        <a:graphic>
          <a:graphicData uri="http://schemas.openxmlformats.org/drawingml/2006/table">
            <a:tbl>
              <a:tblPr/>
              <a:tblGrid>
                <a:gridCol w="1819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6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6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9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69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38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7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584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Receipt_No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Cust_Id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Shop_No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SDate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STime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Exvat_Amt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Vat_Amt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GrandTotal_Amt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smtClean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  <a:endParaRPr lang="en-US" sz="2000" b="1" i="0" u="none" strike="noStrike" dirty="0">
                        <a:solidFill>
                          <a:srgbClr val="CC33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C001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S001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16012019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8:00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504.67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35.33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540.00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600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Sales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429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Sales__Detail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"/>
          <p:cNvSpPr>
            <a:spLocks noChangeArrowheads="1"/>
          </p:cNvSpPr>
          <p:nvPr/>
        </p:nvSpPr>
        <p:spPr bwMode="auto">
          <a:xfrm>
            <a:off x="5795963" y="1700213"/>
            <a:ext cx="3348037" cy="4249737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1" name="Rectangle 102"/>
          <p:cNvSpPr>
            <a:spLocks noChangeArrowheads="1"/>
          </p:cNvSpPr>
          <p:nvPr/>
        </p:nvSpPr>
        <p:spPr bwMode="auto">
          <a:xfrm>
            <a:off x="2843213" y="1700213"/>
            <a:ext cx="2952750" cy="42497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2" name="Rectangle 101"/>
          <p:cNvSpPr>
            <a:spLocks noChangeArrowheads="1"/>
          </p:cNvSpPr>
          <p:nvPr/>
        </p:nvSpPr>
        <p:spPr bwMode="auto">
          <a:xfrm>
            <a:off x="0" y="1700213"/>
            <a:ext cx="2843213" cy="42497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595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คลังข้อมูล</a:t>
            </a:r>
            <a:r>
              <a:rPr lang="en-US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(Data Warehouse)</a:t>
            </a:r>
            <a:r>
              <a:rPr lang="th-TH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การวิเคราะห์ข้อมูลในคลังข้อมูล </a:t>
            </a:r>
            <a:r>
              <a:rPr lang="en-US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2</a:t>
            </a:r>
            <a:r>
              <a:rPr lang="en-US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/2)</a:t>
            </a:r>
            <a:endParaRPr lang="th-TH" sz="3600" b="1" smtClean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3203575" y="4752975"/>
            <a:ext cx="1150938" cy="730250"/>
          </a:xfrm>
          <a:prstGeom prst="rect">
            <a:avLst/>
          </a:prstGeom>
          <a:solidFill>
            <a:srgbClr val="FFFF66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OLAP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Generator</a:t>
            </a:r>
            <a:endParaRPr lang="th-TH" sz="2000"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</a:endParaRP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107950" y="3429000"/>
            <a:ext cx="1223963" cy="1008063"/>
          </a:xfrm>
          <a:prstGeom prst="can">
            <a:avLst>
              <a:gd name="adj" fmla="val 250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Data </a:t>
            </a:r>
          </a:p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Warehouse</a:t>
            </a:r>
            <a:endParaRPr lang="th-TH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1476375" y="1989138"/>
            <a:ext cx="1223963" cy="1008062"/>
          </a:xfrm>
          <a:prstGeom prst="can">
            <a:avLst>
              <a:gd name="adj" fmla="val 250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แหล่งข้อมูลเพื่อ</a:t>
            </a:r>
          </a:p>
          <a:p>
            <a:pPr algn="ctr">
              <a:defRPr/>
            </a:pPr>
            <a:r>
              <a:rPr lang="th-TH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การปฏิบัติงาน</a:t>
            </a:r>
          </a:p>
        </p:txBody>
      </p:sp>
      <p:sp>
        <p:nvSpPr>
          <p:cNvPr id="57358" name="AutoShape 14"/>
          <p:cNvSpPr>
            <a:spLocks noChangeArrowheads="1"/>
          </p:cNvSpPr>
          <p:nvPr/>
        </p:nvSpPr>
        <p:spPr bwMode="auto">
          <a:xfrm>
            <a:off x="1476375" y="4581525"/>
            <a:ext cx="1223963" cy="1008063"/>
          </a:xfrm>
          <a:prstGeom prst="can">
            <a:avLst>
              <a:gd name="adj" fmla="val 250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แหล่งข้อมูลเพื่อ</a:t>
            </a:r>
          </a:p>
          <a:p>
            <a:pPr algn="ctr">
              <a:defRPr/>
            </a:pPr>
            <a:r>
              <a:rPr lang="th-TH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การวิเคราะห์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4787900" y="4724400"/>
            <a:ext cx="1008063" cy="758825"/>
            <a:chOff x="3651" y="3008"/>
            <a:chExt cx="862" cy="649"/>
          </a:xfrm>
        </p:grpSpPr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3651" y="3113"/>
              <a:ext cx="681" cy="543"/>
              <a:chOff x="3651" y="3113"/>
              <a:chExt cx="681" cy="543"/>
            </a:xfrm>
          </p:grpSpPr>
          <p:sp>
            <p:nvSpPr>
              <p:cNvPr id="7220" name="Rectangle 52"/>
              <p:cNvSpPr>
                <a:spLocks noChangeArrowheads="1"/>
              </p:cNvSpPr>
              <p:nvPr/>
            </p:nvSpPr>
            <p:spPr bwMode="auto">
              <a:xfrm>
                <a:off x="3651" y="3113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1" name="Rectangle 53"/>
              <p:cNvSpPr>
                <a:spLocks noChangeArrowheads="1"/>
              </p:cNvSpPr>
              <p:nvPr/>
            </p:nvSpPr>
            <p:spPr bwMode="auto">
              <a:xfrm>
                <a:off x="3878" y="3113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2" name="Rectangle 54"/>
              <p:cNvSpPr>
                <a:spLocks noChangeArrowheads="1"/>
              </p:cNvSpPr>
              <p:nvPr/>
            </p:nvSpPr>
            <p:spPr bwMode="auto">
              <a:xfrm>
                <a:off x="4105" y="3113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3" name="Rectangle 55"/>
              <p:cNvSpPr>
                <a:spLocks noChangeArrowheads="1"/>
              </p:cNvSpPr>
              <p:nvPr/>
            </p:nvSpPr>
            <p:spPr bwMode="auto">
              <a:xfrm>
                <a:off x="3651" y="3294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4" name="Rectangle 56"/>
              <p:cNvSpPr>
                <a:spLocks noChangeArrowheads="1"/>
              </p:cNvSpPr>
              <p:nvPr/>
            </p:nvSpPr>
            <p:spPr bwMode="auto">
              <a:xfrm>
                <a:off x="3878" y="3294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5" name="Rectangle 57"/>
              <p:cNvSpPr>
                <a:spLocks noChangeArrowheads="1"/>
              </p:cNvSpPr>
              <p:nvPr/>
            </p:nvSpPr>
            <p:spPr bwMode="auto">
              <a:xfrm>
                <a:off x="4105" y="3294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6" name="Rectangle 58"/>
              <p:cNvSpPr>
                <a:spLocks noChangeArrowheads="1"/>
              </p:cNvSpPr>
              <p:nvPr/>
            </p:nvSpPr>
            <p:spPr bwMode="auto">
              <a:xfrm>
                <a:off x="3651" y="3475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7" name="Rectangle 59"/>
              <p:cNvSpPr>
                <a:spLocks noChangeArrowheads="1"/>
              </p:cNvSpPr>
              <p:nvPr/>
            </p:nvSpPr>
            <p:spPr bwMode="auto">
              <a:xfrm>
                <a:off x="3878" y="3475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8" name="Rectangle 60"/>
              <p:cNvSpPr>
                <a:spLocks noChangeArrowheads="1"/>
              </p:cNvSpPr>
              <p:nvPr/>
            </p:nvSpPr>
            <p:spPr bwMode="auto">
              <a:xfrm>
                <a:off x="4105" y="3475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7209" name="Line 62"/>
            <p:cNvSpPr>
              <a:spLocks noChangeShapeType="1"/>
            </p:cNvSpPr>
            <p:nvPr/>
          </p:nvSpPr>
          <p:spPr bwMode="auto">
            <a:xfrm flipV="1">
              <a:off x="4332" y="3008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0" name="Line 63"/>
            <p:cNvSpPr>
              <a:spLocks noChangeShapeType="1"/>
            </p:cNvSpPr>
            <p:nvPr/>
          </p:nvSpPr>
          <p:spPr bwMode="auto">
            <a:xfrm flipV="1">
              <a:off x="4332" y="3553"/>
              <a:ext cx="181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1" name="Line 64"/>
            <p:cNvSpPr>
              <a:spLocks noChangeShapeType="1"/>
            </p:cNvSpPr>
            <p:nvPr/>
          </p:nvSpPr>
          <p:spPr bwMode="auto">
            <a:xfrm>
              <a:off x="4513" y="3022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2" name="Line 65"/>
            <p:cNvSpPr>
              <a:spLocks noChangeShapeType="1"/>
            </p:cNvSpPr>
            <p:nvPr/>
          </p:nvSpPr>
          <p:spPr bwMode="auto">
            <a:xfrm flipV="1">
              <a:off x="3651" y="3022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3" name="Line 66"/>
            <p:cNvSpPr>
              <a:spLocks noChangeShapeType="1"/>
            </p:cNvSpPr>
            <p:nvPr/>
          </p:nvSpPr>
          <p:spPr bwMode="auto">
            <a:xfrm>
              <a:off x="3833" y="3022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4" name="Line 67"/>
            <p:cNvSpPr>
              <a:spLocks noChangeShapeType="1"/>
            </p:cNvSpPr>
            <p:nvPr/>
          </p:nvSpPr>
          <p:spPr bwMode="auto">
            <a:xfrm flipV="1">
              <a:off x="3878" y="3022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5" name="Line 68"/>
            <p:cNvSpPr>
              <a:spLocks noChangeShapeType="1"/>
            </p:cNvSpPr>
            <p:nvPr/>
          </p:nvSpPr>
          <p:spPr bwMode="auto">
            <a:xfrm flipV="1">
              <a:off x="4105" y="3022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6" name="Line 69"/>
            <p:cNvSpPr>
              <a:spLocks noChangeShapeType="1"/>
            </p:cNvSpPr>
            <p:nvPr/>
          </p:nvSpPr>
          <p:spPr bwMode="auto">
            <a:xfrm flipV="1">
              <a:off x="4332" y="3203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7" name="Line 70"/>
            <p:cNvSpPr>
              <a:spLocks noChangeShapeType="1"/>
            </p:cNvSpPr>
            <p:nvPr/>
          </p:nvSpPr>
          <p:spPr bwMode="auto">
            <a:xfrm flipV="1">
              <a:off x="4332" y="3385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8" name="Line 71"/>
            <p:cNvSpPr>
              <a:spLocks noChangeShapeType="1"/>
            </p:cNvSpPr>
            <p:nvPr/>
          </p:nvSpPr>
          <p:spPr bwMode="auto">
            <a:xfrm>
              <a:off x="4422" y="3067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9" name="Line 72"/>
            <p:cNvSpPr>
              <a:spLocks noChangeShapeType="1"/>
            </p:cNvSpPr>
            <p:nvPr/>
          </p:nvSpPr>
          <p:spPr bwMode="auto">
            <a:xfrm flipH="1">
              <a:off x="3787" y="3067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pic>
        <p:nvPicPr>
          <p:cNvPr id="7179" name="Picture 74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3357563"/>
            <a:ext cx="8604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19" name="Text Box 75"/>
          <p:cNvSpPr txBox="1">
            <a:spLocks noChangeArrowheads="1"/>
          </p:cNvSpPr>
          <p:nvPr/>
        </p:nvSpPr>
        <p:spPr bwMode="auto">
          <a:xfrm>
            <a:off x="5867400" y="1989138"/>
            <a:ext cx="1150938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Report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Generator</a:t>
            </a:r>
            <a:endParaRPr lang="th-TH" sz="200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57420" name="Text Box 76"/>
          <p:cNvSpPr txBox="1">
            <a:spLocks noChangeArrowheads="1"/>
          </p:cNvSpPr>
          <p:nvPr/>
        </p:nvSpPr>
        <p:spPr bwMode="auto">
          <a:xfrm>
            <a:off x="5867400" y="3130550"/>
            <a:ext cx="1150938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Data Mining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Tools</a:t>
            </a:r>
            <a:endParaRPr lang="th-TH" sz="200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7182" name="AutoShape 77"/>
          <p:cNvSpPr>
            <a:spLocks noChangeArrowheads="1"/>
          </p:cNvSpPr>
          <p:nvPr/>
        </p:nvSpPr>
        <p:spPr bwMode="auto">
          <a:xfrm>
            <a:off x="7596188" y="1989138"/>
            <a:ext cx="1079500" cy="576262"/>
          </a:xfrm>
          <a:prstGeom prst="flowChartDocument">
            <a:avLst/>
          </a:prstGeom>
          <a:solidFill>
            <a:schemeClr val="bg1"/>
          </a:solidFill>
          <a:ln w="28575" algn="ctr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/>
              <a:t>รายงาน</a:t>
            </a:r>
          </a:p>
        </p:txBody>
      </p:sp>
      <p:sp>
        <p:nvSpPr>
          <p:cNvPr id="57422" name="Text Box 78"/>
          <p:cNvSpPr txBox="1">
            <a:spLocks noChangeArrowheads="1"/>
          </p:cNvSpPr>
          <p:nvPr/>
        </p:nvSpPr>
        <p:spPr bwMode="auto">
          <a:xfrm rot="-1520771">
            <a:off x="3924300" y="3824288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7184" name="Line 80"/>
          <p:cNvSpPr>
            <a:spLocks noChangeShapeType="1"/>
          </p:cNvSpPr>
          <p:nvPr/>
        </p:nvSpPr>
        <p:spPr bwMode="auto">
          <a:xfrm flipV="1">
            <a:off x="1331913" y="2997200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85" name="Line 81"/>
          <p:cNvSpPr>
            <a:spLocks noChangeShapeType="1"/>
          </p:cNvSpPr>
          <p:nvPr/>
        </p:nvSpPr>
        <p:spPr bwMode="auto">
          <a:xfrm>
            <a:off x="1331913" y="4005263"/>
            <a:ext cx="792162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86" name="Line 82"/>
          <p:cNvSpPr>
            <a:spLocks noChangeShapeType="1"/>
          </p:cNvSpPr>
          <p:nvPr/>
        </p:nvSpPr>
        <p:spPr bwMode="auto">
          <a:xfrm flipV="1">
            <a:off x="2700338" y="2349500"/>
            <a:ext cx="31670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87" name="Line 83"/>
          <p:cNvSpPr>
            <a:spLocks noChangeShapeType="1"/>
          </p:cNvSpPr>
          <p:nvPr/>
        </p:nvSpPr>
        <p:spPr bwMode="auto">
          <a:xfrm>
            <a:off x="2700338" y="2565400"/>
            <a:ext cx="3167062" cy="935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88" name="Line 84"/>
          <p:cNvSpPr>
            <a:spLocks noChangeShapeType="1"/>
          </p:cNvSpPr>
          <p:nvPr/>
        </p:nvSpPr>
        <p:spPr bwMode="auto">
          <a:xfrm flipV="1">
            <a:off x="2700338" y="3573463"/>
            <a:ext cx="3167062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89" name="Line 85"/>
          <p:cNvSpPr>
            <a:spLocks noChangeShapeType="1"/>
          </p:cNvSpPr>
          <p:nvPr/>
        </p:nvSpPr>
        <p:spPr bwMode="auto">
          <a:xfrm>
            <a:off x="2700338" y="53006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90" name="Line 86"/>
          <p:cNvSpPr>
            <a:spLocks noChangeShapeType="1"/>
          </p:cNvSpPr>
          <p:nvPr/>
        </p:nvSpPr>
        <p:spPr bwMode="auto">
          <a:xfrm>
            <a:off x="4356100" y="53006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91" name="Line 87"/>
          <p:cNvSpPr>
            <a:spLocks noChangeShapeType="1"/>
          </p:cNvSpPr>
          <p:nvPr/>
        </p:nvSpPr>
        <p:spPr bwMode="auto">
          <a:xfrm flipV="1">
            <a:off x="5795963" y="4076700"/>
            <a:ext cx="230505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92" name="Line 88"/>
          <p:cNvSpPr>
            <a:spLocks noChangeShapeType="1"/>
          </p:cNvSpPr>
          <p:nvPr/>
        </p:nvSpPr>
        <p:spPr bwMode="auto">
          <a:xfrm>
            <a:off x="7019925" y="3573463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93" name="Line 89"/>
          <p:cNvSpPr>
            <a:spLocks noChangeShapeType="1"/>
          </p:cNvSpPr>
          <p:nvPr/>
        </p:nvSpPr>
        <p:spPr bwMode="auto">
          <a:xfrm flipV="1">
            <a:off x="7019925" y="2276475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94" name="Line 90"/>
          <p:cNvSpPr>
            <a:spLocks noChangeShapeType="1"/>
          </p:cNvSpPr>
          <p:nvPr/>
        </p:nvSpPr>
        <p:spPr bwMode="auto">
          <a:xfrm>
            <a:off x="8243888" y="2565400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57436" name="Text Box 92"/>
          <p:cNvSpPr txBox="1">
            <a:spLocks noChangeArrowheads="1"/>
          </p:cNvSpPr>
          <p:nvPr/>
        </p:nvSpPr>
        <p:spPr bwMode="auto">
          <a:xfrm>
            <a:off x="2641600" y="4903788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57437" name="Text Box 93"/>
          <p:cNvSpPr txBox="1">
            <a:spLocks noChangeArrowheads="1"/>
          </p:cNvSpPr>
          <p:nvPr/>
        </p:nvSpPr>
        <p:spPr bwMode="auto">
          <a:xfrm rot="-328431">
            <a:off x="3779838" y="20605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57438" name="Text Box 94"/>
          <p:cNvSpPr txBox="1">
            <a:spLocks noChangeArrowheads="1"/>
          </p:cNvSpPr>
          <p:nvPr/>
        </p:nvSpPr>
        <p:spPr bwMode="auto">
          <a:xfrm rot="863291">
            <a:off x="4211638" y="27082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57439" name="Text Box 95"/>
          <p:cNvSpPr txBox="1">
            <a:spLocks noChangeArrowheads="1"/>
          </p:cNvSpPr>
          <p:nvPr/>
        </p:nvSpPr>
        <p:spPr bwMode="auto">
          <a:xfrm>
            <a:off x="7308850" y="3213100"/>
            <a:ext cx="38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ผล</a:t>
            </a:r>
          </a:p>
        </p:txBody>
      </p:sp>
      <p:sp>
        <p:nvSpPr>
          <p:cNvPr id="57440" name="Text Box 96"/>
          <p:cNvSpPr txBox="1">
            <a:spLocks noChangeArrowheads="1"/>
          </p:cNvSpPr>
          <p:nvPr/>
        </p:nvSpPr>
        <p:spPr bwMode="auto">
          <a:xfrm>
            <a:off x="7065963" y="1844675"/>
            <a:ext cx="38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ผล</a:t>
            </a:r>
          </a:p>
        </p:txBody>
      </p:sp>
      <p:sp>
        <p:nvSpPr>
          <p:cNvPr id="57441" name="Text Box 97"/>
          <p:cNvSpPr txBox="1">
            <a:spLocks noChangeArrowheads="1"/>
          </p:cNvSpPr>
          <p:nvPr/>
        </p:nvSpPr>
        <p:spPr bwMode="auto">
          <a:xfrm>
            <a:off x="4356100" y="4854575"/>
            <a:ext cx="38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ผล</a:t>
            </a:r>
          </a:p>
        </p:txBody>
      </p:sp>
      <p:sp>
        <p:nvSpPr>
          <p:cNvPr id="57443" name="Text Box 99"/>
          <p:cNvSpPr txBox="1">
            <a:spLocks noChangeArrowheads="1"/>
          </p:cNvSpPr>
          <p:nvPr/>
        </p:nvSpPr>
        <p:spPr bwMode="auto">
          <a:xfrm>
            <a:off x="7370763" y="2671763"/>
            <a:ext cx="87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การใช้งาน</a:t>
            </a:r>
          </a:p>
        </p:txBody>
      </p:sp>
      <p:sp>
        <p:nvSpPr>
          <p:cNvPr id="57444" name="Text Box 100"/>
          <p:cNvSpPr txBox="1">
            <a:spLocks noChangeArrowheads="1"/>
          </p:cNvSpPr>
          <p:nvPr/>
        </p:nvSpPr>
        <p:spPr bwMode="auto">
          <a:xfrm rot="-1496058">
            <a:off x="6300788" y="4292600"/>
            <a:ext cx="87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การใช้งาน</a:t>
            </a:r>
          </a:p>
        </p:txBody>
      </p:sp>
      <p:sp>
        <p:nvSpPr>
          <p:cNvPr id="57448" name="Rectangle 104"/>
          <p:cNvSpPr>
            <a:spLocks noChangeArrowheads="1"/>
          </p:cNvSpPr>
          <p:nvPr/>
        </p:nvSpPr>
        <p:spPr bwMode="auto">
          <a:xfrm>
            <a:off x="0" y="5949950"/>
            <a:ext cx="2843213" cy="5762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คลังข้อมูล</a:t>
            </a:r>
          </a:p>
        </p:txBody>
      </p:sp>
      <p:sp>
        <p:nvSpPr>
          <p:cNvPr id="57449" name="Rectangle 105"/>
          <p:cNvSpPr>
            <a:spLocks noChangeArrowheads="1"/>
          </p:cNvSpPr>
          <p:nvPr/>
        </p:nvSpPr>
        <p:spPr bwMode="auto">
          <a:xfrm>
            <a:off x="2843213" y="5949950"/>
            <a:ext cx="2952750" cy="576263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ช่วงเวลาที่องค์กรไม่ได้ปฏิบัติงาน</a:t>
            </a:r>
          </a:p>
        </p:txBody>
      </p:sp>
      <p:sp>
        <p:nvSpPr>
          <p:cNvPr id="57450" name="Rectangle 106"/>
          <p:cNvSpPr>
            <a:spLocks noChangeArrowheads="1"/>
          </p:cNvSpPr>
          <p:nvPr/>
        </p:nvSpPr>
        <p:spPr bwMode="auto">
          <a:xfrm>
            <a:off x="5795963" y="5949950"/>
            <a:ext cx="3348037" cy="5762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ช่วงเวลาที่องค์กรปฏิบัติงาน</a:t>
            </a:r>
          </a:p>
        </p:txBody>
      </p:sp>
      <p:sp>
        <p:nvSpPr>
          <p:cNvPr id="57451" name="Text Box 107"/>
          <p:cNvSpPr txBox="1">
            <a:spLocks noChangeArrowheads="1"/>
          </p:cNvSpPr>
          <p:nvPr/>
        </p:nvSpPr>
        <p:spPr bwMode="auto">
          <a:xfrm>
            <a:off x="8172450" y="4365625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ผู้ใช้งาน</a:t>
            </a:r>
          </a:p>
        </p:txBody>
      </p:sp>
      <p:sp>
        <p:nvSpPr>
          <p:cNvPr id="57452" name="Text Box 108"/>
          <p:cNvSpPr txBox="1">
            <a:spLocks noChangeArrowheads="1"/>
          </p:cNvSpPr>
          <p:nvPr/>
        </p:nvSpPr>
        <p:spPr bwMode="auto">
          <a:xfrm>
            <a:off x="4932363" y="5445125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OLAP</a:t>
            </a:r>
            <a:endParaRPr lang="th-TH" sz="200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3"/>
          <p:cNvSpPr>
            <a:spLocks noChangeArrowheads="1"/>
          </p:cNvSpPr>
          <p:nvPr/>
        </p:nvSpPr>
        <p:spPr bwMode="auto">
          <a:xfrm>
            <a:off x="1763713" y="1341438"/>
            <a:ext cx="5545137" cy="35274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th-TH"/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916238" y="1844675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Artificial Intelligence</a:t>
            </a:r>
            <a:endParaRPr lang="th-TH" b="1"/>
          </a:p>
        </p:txBody>
      </p:sp>
      <p:sp>
        <p:nvSpPr>
          <p:cNvPr id="4100" name="Oval 5"/>
          <p:cNvSpPr>
            <a:spLocks noChangeArrowheads="1"/>
          </p:cNvSpPr>
          <p:nvPr/>
        </p:nvSpPr>
        <p:spPr bwMode="auto">
          <a:xfrm>
            <a:off x="2843213" y="2420938"/>
            <a:ext cx="3529012" cy="2447925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th-TH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3203575" y="3141663"/>
            <a:ext cx="3097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Machine Learning</a:t>
            </a:r>
            <a:endParaRPr lang="th-TH" b="1"/>
          </a:p>
        </p:txBody>
      </p:sp>
      <p:sp>
        <p:nvSpPr>
          <p:cNvPr id="4102" name="Oval 8"/>
          <p:cNvSpPr>
            <a:spLocks noChangeArrowheads="1"/>
          </p:cNvSpPr>
          <p:nvPr/>
        </p:nvSpPr>
        <p:spPr bwMode="auto">
          <a:xfrm>
            <a:off x="4211638" y="2708275"/>
            <a:ext cx="3960812" cy="3241675"/>
          </a:xfrm>
          <a:prstGeom prst="ellipse">
            <a:avLst/>
          </a:prstGeom>
          <a:solidFill>
            <a:srgbClr val="D367BE">
              <a:alpha val="2901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th-TH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5435600" y="4868863"/>
            <a:ext cx="2592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Data Science</a:t>
            </a: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381000"/>
            <a:ext cx="8351837" cy="719138"/>
          </a:xfrm>
          <a:prstGeom prst="rect">
            <a:avLst/>
          </a:prstGeom>
          <a:solidFill>
            <a:srgbClr val="E6F599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kumimoji="0" lang="th-TH" sz="4400" b="1" kern="0" dirty="0">
                <a:solidFill>
                  <a:srgbClr val="0000B0"/>
                </a:solidFill>
                <a:latin typeface="AngsanaUPC" pitchFamily="18" charset="-34"/>
                <a:ea typeface="+mj-ea"/>
                <a:cs typeface="AngsanaUPC" pitchFamily="18" charset="-34"/>
              </a:rPr>
              <a:t>ความสัมพันธ์ของ </a:t>
            </a:r>
            <a:r>
              <a:rPr kumimoji="0" lang="en-US" sz="4400" b="1" kern="0" dirty="0">
                <a:solidFill>
                  <a:srgbClr val="0000B0"/>
                </a:solidFill>
                <a:latin typeface="AngsanaUPC" pitchFamily="18" charset="-34"/>
                <a:ea typeface="+mj-ea"/>
                <a:cs typeface="AngsanaUPC" pitchFamily="18" charset="-34"/>
              </a:rPr>
              <a:t>Techniques </a:t>
            </a:r>
            <a:r>
              <a:rPr kumimoji="0" lang="th-TH" sz="4400" b="1" kern="0" dirty="0">
                <a:solidFill>
                  <a:srgbClr val="0000B0"/>
                </a:solidFill>
                <a:latin typeface="AngsanaUPC" pitchFamily="18" charset="-34"/>
                <a:ea typeface="+mj-ea"/>
                <a:cs typeface="AngsanaUPC" pitchFamily="18" charset="-34"/>
              </a:rPr>
              <a:t>ทางด้าน </a:t>
            </a:r>
            <a:r>
              <a:rPr kumimoji="0" lang="en-US" sz="4400" b="1" kern="0" dirty="0">
                <a:solidFill>
                  <a:srgbClr val="0000B0"/>
                </a:solidFill>
                <a:latin typeface="AngsanaUPC" pitchFamily="18" charset="-34"/>
                <a:ea typeface="+mj-ea"/>
                <a:cs typeface="AngsanaUPC" pitchFamily="18" charset="-34"/>
              </a:rPr>
              <a:t>IT</a:t>
            </a:r>
            <a:endParaRPr kumimoji="0" lang="th-TH" sz="4400" b="1" kern="0" dirty="0">
              <a:solidFill>
                <a:srgbClr val="0000B0"/>
              </a:solidFill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57200" y="2286000"/>
          <a:ext cx="8153400" cy="2286000"/>
        </p:xfrm>
        <a:graphic>
          <a:graphicData uri="http://schemas.openxmlformats.org/presentationml/2006/ole">
            <p:oleObj spid="_x0000_s31749" name="Visio" r:id="rId3" imgW="8202423" imgH="2406458" progId="Visio.Drawing.11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5181600" y="2286000"/>
            <a:ext cx="1295400" cy="22860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1066800" y="6858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ในระบบนี้ เราจะประยุกต์โดยเราจะไม่ทำ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mart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ข้อมูลจาก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warehouse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จะถูกนำไปวิเคราะห์เลย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Curved Right Arrow 7"/>
          <p:cNvSpPr/>
          <p:nvPr/>
        </p:nvSpPr>
        <p:spPr>
          <a:xfrm rot="17246664">
            <a:off x="5292906" y="3479337"/>
            <a:ext cx="971918" cy="2703928"/>
          </a:xfrm>
          <a:prstGeom prst="curvedRightArrow">
            <a:avLst>
              <a:gd name="adj1" fmla="val 25000"/>
              <a:gd name="adj2" fmla="val 483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600" y="4648200"/>
            <a:ext cx="12192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</a:t>
            </a:r>
            <a:r>
              <a:rPr lang="en-US" sz="1800" dirty="0" smtClean="0">
                <a:solidFill>
                  <a:schemeClr val="tx1"/>
                </a:solidFill>
              </a:rPr>
              <a:t>Mining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0800000">
            <a:off x="8006754" y="3491192"/>
            <a:ext cx="464518" cy="1165983"/>
          </a:xfrm>
          <a:prstGeom prst="curvedRightArrow">
            <a:avLst>
              <a:gd name="adj1" fmla="val 25000"/>
              <a:gd name="adj2" fmla="val 483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th-TH" dirty="0" smtClean="0"/>
              <a:t>นำข้อมูล ของนิสิตมาทำการประมวลผล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ตัวอย่างข้อมูลใน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Data Warehouse</a:t>
            </a:r>
            <a:br>
              <a:rPr lang="en-US" b="1" dirty="0" smtClean="0">
                <a:latin typeface="AngsanaUPC" pitchFamily="18" charset="-34"/>
                <a:cs typeface="AngsanaUPC" pitchFamily="18" charset="-34"/>
              </a:rPr>
            </a:br>
            <a:r>
              <a:rPr lang="en-US" b="1" dirty="0" err="1" smtClean="0">
                <a:latin typeface="AngsanaUPC" pitchFamily="18" charset="-34"/>
                <a:cs typeface="AngsanaUPC" pitchFamily="18" charset="-34"/>
              </a:rPr>
              <a:t>DW_SalesDetail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ที่ต้องการนำมาใช้ใน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Association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600200"/>
          <a:ext cx="6477000" cy="4210050"/>
        </p:xfrm>
        <a:graphic>
          <a:graphicData uri="http://schemas.openxmlformats.org/drawingml/2006/table">
            <a:tbl>
              <a:tblPr/>
              <a:tblGrid>
                <a:gridCol w="4060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67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3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Receive 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Product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Blanket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Egg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Green Tea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milk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B05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B05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Bread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B05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B05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Candy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99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99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Candy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99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99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Coke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99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99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Computer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4114800" y="3124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38600" y="152400"/>
            <a:ext cx="510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ข้อมูลจาก </a:t>
            </a:r>
            <a:r>
              <a:rPr lang="en-US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Data warehouse </a:t>
            </a:r>
            <a:r>
              <a:rPr lang="th-TH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นั้นจะถูกจัดการอีกครั้งเพราะ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ในการประมวลผลในแต่ละ </a:t>
            </a:r>
            <a:r>
              <a:rPr lang="en-US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Technique </a:t>
            </a:r>
            <a:r>
              <a:rPr lang="th-TH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 ข้อมูลจะถูกจัดรูปแบบให้เหมาะกับแต่ละ </a:t>
            </a:r>
            <a:r>
              <a:rPr lang="en-US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Technique  Association</a:t>
            </a:r>
            <a:r>
              <a:rPr lang="th-TH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 ใน </a:t>
            </a:r>
            <a:r>
              <a:rPr lang="en-US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WEKA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76400" y="5943600"/>
            <a:ext cx="2362200" cy="304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657600" y="5867400"/>
            <a:ext cx="1981200" cy="533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400800" y="5943600"/>
            <a:ext cx="7620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Magnetic Disk 18"/>
          <p:cNvSpPr/>
          <p:nvPr/>
        </p:nvSpPr>
        <p:spPr>
          <a:xfrm>
            <a:off x="0" y="0"/>
            <a:ext cx="2895600" cy="1143000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Warehouse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rot="1932778">
            <a:off x="2953135" y="684527"/>
            <a:ext cx="1433857" cy="4274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00200" y="6096000"/>
            <a:ext cx="5943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noProof="0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ข้อมูลเหล่านี้จะถูกทำการปรับปรุง หรือลบทิ้ง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752600" y="1447800"/>
          <a:ext cx="5562600" cy="1676400"/>
        </p:xfrm>
        <a:graphic>
          <a:graphicData uri="http://schemas.openxmlformats.org/drawingml/2006/table">
            <a:tbl>
              <a:tblPr/>
              <a:tblGrid>
                <a:gridCol w="1578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67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7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7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7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67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Blanket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Egg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Green Tea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milk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Bread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Candy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Coke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Computer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F20012020G40002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Coke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milk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Shampoo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7162800" y="5943600"/>
            <a:ext cx="11430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086600" y="5867400"/>
            <a:ext cx="762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89916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33CC"/>
                </a:solidFill>
                <a:latin typeface="AngsanaUPC" pitchFamily="18" charset="-34"/>
                <a:cs typeface="AngsanaUPC" pitchFamily="18" charset="-34"/>
              </a:rPr>
              <a:t>ข้อมูลที่พร้อมประมวลผล</a:t>
            </a:r>
            <a:endParaRPr lang="th-TH" b="1" dirty="0">
              <a:solidFill>
                <a:srgbClr val="0033CC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86106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เปิดโปรแกรม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WEKA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8961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533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เลือก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Explorer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เลือก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File .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csv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ที่ต้องการวิเคราะห์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54606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1143000"/>
            <a:ext cx="5867400" cy="499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66800" y="3048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การ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SET 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ค่าใน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WEKA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จากนั้น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Click Start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625233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นำข้อมูลของ นิสิต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Result from WEKA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329487" cy="520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rgbClr val="E6F599"/>
          </a:solidFill>
        </p:spPr>
        <p:txBody>
          <a:bodyPr/>
          <a:lstStyle/>
          <a:p>
            <a:pPr eaLnBrk="1" hangingPunct="1"/>
            <a:r>
              <a:rPr lang="th-TH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ความสัมพันธ์ของ</a:t>
            </a:r>
            <a:r>
              <a:rPr lang="en-US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 Techniques  </a:t>
            </a:r>
            <a:r>
              <a:rPr lang="th-TH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ทางด้าน </a:t>
            </a:r>
            <a:r>
              <a:rPr lang="en-US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IT</a:t>
            </a:r>
            <a:br>
              <a:rPr lang="en-US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ระหว่าง</a:t>
            </a:r>
            <a:r>
              <a:rPr lang="en-US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 Artificial intelligence, machine learning, and data science.</a:t>
            </a:r>
            <a:endParaRPr lang="th-TH" sz="3600" b="1" smtClean="0">
              <a:solidFill>
                <a:srgbClr val="0000B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684213" y="5589588"/>
            <a:ext cx="806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B0"/>
                </a:solidFill>
              </a:rPr>
              <a:t>K.B. Laskey, T.S. Levitt, in International Encyclopedia of the Social &amp; Behavioral Sciences, 2001 </a:t>
            </a:r>
            <a:endParaRPr lang="th-TH" sz="1400" b="1">
              <a:solidFill>
                <a:srgbClr val="0000B0"/>
              </a:solidFill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68413"/>
            <a:ext cx="6781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042988" y="6237288"/>
            <a:ext cx="7345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https://www.sciencedirect.com/topics/computer-science/artificial-intelligence</a:t>
            </a:r>
            <a:endParaRPr lang="th-TH" sz="1800">
              <a:solidFill>
                <a:srgbClr val="0000FF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867400" y="1524000"/>
            <a:ext cx="2438400" cy="1295400"/>
          </a:xfrm>
          <a:prstGeom prst="wedgeEllipseCallout">
            <a:avLst>
              <a:gd name="adj1" fmla="val -61889"/>
              <a:gd name="adj2" fmla="val 111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Time Series Forecasting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th-TH" dirty="0" smtClean="0">
                <a:solidFill>
                  <a:srgbClr val="0033CC"/>
                </a:solidFill>
              </a:rPr>
              <a:t>ข้อสังเกตุ </a:t>
            </a:r>
            <a:r>
              <a:rPr lang="en-US" dirty="0" smtClean="0">
                <a:solidFill>
                  <a:srgbClr val="0033CC"/>
                </a:solidFill>
              </a:rPr>
              <a:t>: </a:t>
            </a:r>
            <a:r>
              <a:rPr lang="th-TH" dirty="0" smtClean="0">
                <a:solidFill>
                  <a:srgbClr val="0033CC"/>
                </a:solidFill>
              </a:rPr>
              <a:t>การทดลอง</a:t>
            </a:r>
            <a:endParaRPr lang="th-TH" dirty="0">
              <a:solidFill>
                <a:srgbClr val="0033CC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86106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https://www.youtube.com/watch?v=O-SZT7jYzFw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 Learning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Machine  Learning </a:t>
            </a:r>
            <a:r>
              <a:rPr lang="th-TH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ประกอบด้วย</a:t>
            </a:r>
            <a:endParaRPr lang="en-US" b="1" dirty="0" smtClean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1. </a:t>
            </a:r>
            <a:r>
              <a:rPr lang="en-US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Supervised Learning : </a:t>
            </a:r>
            <a:r>
              <a:rPr lang="th-TH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การเรียนรู้แบบมีผู้สอน</a:t>
            </a:r>
          </a:p>
          <a:p>
            <a:pPr>
              <a:buNone/>
            </a:pP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	2. </a:t>
            </a:r>
            <a:r>
              <a:rPr lang="en-US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Unsupervised Learning </a:t>
            </a: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การเรียนรู้แบบไม่มีผู้สอน</a:t>
            </a:r>
            <a:endParaRPr lang="en-US" dirty="0" smtClean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en-US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6EE82"/>
          </a:solidFill>
        </p:spPr>
        <p:txBody>
          <a:bodyPr/>
          <a:lstStyle/>
          <a:p>
            <a:r>
              <a:rPr lang="en-US" dirty="0" smtClean="0"/>
              <a:t>Machine  Learning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1. Supervised Learning : </a:t>
            </a:r>
            <a:r>
              <a:rPr lang="th-TH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การเรียนรู้แบบมีผู้สอน</a:t>
            </a:r>
            <a:endParaRPr lang="en-US" b="1" dirty="0" smtClean="0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มีการสอน มีการให้ความรู้คอมพิวเตอร์ก่อน</a:t>
            </a: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ตัวอย่าง เช่น </a:t>
            </a: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1.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กรณี ลูกค้าที่มีรายได้ เกิน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20000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และเป็นนิสิต จะซื้อ 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Computer </a:t>
            </a: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		ดังนั้นข้อมูลสอนจะ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กำหนดคำตอบว่า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=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ซื้อ</a:t>
            </a: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กรณี ลูกค้าที่มีรายได้ เกิน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20000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และไม่เป็นนิสิต จะไม่ซื้อ 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Computer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	ดังนั้นข้อมูลสอนจะ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กำหนดคำตอบว่า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=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ไม่ซื้อ</a:t>
            </a: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เช่น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กลุ่ม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Classification </a:t>
            </a:r>
            <a:r>
              <a:rPr lang="en-US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: Decision  Tree</a:t>
            </a:r>
          </a:p>
          <a:p>
            <a:pPr>
              <a:buNone/>
            </a:pPr>
            <a:endParaRPr lang="en-US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6EE82"/>
          </a:solidFill>
        </p:spPr>
        <p:txBody>
          <a:bodyPr/>
          <a:lstStyle/>
          <a:p>
            <a:r>
              <a:rPr lang="en-US" dirty="0" smtClean="0"/>
              <a:t>Machine  Learning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2. </a:t>
            </a:r>
            <a:r>
              <a:rPr lang="en-US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Unsupervised Learning </a:t>
            </a: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การเรียนรู้แบบไม่มีผู้สอน</a:t>
            </a:r>
            <a:endParaRPr lang="en-US" b="1" dirty="0" smtClean="0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	เป็นการเรียนรู้แบบไม่มีผู้สอน ไม่มีการกำหนดชุดข้อมูล และคำตอบเพื่อให้ </a:t>
            </a: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Model </a:t>
            </a:r>
            <a:r>
              <a:rPr lang="th-TH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เรียนรู้</a:t>
            </a: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	เช่น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กลุ่ม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Clustering : K-mean</a:t>
            </a: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                   Association : 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Apriori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en-US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8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AngsanaUPC" pitchFamily="18" charset="-34"/>
                <a:cs typeface="AngsanaUPC" pitchFamily="18" charset="-34"/>
              </a:rPr>
              <a:t>Taxonomy for Data Mining Tasks, Methods, and Algorithms</a:t>
            </a:r>
            <a:endParaRPr lang="th-TH" sz="3200" dirty="0">
              <a:solidFill>
                <a:schemeClr val="accent5">
                  <a:lumMod val="50000"/>
                </a:schemeClr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288" y="1322388"/>
          <a:ext cx="8136904" cy="4803823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0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17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537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Data mining task &amp; method 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Data mining algorithms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Learning type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Prediction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6123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Classification 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Artificial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ngsanaUPC"/>
                        </a:rPr>
                        <a:t>Neaural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 Network, 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AngsanaUPC"/>
                        </a:rPr>
                        <a:t>          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ngsanaUPC"/>
                        </a:rPr>
                        <a:t>   Support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Vector Machines (SVM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ngsanaUPC"/>
                        </a:rPr>
                        <a:t>),       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Naive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ngsanaUPC"/>
                        </a:rPr>
                        <a:t>Bayes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, Decision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ngsanaUPC"/>
                        </a:rPr>
                        <a:t>trees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Supervised 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Regression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Linear/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ngsanaUPC"/>
                        </a:rPr>
                        <a:t>NonLinear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 Regression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Supervised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Time series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ARIMA (</a:t>
                      </a:r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การพยากรณ์ราคาหุ้น)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Supervised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Association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Market-basket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Apriori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Unsupervised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Sequence analysis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ngsanaUPC"/>
                        </a:rPr>
                        <a:t>Apriori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, FP-Growth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Unsupervised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Segmentation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E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Clustering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K-Means, DBSCAN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Unsupervised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5200" y="633478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Ref: Book, Business Intelligence P 227 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4000" dirty="0" smtClean="0"/>
              <a:t>เทคนิคในการทำเหมืองข้อมูล</a:t>
            </a:r>
            <a:r>
              <a:rPr lang="en-US" sz="4000" dirty="0" smtClean="0"/>
              <a:t> : Association (1/2)</a:t>
            </a:r>
            <a:endParaRPr lang="th-TH" sz="4000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535487"/>
          </a:xfrm>
          <a:ln cap="flat" algn="ctr"/>
        </p:spPr>
        <p:txBody>
          <a:bodyPr>
            <a:normAutofit lnSpcReduction="10000"/>
          </a:bodyPr>
          <a:lstStyle/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b="1" smtClean="0">
                <a:latin typeface="Angsana New" pitchFamily="18" charset="-34"/>
              </a:rPr>
              <a:t>		เป็นเทคนิคที่ใช้ค้นพบองค์ความรู้หรือสารสนเทศใหม่ ด้วยการเชื่อมโยงข้อมูลหรือกลุ่มข้อมูลที่เกิดขึ้นในเหตุการณ์เดียวกันเข้าด้วยกัน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b="1" smtClean="0">
                <a:latin typeface="Angsana New" pitchFamily="18" charset="-34"/>
              </a:rPr>
              <a:t>		ตัวอย่างเช่น การสำรวจพฤติกรรมการซื้อของลูกค้าว่า ซื้อสินค้าอะไรบ้างพร้อมกัน ในใบเสร็จเดียวกัน เช่น ลูกค้าทุกคนเมื่อซื้อนมเปรี้ยว ขนมปัง มักซื้อน้ำเปล่า เสมอ ในใบเสร็จเดียวกัน 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b="1" smtClean="0">
                <a:latin typeface="Angsana New" pitchFamily="18" charset="-34"/>
              </a:rPr>
              <a:t>		จากตัวอย่างบริษัทสามารถนำข้อมูลความสัมพันธ์ในการซื้อ ไปจัดการส่งเสริมการขาย หรือจัดรูปแบบของการวางสินค้าในร้านได้ เพื่อเป็นการเพิ่มยอดขายให้กับบริษัท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0"/>
            <a:ext cx="5105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Definition: Association Rule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800600" y="3386139"/>
            <a:ext cx="3978275" cy="2527301"/>
            <a:chOff x="3014" y="2304"/>
            <a:chExt cx="2506" cy="1592"/>
          </a:xfrm>
        </p:grpSpPr>
        <p:sp>
          <p:nvSpPr>
            <p:cNvPr id="3081" name="Text Box 11"/>
            <p:cNvSpPr txBox="1">
              <a:spLocks noChangeArrowheads="1"/>
            </p:cNvSpPr>
            <p:nvPr/>
          </p:nvSpPr>
          <p:spPr bwMode="auto">
            <a:xfrm>
              <a:off x="3264" y="2304"/>
              <a:ext cx="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FF0000"/>
                  </a:solidFill>
                  <a:latin typeface="Times New Roman" pitchFamily="18" charset="0"/>
                </a:rPr>
                <a:t>Example:</a:t>
              </a:r>
              <a:endParaRPr lang="en-US" sz="2800" b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75" name="Object 12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p:oleObj spid="_x0000_s61454" name="Equation" r:id="rId3" imgW="1459866" imgH="203112" progId="Equation.3">
                <p:embed/>
              </p:oleObj>
            </a:graphicData>
          </a:graphic>
        </p:graphicFrame>
        <p:graphicFrame>
          <p:nvGraphicFramePr>
            <p:cNvPr id="3076" name="Object 13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p:oleObj spid="_x0000_s61455" name="สมการ" r:id="rId4" imgW="4318000" imgH="787400" progId="Equation.3">
                <p:embed/>
              </p:oleObj>
            </a:graphicData>
          </a:graphic>
        </p:graphicFrame>
        <p:graphicFrame>
          <p:nvGraphicFramePr>
            <p:cNvPr id="3077" name="Object 14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p:oleObj spid="_x0000_s61456" name="สมการ" r:id="rId5" imgW="4470400" imgH="787400" progId="Equation.3">
                <p:embed/>
              </p:oleObj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0" y="1295400"/>
            <a:ext cx="48768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Char char="l"/>
            </a:pPr>
            <a:r>
              <a:rPr lang="en-US" sz="2000" dirty="0"/>
              <a:t>Association Rule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2000" b="0" dirty="0"/>
              <a:t>An implication expression of the </a:t>
            </a:r>
            <a:r>
              <a:rPr lang="en-US" sz="2000" b="0" dirty="0" smtClean="0"/>
              <a:t>form X </a:t>
            </a:r>
            <a:r>
              <a:rPr lang="en-US" sz="2000" b="0" dirty="0" smtClean="0">
                <a:sym typeface="Symbol" pitchFamily="18" charset="2"/>
              </a:rPr>
              <a:t> Y, </a:t>
            </a:r>
            <a:r>
              <a:rPr lang="en-US" sz="2000" b="0" dirty="0">
                <a:sym typeface="Symbol" pitchFamily="18" charset="2"/>
              </a:rPr>
              <a:t>where X and Y are </a:t>
            </a:r>
            <a:r>
              <a:rPr lang="en-US" sz="2000" b="0" dirty="0" err="1">
                <a:sym typeface="Symbol" pitchFamily="18" charset="2"/>
              </a:rPr>
              <a:t>itemsets</a:t>
            </a:r>
            <a:endParaRPr lang="en-US" sz="2000" b="0" dirty="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2000" b="0" dirty="0"/>
              <a:t>Example:</a:t>
            </a:r>
            <a:br>
              <a:rPr lang="en-US" sz="2000" b="0" dirty="0"/>
            </a:br>
            <a:r>
              <a:rPr lang="en-US" sz="2000" b="0" dirty="0"/>
              <a:t>   {Milk, Diaper} </a:t>
            </a:r>
            <a:r>
              <a:rPr lang="en-US" sz="2000" b="0" dirty="0">
                <a:sym typeface="Symbol" pitchFamily="18" charset="2"/>
              </a:rPr>
              <a:t> {Beer}</a:t>
            </a:r>
            <a:r>
              <a:rPr lang="en-US" sz="2000" b="0" dirty="0"/>
              <a:t> 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None/>
            </a:pPr>
            <a:endParaRPr lang="en-US" sz="200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Char char="l"/>
            </a:pPr>
            <a:r>
              <a:rPr lang="en-US" sz="2000" dirty="0"/>
              <a:t>Rule Evaluation Metrics</a:t>
            </a:r>
            <a:endParaRPr lang="en-US" sz="2000" dirty="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2000" b="0" dirty="0"/>
              <a:t>Support (s)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2000" b="0" dirty="0"/>
              <a:t>Fraction of transactions that contain both X and Y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2000" b="0" dirty="0"/>
              <a:t>Confidence (c)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2000" b="0" dirty="0"/>
              <a:t>Measures how often items in Y </a:t>
            </a:r>
            <a:br>
              <a:rPr lang="en-US" sz="2000" b="0" dirty="0"/>
            </a:br>
            <a:r>
              <a:rPr lang="en-US" sz="2000" b="0" dirty="0"/>
              <a:t>appear in transactions that</a:t>
            </a:r>
            <a:br>
              <a:rPr lang="en-US" sz="2000" b="0" dirty="0"/>
            </a:br>
            <a:r>
              <a:rPr lang="en-US" sz="2000" b="0" dirty="0"/>
              <a:t>contain X</a:t>
            </a:r>
          </a:p>
        </p:txBody>
      </p:sp>
      <p:graphicFrame>
        <p:nvGraphicFramePr>
          <p:cNvPr id="3074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5410200" y="1066800"/>
          <a:ext cx="3535363" cy="2030412"/>
        </p:xfrm>
        <a:graphic>
          <a:graphicData uri="http://schemas.openxmlformats.org/presentationml/2006/ole">
            <p:oleObj spid="_x0000_s61457" name="Document" r:id="rId6" imgW="3514375" imgH="2018968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39549" y="335068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th-TH" dirty="0"/>
          </a:p>
        </p:txBody>
      </p:sp>
      <p:sp>
        <p:nvSpPr>
          <p:cNvPr id="11" name="Rectangle 10"/>
          <p:cNvSpPr/>
          <p:nvPr/>
        </p:nvSpPr>
        <p:spPr>
          <a:xfrm>
            <a:off x="8174765" y="3315300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Y</a:t>
            </a:r>
            <a:endParaRPr lang="th-TH" dirty="0"/>
          </a:p>
        </p:txBody>
      </p:sp>
      <p:sp>
        <p:nvSpPr>
          <p:cNvPr id="12" name="Oval Callout 11"/>
          <p:cNvSpPr/>
          <p:nvPr/>
        </p:nvSpPr>
        <p:spPr>
          <a:xfrm>
            <a:off x="2514600" y="0"/>
            <a:ext cx="2057400" cy="685800"/>
          </a:xfrm>
          <a:prstGeom prst="wedgeEllipseCallout">
            <a:avLst>
              <a:gd name="adj1" fmla="val -124186"/>
              <a:gd name="adj2" fmla="val 251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X </a:t>
            </a:r>
            <a:r>
              <a:rPr lang="en-US" sz="1800" dirty="0" smtClean="0">
                <a:sym typeface="Symbol" pitchFamily="18" charset="2"/>
              </a:rPr>
              <a:t> Y</a:t>
            </a:r>
          </a:p>
          <a:p>
            <a:pPr algn="ctr"/>
            <a:r>
              <a:rPr lang="en-US" sz="1800" dirty="0" smtClean="0"/>
              <a:t>(If X then Y)</a:t>
            </a:r>
            <a:endParaRPr lang="th-TH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6324600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C  </a:t>
            </a:r>
            <a:r>
              <a:rPr lang="th-TH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เป็นการวัดจำนวนครั้งที่ซื้อสินค้าใน </a:t>
            </a:r>
            <a:r>
              <a:rPr lang="en-US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set Y </a:t>
            </a:r>
            <a:r>
              <a:rPr lang="th-TH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ที่เกิดขั้นใน </a:t>
            </a:r>
            <a:r>
              <a:rPr lang="en-US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TX </a:t>
            </a:r>
            <a:r>
              <a:rPr lang="th-TH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ที่มีการซื้อสินค้า </a:t>
            </a:r>
            <a:r>
              <a:rPr lang="en-US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Set  X</a:t>
            </a:r>
            <a:r>
              <a:rPr lang="th-TH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1600" b="1" dirty="0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6053137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T=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จำนวน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Transaction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2064</TotalTime>
  <Words>687</Words>
  <Application>Microsoft Office PowerPoint</Application>
  <PresentationFormat>On-screen Show (4:3)</PresentationFormat>
  <Paragraphs>307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Office Theme</vt:lpstr>
      <vt:lpstr>Equation</vt:lpstr>
      <vt:lpstr>สมการ</vt:lpstr>
      <vt:lpstr>Document</vt:lpstr>
      <vt:lpstr>Visio</vt:lpstr>
      <vt:lpstr>Data Mining  Association Analysis  </vt:lpstr>
      <vt:lpstr>Slide 2</vt:lpstr>
      <vt:lpstr>ความสัมพันธ์ของ Techniques  ทางด้าน IT ระหว่าง Artificial intelligence, machine learning, and data science.</vt:lpstr>
      <vt:lpstr>Machine  Learning</vt:lpstr>
      <vt:lpstr>Machine  Learning</vt:lpstr>
      <vt:lpstr>Machine  Learning</vt:lpstr>
      <vt:lpstr>Taxonomy for Data Mining Tasks, Methods, and Algorithms</vt:lpstr>
      <vt:lpstr>เทคนิคในการทำเหมืองข้อมูล : Association (1/2)</vt:lpstr>
      <vt:lpstr>Definition: Association Rule</vt:lpstr>
      <vt:lpstr>Mining Association Rules </vt:lpstr>
      <vt:lpstr>Mining Association Rules</vt:lpstr>
      <vt:lpstr>Mining Association Rules</vt:lpstr>
      <vt:lpstr>กฏที่ดี</vt:lpstr>
      <vt:lpstr>Input Data for WEKA </vt:lpstr>
      <vt:lpstr> ตัวอย่าง LAB</vt:lpstr>
      <vt:lpstr>ให้นิสิต install program WEKA 3.8.2</vt:lpstr>
      <vt:lpstr>Output Data ในระบบขายหน้าร้าน  แสดงใบเสร็จ</vt:lpstr>
      <vt:lpstr>ตัวอย่างใน Data base</vt:lpstr>
      <vt:lpstr>คลังข้อมูล (Data Warehouse) : การวิเคราะห์ข้อมูลในคลังข้อมูล (2/2)</vt:lpstr>
      <vt:lpstr>Slide 20</vt:lpstr>
      <vt:lpstr>นำข้อมูล ของนิสิตมาทำการประมวลผล</vt:lpstr>
      <vt:lpstr>ตัวอย่างข้อมูลใน Data Warehouse DW_SalesDetail ที่ต้องการนำมาใช้ใน Association</vt:lpstr>
      <vt:lpstr>Slide 23</vt:lpstr>
      <vt:lpstr>ข้อมูลที่พร้อมประมวลผล</vt:lpstr>
      <vt:lpstr>เปิดโปรแกรม WEKA</vt:lpstr>
      <vt:lpstr>เลือก File .csv ที่ต้องการวิเคราะห์</vt:lpstr>
      <vt:lpstr>Slide 27</vt:lpstr>
      <vt:lpstr>จากนั้น Click Start</vt:lpstr>
      <vt:lpstr>นำข้อมูลของ นิสิตResult from WEKA</vt:lpstr>
      <vt:lpstr>ข้อสังเกตุ : การทดลอง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 Association Analysis ## Weka</dc:title>
  <dc:creator>Thip</dc:creator>
  <cp:lastModifiedBy>Thip</cp:lastModifiedBy>
  <cp:revision>158</cp:revision>
  <dcterms:created xsi:type="dcterms:W3CDTF">2019-01-15T14:40:26Z</dcterms:created>
  <dcterms:modified xsi:type="dcterms:W3CDTF">2021-08-24T05:43:27Z</dcterms:modified>
</cp:coreProperties>
</file>