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5"/>
  </p:notesMasterIdLst>
  <p:sldIdLst>
    <p:sldId id="256" r:id="rId5"/>
    <p:sldId id="277" r:id="rId6"/>
    <p:sldId id="281" r:id="rId7"/>
    <p:sldId id="261" r:id="rId8"/>
    <p:sldId id="273" r:id="rId9"/>
    <p:sldId id="274" r:id="rId10"/>
    <p:sldId id="262" r:id="rId11"/>
    <p:sldId id="263" r:id="rId12"/>
    <p:sldId id="264" r:id="rId13"/>
    <p:sldId id="265" r:id="rId14"/>
    <p:sldId id="266" r:id="rId15"/>
    <p:sldId id="279" r:id="rId16"/>
    <p:sldId id="267" r:id="rId17"/>
    <p:sldId id="268" r:id="rId18"/>
    <p:sldId id="282" r:id="rId19"/>
    <p:sldId id="269" r:id="rId20"/>
    <p:sldId id="270" r:id="rId21"/>
    <p:sldId id="271" r:id="rId22"/>
    <p:sldId id="272" r:id="rId23"/>
    <p:sldId id="280" r:id="rId2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F5E7"/>
    <a:srgbClr val="1600B8"/>
    <a:srgbClr val="CBF2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6F6837-99CE-4B37-A0D3-116481EB213D}" v="1" dt="2022-11-18T09:36:38.8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SIT ARWUT" userId="S::63023194@up.ac.th::2e7299b3-0110-4136-8205-b2f9e372d691" providerId="AD" clId="Web-{F26F6837-99CE-4B37-A0D3-116481EB213D}"/>
    <pc:docChg chg="modSld">
      <pc:chgData name="SARASIT ARWUT" userId="S::63023194@up.ac.th::2e7299b3-0110-4136-8205-b2f9e372d691" providerId="AD" clId="Web-{F26F6837-99CE-4B37-A0D3-116481EB213D}" dt="2022-11-18T09:36:38.837" v="0" actId="1076"/>
      <pc:docMkLst>
        <pc:docMk/>
      </pc:docMkLst>
      <pc:sldChg chg="modSp">
        <pc:chgData name="SARASIT ARWUT" userId="S::63023194@up.ac.th::2e7299b3-0110-4136-8205-b2f9e372d691" providerId="AD" clId="Web-{F26F6837-99CE-4B37-A0D3-116481EB213D}" dt="2022-11-18T09:36:38.837" v="0" actId="1076"/>
        <pc:sldMkLst>
          <pc:docMk/>
          <pc:sldMk cId="0" sldId="273"/>
        </pc:sldMkLst>
        <pc:spChg chg="mod">
          <ac:chgData name="SARASIT ARWUT" userId="S::63023194@up.ac.th::2e7299b3-0110-4136-8205-b2f9e372d691" providerId="AD" clId="Web-{F26F6837-99CE-4B37-A0D3-116481EB213D}" dt="2022-11-18T09:36:38.837" v="0" actId="1076"/>
          <ac:spMkLst>
            <pc:docMk/>
            <pc:sldMk cId="0" sldId="273"/>
            <ac:spMk id="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A9397E-8063-444C-9172-39BAF725C89A}" type="datetimeFigureOut">
              <a:rPr lang="en-US" smtClean="0"/>
              <a:pPr/>
              <a:t>11/18/2022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846647-A6AF-428E-B793-B5B695AD75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760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846647-A6AF-428E-B793-B5B695AD7578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286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A3B86-9B06-4EF3-9D85-19CDD917FAE8}" type="datetimeFigureOut">
              <a:rPr lang="th-TH" smtClean="0"/>
              <a:pPr/>
              <a:t>18/11/65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B1D-5302-4C3C-8B1F-D9604963CB5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A3B86-9B06-4EF3-9D85-19CDD917FAE8}" type="datetimeFigureOut">
              <a:rPr lang="th-TH" smtClean="0"/>
              <a:pPr/>
              <a:t>18/11/65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B1D-5302-4C3C-8B1F-D9604963CB5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A3B86-9B06-4EF3-9D85-19CDD917FAE8}" type="datetimeFigureOut">
              <a:rPr lang="th-TH" smtClean="0"/>
              <a:pPr/>
              <a:t>18/11/65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B1D-5302-4C3C-8B1F-D9604963CB5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A3B86-9B06-4EF3-9D85-19CDD917FAE8}" type="datetimeFigureOut">
              <a:rPr lang="th-TH" smtClean="0"/>
              <a:pPr/>
              <a:t>18/11/65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B1D-5302-4C3C-8B1F-D9604963CB5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A3B86-9B06-4EF3-9D85-19CDD917FAE8}" type="datetimeFigureOut">
              <a:rPr lang="th-TH" smtClean="0"/>
              <a:pPr/>
              <a:t>18/11/65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B1D-5302-4C3C-8B1F-D9604963CB5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A3B86-9B06-4EF3-9D85-19CDD917FAE8}" type="datetimeFigureOut">
              <a:rPr lang="th-TH" smtClean="0"/>
              <a:pPr/>
              <a:t>18/11/65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B1D-5302-4C3C-8B1F-D9604963CB5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A3B86-9B06-4EF3-9D85-19CDD917FAE8}" type="datetimeFigureOut">
              <a:rPr lang="th-TH" smtClean="0"/>
              <a:pPr/>
              <a:t>18/11/65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B1D-5302-4C3C-8B1F-D9604963CB5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A3B86-9B06-4EF3-9D85-19CDD917FAE8}" type="datetimeFigureOut">
              <a:rPr lang="th-TH" smtClean="0"/>
              <a:pPr/>
              <a:t>18/11/65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B1D-5302-4C3C-8B1F-D9604963CB5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A3B86-9B06-4EF3-9D85-19CDD917FAE8}" type="datetimeFigureOut">
              <a:rPr lang="th-TH" smtClean="0"/>
              <a:pPr/>
              <a:t>18/11/65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B1D-5302-4C3C-8B1F-D9604963CB5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A3B86-9B06-4EF3-9D85-19CDD917FAE8}" type="datetimeFigureOut">
              <a:rPr lang="th-TH" smtClean="0"/>
              <a:pPr/>
              <a:t>18/11/65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B1D-5302-4C3C-8B1F-D9604963CB5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A3B86-9B06-4EF3-9D85-19CDD917FAE8}" type="datetimeFigureOut">
              <a:rPr lang="th-TH" smtClean="0"/>
              <a:pPr/>
              <a:t>18/11/65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B1D-5302-4C3C-8B1F-D9604963CB5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A3B86-9B06-4EF3-9D85-19CDD917FAE8}" type="datetimeFigureOut">
              <a:rPr lang="th-TH" smtClean="0"/>
              <a:pPr/>
              <a:t>18/11/65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6AB1D-5302-4C3C-8B1F-D9604963CB5E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accent5"/>
          </a:solidFill>
        </p:spPr>
        <p:txBody>
          <a:bodyPr/>
          <a:lstStyle/>
          <a:p>
            <a:r>
              <a:rPr lang="en-US"/>
              <a:t>SQL Command </a:t>
            </a:r>
            <a:br>
              <a:rPr lang="en-US"/>
            </a:br>
            <a:r>
              <a:rPr lang="th-TH"/>
              <a:t>ฉบับสมบูรณ์ </a:t>
            </a:r>
            <a:r>
              <a:rPr lang="en-US"/>
              <a:t>02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h-TH"/>
              <a:t>สุรินทร์ทิพ ศักดิ์ภูวดล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th-TH">
                <a:latin typeface="AngsanaUPC" pitchFamily="18" charset="-34"/>
                <a:cs typeface="AngsanaUPC" pitchFamily="18" charset="-34"/>
              </a:rPr>
              <a:t>การ  </a:t>
            </a:r>
            <a:r>
              <a:rPr lang="en-US">
                <a:latin typeface="AngsanaUPC" pitchFamily="18" charset="-34"/>
                <a:cs typeface="AngsanaUPC" pitchFamily="18" charset="-34"/>
              </a:rPr>
              <a:t>Join Table </a:t>
            </a:r>
            <a:r>
              <a:rPr lang="th-TH">
                <a:latin typeface="AngsanaUPC" pitchFamily="18" charset="-34"/>
                <a:cs typeface="AngsanaUPC" pitchFamily="18" charset="-34"/>
              </a:rPr>
              <a:t>มี </a:t>
            </a:r>
            <a:r>
              <a:rPr lang="en-US">
                <a:latin typeface="AngsanaUPC" pitchFamily="18" charset="-34"/>
                <a:cs typeface="AngsanaUPC" pitchFamily="18" charset="-34"/>
              </a:rPr>
              <a:t>Where, And (Alias Table name)</a:t>
            </a:r>
            <a:endParaRPr lang="th-TH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137160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/>
              <a:t>select</a:t>
            </a:r>
            <a:r>
              <a:rPr lang="en-US" sz="2400" b="1"/>
              <a:t> * from </a:t>
            </a:r>
            <a:r>
              <a:rPr lang="en-US" sz="2400" b="1" err="1"/>
              <a:t>sales_car</a:t>
            </a:r>
            <a:endParaRPr lang="en-US" sz="2400" b="1"/>
          </a:p>
        </p:txBody>
      </p:sp>
      <p:sp>
        <p:nvSpPr>
          <p:cNvPr id="8" name="TextBox 7"/>
          <p:cNvSpPr txBox="1"/>
          <p:nvPr/>
        </p:nvSpPr>
        <p:spPr>
          <a:xfrm>
            <a:off x="304800" y="2286000"/>
            <a:ext cx="335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select</a:t>
            </a:r>
            <a:r>
              <a:rPr lang="en-US" sz="2400" b="1"/>
              <a:t> * from color</a:t>
            </a:r>
          </a:p>
          <a:p>
            <a:endParaRPr lang="th-TH" sz="2400"/>
          </a:p>
        </p:txBody>
      </p:sp>
      <p:sp>
        <p:nvSpPr>
          <p:cNvPr id="10" name="Oval Callout 9"/>
          <p:cNvSpPr/>
          <p:nvPr/>
        </p:nvSpPr>
        <p:spPr>
          <a:xfrm>
            <a:off x="4495800" y="4495800"/>
            <a:ext cx="4191000" cy="990600"/>
          </a:xfrm>
          <a:prstGeom prst="wedgeEllipseCallout">
            <a:avLst>
              <a:gd name="adj1" fmla="val -32300"/>
              <a:gd name="adj2" fmla="val -117559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ข้อมูลเอามาเชื่อมกันทุกแบบที่เหมาะสม เลือกเอาเฉพาะที่เชื่อมกันโดยมี </a:t>
            </a:r>
            <a:r>
              <a:rPr lang="en-US" sz="1800" err="1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Color_id</a:t>
            </a:r>
            <a:r>
              <a:rPr lang="en-US" sz="180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  </a:t>
            </a:r>
            <a:r>
              <a:rPr lang="th-TH" sz="180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ตรงกัน</a:t>
            </a:r>
          </a:p>
        </p:txBody>
      </p:sp>
      <p:sp>
        <p:nvSpPr>
          <p:cNvPr id="13" name="Oval Callout 12"/>
          <p:cNvSpPr/>
          <p:nvPr/>
        </p:nvSpPr>
        <p:spPr>
          <a:xfrm>
            <a:off x="7620000" y="609600"/>
            <a:ext cx="1066800" cy="762000"/>
          </a:xfrm>
          <a:prstGeom prst="wedgeEllipseCallout">
            <a:avLst>
              <a:gd name="adj1" fmla="val -81547"/>
              <a:gd name="adj2" fmla="val 103750"/>
            </a:avLst>
          </a:prstGeom>
          <a:solidFill>
            <a:srgbClr val="EAD6B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มีการขาย </a:t>
            </a:r>
            <a:r>
              <a:rPr lang="en-US" sz="180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2 </a:t>
            </a:r>
            <a:r>
              <a:rPr lang="th-TH" sz="180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รายการ</a:t>
            </a:r>
          </a:p>
        </p:txBody>
      </p:sp>
      <p:sp>
        <p:nvSpPr>
          <p:cNvPr id="9" name="Rectangle 8"/>
          <p:cNvSpPr/>
          <p:nvPr/>
        </p:nvSpPr>
        <p:spPr>
          <a:xfrm>
            <a:off x="304800" y="32004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800"/>
              <a:t>select</a:t>
            </a:r>
            <a:r>
              <a:rPr lang="en-US" sz="1800" b="1"/>
              <a:t> * from </a:t>
            </a:r>
            <a:r>
              <a:rPr lang="en-US" sz="1800" b="1" err="1"/>
              <a:t>Sales_car</a:t>
            </a:r>
            <a:r>
              <a:rPr lang="en-US" sz="1800" b="1"/>
              <a:t> </a:t>
            </a:r>
            <a:r>
              <a:rPr lang="en-US" sz="1800" b="1" err="1"/>
              <a:t>A,Color</a:t>
            </a:r>
            <a:r>
              <a:rPr lang="en-US" sz="1800" b="1"/>
              <a:t> B</a:t>
            </a:r>
          </a:p>
          <a:p>
            <a:r>
              <a:rPr lang="en-US" sz="1800"/>
              <a:t>where</a:t>
            </a:r>
            <a:r>
              <a:rPr lang="en-US" sz="1800" b="1"/>
              <a:t> </a:t>
            </a:r>
            <a:r>
              <a:rPr lang="en-US" sz="1800" b="1" err="1"/>
              <a:t>A.</a:t>
            </a:r>
            <a:r>
              <a:rPr lang="en-US" sz="1800" b="1" i="1" err="1">
                <a:solidFill>
                  <a:srgbClr val="1600B8"/>
                </a:solidFill>
              </a:rPr>
              <a:t>color_id</a:t>
            </a:r>
            <a:r>
              <a:rPr lang="en-US" sz="1800" b="1"/>
              <a:t>=</a:t>
            </a:r>
            <a:r>
              <a:rPr lang="en-US" sz="1800" b="1" err="1"/>
              <a:t>B.</a:t>
            </a:r>
            <a:r>
              <a:rPr lang="en-US" sz="1800" b="1" i="1" err="1">
                <a:solidFill>
                  <a:srgbClr val="1600B8"/>
                </a:solidFill>
              </a:rPr>
              <a:t>color_id</a:t>
            </a:r>
            <a:endParaRPr lang="en-US" sz="1800" b="1" i="1">
              <a:solidFill>
                <a:srgbClr val="1600B8"/>
              </a:solidFill>
            </a:endParaRPr>
          </a:p>
          <a:p>
            <a:r>
              <a:rPr lang="en-US" sz="1800"/>
              <a:t>and</a:t>
            </a:r>
            <a:r>
              <a:rPr lang="en-US" sz="1800" b="1"/>
              <a:t> </a:t>
            </a:r>
            <a:r>
              <a:rPr lang="en-US" sz="1800" b="1" err="1"/>
              <a:t>A.</a:t>
            </a:r>
            <a:r>
              <a:rPr lang="en-US" sz="1800" b="1" i="1" err="1">
                <a:solidFill>
                  <a:srgbClr val="1600B8"/>
                </a:solidFill>
              </a:rPr>
              <a:t>sale_ID</a:t>
            </a:r>
            <a:r>
              <a:rPr lang="en-US" sz="1800" b="1"/>
              <a:t>='S001'</a:t>
            </a:r>
            <a:endParaRPr lang="th-TH" sz="180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4648200" y="1523995"/>
          <a:ext cx="4191000" cy="2143130"/>
        </p:xfrm>
        <a:graphic>
          <a:graphicData uri="http://schemas.openxmlformats.org/drawingml/2006/table">
            <a:tbl>
              <a:tblPr/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Sale_ID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Product_ID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Color_Desc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Red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Green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Blue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Sale_ID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Product_ID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Color_Desc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Red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1" name="Oval Callout 10"/>
          <p:cNvSpPr/>
          <p:nvPr/>
        </p:nvSpPr>
        <p:spPr>
          <a:xfrm>
            <a:off x="609600" y="4572000"/>
            <a:ext cx="2895600" cy="914400"/>
          </a:xfrm>
          <a:prstGeom prst="wedgeEllipseCallout">
            <a:avLst>
              <a:gd name="adj1" fmla="val 47917"/>
              <a:gd name="adj2" fmla="val -168750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เขียนแบบใช้ชื่อเล่น</a:t>
            </a:r>
            <a:endParaRPr lang="th-TH" b="1">
              <a:solidFill>
                <a:srgbClr val="1600B8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/>
          </a:solidFill>
        </p:spPr>
        <p:txBody>
          <a:bodyPr/>
          <a:lstStyle/>
          <a:p>
            <a:r>
              <a:rPr lang="en-US">
                <a:latin typeface="AngsanaUPC" pitchFamily="18" charset="-34"/>
                <a:cs typeface="AngsanaUPC" pitchFamily="18" charset="-34"/>
              </a:rPr>
              <a:t>JOIN</a:t>
            </a:r>
            <a:r>
              <a:rPr lang="th-TH">
                <a:latin typeface="AngsanaUPC" pitchFamily="18" charset="-34"/>
                <a:cs typeface="AngsanaUPC" pitchFamily="18" charset="-34"/>
              </a:rPr>
              <a:t> การเขียน </a:t>
            </a:r>
            <a:r>
              <a:rPr lang="en-US">
                <a:latin typeface="AngsanaUPC" pitchFamily="18" charset="-34"/>
                <a:cs typeface="AngsanaUPC" pitchFamily="18" charset="-34"/>
              </a:rPr>
              <a:t>2 </a:t>
            </a:r>
            <a:r>
              <a:rPr lang="th-TH">
                <a:latin typeface="AngsanaUPC" pitchFamily="18" charset="-34"/>
                <a:cs typeface="AngsanaUPC" pitchFamily="18" charset="-34"/>
              </a:rPr>
              <a:t>แบบนี้ ผลลัพธ์เหมือนกัน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241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/>
              <a:t>select</a:t>
            </a:r>
            <a:r>
              <a:rPr lang="en-US" sz="2400" b="1"/>
              <a:t> * from </a:t>
            </a:r>
            <a:r>
              <a:rPr lang="en-US" sz="2400" b="1" err="1"/>
              <a:t>Sales_car,Color</a:t>
            </a:r>
            <a:endParaRPr lang="en-US" sz="2400" b="1"/>
          </a:p>
          <a:p>
            <a:pPr>
              <a:buNone/>
            </a:pPr>
            <a:r>
              <a:rPr lang="en-US" sz="2400"/>
              <a:t>where</a:t>
            </a:r>
            <a:r>
              <a:rPr lang="en-US" sz="2400" b="1"/>
              <a:t> </a:t>
            </a:r>
            <a:r>
              <a:rPr lang="en-US" sz="2400" b="1" err="1"/>
              <a:t>Sales_car.color_id</a:t>
            </a:r>
            <a:r>
              <a:rPr lang="en-US" sz="2400" b="1"/>
              <a:t>=</a:t>
            </a:r>
            <a:r>
              <a:rPr lang="en-US" sz="2400" b="1" err="1"/>
              <a:t>Color.color_id</a:t>
            </a:r>
            <a:endParaRPr lang="en-US" sz="2400" b="1"/>
          </a:p>
          <a:p>
            <a:pPr>
              <a:buNone/>
            </a:pPr>
            <a:endParaRPr lang="th-TH" sz="2400"/>
          </a:p>
          <a:p>
            <a:pPr>
              <a:buNone/>
            </a:pPr>
            <a:r>
              <a:rPr lang="en-US" sz="2400"/>
              <a:t>SELECT</a:t>
            </a:r>
            <a:r>
              <a:rPr lang="en-US" sz="2400" b="1"/>
              <a:t> * FROM </a:t>
            </a:r>
            <a:r>
              <a:rPr lang="en-US" sz="2400" b="1" err="1"/>
              <a:t>Sales_car</a:t>
            </a:r>
            <a:r>
              <a:rPr lang="en-US" sz="2400" b="1"/>
              <a:t> </a:t>
            </a:r>
          </a:p>
          <a:p>
            <a:pPr>
              <a:buNone/>
            </a:pPr>
            <a:r>
              <a:rPr lang="en-US" sz="2400">
                <a:solidFill>
                  <a:srgbClr val="1600B8"/>
                </a:solidFill>
              </a:rPr>
              <a:t>INNER</a:t>
            </a:r>
            <a:r>
              <a:rPr lang="en-US" sz="2400" b="1">
                <a:solidFill>
                  <a:srgbClr val="1600B8"/>
                </a:solidFill>
              </a:rPr>
              <a:t> JOIN </a:t>
            </a:r>
            <a:r>
              <a:rPr lang="en-US" sz="2400" b="1"/>
              <a:t>Color </a:t>
            </a:r>
          </a:p>
          <a:p>
            <a:pPr>
              <a:buNone/>
            </a:pPr>
            <a:r>
              <a:rPr lang="en-US" sz="2400">
                <a:solidFill>
                  <a:srgbClr val="0070C0"/>
                </a:solidFill>
              </a:rPr>
              <a:t>ON</a:t>
            </a:r>
            <a:r>
              <a:rPr lang="en-US" sz="2400" b="1"/>
              <a:t> </a:t>
            </a:r>
            <a:r>
              <a:rPr lang="en-US" sz="2400" b="1" err="1"/>
              <a:t>Sales_car.color_id</a:t>
            </a:r>
            <a:r>
              <a:rPr lang="en-US" sz="2400" b="1"/>
              <a:t>=</a:t>
            </a:r>
            <a:r>
              <a:rPr lang="en-US" sz="2400" b="1" err="1"/>
              <a:t>Color.color_id</a:t>
            </a:r>
            <a:endParaRPr lang="th-TH" sz="240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09600" y="4800600"/>
          <a:ext cx="6324599" cy="1447800"/>
        </p:xfrm>
        <a:graphic>
          <a:graphicData uri="http://schemas.openxmlformats.org/drawingml/2006/table">
            <a:tbl>
              <a:tblPr/>
              <a:tblGrid>
                <a:gridCol w="10631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53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31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31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99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err="1">
                          <a:solidFill>
                            <a:srgbClr val="000000"/>
                          </a:solidFill>
                          <a:latin typeface="Tahoma"/>
                        </a:rPr>
                        <a:t>Sale_ID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err="1">
                          <a:solidFill>
                            <a:srgbClr val="000000"/>
                          </a:solidFill>
                          <a:latin typeface="Tahoma"/>
                        </a:rPr>
                        <a:t>Product_ID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err="1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err="1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err="1">
                          <a:solidFill>
                            <a:srgbClr val="000000"/>
                          </a:solidFill>
                          <a:latin typeface="Tahoma"/>
                        </a:rPr>
                        <a:t>Color_Desc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Red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Green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Oval Callout 5"/>
          <p:cNvSpPr/>
          <p:nvPr/>
        </p:nvSpPr>
        <p:spPr>
          <a:xfrm>
            <a:off x="6934200" y="2514600"/>
            <a:ext cx="2057400" cy="1295400"/>
          </a:xfrm>
          <a:prstGeom prst="wedgeEllipseCallout">
            <a:avLst>
              <a:gd name="adj1" fmla="val -116833"/>
              <a:gd name="adj2" fmla="val -35081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>
                <a:solidFill>
                  <a:srgbClr val="C00000"/>
                </a:solidFill>
              </a:rPr>
              <a:t>วิชา </a:t>
            </a:r>
            <a:r>
              <a:rPr lang="en-US" sz="1800">
                <a:solidFill>
                  <a:srgbClr val="C00000"/>
                </a:solidFill>
              </a:rPr>
              <a:t>Data Warehouse </a:t>
            </a:r>
            <a:r>
              <a:rPr lang="th-TH" sz="1800">
                <a:solidFill>
                  <a:srgbClr val="C00000"/>
                </a:solidFill>
              </a:rPr>
              <a:t>จะใช้แบบนี้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44562"/>
          </a:xfrm>
        </p:spPr>
        <p:txBody>
          <a:bodyPr>
            <a:normAutofit/>
          </a:bodyPr>
          <a:lstStyle/>
          <a:p>
            <a:r>
              <a:rPr lang="th-TH" sz="3200">
                <a:latin typeface="Angsana New" panose="02020603050405020304" pitchFamily="18" charset="-34"/>
                <a:cs typeface="Angsana New" panose="02020603050405020304" pitchFamily="18" charset="-34"/>
              </a:rPr>
              <a:t>ข้อสังเกตการ </a:t>
            </a:r>
            <a:r>
              <a:rPr lang="en-US" sz="3200">
                <a:latin typeface="Angsana New" panose="02020603050405020304" pitchFamily="18" charset="-34"/>
                <a:cs typeface="Angsana New" panose="02020603050405020304" pitchFamily="18" charset="-34"/>
              </a:rPr>
              <a:t>JOIN </a:t>
            </a:r>
            <a:r>
              <a:rPr lang="th-TH" sz="3200">
                <a:latin typeface="Angsana New" panose="02020603050405020304" pitchFamily="18" charset="-34"/>
                <a:cs typeface="Angsana New" panose="02020603050405020304" pitchFamily="18" charset="-34"/>
              </a:rPr>
              <a:t>1 </a:t>
            </a:r>
            <a:r>
              <a:rPr lang="en-US" sz="3200">
                <a:latin typeface="Angsana New" panose="02020603050405020304" pitchFamily="18" charset="-34"/>
                <a:cs typeface="Angsana New" panose="02020603050405020304" pitchFamily="18" charset="-34"/>
              </a:rPr>
              <a:t>Table </a:t>
            </a:r>
            <a:r>
              <a:rPr lang="th-TH" sz="3200">
                <a:latin typeface="Angsana New" panose="02020603050405020304" pitchFamily="18" charset="-34"/>
                <a:cs typeface="Angsana New" panose="02020603050405020304" pitchFamily="18" charset="-34"/>
              </a:rPr>
              <a:t>และมากกว่า 2 </a:t>
            </a:r>
            <a:r>
              <a:rPr lang="en-US" sz="3200">
                <a:latin typeface="Angsana New" panose="02020603050405020304" pitchFamily="18" charset="-34"/>
                <a:cs typeface="Angsana New" panose="02020603050405020304" pitchFamily="18" charset="-34"/>
              </a:rPr>
              <a:t>Table</a:t>
            </a:r>
          </a:p>
        </p:txBody>
      </p:sp>
      <p:sp>
        <p:nvSpPr>
          <p:cNvPr id="4" name="Rectangle 3"/>
          <p:cNvSpPr/>
          <p:nvPr/>
        </p:nvSpPr>
        <p:spPr>
          <a:xfrm>
            <a:off x="838200" y="102076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800"/>
              <a:t>Select</a:t>
            </a:r>
            <a:r>
              <a:rPr lang="en-US" sz="1800" b="1"/>
              <a:t> </a:t>
            </a:r>
            <a:r>
              <a:rPr lang="en-US" sz="1800" b="1" err="1"/>
              <a:t>Sale_Id</a:t>
            </a:r>
            <a:r>
              <a:rPr lang="en-US" sz="1800" b="1"/>
              <a:t>, </a:t>
            </a:r>
            <a:r>
              <a:rPr lang="en-US" sz="1800" b="1" err="1"/>
              <a:t>Product_Id</a:t>
            </a:r>
            <a:r>
              <a:rPr lang="en-US" sz="1800" b="1"/>
              <a:t>, </a:t>
            </a:r>
            <a:r>
              <a:rPr lang="en-US" sz="1800" b="1" err="1"/>
              <a:t>Color_id</a:t>
            </a:r>
            <a:r>
              <a:rPr lang="en-US" sz="1800" b="1"/>
              <a:t> </a:t>
            </a:r>
          </a:p>
          <a:p>
            <a:r>
              <a:rPr lang="en-US" sz="1800" b="1"/>
              <a:t>from </a:t>
            </a:r>
            <a:r>
              <a:rPr lang="en-US" sz="1800" b="1" err="1">
                <a:solidFill>
                  <a:srgbClr val="0070C0"/>
                </a:solidFill>
              </a:rPr>
              <a:t>sales_car</a:t>
            </a:r>
            <a:endParaRPr lang="en-US" sz="1800" b="1">
              <a:solidFill>
                <a:srgbClr val="0070C0"/>
              </a:solidFill>
            </a:endParaRPr>
          </a:p>
        </p:txBody>
      </p:sp>
      <p:sp>
        <p:nvSpPr>
          <p:cNvPr id="6" name="Oval Callout 5"/>
          <p:cNvSpPr/>
          <p:nvPr/>
        </p:nvSpPr>
        <p:spPr>
          <a:xfrm>
            <a:off x="1295400" y="1905000"/>
            <a:ext cx="2971800" cy="914400"/>
          </a:xfrm>
          <a:prstGeom prst="wedgeEllipseCallout">
            <a:avLst>
              <a:gd name="adj1" fmla="val 16482"/>
              <a:gd name="adj2" fmla="val -111364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ไม่ระบุ </a:t>
            </a:r>
            <a:r>
              <a:rPr lang="en-US" sz="240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Table </a:t>
            </a:r>
            <a:r>
              <a:rPr lang="th-TH" sz="240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กรณีมีเพียง 1 </a:t>
            </a:r>
            <a:r>
              <a:rPr lang="en-US" sz="240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Table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200" y="3886200"/>
            <a:ext cx="81153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h-TH"/>
          </a:p>
          <a:p>
            <a:r>
              <a:rPr lang="en-US">
                <a:solidFill>
                  <a:srgbClr val="0000FF"/>
                </a:solidFill>
              </a:rPr>
              <a:t>select</a:t>
            </a:r>
            <a:r>
              <a:rPr lang="en-US">
                <a:solidFill>
                  <a:prstClr val="black"/>
                </a:solidFill>
              </a:rPr>
              <a:t> </a:t>
            </a:r>
            <a:r>
              <a:rPr lang="en-US" err="1">
                <a:solidFill>
                  <a:srgbClr val="C00000"/>
                </a:solidFill>
              </a:rPr>
              <a:t>Sales_car</a:t>
            </a:r>
            <a:r>
              <a:rPr lang="en-US" err="1">
                <a:solidFill>
                  <a:srgbClr val="808080"/>
                </a:solidFill>
              </a:rPr>
              <a:t>.</a:t>
            </a:r>
            <a:r>
              <a:rPr lang="en-US" err="1">
                <a:solidFill>
                  <a:srgbClr val="00B050"/>
                </a:solidFill>
              </a:rPr>
              <a:t>Sale_id</a:t>
            </a:r>
            <a:r>
              <a:rPr lang="en-US">
                <a:solidFill>
                  <a:srgbClr val="808080"/>
                </a:solidFill>
              </a:rPr>
              <a:t>,</a:t>
            </a:r>
            <a:r>
              <a:rPr lang="en-US">
                <a:solidFill>
                  <a:prstClr val="black"/>
                </a:solidFill>
              </a:rPr>
              <a:t> </a:t>
            </a:r>
            <a:r>
              <a:rPr lang="en-US" err="1">
                <a:solidFill>
                  <a:srgbClr val="C00000"/>
                </a:solidFill>
              </a:rPr>
              <a:t>Sales_car</a:t>
            </a:r>
            <a:r>
              <a:rPr lang="en-US" err="1">
                <a:solidFill>
                  <a:srgbClr val="808080"/>
                </a:solidFill>
              </a:rPr>
              <a:t>.</a:t>
            </a:r>
            <a:r>
              <a:rPr lang="en-US" err="1">
                <a:solidFill>
                  <a:srgbClr val="00B050"/>
                </a:solidFill>
              </a:rPr>
              <a:t>color_id</a:t>
            </a:r>
            <a:r>
              <a:rPr lang="en-US">
                <a:solidFill>
                  <a:srgbClr val="808080"/>
                </a:solidFill>
              </a:rPr>
              <a:t>,</a:t>
            </a:r>
            <a:r>
              <a:rPr lang="en-US">
                <a:solidFill>
                  <a:prstClr val="black"/>
                </a:solidFill>
              </a:rPr>
              <a:t> </a:t>
            </a:r>
          </a:p>
          <a:p>
            <a:r>
              <a:rPr lang="en-US" err="1">
                <a:solidFill>
                  <a:srgbClr val="C00000"/>
                </a:solidFill>
              </a:rPr>
              <a:t>Color</a:t>
            </a:r>
            <a:r>
              <a:rPr lang="en-US" err="1">
                <a:solidFill>
                  <a:srgbClr val="808080"/>
                </a:solidFill>
              </a:rPr>
              <a:t>.</a:t>
            </a:r>
            <a:r>
              <a:rPr lang="en-US" err="1">
                <a:solidFill>
                  <a:srgbClr val="00B050"/>
                </a:solidFill>
              </a:rPr>
              <a:t>Color_desc</a:t>
            </a:r>
            <a:endParaRPr lang="en-US">
              <a:solidFill>
                <a:srgbClr val="00B050"/>
              </a:solidFill>
            </a:endParaRPr>
          </a:p>
          <a:p>
            <a:r>
              <a:rPr lang="en-US">
                <a:solidFill>
                  <a:srgbClr val="0000FF"/>
                </a:solidFill>
              </a:rPr>
              <a:t>from</a:t>
            </a:r>
            <a:r>
              <a:rPr lang="en-US">
                <a:solidFill>
                  <a:prstClr val="black"/>
                </a:solidFill>
              </a:rPr>
              <a:t> </a:t>
            </a:r>
            <a:r>
              <a:rPr lang="en-US" err="1">
                <a:solidFill>
                  <a:srgbClr val="C00000"/>
                </a:solidFill>
              </a:rPr>
              <a:t>Sales_car,Color</a:t>
            </a:r>
            <a:endParaRPr lang="en-US">
              <a:solidFill>
                <a:srgbClr val="C00000"/>
              </a:solidFill>
            </a:endParaRPr>
          </a:p>
          <a:p>
            <a:r>
              <a:rPr lang="en-US">
                <a:solidFill>
                  <a:srgbClr val="0000FF"/>
                </a:solidFill>
              </a:rPr>
              <a:t>where</a:t>
            </a:r>
            <a:r>
              <a:rPr lang="en-US">
                <a:solidFill>
                  <a:prstClr val="black"/>
                </a:solidFill>
              </a:rPr>
              <a:t> </a:t>
            </a:r>
            <a:r>
              <a:rPr lang="en-US" err="1">
                <a:solidFill>
                  <a:srgbClr val="C00000"/>
                </a:solidFill>
              </a:rPr>
              <a:t>Sales_car</a:t>
            </a:r>
            <a:r>
              <a:rPr lang="en-US" err="1">
                <a:solidFill>
                  <a:srgbClr val="808080"/>
                </a:solidFill>
              </a:rPr>
              <a:t>.</a:t>
            </a:r>
            <a:r>
              <a:rPr lang="en-US" err="1">
                <a:solidFill>
                  <a:srgbClr val="00B050"/>
                </a:solidFill>
              </a:rPr>
              <a:t>color_id</a:t>
            </a:r>
            <a:r>
              <a:rPr lang="en-US">
                <a:solidFill>
                  <a:srgbClr val="808080"/>
                </a:solidFill>
              </a:rPr>
              <a:t>=</a:t>
            </a:r>
            <a:r>
              <a:rPr lang="en-US" err="1">
                <a:solidFill>
                  <a:srgbClr val="C00000"/>
                </a:solidFill>
              </a:rPr>
              <a:t>Color</a:t>
            </a:r>
            <a:r>
              <a:rPr lang="en-US" err="1">
                <a:solidFill>
                  <a:srgbClr val="808080"/>
                </a:solidFill>
              </a:rPr>
              <a:t>.</a:t>
            </a:r>
            <a:r>
              <a:rPr lang="en-US" err="1">
                <a:solidFill>
                  <a:srgbClr val="00B050"/>
                </a:solidFill>
              </a:rPr>
              <a:t>color_id</a:t>
            </a:r>
            <a:endParaRPr lang="en-US">
              <a:solidFill>
                <a:srgbClr val="00B050"/>
              </a:solidFill>
            </a:endParaRPr>
          </a:p>
        </p:txBody>
      </p:sp>
      <p:sp>
        <p:nvSpPr>
          <p:cNvPr id="9" name="Oval Callout 8"/>
          <p:cNvSpPr/>
          <p:nvPr/>
        </p:nvSpPr>
        <p:spPr>
          <a:xfrm>
            <a:off x="4953000" y="2895599"/>
            <a:ext cx="3886200" cy="1106269"/>
          </a:xfrm>
          <a:prstGeom prst="wedgeEllipseCallout">
            <a:avLst>
              <a:gd name="adj1" fmla="val -50017"/>
              <a:gd name="adj2" fmla="val 79431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ถ้า 2 </a:t>
            </a:r>
            <a:r>
              <a:rPr lang="en-US" sz="200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Table </a:t>
            </a:r>
            <a:r>
              <a:rPr lang="th-TH" sz="200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หรือ</a:t>
            </a:r>
            <a:r>
              <a:rPr lang="en-US" sz="200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2000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มากกว่าต้องระบุ </a:t>
            </a:r>
            <a:endParaRPr lang="en-US" sz="2000">
              <a:solidFill>
                <a:srgbClr val="0070C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ctr"/>
            <a:r>
              <a:rPr lang="en-US" sz="2000">
                <a:solidFill>
                  <a:srgbClr val="C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Table </a:t>
            </a:r>
            <a:r>
              <a:rPr lang="en-US" sz="2000" err="1">
                <a:solidFill>
                  <a:srgbClr val="C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name</a:t>
            </a:r>
            <a:r>
              <a:rPr lang="en-US" sz="2000" err="1">
                <a:solidFill>
                  <a:srgbClr val="0070C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.</a:t>
            </a:r>
            <a:r>
              <a:rPr lang="en-US" sz="2000" err="1">
                <a:solidFill>
                  <a:srgbClr val="00B05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Field</a:t>
            </a:r>
            <a:r>
              <a:rPr lang="en-US" sz="2000">
                <a:solidFill>
                  <a:srgbClr val="00B05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name</a:t>
            </a:r>
          </a:p>
        </p:txBody>
      </p:sp>
    </p:spTree>
    <p:extLst>
      <p:ext uri="{BB962C8B-B14F-4D97-AF65-F5344CB8AC3E}">
        <p14:creationId xmlns:p14="http://schemas.microsoft.com/office/powerpoint/2010/main" val="19183773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/>
              <a:t>GROUP BY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/>
              <a:t>	SELECT </a:t>
            </a:r>
            <a:r>
              <a:rPr lang="en-US" i="1" err="1"/>
              <a:t>column_name</a:t>
            </a:r>
            <a:r>
              <a:rPr lang="en-US" i="1"/>
              <a:t>(s), [Count()],[ Sum()]</a:t>
            </a:r>
            <a:br>
              <a:rPr lang="en-US"/>
            </a:br>
            <a:r>
              <a:rPr lang="en-US"/>
              <a:t>FROM </a:t>
            </a:r>
            <a:r>
              <a:rPr lang="en-US" i="1" err="1"/>
              <a:t>table_name</a:t>
            </a:r>
            <a:br>
              <a:rPr lang="en-US"/>
            </a:br>
            <a:r>
              <a:rPr lang="en-US"/>
              <a:t>WHERE </a:t>
            </a:r>
            <a:r>
              <a:rPr lang="en-US" i="1"/>
              <a:t>condition</a:t>
            </a:r>
            <a:br>
              <a:rPr lang="en-US"/>
            </a:br>
            <a:r>
              <a:rPr lang="en-US"/>
              <a:t>GROUP BY </a:t>
            </a:r>
            <a:r>
              <a:rPr lang="en-US" i="1" err="1"/>
              <a:t>column_name</a:t>
            </a:r>
            <a:r>
              <a:rPr lang="en-US" i="1"/>
              <a:t>(s)</a:t>
            </a:r>
            <a:br>
              <a:rPr lang="en-US" i="1"/>
            </a:br>
            <a:r>
              <a:rPr lang="en-US"/>
              <a:t>ORDER BY </a:t>
            </a:r>
            <a:r>
              <a:rPr lang="en-US" i="1" err="1"/>
              <a:t>column_name</a:t>
            </a:r>
            <a:r>
              <a:rPr lang="en-US" i="1"/>
              <a:t>(s);</a:t>
            </a:r>
            <a:endParaRPr lang="th-TH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229600" cy="2514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/>
              <a:t>select</a:t>
            </a:r>
            <a:r>
              <a:rPr lang="en-US" sz="2400" b="1"/>
              <a:t>  </a:t>
            </a:r>
            <a:r>
              <a:rPr lang="en-US" sz="2400" b="1" err="1">
                <a:solidFill>
                  <a:srgbClr val="C00000"/>
                </a:solidFill>
              </a:rPr>
              <a:t>Product_type_id</a:t>
            </a:r>
            <a:r>
              <a:rPr lang="en-US" sz="2400" b="1" err="1"/>
              <a:t>,count</a:t>
            </a:r>
            <a:r>
              <a:rPr lang="en-US" sz="2400" b="1"/>
              <a:t>(</a:t>
            </a:r>
            <a:r>
              <a:rPr lang="en-US" sz="2400" b="1" err="1"/>
              <a:t>Product_id</a:t>
            </a:r>
            <a:r>
              <a:rPr lang="en-US" sz="2400" b="1"/>
              <a:t>)as Count </a:t>
            </a:r>
          </a:p>
          <a:p>
            <a:pPr>
              <a:buNone/>
            </a:pPr>
            <a:r>
              <a:rPr lang="en-US" sz="2400"/>
              <a:t>from</a:t>
            </a:r>
            <a:r>
              <a:rPr lang="en-US" sz="2400" b="1"/>
              <a:t> </a:t>
            </a:r>
            <a:r>
              <a:rPr lang="en-US" sz="2400" b="1" err="1"/>
              <a:t>T_Product</a:t>
            </a:r>
            <a:endParaRPr lang="en-US" sz="2400" b="1"/>
          </a:p>
          <a:p>
            <a:pPr>
              <a:buNone/>
            </a:pPr>
            <a:r>
              <a:rPr lang="en-US" sz="2400"/>
              <a:t>group</a:t>
            </a:r>
            <a:r>
              <a:rPr lang="en-US" sz="2400" b="1"/>
              <a:t> by </a:t>
            </a:r>
            <a:r>
              <a:rPr lang="en-US" sz="2400" b="1" err="1">
                <a:solidFill>
                  <a:srgbClr val="C00000"/>
                </a:solidFill>
              </a:rPr>
              <a:t>Product_type_id</a:t>
            </a:r>
            <a:endParaRPr lang="en-US" sz="2400" b="1">
              <a:solidFill>
                <a:srgbClr val="C00000"/>
              </a:solidFill>
            </a:endParaRPr>
          </a:p>
          <a:p>
            <a:pPr>
              <a:buNone/>
            </a:pPr>
            <a:endParaRPr lang="en-US" sz="2400" b="1"/>
          </a:p>
          <a:p>
            <a:pPr>
              <a:buNone/>
            </a:pPr>
            <a:endParaRPr lang="en-US" sz="2400" b="1"/>
          </a:p>
          <a:p>
            <a:pPr>
              <a:buNone/>
            </a:pPr>
            <a:endParaRPr lang="en-US" sz="2400" b="1"/>
          </a:p>
          <a:p>
            <a:pPr>
              <a:buNone/>
            </a:pPr>
            <a:endParaRPr lang="en-US" sz="2400" b="1"/>
          </a:p>
          <a:p>
            <a:pPr>
              <a:buNone/>
            </a:pPr>
            <a:endParaRPr lang="en-US" sz="2400" b="1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/>
              <a:t>GROUP BY</a:t>
            </a:r>
            <a:endParaRPr lang="th-TH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096000" y="4343400"/>
          <a:ext cx="2692400" cy="1876425"/>
        </p:xfrm>
        <a:graphic>
          <a:graphicData uri="http://schemas.openxmlformats.org/drawingml/2006/table">
            <a:tbl>
              <a:tblPr/>
              <a:tblGrid>
                <a:gridCol w="17646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77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err="1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Receipt_No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Sum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F16012019G300002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F17012019G300001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F17012019G300002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019800" y="1981199"/>
          <a:ext cx="2743200" cy="1571626"/>
        </p:xfrm>
        <a:graphic>
          <a:graphicData uri="http://schemas.openxmlformats.org/drawingml/2006/table">
            <a:tbl>
              <a:tblPr/>
              <a:tblGrid>
                <a:gridCol w="15633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8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45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err="1">
                          <a:solidFill>
                            <a:srgbClr val="000000"/>
                          </a:solidFill>
                          <a:latin typeface="Tahoma"/>
                        </a:rPr>
                        <a:t>Product_Type_Id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5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PT001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5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PT002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5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PT004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5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5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PT008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5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PT009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04800" y="4114800"/>
            <a:ext cx="5638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400"/>
              <a:t>select</a:t>
            </a:r>
            <a:r>
              <a:rPr lang="en-US" sz="2400" b="1"/>
              <a:t> </a:t>
            </a:r>
            <a:r>
              <a:rPr lang="en-US" sz="2400" b="1" err="1">
                <a:solidFill>
                  <a:srgbClr val="C00000"/>
                </a:solidFill>
              </a:rPr>
              <a:t>Receipt_No</a:t>
            </a:r>
            <a:r>
              <a:rPr lang="en-US" sz="2400" b="1" err="1"/>
              <a:t>,SUM</a:t>
            </a:r>
            <a:r>
              <a:rPr lang="en-US" sz="2400" b="1"/>
              <a:t>(</a:t>
            </a:r>
            <a:r>
              <a:rPr lang="en-US" sz="2400" b="1" err="1"/>
              <a:t>Total_Amt</a:t>
            </a:r>
            <a:r>
              <a:rPr lang="en-US" sz="2400" b="1"/>
              <a:t>) as Sum </a:t>
            </a:r>
          </a:p>
          <a:p>
            <a:pPr>
              <a:buNone/>
            </a:pPr>
            <a:r>
              <a:rPr lang="en-US" sz="2400"/>
              <a:t>from</a:t>
            </a:r>
            <a:r>
              <a:rPr lang="en-US" sz="2400" b="1"/>
              <a:t> </a:t>
            </a:r>
            <a:r>
              <a:rPr lang="en-US" sz="2400" b="1" err="1"/>
              <a:t>T_sales_detail</a:t>
            </a:r>
            <a:endParaRPr lang="en-US" sz="2400" b="1"/>
          </a:p>
          <a:p>
            <a:pPr>
              <a:buNone/>
            </a:pPr>
            <a:r>
              <a:rPr lang="en-US" sz="2400"/>
              <a:t>group</a:t>
            </a:r>
            <a:r>
              <a:rPr lang="en-US" sz="2400" b="1"/>
              <a:t> by </a:t>
            </a:r>
            <a:r>
              <a:rPr lang="en-US" sz="2400" b="1" err="1">
                <a:solidFill>
                  <a:srgbClr val="C00000"/>
                </a:solidFill>
              </a:rPr>
              <a:t>Receipt_No</a:t>
            </a:r>
            <a:endParaRPr lang="th-TH" sz="2400">
              <a:solidFill>
                <a:srgbClr val="C00000"/>
              </a:solidFill>
            </a:endParaRPr>
          </a:p>
          <a:p>
            <a:endParaRPr lang="th-TH" sz="2400"/>
          </a:p>
        </p:txBody>
      </p:sp>
      <p:cxnSp>
        <p:nvCxnSpPr>
          <p:cNvPr id="10" name="Straight Connector 9"/>
          <p:cNvCxnSpPr/>
          <p:nvPr/>
        </p:nvCxnSpPr>
        <p:spPr>
          <a:xfrm>
            <a:off x="228600" y="3886200"/>
            <a:ext cx="853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Callout 10"/>
          <p:cNvSpPr/>
          <p:nvPr/>
        </p:nvSpPr>
        <p:spPr>
          <a:xfrm>
            <a:off x="4114800" y="2819400"/>
            <a:ext cx="1371600" cy="685800"/>
          </a:xfrm>
          <a:prstGeom prst="wedgeEllipseCallout">
            <a:avLst>
              <a:gd name="adj1" fmla="val -97822"/>
              <a:gd name="adj2" fmla="val -530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" name="Oval Callout 11"/>
          <p:cNvSpPr/>
          <p:nvPr/>
        </p:nvSpPr>
        <p:spPr>
          <a:xfrm>
            <a:off x="4114800" y="2819400"/>
            <a:ext cx="1371600" cy="685800"/>
          </a:xfrm>
          <a:prstGeom prst="wedgeEllipseCallout">
            <a:avLst>
              <a:gd name="adj1" fmla="val -124058"/>
              <a:gd name="adj2" fmla="val -193415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>
                <a:solidFill>
                  <a:srgbClr val="C00000"/>
                </a:solidFill>
              </a:rPr>
              <a:t>มีค่าตรงกัน</a:t>
            </a:r>
          </a:p>
        </p:txBody>
      </p:sp>
      <p:sp>
        <p:nvSpPr>
          <p:cNvPr id="15" name="Oval Callout 14"/>
          <p:cNvSpPr/>
          <p:nvPr/>
        </p:nvSpPr>
        <p:spPr>
          <a:xfrm>
            <a:off x="3810000" y="5257800"/>
            <a:ext cx="1371600" cy="685800"/>
          </a:xfrm>
          <a:prstGeom prst="wedgeEllipseCallout">
            <a:avLst>
              <a:gd name="adj1" fmla="val -97822"/>
              <a:gd name="adj2" fmla="val -530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Oval Callout 13"/>
          <p:cNvSpPr/>
          <p:nvPr/>
        </p:nvSpPr>
        <p:spPr>
          <a:xfrm>
            <a:off x="3810000" y="5257800"/>
            <a:ext cx="1371600" cy="685800"/>
          </a:xfrm>
          <a:prstGeom prst="wedgeEllipseCallout">
            <a:avLst>
              <a:gd name="adj1" fmla="val -139112"/>
              <a:gd name="adj2" fmla="val -159006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>
                <a:solidFill>
                  <a:srgbClr val="C00000"/>
                </a:solidFill>
              </a:rPr>
              <a:t>มีค่าตรงกัน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096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/>
              <a:t>LIKE</a:t>
            </a:r>
            <a:endParaRPr lang="th-TH"/>
          </a:p>
        </p:txBody>
      </p:sp>
      <p:sp>
        <p:nvSpPr>
          <p:cNvPr id="5" name="Rectangle 4"/>
          <p:cNvSpPr/>
          <p:nvPr/>
        </p:nvSpPr>
        <p:spPr>
          <a:xfrm>
            <a:off x="457200" y="914400"/>
            <a:ext cx="84582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/>
              <a:t>select </a:t>
            </a:r>
            <a:r>
              <a:rPr lang="en-US" err="1"/>
              <a:t>emp_no,emp_name,job_no</a:t>
            </a:r>
            <a:r>
              <a:rPr lang="en-US"/>
              <a:t> from Employee</a:t>
            </a:r>
          </a:p>
          <a:p>
            <a:r>
              <a:rPr lang="en-US"/>
              <a:t>where </a:t>
            </a:r>
            <a:r>
              <a:rPr lang="en-US" err="1"/>
              <a:t>Emp_Name</a:t>
            </a:r>
            <a:r>
              <a:rPr lang="en-US"/>
              <a:t> like'%</a:t>
            </a:r>
            <a:r>
              <a:rPr lang="th-TH"/>
              <a:t>ชาย</a:t>
            </a:r>
            <a:r>
              <a:rPr lang="th-TH" b="1">
                <a:solidFill>
                  <a:srgbClr val="FF0000"/>
                </a:solidFill>
              </a:rPr>
              <a:t>‘  ลงท้ายด้วยคำว่า </a:t>
            </a:r>
            <a:r>
              <a:rPr lang="en-US" b="1">
                <a:solidFill>
                  <a:srgbClr val="FF0000"/>
                </a:solidFill>
              </a:rPr>
              <a:t>“</a:t>
            </a:r>
            <a:r>
              <a:rPr lang="th-TH" b="1">
                <a:solidFill>
                  <a:srgbClr val="FF0000"/>
                </a:solidFill>
              </a:rPr>
              <a:t>ชาย</a:t>
            </a:r>
            <a:r>
              <a:rPr lang="en-US" b="1">
                <a:solidFill>
                  <a:srgbClr val="FF0000"/>
                </a:solidFill>
              </a:rPr>
              <a:t>”</a:t>
            </a:r>
            <a:endParaRPr lang="th-TH" b="1">
              <a:solidFill>
                <a:srgbClr val="FF0000"/>
              </a:solidFill>
            </a:endParaRPr>
          </a:p>
          <a:p>
            <a:r>
              <a:rPr lang="en-US"/>
              <a:t>select </a:t>
            </a:r>
            <a:r>
              <a:rPr lang="en-US" err="1"/>
              <a:t>emp_no,emp_name,job_no</a:t>
            </a:r>
            <a:r>
              <a:rPr lang="en-US"/>
              <a:t> from Employee</a:t>
            </a:r>
          </a:p>
          <a:p>
            <a:r>
              <a:rPr lang="en-US"/>
              <a:t>where </a:t>
            </a:r>
            <a:r>
              <a:rPr lang="en-US" err="1"/>
              <a:t>Emp_Name</a:t>
            </a:r>
            <a:r>
              <a:rPr lang="en-US"/>
              <a:t> like'</a:t>
            </a:r>
            <a:r>
              <a:rPr lang="th-TH"/>
              <a:t>ชาย%‘   </a:t>
            </a:r>
            <a:r>
              <a:rPr lang="th-TH" b="1">
                <a:solidFill>
                  <a:srgbClr val="FF0000"/>
                </a:solidFill>
              </a:rPr>
              <a:t>นำหน้าด้วยคำว่า </a:t>
            </a:r>
            <a:r>
              <a:rPr lang="en-US" b="1">
                <a:solidFill>
                  <a:srgbClr val="FF0000"/>
                </a:solidFill>
              </a:rPr>
              <a:t>“</a:t>
            </a:r>
            <a:r>
              <a:rPr lang="th-TH" b="1">
                <a:solidFill>
                  <a:srgbClr val="FF0000"/>
                </a:solidFill>
              </a:rPr>
              <a:t>ชาย</a:t>
            </a:r>
            <a:r>
              <a:rPr lang="en-US" b="1">
                <a:solidFill>
                  <a:srgbClr val="FF0000"/>
                </a:solidFill>
              </a:rPr>
              <a:t>”</a:t>
            </a:r>
            <a:endParaRPr lang="th-TH" b="1">
              <a:solidFill>
                <a:srgbClr val="FF0000"/>
              </a:solidFill>
            </a:endParaRPr>
          </a:p>
          <a:p>
            <a:r>
              <a:rPr lang="en-US"/>
              <a:t>select </a:t>
            </a:r>
            <a:r>
              <a:rPr lang="en-US" err="1"/>
              <a:t>emp_no,emp_name,job_no</a:t>
            </a:r>
            <a:r>
              <a:rPr lang="en-US"/>
              <a:t> from Employee</a:t>
            </a:r>
          </a:p>
          <a:p>
            <a:r>
              <a:rPr lang="en-US"/>
              <a:t>where (</a:t>
            </a:r>
            <a:r>
              <a:rPr lang="en-US" err="1"/>
              <a:t>Emp_Name</a:t>
            </a:r>
            <a:r>
              <a:rPr lang="en-US"/>
              <a:t> like'%</a:t>
            </a:r>
            <a:r>
              <a:rPr lang="th-TH"/>
              <a:t>ชาย%')  </a:t>
            </a:r>
            <a:r>
              <a:rPr lang="th-TH" b="1">
                <a:solidFill>
                  <a:srgbClr val="FF0000"/>
                </a:solidFill>
              </a:rPr>
              <a:t>คำว่า </a:t>
            </a:r>
            <a:r>
              <a:rPr lang="en-US" b="1">
                <a:solidFill>
                  <a:srgbClr val="FF0000"/>
                </a:solidFill>
              </a:rPr>
              <a:t>“</a:t>
            </a:r>
            <a:r>
              <a:rPr lang="th-TH" b="1">
                <a:solidFill>
                  <a:srgbClr val="FF0000"/>
                </a:solidFill>
              </a:rPr>
              <a:t>ชาย</a:t>
            </a:r>
            <a:r>
              <a:rPr lang="en-US" b="1">
                <a:solidFill>
                  <a:srgbClr val="FF0000"/>
                </a:solidFill>
              </a:rPr>
              <a:t>” </a:t>
            </a:r>
            <a:r>
              <a:rPr lang="th-TH" b="1">
                <a:solidFill>
                  <a:srgbClr val="FF0000"/>
                </a:solidFill>
              </a:rPr>
              <a:t>อยู่ตำแหน่งใดก็ได้ 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733800"/>
            <a:ext cx="74676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314836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BF2AE"/>
          </a:solidFill>
        </p:spPr>
        <p:txBody>
          <a:bodyPr/>
          <a:lstStyle/>
          <a:p>
            <a:r>
              <a:rPr lang="en-US"/>
              <a:t>INSERT INTO Select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/>
              <a:t>    INSERT INTO </a:t>
            </a:r>
            <a:r>
              <a:rPr lang="en-US" sz="2800" i="1"/>
              <a:t>table2</a:t>
            </a:r>
            <a:br>
              <a:rPr lang="en-US" sz="2800"/>
            </a:br>
            <a:r>
              <a:rPr lang="en-US" sz="2800"/>
              <a:t>SELECT * FROM </a:t>
            </a:r>
            <a:r>
              <a:rPr lang="en-US" sz="2800" i="1"/>
              <a:t>table1</a:t>
            </a:r>
            <a:br>
              <a:rPr lang="en-US" sz="2800" i="1"/>
            </a:br>
            <a:r>
              <a:rPr lang="en-US" sz="2800"/>
              <a:t>WHERE </a:t>
            </a:r>
            <a:r>
              <a:rPr lang="en-US" sz="2800" i="1"/>
              <a:t>condition</a:t>
            </a:r>
            <a:r>
              <a:rPr lang="en-US" sz="2800"/>
              <a:t>;</a:t>
            </a:r>
          </a:p>
          <a:p>
            <a:pPr>
              <a:buNone/>
            </a:pPr>
            <a:endParaRPr lang="en-US" sz="2800"/>
          </a:p>
          <a:p>
            <a:pPr>
              <a:buNone/>
            </a:pPr>
            <a:r>
              <a:rPr lang="en-US" sz="2800"/>
              <a:t>    INSERT INTO </a:t>
            </a:r>
            <a:r>
              <a:rPr lang="en-US" sz="2800" i="1"/>
              <a:t>table2 </a:t>
            </a:r>
            <a:r>
              <a:rPr lang="en-US" sz="2800"/>
              <a:t>(</a:t>
            </a:r>
            <a:r>
              <a:rPr lang="en-US" sz="2800" i="1"/>
              <a:t>column1</a:t>
            </a:r>
            <a:r>
              <a:rPr lang="en-US" sz="2800"/>
              <a:t>, </a:t>
            </a:r>
            <a:r>
              <a:rPr lang="en-US" sz="2800" i="1"/>
              <a:t>column2</a:t>
            </a:r>
            <a:r>
              <a:rPr lang="en-US" sz="2800"/>
              <a:t>, </a:t>
            </a:r>
            <a:r>
              <a:rPr lang="en-US" sz="2800" i="1"/>
              <a:t>column3</a:t>
            </a:r>
            <a:r>
              <a:rPr lang="en-US" sz="2800"/>
              <a:t>, ...)</a:t>
            </a:r>
            <a:br>
              <a:rPr lang="en-US" sz="2800"/>
            </a:br>
            <a:r>
              <a:rPr lang="en-US" sz="2800"/>
              <a:t>SELECT </a:t>
            </a:r>
            <a:r>
              <a:rPr lang="en-US" sz="2800" i="1"/>
              <a:t>column1</a:t>
            </a:r>
            <a:r>
              <a:rPr lang="en-US" sz="2800"/>
              <a:t>, </a:t>
            </a:r>
            <a:r>
              <a:rPr lang="en-US" sz="2800" i="1"/>
              <a:t>column2</a:t>
            </a:r>
            <a:r>
              <a:rPr lang="en-US" sz="2800"/>
              <a:t>, </a:t>
            </a:r>
            <a:r>
              <a:rPr lang="en-US" sz="2800" i="1"/>
              <a:t>column3</a:t>
            </a:r>
            <a:r>
              <a:rPr lang="en-US" sz="2800"/>
              <a:t>, ...</a:t>
            </a:r>
            <a:br>
              <a:rPr lang="en-US" sz="2800"/>
            </a:br>
            <a:r>
              <a:rPr lang="en-US" sz="2800"/>
              <a:t>FROM </a:t>
            </a:r>
            <a:r>
              <a:rPr lang="en-US" sz="2800" i="1"/>
              <a:t>table1</a:t>
            </a:r>
            <a:br>
              <a:rPr lang="en-US" sz="2800"/>
            </a:br>
            <a:r>
              <a:rPr lang="en-US" sz="2800"/>
              <a:t>WHERE </a:t>
            </a:r>
            <a:r>
              <a:rPr lang="en-US" sz="2800" i="1"/>
              <a:t>condition</a:t>
            </a:r>
            <a:r>
              <a:rPr lang="en-US" sz="2800"/>
              <a:t>;</a:t>
            </a:r>
            <a:endParaRPr lang="th-TH" sz="28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43000"/>
          </a:xfrm>
          <a:solidFill>
            <a:srgbClr val="CBF2AE"/>
          </a:solidFill>
        </p:spPr>
        <p:txBody>
          <a:bodyPr/>
          <a:lstStyle/>
          <a:p>
            <a:r>
              <a:rPr lang="en-US"/>
              <a:t>Insert into…Select…</a:t>
            </a:r>
            <a:endParaRPr lang="th-TH"/>
          </a:p>
        </p:txBody>
      </p:sp>
      <p:sp>
        <p:nvSpPr>
          <p:cNvPr id="4" name="Rectangle 3"/>
          <p:cNvSpPr/>
          <p:nvPr/>
        </p:nvSpPr>
        <p:spPr>
          <a:xfrm>
            <a:off x="381000" y="2743200"/>
            <a:ext cx="8077200" cy="84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/>
              <a:t>INSERT INTO </a:t>
            </a:r>
            <a:r>
              <a:rPr lang="en-US" sz="2400" b="1" err="1"/>
              <a:t>into</a:t>
            </a:r>
            <a:r>
              <a:rPr lang="en-US" sz="2400" b="1"/>
              <a:t> Product</a:t>
            </a:r>
            <a:r>
              <a:rPr lang="en-US" sz="2400" b="1" i="1">
                <a:solidFill>
                  <a:srgbClr val="0070C0"/>
                </a:solidFill>
              </a:rPr>
              <a:t>(</a:t>
            </a:r>
            <a:r>
              <a:rPr lang="en-US" sz="2400" b="1" i="1" err="1">
                <a:solidFill>
                  <a:srgbClr val="0070C0"/>
                </a:solidFill>
              </a:rPr>
              <a:t>Product_Id</a:t>
            </a:r>
            <a:r>
              <a:rPr lang="en-US" sz="2400" b="1" i="1">
                <a:solidFill>
                  <a:srgbClr val="0070C0"/>
                </a:solidFill>
              </a:rPr>
              <a:t>, </a:t>
            </a:r>
            <a:r>
              <a:rPr lang="en-US" sz="2400" b="1" i="1" err="1">
                <a:solidFill>
                  <a:srgbClr val="0070C0"/>
                </a:solidFill>
              </a:rPr>
              <a:t>Product_NameThai</a:t>
            </a:r>
            <a:r>
              <a:rPr lang="en-US" sz="2400" b="1" i="1">
                <a:solidFill>
                  <a:srgbClr val="0070C0"/>
                </a:solidFill>
              </a:rPr>
              <a:t>)</a:t>
            </a:r>
          </a:p>
          <a:p>
            <a:r>
              <a:rPr lang="en-US" sz="2400"/>
              <a:t>SELECT </a:t>
            </a:r>
            <a:r>
              <a:rPr lang="en-US" sz="2400" b="1" i="1" err="1">
                <a:solidFill>
                  <a:srgbClr val="0070C0"/>
                </a:solidFill>
              </a:rPr>
              <a:t>Product_Id</a:t>
            </a:r>
            <a:r>
              <a:rPr lang="en-US" sz="2400" b="1" i="1">
                <a:solidFill>
                  <a:srgbClr val="0070C0"/>
                </a:solidFill>
              </a:rPr>
              <a:t>, </a:t>
            </a:r>
            <a:r>
              <a:rPr lang="en-US" sz="2500" b="1" i="1" err="1">
                <a:solidFill>
                  <a:srgbClr val="0070C0"/>
                </a:solidFill>
              </a:rPr>
              <a:t>Product_NameThai</a:t>
            </a:r>
            <a:r>
              <a:rPr lang="en-US" sz="2400" b="1" i="1">
                <a:solidFill>
                  <a:srgbClr val="0070C0"/>
                </a:solidFill>
              </a:rPr>
              <a:t>  </a:t>
            </a:r>
            <a:r>
              <a:rPr lang="en-US" sz="2400" b="1"/>
              <a:t>from </a:t>
            </a:r>
            <a:r>
              <a:rPr lang="en-US" sz="2400" b="1" err="1"/>
              <a:t>T_Product</a:t>
            </a:r>
            <a:endParaRPr lang="th-TH" sz="2400"/>
          </a:p>
        </p:txBody>
      </p:sp>
      <p:sp>
        <p:nvSpPr>
          <p:cNvPr id="5" name="Rectangle 4"/>
          <p:cNvSpPr/>
          <p:nvPr/>
        </p:nvSpPr>
        <p:spPr>
          <a:xfrm>
            <a:off x="304800" y="1676400"/>
            <a:ext cx="7848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/>
              <a:t>INSERT INTO </a:t>
            </a:r>
            <a:r>
              <a:rPr lang="en-US" b="1" err="1">
                <a:solidFill>
                  <a:srgbClr val="C00000"/>
                </a:solidFill>
              </a:rPr>
              <a:t>T_Product</a:t>
            </a:r>
            <a:endParaRPr lang="en-US" b="1">
              <a:solidFill>
                <a:srgbClr val="C00000"/>
              </a:solidFill>
            </a:endParaRPr>
          </a:p>
          <a:p>
            <a:r>
              <a:rPr lang="en-US"/>
              <a:t>SELECT </a:t>
            </a:r>
            <a:r>
              <a:rPr lang="en-US" b="1"/>
              <a:t>* from </a:t>
            </a:r>
            <a:r>
              <a:rPr lang="en-US" b="1">
                <a:solidFill>
                  <a:srgbClr val="C00000"/>
                </a:solidFill>
              </a:rPr>
              <a:t>Product </a:t>
            </a:r>
            <a:endParaRPr lang="th-TH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Update</a:t>
            </a:r>
            <a:r>
              <a:rPr kumimoji="0" lang="en-US" sz="4400" b="0" i="0" u="none" strike="noStrike" kern="1200" cap="none" spc="0" normalizeH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…Select…</a:t>
            </a:r>
            <a:endParaRPr kumimoji="0" lang="th-TH" sz="4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2090172"/>
            <a:ext cx="76962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/>
              <a:t>UPDATE</a:t>
            </a:r>
            <a:r>
              <a:rPr lang="en-US" b="1"/>
              <a:t> </a:t>
            </a:r>
            <a:r>
              <a:rPr lang="en-US" b="1" i="1" err="1">
                <a:solidFill>
                  <a:srgbClr val="0070C0"/>
                </a:solidFill>
              </a:rPr>
              <a:t>Sale_detail</a:t>
            </a:r>
            <a:r>
              <a:rPr lang="en-US" b="1" i="1">
                <a:solidFill>
                  <a:srgbClr val="0070C0"/>
                </a:solidFill>
              </a:rPr>
              <a:t> </a:t>
            </a:r>
          </a:p>
          <a:p>
            <a:pPr>
              <a:buNone/>
            </a:pPr>
            <a:r>
              <a:rPr lang="en-US">
                <a:solidFill>
                  <a:srgbClr val="002060"/>
                </a:solidFill>
              </a:rPr>
              <a:t>SET</a:t>
            </a:r>
            <a:r>
              <a:rPr lang="en-US" b="1" i="1">
                <a:solidFill>
                  <a:srgbClr val="0070C0"/>
                </a:solidFill>
              </a:rPr>
              <a:t> </a:t>
            </a:r>
            <a:r>
              <a:rPr lang="en-US" b="1" i="1" err="1">
                <a:solidFill>
                  <a:srgbClr val="0070C0"/>
                </a:solidFill>
              </a:rPr>
              <a:t>Sale_detail.unit_price</a:t>
            </a:r>
            <a:r>
              <a:rPr lang="en-US" b="1" i="1">
                <a:solidFill>
                  <a:srgbClr val="0070C0"/>
                </a:solidFill>
              </a:rPr>
              <a:t> </a:t>
            </a:r>
            <a:r>
              <a:rPr lang="en-US" b="1"/>
              <a:t>=(SELECT </a:t>
            </a:r>
            <a:r>
              <a:rPr lang="en-US" b="1" i="1">
                <a:solidFill>
                  <a:srgbClr val="0070C0"/>
                </a:solidFill>
              </a:rPr>
              <a:t>price</a:t>
            </a:r>
            <a:r>
              <a:rPr lang="en-US" b="1"/>
              <a:t> </a:t>
            </a:r>
            <a:r>
              <a:rPr lang="en-US"/>
              <a:t>from</a:t>
            </a:r>
            <a:r>
              <a:rPr lang="en-US" b="1"/>
              <a:t> Product where </a:t>
            </a:r>
            <a:r>
              <a:rPr lang="en-US" b="1" i="1" err="1">
                <a:solidFill>
                  <a:srgbClr val="0070C0"/>
                </a:solidFill>
              </a:rPr>
              <a:t>Sale_detail.productcode</a:t>
            </a:r>
            <a:r>
              <a:rPr lang="en-US" b="1" i="1">
                <a:solidFill>
                  <a:srgbClr val="0070C0"/>
                </a:solidFill>
              </a:rPr>
              <a:t>=</a:t>
            </a:r>
            <a:r>
              <a:rPr lang="en-US" b="1" i="1" err="1">
                <a:solidFill>
                  <a:srgbClr val="0070C0"/>
                </a:solidFill>
              </a:rPr>
              <a:t>Product.Productid</a:t>
            </a:r>
            <a:r>
              <a:rPr lang="en-US" b="1" i="1">
                <a:solidFill>
                  <a:srgbClr val="0070C0"/>
                </a:solidFill>
              </a:rPr>
              <a:t>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400" b="1" i="1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2400"/>
              <a:t>insert</a:t>
            </a:r>
            <a:r>
              <a:rPr lang="en-US" sz="2400" b="1"/>
              <a:t> into</a:t>
            </a:r>
            <a:r>
              <a:rPr lang="en-US" sz="2400" b="1" i="1">
                <a:solidFill>
                  <a:srgbClr val="0070C0"/>
                </a:solidFill>
              </a:rPr>
              <a:t> </a:t>
            </a:r>
            <a:r>
              <a:rPr lang="en-US" sz="2400" b="1" i="1" err="1">
                <a:solidFill>
                  <a:srgbClr val="0070C0"/>
                </a:solidFill>
              </a:rPr>
              <a:t>TT_Sales_detail</a:t>
            </a:r>
            <a:endParaRPr lang="en-US" sz="2400" b="1" i="1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2400"/>
              <a:t>select</a:t>
            </a:r>
            <a:r>
              <a:rPr lang="en-US" sz="2400" b="1"/>
              <a:t>  * from</a:t>
            </a:r>
            <a:r>
              <a:rPr lang="en-US" sz="2400" b="1" i="1">
                <a:solidFill>
                  <a:srgbClr val="0070C0"/>
                </a:solidFill>
              </a:rPr>
              <a:t> </a:t>
            </a:r>
            <a:r>
              <a:rPr lang="en-US" sz="2400" b="1" i="1" err="1">
                <a:solidFill>
                  <a:srgbClr val="0070C0"/>
                </a:solidFill>
              </a:rPr>
              <a:t>T_Sales_detail</a:t>
            </a:r>
            <a:endParaRPr lang="en-US" sz="2400" b="1" i="1">
              <a:solidFill>
                <a:srgbClr val="0070C0"/>
              </a:solidFill>
            </a:endParaRPr>
          </a:p>
          <a:p>
            <a:pPr>
              <a:buNone/>
            </a:pPr>
            <a:endParaRPr lang="en-US" sz="2400" b="1" i="1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2400"/>
              <a:t>UPDATE</a:t>
            </a:r>
            <a:r>
              <a:rPr lang="en-US" sz="2400" b="1"/>
              <a:t> </a:t>
            </a:r>
            <a:r>
              <a:rPr lang="en-US" sz="2400" b="1" i="1" err="1">
                <a:solidFill>
                  <a:srgbClr val="0070C0"/>
                </a:solidFill>
              </a:rPr>
              <a:t>TT_Sales_detail</a:t>
            </a:r>
            <a:r>
              <a:rPr lang="en-US" sz="2400" b="1" i="1">
                <a:solidFill>
                  <a:srgbClr val="0070C0"/>
                </a:solidFill>
              </a:rPr>
              <a:t> </a:t>
            </a:r>
          </a:p>
          <a:p>
            <a:pPr>
              <a:buNone/>
            </a:pPr>
            <a:r>
              <a:rPr lang="en-US" sz="2400"/>
              <a:t>SET</a:t>
            </a:r>
            <a:r>
              <a:rPr lang="en-US" sz="2400" b="1"/>
              <a:t> </a:t>
            </a:r>
            <a:r>
              <a:rPr lang="en-US" sz="2400" b="1" i="1" err="1">
                <a:solidFill>
                  <a:srgbClr val="0070C0"/>
                </a:solidFill>
              </a:rPr>
              <a:t>TT_Sales_detail.unit_price</a:t>
            </a:r>
            <a:r>
              <a:rPr lang="en-US" sz="2400" b="1"/>
              <a:t> =(SELECT </a:t>
            </a:r>
            <a:r>
              <a:rPr lang="en-US" sz="2400" b="1" i="1" err="1">
                <a:solidFill>
                  <a:srgbClr val="0070C0"/>
                </a:solidFill>
              </a:rPr>
              <a:t>Unit_price</a:t>
            </a:r>
            <a:r>
              <a:rPr lang="en-US" sz="2400" b="1"/>
              <a:t> from </a:t>
            </a:r>
            <a:r>
              <a:rPr lang="en-US" sz="2400" b="1" err="1"/>
              <a:t>T_Product</a:t>
            </a:r>
            <a:r>
              <a:rPr lang="en-US" sz="2400" b="1"/>
              <a:t> </a:t>
            </a:r>
          </a:p>
          <a:p>
            <a:pPr>
              <a:buNone/>
            </a:pPr>
            <a:r>
              <a:rPr lang="en-US" sz="2400"/>
              <a:t>WHERE</a:t>
            </a:r>
            <a:r>
              <a:rPr lang="en-US" sz="2400" b="1"/>
              <a:t> </a:t>
            </a:r>
            <a:r>
              <a:rPr lang="en-US" sz="2400" b="1" i="1" err="1">
                <a:solidFill>
                  <a:srgbClr val="0070C0"/>
                </a:solidFill>
              </a:rPr>
              <a:t>TT_Sales_detail.Product_Id</a:t>
            </a:r>
            <a:r>
              <a:rPr lang="en-US" sz="2400" b="1" i="1">
                <a:solidFill>
                  <a:srgbClr val="0070C0"/>
                </a:solidFill>
              </a:rPr>
              <a:t>=</a:t>
            </a:r>
            <a:r>
              <a:rPr lang="en-US" sz="2400" b="1" i="1" err="1">
                <a:solidFill>
                  <a:srgbClr val="0070C0"/>
                </a:solidFill>
              </a:rPr>
              <a:t>T_Product.Product_id</a:t>
            </a:r>
            <a:r>
              <a:rPr lang="en-US" sz="2400" b="1" i="1">
                <a:solidFill>
                  <a:srgbClr val="0070C0"/>
                </a:solidFill>
              </a:rPr>
              <a:t>)</a:t>
            </a:r>
          </a:p>
          <a:p>
            <a:endParaRPr lang="th-TH" sz="2400"/>
          </a:p>
          <a:p>
            <a:pPr>
              <a:buNone/>
            </a:pPr>
            <a:endParaRPr lang="th-TH" sz="240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427038"/>
            <a:ext cx="84582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Update</a:t>
            </a:r>
            <a:r>
              <a:rPr kumimoji="0" lang="en-US" sz="4400" b="0" i="0" u="none" strike="noStrike" kern="1200" cap="none" spc="0" normalizeH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…Select… (LAB)</a:t>
            </a:r>
            <a:endParaRPr kumimoji="0" lang="th-TH" sz="4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E-R Diagram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419600" y="1295400"/>
            <a:ext cx="0" cy="480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971800" y="594778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AngsanaUPC" panose="02020603050405020304" pitchFamily="18" charset="-34"/>
                <a:cs typeface="AngsanaUPC" panose="02020603050405020304" pitchFamily="18" charset="-34"/>
              </a:rPr>
              <a:t>Design </a:t>
            </a:r>
            <a:r>
              <a:rPr lang="th-TH">
                <a:latin typeface="AngsanaUPC" panose="02020603050405020304" pitchFamily="18" charset="-34"/>
                <a:cs typeface="AngsanaUPC" panose="02020603050405020304" pitchFamily="18" charset="-34"/>
              </a:rPr>
              <a:t>ได้หลากหลายรูปแบบ</a:t>
            </a:r>
            <a:endParaRPr lang="en-US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18846" y="1270944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3 </a:t>
            </a:r>
            <a:r>
              <a:rPr lang="en-US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NF</a:t>
            </a:r>
            <a:r>
              <a:rPr lang="th-TH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ทุก </a:t>
            </a:r>
            <a:r>
              <a:rPr lang="en-US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Table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48200" y="1180428"/>
            <a:ext cx="4038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เกือบทุก </a:t>
            </a:r>
            <a:r>
              <a:rPr lang="en-US" sz="200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Table </a:t>
            </a:r>
            <a:r>
              <a:rPr lang="th-TH" sz="200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3 </a:t>
            </a:r>
            <a:r>
              <a:rPr lang="en-US" sz="200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NF </a:t>
            </a:r>
          </a:p>
          <a:p>
            <a:r>
              <a:rPr lang="th-TH" sz="200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แต่ </a:t>
            </a:r>
            <a:r>
              <a:rPr lang="en-US" sz="2000" err="1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Sales_Detail</a:t>
            </a:r>
            <a:r>
              <a:rPr lang="en-US" sz="200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th-TH" sz="200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ไม่ใช่ 3</a:t>
            </a:r>
            <a:r>
              <a:rPr lang="en-US" sz="200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NF </a:t>
            </a:r>
            <a:r>
              <a:rPr lang="th-TH" sz="200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เพราะซ้ำซ้อนแต่เหมาะสมในการพัฒาระบบ </a:t>
            </a:r>
            <a:endParaRPr lang="en-US" sz="2000">
              <a:solidFill>
                <a:srgbClr val="0070C0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2286000"/>
            <a:ext cx="4020633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209800"/>
            <a:ext cx="3886200" cy="318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546321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Select Top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0"/>
            <a:ext cx="8229600" cy="23161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/>
              <a:t>Ex1 : Select top 10 </a:t>
            </a:r>
            <a:r>
              <a:rPr lang="en-US" err="1"/>
              <a:t>Unit_Price</a:t>
            </a: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Ex2 : Select top 10 </a:t>
            </a:r>
            <a:r>
              <a:rPr lang="en-US" err="1"/>
              <a:t>Unit_Price</a:t>
            </a:r>
            <a:endParaRPr lang="en-US"/>
          </a:p>
          <a:p>
            <a:pPr marL="0" indent="0">
              <a:buNone/>
            </a:pPr>
            <a:r>
              <a:rPr lang="en-US"/>
              <a:t>from Product order by </a:t>
            </a:r>
            <a:r>
              <a:rPr lang="en-US" err="1"/>
              <a:t>Unit_Price</a:t>
            </a:r>
            <a:r>
              <a:rPr lang="en-US"/>
              <a:t> </a:t>
            </a:r>
            <a:r>
              <a:rPr lang="en-US" err="1"/>
              <a:t>desc</a:t>
            </a:r>
            <a:endParaRPr lang="en-US"/>
          </a:p>
          <a:p>
            <a:pPr marL="0" indent="0">
              <a:buNone/>
            </a:pP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09600" y="1417638"/>
            <a:ext cx="8001000" cy="18158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0070C0"/>
                </a:solidFill>
              </a:rPr>
              <a:t>SELECT TOP</a:t>
            </a:r>
            <a:r>
              <a:rPr lang="en-US"/>
              <a:t> </a:t>
            </a:r>
            <a:r>
              <a:rPr lang="en-US" i="1" err="1"/>
              <a:t>number</a:t>
            </a:r>
            <a:r>
              <a:rPr lang="en-US" err="1"/>
              <a:t>|</a:t>
            </a:r>
            <a:r>
              <a:rPr lang="en-US" i="1" err="1"/>
              <a:t>percent</a:t>
            </a:r>
            <a:r>
              <a:rPr lang="en-US"/>
              <a:t> </a:t>
            </a:r>
            <a:r>
              <a:rPr lang="en-US" i="1" err="1"/>
              <a:t>column_name</a:t>
            </a:r>
            <a:r>
              <a:rPr lang="en-US" i="1"/>
              <a:t>(s)</a:t>
            </a:r>
            <a:br>
              <a:rPr lang="en-US"/>
            </a:br>
            <a:r>
              <a:rPr lang="en-US">
                <a:solidFill>
                  <a:srgbClr val="0070C0"/>
                </a:solidFill>
              </a:rPr>
              <a:t>FROM</a:t>
            </a:r>
            <a:r>
              <a:rPr lang="en-US"/>
              <a:t> </a:t>
            </a:r>
            <a:r>
              <a:rPr lang="en-US" i="1"/>
              <a:t>table</a:t>
            </a:r>
            <a:br>
              <a:rPr lang="en-US" i="1"/>
            </a:br>
            <a:r>
              <a:rPr lang="en-US">
                <a:solidFill>
                  <a:srgbClr val="0070C0"/>
                </a:solidFill>
              </a:rPr>
              <a:t>WHERE</a:t>
            </a:r>
            <a:r>
              <a:rPr lang="en-US"/>
              <a:t> </a:t>
            </a:r>
            <a:r>
              <a:rPr lang="en-US" i="1"/>
              <a:t>condition</a:t>
            </a:r>
          </a:p>
          <a:p>
            <a:r>
              <a:rPr lang="en-US">
                <a:solidFill>
                  <a:srgbClr val="0070C0"/>
                </a:solidFill>
              </a:rPr>
              <a:t>Order by </a:t>
            </a:r>
            <a:r>
              <a:rPr lang="en-US" i="1"/>
              <a:t>condition </a:t>
            </a:r>
            <a:r>
              <a:rPr lang="en-US" i="1" err="1"/>
              <a:t>asc</a:t>
            </a:r>
            <a:r>
              <a:rPr lang="en-US" err="1"/>
              <a:t>|desc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015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ทำไมต้อง </a:t>
            </a:r>
            <a:r>
              <a:rPr lang="en-US"/>
              <a:t>Join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>
                <a:latin typeface="AngsanaUPC" panose="02020603050405020304" pitchFamily="18" charset="-34"/>
                <a:cs typeface="AngsanaUPC" panose="02020603050405020304" pitchFamily="18" charset="-34"/>
              </a:rPr>
              <a:t>	เนื่องจากการออกแบบ </a:t>
            </a:r>
            <a:r>
              <a:rPr lang="en-US">
                <a:latin typeface="AngsanaUPC" panose="02020603050405020304" pitchFamily="18" charset="-34"/>
                <a:cs typeface="AngsanaUPC" panose="02020603050405020304" pitchFamily="18" charset="-34"/>
              </a:rPr>
              <a:t>Database </a:t>
            </a:r>
            <a:r>
              <a:rPr lang="th-TH">
                <a:latin typeface="AngsanaUPC" panose="02020603050405020304" pitchFamily="18" charset="-34"/>
                <a:cs typeface="AngsanaUPC" panose="02020603050405020304" pitchFamily="18" charset="-34"/>
              </a:rPr>
              <a:t>เช่นการทำ </a:t>
            </a:r>
            <a:r>
              <a:rPr lang="en-US">
                <a:latin typeface="AngsanaUPC" panose="02020603050405020304" pitchFamily="18" charset="-34"/>
                <a:cs typeface="AngsanaUPC" panose="02020603050405020304" pitchFamily="18" charset="-34"/>
              </a:rPr>
              <a:t>Normalization </a:t>
            </a:r>
            <a:r>
              <a:rPr lang="th-TH">
                <a:latin typeface="AngsanaUPC" panose="02020603050405020304" pitchFamily="18" charset="-34"/>
                <a:cs typeface="AngsanaUPC" panose="02020603050405020304" pitchFamily="18" charset="-34"/>
              </a:rPr>
              <a:t>เป็นการปรับโครงสร้างในการจัดเก็บข้อมูล เพื่อต้องการลดความซ้ำซ้อนในการจัดเก็บ ทำให้ข้อมูล 1 </a:t>
            </a:r>
            <a:r>
              <a:rPr lang="en-US">
                <a:latin typeface="AngsanaUPC" panose="02020603050405020304" pitchFamily="18" charset="-34"/>
                <a:cs typeface="AngsanaUPC" panose="02020603050405020304" pitchFamily="18" charset="-34"/>
              </a:rPr>
              <a:t>Transaction </a:t>
            </a:r>
            <a:r>
              <a:rPr lang="th-TH">
                <a:latin typeface="AngsanaUPC" panose="02020603050405020304" pitchFamily="18" charset="-34"/>
                <a:cs typeface="AngsanaUPC" panose="02020603050405020304" pitchFamily="18" charset="-34"/>
              </a:rPr>
              <a:t>ถูกเก็บแยกในหลาย </a:t>
            </a:r>
            <a:r>
              <a:rPr lang="en-US">
                <a:latin typeface="AngsanaUPC" panose="02020603050405020304" pitchFamily="18" charset="-34"/>
                <a:cs typeface="AngsanaUPC" panose="02020603050405020304" pitchFamily="18" charset="-34"/>
              </a:rPr>
              <a:t>Table </a:t>
            </a:r>
            <a:r>
              <a:rPr lang="th-TH">
                <a:latin typeface="AngsanaUPC" panose="02020603050405020304" pitchFamily="18" charset="-34"/>
                <a:cs typeface="AngsanaUPC" panose="02020603050405020304" pitchFamily="18" charset="-34"/>
              </a:rPr>
              <a:t>หรือข้อมูลที่เกี่ยวข้องกับ </a:t>
            </a:r>
            <a:r>
              <a:rPr lang="en-US">
                <a:latin typeface="AngsanaUPC" panose="02020603050405020304" pitchFamily="18" charset="-34"/>
                <a:cs typeface="AngsanaUPC" panose="02020603050405020304" pitchFamily="18" charset="-34"/>
              </a:rPr>
              <a:t>1 Transaction </a:t>
            </a:r>
            <a:r>
              <a:rPr lang="th-TH">
                <a:latin typeface="AngsanaUPC" panose="02020603050405020304" pitchFamily="18" charset="-34"/>
                <a:cs typeface="AngsanaUPC" panose="02020603050405020304" pitchFamily="18" charset="-34"/>
              </a:rPr>
              <a:t>ถูกเก็บแยกในหลาย </a:t>
            </a:r>
            <a:r>
              <a:rPr lang="en-US">
                <a:latin typeface="AngsanaUPC" panose="02020603050405020304" pitchFamily="18" charset="-34"/>
                <a:cs typeface="AngsanaUPC" panose="02020603050405020304" pitchFamily="18" charset="-34"/>
              </a:rPr>
              <a:t>Table </a:t>
            </a:r>
            <a:endParaRPr lang="th-TH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0" indent="0">
              <a:buNone/>
            </a:pPr>
            <a:r>
              <a:rPr lang="th-TH">
                <a:latin typeface="AngsanaUPC" panose="02020603050405020304" pitchFamily="18" charset="-34"/>
                <a:cs typeface="AngsanaUPC" panose="02020603050405020304" pitchFamily="18" charset="-34"/>
              </a:rPr>
              <a:t>	ดังนั้นในการนำเสนอข้อมูลหรือการดึงข้อมูลขึ้นมาใช้งานนั้นจึงมีความจำเป็นที่จะต้องเชื่อม </a:t>
            </a:r>
            <a:r>
              <a:rPr lang="en-US">
                <a:latin typeface="AngsanaUPC" panose="02020603050405020304" pitchFamily="18" charset="-34"/>
                <a:cs typeface="AngsanaUPC" panose="02020603050405020304" pitchFamily="18" charset="-34"/>
              </a:rPr>
              <a:t>(join) </a:t>
            </a:r>
            <a:r>
              <a:rPr lang="th-TH">
                <a:latin typeface="AngsanaUPC" panose="02020603050405020304" pitchFamily="18" charset="-34"/>
                <a:cs typeface="AngsanaUPC" panose="02020603050405020304" pitchFamily="18" charset="-34"/>
              </a:rPr>
              <a:t>ข้อมูลที่เก็บแยกกันนั้นเข้ามาแสดงร่วมกัน เพื่อแสดงรายละเอียดที่เชื่อมโยงกันทั้งหมด</a:t>
            </a:r>
            <a:endParaRPr lang="en-US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13815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solidFill>
            <a:schemeClr val="accent5"/>
          </a:solidFill>
        </p:spPr>
        <p:txBody>
          <a:bodyPr>
            <a:normAutofit fontScale="90000"/>
          </a:bodyPr>
          <a:lstStyle/>
          <a:p>
            <a:r>
              <a:rPr lang="th-TH">
                <a:latin typeface="AngsanaUPC" pitchFamily="18" charset="-34"/>
                <a:cs typeface="AngsanaUPC" pitchFamily="18" charset="-34"/>
              </a:rPr>
              <a:t>การ </a:t>
            </a:r>
            <a:r>
              <a:rPr lang="en-US">
                <a:latin typeface="AngsanaUPC" pitchFamily="18" charset="-34"/>
                <a:cs typeface="AngsanaUPC" pitchFamily="18" charset="-34"/>
              </a:rPr>
              <a:t>Join Table </a:t>
            </a:r>
            <a:r>
              <a:rPr lang="th-TH">
                <a:latin typeface="AngsanaUPC" pitchFamily="18" charset="-34"/>
                <a:cs typeface="AngsanaUPC" pitchFamily="18" charset="-34"/>
              </a:rPr>
              <a:t>ใบแบบที่สอน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0" y="4648200"/>
            <a:ext cx="7467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AngsanaUPC" pitchFamily="18" charset="-34"/>
                <a:cs typeface="AngsanaUPC" pitchFamily="18" charset="-34"/>
              </a:rPr>
              <a:t>select * from </a:t>
            </a:r>
            <a:r>
              <a:rPr lang="en-US" sz="4000" err="1">
                <a:latin typeface="AngsanaUPC" pitchFamily="18" charset="-34"/>
                <a:cs typeface="AngsanaUPC" pitchFamily="18" charset="-34"/>
              </a:rPr>
              <a:t>EX_Sale</a:t>
            </a:r>
            <a:r>
              <a:rPr lang="en-US" sz="400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sz="4000" err="1">
                <a:latin typeface="AngsanaUPC" pitchFamily="18" charset="-34"/>
                <a:cs typeface="AngsanaUPC" pitchFamily="18" charset="-34"/>
              </a:rPr>
              <a:t>A,EX_Sale_Detail</a:t>
            </a:r>
            <a:r>
              <a:rPr lang="en-US" sz="4000">
                <a:latin typeface="AngsanaUPC" pitchFamily="18" charset="-34"/>
                <a:cs typeface="AngsanaUPC" pitchFamily="18" charset="-34"/>
              </a:rPr>
              <a:t> B</a:t>
            </a:r>
          </a:p>
          <a:p>
            <a:r>
              <a:rPr lang="en-US" sz="4000">
                <a:latin typeface="AngsanaUPC" pitchFamily="18" charset="-34"/>
                <a:cs typeface="AngsanaUPC" pitchFamily="18" charset="-34"/>
              </a:rPr>
              <a:t>where </a:t>
            </a:r>
            <a:r>
              <a:rPr lang="en-US" sz="4000" err="1">
                <a:latin typeface="AngsanaUPC" pitchFamily="18" charset="-34"/>
                <a:cs typeface="AngsanaUPC" pitchFamily="18" charset="-34"/>
              </a:rPr>
              <a:t>A.Receipt_No</a:t>
            </a:r>
            <a:r>
              <a:rPr lang="en-US" sz="4000">
                <a:latin typeface="AngsanaUPC" pitchFamily="18" charset="-34"/>
                <a:cs typeface="AngsanaUPC" pitchFamily="18" charset="-34"/>
              </a:rPr>
              <a:t>=</a:t>
            </a:r>
            <a:r>
              <a:rPr lang="en-US" sz="4000" err="1">
                <a:latin typeface="AngsanaUPC" pitchFamily="18" charset="-34"/>
                <a:cs typeface="AngsanaUPC" pitchFamily="18" charset="-34"/>
              </a:rPr>
              <a:t>B.Receipt_No</a:t>
            </a:r>
            <a:endParaRPr lang="th-TH" sz="4000">
              <a:latin typeface="AngsanaUPC" pitchFamily="18" charset="-34"/>
              <a:cs typeface="AngsanaUPC" pitchFamily="18" charset="-34"/>
            </a:endParaRPr>
          </a:p>
          <a:p>
            <a:endParaRPr lang="th-TH" sz="4000"/>
          </a:p>
        </p:txBody>
      </p:sp>
      <p:sp>
        <p:nvSpPr>
          <p:cNvPr id="5" name="TextBox 4"/>
          <p:cNvSpPr txBox="1"/>
          <p:nvPr/>
        </p:nvSpPr>
        <p:spPr>
          <a:xfrm>
            <a:off x="762000" y="1371600"/>
            <a:ext cx="7620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เป็นการเชื่อมต่อ  </a:t>
            </a:r>
            <a:r>
              <a:rPr lang="en-US" b="1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b="1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ตั้งแต่ </a:t>
            </a:r>
            <a:r>
              <a:rPr lang="en-US" b="1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 2 Table </a:t>
            </a:r>
            <a:r>
              <a:rPr lang="th-TH" b="1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ขึ้นไปเพื่อค้นหาข้อมูล ที่เก็บไว้ต่าง </a:t>
            </a:r>
            <a:r>
              <a:rPr lang="en-US" b="1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b="1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กัน ให้สามรถแสดงข้อมูลพร้อมกันซึ่ง หลักสำคัญในการ </a:t>
            </a:r>
            <a:r>
              <a:rPr lang="en-US" b="1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Join Table </a:t>
            </a:r>
            <a:r>
              <a:rPr lang="th-TH" b="1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คือ ชื่อ </a:t>
            </a:r>
            <a:r>
              <a:rPr lang="en-US" b="1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Filed </a:t>
            </a:r>
            <a:r>
              <a:rPr lang="th-TH" b="1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หรือข้อมูลที่จะนำมาใช้ในการ</a:t>
            </a:r>
            <a:r>
              <a:rPr lang="en-US" b="1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 Join </a:t>
            </a:r>
            <a:r>
              <a:rPr lang="th-TH" b="1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กันต้องตรงกัน </a:t>
            </a:r>
            <a:r>
              <a:rPr lang="en-US" b="1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b="1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ชื่อ  </a:t>
            </a:r>
            <a:r>
              <a:rPr lang="en-US" b="1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Field </a:t>
            </a:r>
            <a:r>
              <a:rPr lang="th-TH" b="1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อาจต่างกัน แต่ข้อมูลและประเภทข้อมูลต้องสามารถเชื่อมหากันได้</a:t>
            </a:r>
            <a:r>
              <a:rPr lang="en-US" b="1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b="1">
              <a:solidFill>
                <a:srgbClr val="142CA4"/>
              </a:solidFill>
              <a:latin typeface="AngsanaUPC" pitchFamily="18" charset="-34"/>
              <a:cs typeface="AngsanaUPC" pitchFamily="18" charset="-34"/>
            </a:endParaRPr>
          </a:p>
          <a:p>
            <a:endParaRPr lang="th-TH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" y="3733800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>
                <a:latin typeface="AngsanaUPC" pitchFamily="18" charset="-34"/>
                <a:cs typeface="AngsanaUPC" pitchFamily="18" charset="-34"/>
              </a:rPr>
              <a:t>ทำไมเราต้อง </a:t>
            </a:r>
            <a:r>
              <a:rPr lang="en-US">
                <a:latin typeface="AngsanaUPC" pitchFamily="18" charset="-34"/>
                <a:cs typeface="AngsanaUPC" pitchFamily="18" charset="-34"/>
              </a:rPr>
              <a:t>Join Table ??????</a:t>
            </a:r>
            <a:endParaRPr lang="th-TH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/>
              <a:t>LAB JOIN TABLE</a:t>
            </a:r>
            <a:endParaRPr lang="th-TH"/>
          </a:p>
        </p:txBody>
      </p:sp>
      <p:sp>
        <p:nvSpPr>
          <p:cNvPr id="5" name="TextBox 4"/>
          <p:cNvSpPr txBox="1"/>
          <p:nvPr/>
        </p:nvSpPr>
        <p:spPr>
          <a:xfrm>
            <a:off x="785004" y="994913"/>
            <a:ext cx="77724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CREATE</a:t>
            </a:r>
            <a:r>
              <a:rPr lang="en-US" sz="1600" b="1"/>
              <a:t> TABLE [</a:t>
            </a:r>
            <a:r>
              <a:rPr lang="en-US" sz="1600" b="1" err="1"/>
              <a:t>dbo</a:t>
            </a:r>
            <a:r>
              <a:rPr lang="en-US" sz="1600" b="1"/>
              <a:t>].[</a:t>
            </a:r>
            <a:r>
              <a:rPr lang="en-US" sz="1600" b="1" err="1"/>
              <a:t>Sales_car</a:t>
            </a:r>
            <a:r>
              <a:rPr lang="en-US" sz="1600" b="1"/>
              <a:t>](</a:t>
            </a:r>
          </a:p>
          <a:p>
            <a:r>
              <a:rPr lang="en-US" sz="1600" b="1"/>
              <a:t>	[</a:t>
            </a:r>
            <a:r>
              <a:rPr lang="en-US" sz="1600" b="1" err="1"/>
              <a:t>Sale_ID</a:t>
            </a:r>
            <a:r>
              <a:rPr lang="en-US" sz="1600" b="1"/>
              <a:t>] [</a:t>
            </a:r>
            <a:r>
              <a:rPr lang="en-US" sz="1600" b="1" err="1"/>
              <a:t>nvarchar</a:t>
            </a:r>
            <a:r>
              <a:rPr lang="en-US" sz="1600" b="1"/>
              <a:t>](50) NOT NULL,</a:t>
            </a:r>
          </a:p>
          <a:p>
            <a:r>
              <a:rPr lang="en-US" sz="1600" b="1"/>
              <a:t>	[</a:t>
            </a:r>
            <a:r>
              <a:rPr lang="en-US" sz="1600" b="1" err="1"/>
              <a:t>Product_ID</a:t>
            </a:r>
            <a:r>
              <a:rPr lang="en-US" sz="1600" b="1"/>
              <a:t>] [</a:t>
            </a:r>
            <a:r>
              <a:rPr lang="en-US" sz="1600" b="1" err="1"/>
              <a:t>nvarchar</a:t>
            </a:r>
            <a:r>
              <a:rPr lang="en-US" sz="1600" b="1"/>
              <a:t>](50) NULL,</a:t>
            </a:r>
          </a:p>
          <a:p>
            <a:r>
              <a:rPr lang="en-US" sz="1600" b="1"/>
              <a:t>	[</a:t>
            </a:r>
            <a:r>
              <a:rPr lang="en-US" sz="1600" b="1" err="1"/>
              <a:t>Color_ID</a:t>
            </a:r>
            <a:r>
              <a:rPr lang="en-US" sz="1600" b="1"/>
              <a:t>] [</a:t>
            </a:r>
            <a:r>
              <a:rPr lang="en-US" sz="1600" b="1" err="1"/>
              <a:t>nvarchar</a:t>
            </a:r>
            <a:r>
              <a:rPr lang="en-US" sz="1600" b="1"/>
              <a:t>](50) NULL,</a:t>
            </a:r>
          </a:p>
          <a:p>
            <a:r>
              <a:rPr lang="en-US" sz="1600" b="1"/>
              <a:t> CONSTRAINT [</a:t>
            </a:r>
            <a:r>
              <a:rPr lang="en-US" sz="1600" b="1" err="1"/>
              <a:t>PK_Sales_car</a:t>
            </a:r>
            <a:r>
              <a:rPr lang="en-US" sz="1600" b="1"/>
              <a:t>] PRIMARY KEY CLUSTERED </a:t>
            </a:r>
          </a:p>
          <a:p>
            <a:r>
              <a:rPr lang="th-TH" sz="1600"/>
              <a:t>(</a:t>
            </a:r>
          </a:p>
          <a:p>
            <a:r>
              <a:rPr lang="en-US" sz="1600" b="1"/>
              <a:t>	[</a:t>
            </a:r>
            <a:r>
              <a:rPr lang="en-US" sz="1600" b="1" err="1"/>
              <a:t>Sale_ID</a:t>
            </a:r>
            <a:r>
              <a:rPr lang="en-US" sz="1600" b="1"/>
              <a:t>] ASC</a:t>
            </a:r>
          </a:p>
          <a:p>
            <a:r>
              <a:rPr lang="en-US" sz="1600"/>
              <a:t>)WITH (PAD_INDEX</a:t>
            </a:r>
            <a:r>
              <a:rPr lang="en-US" sz="1600" b="1"/>
              <a:t>  = OFF, STATISTICS_NORECOMPUTE  = OFF, IGNORE_DUP_KEY = OFF, ALLOW_ROW_LOCKS  = ON, ALLOW_PAGE_LOCKS  = ON) ON [PRIMARY]</a:t>
            </a:r>
          </a:p>
          <a:p>
            <a:r>
              <a:rPr lang="en-US" sz="1600"/>
              <a:t>)</a:t>
            </a:r>
            <a:r>
              <a:rPr lang="en-US" sz="1600" b="1"/>
              <a:t> ON [PRIMARY]</a:t>
            </a:r>
          </a:p>
          <a:p>
            <a:endParaRPr lang="th-TH" sz="1600"/>
          </a:p>
          <a:p>
            <a:r>
              <a:rPr lang="en-US" sz="1600"/>
              <a:t>GO</a:t>
            </a:r>
          </a:p>
          <a:p>
            <a:r>
              <a:rPr lang="en-US" sz="1600"/>
              <a:t>                       ========================================================</a:t>
            </a:r>
          </a:p>
          <a:p>
            <a:r>
              <a:rPr lang="en-US" sz="1600"/>
              <a:t>delete</a:t>
            </a:r>
            <a:r>
              <a:rPr lang="en-US" sz="1600" b="1"/>
              <a:t>  from </a:t>
            </a:r>
            <a:r>
              <a:rPr lang="en-US" sz="1600" b="1" err="1"/>
              <a:t>sales_car</a:t>
            </a:r>
            <a:endParaRPr lang="en-US" sz="1600" b="1"/>
          </a:p>
          <a:p>
            <a:endParaRPr lang="en-US" sz="1600" b="1"/>
          </a:p>
          <a:p>
            <a:r>
              <a:rPr lang="en-US" sz="1600"/>
              <a:t> insert</a:t>
            </a:r>
            <a:r>
              <a:rPr lang="en-US" sz="1600" b="1"/>
              <a:t> into </a:t>
            </a:r>
            <a:r>
              <a:rPr lang="en-US" sz="1600" b="1" err="1"/>
              <a:t>sales_car</a:t>
            </a:r>
            <a:r>
              <a:rPr lang="en-US" sz="1600" b="1"/>
              <a:t>(</a:t>
            </a:r>
            <a:r>
              <a:rPr lang="en-US" sz="1600" b="1" err="1"/>
              <a:t>Sale_ID,Product_Id,Color_Id</a:t>
            </a:r>
            <a:r>
              <a:rPr lang="en-US" sz="1600" b="1"/>
              <a:t>)</a:t>
            </a:r>
          </a:p>
          <a:p>
            <a:r>
              <a:rPr lang="en-US" sz="1600" b="1"/>
              <a:t> values('S001','PD001','CL001')</a:t>
            </a:r>
          </a:p>
          <a:p>
            <a:r>
              <a:rPr lang="th-TH" sz="1600" b="1"/>
              <a:t> </a:t>
            </a:r>
          </a:p>
          <a:p>
            <a:r>
              <a:rPr lang="en-US" sz="1600" b="1"/>
              <a:t> insert into </a:t>
            </a:r>
            <a:r>
              <a:rPr lang="en-US" sz="1600" b="1" err="1"/>
              <a:t>sales_car</a:t>
            </a:r>
            <a:endParaRPr lang="en-US" sz="1600" b="1"/>
          </a:p>
          <a:p>
            <a:r>
              <a:rPr lang="en-US" sz="1600" b="1"/>
              <a:t> values('S002','PD002','CL002')</a:t>
            </a:r>
            <a:endParaRPr lang="th-TH" sz="1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Color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/>
              <a:t>delete</a:t>
            </a:r>
            <a:r>
              <a:rPr lang="en-US" b="1"/>
              <a:t>  from </a:t>
            </a:r>
            <a:r>
              <a:rPr lang="en-US" b="1">
                <a:solidFill>
                  <a:srgbClr val="C00000"/>
                </a:solidFill>
              </a:rPr>
              <a:t>color</a:t>
            </a:r>
          </a:p>
          <a:p>
            <a:pPr>
              <a:buNone/>
            </a:pPr>
            <a:r>
              <a:rPr lang="en-US"/>
              <a:t>insert</a:t>
            </a:r>
            <a:r>
              <a:rPr lang="en-US" b="1"/>
              <a:t> into </a:t>
            </a:r>
            <a:r>
              <a:rPr lang="en-US" b="1">
                <a:solidFill>
                  <a:srgbClr val="C00000"/>
                </a:solidFill>
              </a:rPr>
              <a:t>color</a:t>
            </a:r>
            <a:r>
              <a:rPr lang="en-US" b="1"/>
              <a:t>(</a:t>
            </a:r>
            <a:r>
              <a:rPr lang="en-US" b="1" i="1" err="1">
                <a:solidFill>
                  <a:srgbClr val="2A0DFF"/>
                </a:solidFill>
              </a:rPr>
              <a:t>Color_id,Color_desc</a:t>
            </a:r>
            <a:r>
              <a:rPr lang="en-US" b="1"/>
              <a:t>) values('CL001','Red')</a:t>
            </a:r>
          </a:p>
          <a:p>
            <a:pPr>
              <a:buNone/>
            </a:pPr>
            <a:r>
              <a:rPr lang="en-US"/>
              <a:t>insert</a:t>
            </a:r>
            <a:r>
              <a:rPr lang="en-US" b="1"/>
              <a:t> into </a:t>
            </a:r>
            <a:r>
              <a:rPr lang="en-US" b="1">
                <a:solidFill>
                  <a:srgbClr val="C00000"/>
                </a:solidFill>
              </a:rPr>
              <a:t>color</a:t>
            </a:r>
            <a:r>
              <a:rPr lang="en-US" b="1"/>
              <a:t> values('CL002','Green')</a:t>
            </a:r>
          </a:p>
          <a:p>
            <a:pPr>
              <a:buNone/>
            </a:pPr>
            <a:r>
              <a:rPr lang="en-US"/>
              <a:t>insert</a:t>
            </a:r>
            <a:r>
              <a:rPr lang="en-US" b="1"/>
              <a:t> into </a:t>
            </a:r>
            <a:r>
              <a:rPr lang="en-US" b="1">
                <a:solidFill>
                  <a:srgbClr val="C00000"/>
                </a:solidFill>
              </a:rPr>
              <a:t>color</a:t>
            </a:r>
            <a:r>
              <a:rPr lang="en-US" b="1"/>
              <a:t> values('CL003','Blue')</a:t>
            </a:r>
            <a:endParaRPr lang="th-TH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th-TH">
                <a:latin typeface="AngsanaUPC" pitchFamily="18" charset="-34"/>
                <a:cs typeface="AngsanaUPC" pitchFamily="18" charset="-34"/>
              </a:rPr>
              <a:t>การ  </a:t>
            </a:r>
            <a:r>
              <a:rPr lang="en-US">
                <a:latin typeface="AngsanaUPC" pitchFamily="18" charset="-34"/>
                <a:cs typeface="AngsanaUPC" pitchFamily="18" charset="-34"/>
              </a:rPr>
              <a:t>Join Table </a:t>
            </a:r>
            <a:r>
              <a:rPr lang="th-TH">
                <a:latin typeface="AngsanaUPC" pitchFamily="18" charset="-34"/>
                <a:cs typeface="AngsanaUPC" pitchFamily="18" charset="-34"/>
              </a:rPr>
              <a:t>ไม่มี </a:t>
            </a:r>
            <a:r>
              <a:rPr lang="en-US">
                <a:latin typeface="AngsanaUPC" pitchFamily="18" charset="-34"/>
                <a:cs typeface="AngsanaUPC" pitchFamily="18" charset="-34"/>
              </a:rPr>
              <a:t>Where </a:t>
            </a:r>
            <a:endParaRPr lang="th-TH">
              <a:latin typeface="AngsanaUPC" pitchFamily="18" charset="-34"/>
              <a:cs typeface="AngsanaUPC" pitchFamily="18" charset="-34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5610122"/>
              </p:ext>
            </p:extLst>
          </p:nvPr>
        </p:nvGraphicFramePr>
        <p:xfrm>
          <a:off x="4876800" y="1295400"/>
          <a:ext cx="3886200" cy="2895600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5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err="1">
                          <a:solidFill>
                            <a:srgbClr val="000000"/>
                          </a:solidFill>
                          <a:latin typeface="Tahoma"/>
                        </a:rPr>
                        <a:t>Sale_ID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err="1">
                          <a:solidFill>
                            <a:srgbClr val="000000"/>
                          </a:solidFill>
                          <a:latin typeface="Tahoma"/>
                        </a:rPr>
                        <a:t>Product_ID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err="1">
                          <a:solidFill>
                            <a:srgbClr val="000000"/>
                          </a:solidFill>
                          <a:latin typeface="Tahoma"/>
                        </a:rPr>
                        <a:t>Color_Desc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Red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Green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Blue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Sale_ID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Product_ID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Color_Desc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Red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Green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Blue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Red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Green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Blue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07731" y="2368062"/>
            <a:ext cx="3352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select</a:t>
            </a:r>
            <a:r>
              <a:rPr lang="en-US" b="1"/>
              <a:t> * from color</a:t>
            </a:r>
          </a:p>
          <a:p>
            <a:endParaRPr lang="th-TH"/>
          </a:p>
        </p:txBody>
      </p:sp>
      <p:sp>
        <p:nvSpPr>
          <p:cNvPr id="9" name="Rectangle 8"/>
          <p:cNvSpPr/>
          <p:nvPr/>
        </p:nvSpPr>
        <p:spPr>
          <a:xfrm>
            <a:off x="304800" y="3352800"/>
            <a:ext cx="43660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select</a:t>
            </a:r>
            <a:r>
              <a:rPr lang="en-US" b="1"/>
              <a:t> * from </a:t>
            </a:r>
            <a:r>
              <a:rPr lang="en-US" b="1" err="1"/>
              <a:t>sales_car,color</a:t>
            </a:r>
            <a:endParaRPr lang="th-TH"/>
          </a:p>
        </p:txBody>
      </p:sp>
      <p:sp>
        <p:nvSpPr>
          <p:cNvPr id="11" name="Oval Callout 10"/>
          <p:cNvSpPr/>
          <p:nvPr/>
        </p:nvSpPr>
        <p:spPr>
          <a:xfrm>
            <a:off x="838200" y="4343400"/>
            <a:ext cx="3276600" cy="1066800"/>
          </a:xfrm>
          <a:prstGeom prst="wedgeEllipseCallout">
            <a:avLst>
              <a:gd name="adj1" fmla="val 67689"/>
              <a:gd name="adj2" fmla="val -78274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>
                <a:solidFill>
                  <a:srgbClr val="1600B8"/>
                </a:solidFill>
              </a:rPr>
              <a:t>ข้อมูลเอามาเชื่อมกันทุกตัว</a:t>
            </a:r>
            <a:r>
              <a:rPr lang="en-US" sz="1800">
                <a:solidFill>
                  <a:srgbClr val="1600B8"/>
                </a:solidFill>
              </a:rPr>
              <a:t>=2*3=6 ***</a:t>
            </a:r>
            <a:endParaRPr lang="th-TH" sz="1800">
              <a:solidFill>
                <a:srgbClr val="1600B8"/>
              </a:solidFill>
            </a:endParaRPr>
          </a:p>
          <a:p>
            <a:pPr algn="ctr"/>
            <a:r>
              <a:rPr lang="th-TH" sz="1800">
                <a:solidFill>
                  <a:srgbClr val="1600B8"/>
                </a:solidFill>
              </a:rPr>
              <a:t>ข้อมูลจะถูกจับคู่กันแบบนี้</a:t>
            </a:r>
          </a:p>
        </p:txBody>
      </p:sp>
      <p:sp>
        <p:nvSpPr>
          <p:cNvPr id="10" name="Rectangle 9"/>
          <p:cNvSpPr/>
          <p:nvPr/>
        </p:nvSpPr>
        <p:spPr>
          <a:xfrm>
            <a:off x="304800" y="137160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/>
              <a:t>select</a:t>
            </a:r>
            <a:r>
              <a:rPr lang="en-US" b="1"/>
              <a:t> * from </a:t>
            </a:r>
            <a:r>
              <a:rPr lang="en-US" b="1" err="1"/>
              <a:t>sales_car</a:t>
            </a:r>
            <a:endParaRPr lang="en-US" b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th-TH">
                <a:latin typeface="AngsanaUPC" pitchFamily="18" charset="-34"/>
                <a:cs typeface="AngsanaUPC" pitchFamily="18" charset="-34"/>
              </a:rPr>
              <a:t>การ  </a:t>
            </a:r>
            <a:r>
              <a:rPr lang="en-US">
                <a:latin typeface="AngsanaUPC" pitchFamily="18" charset="-34"/>
                <a:cs typeface="AngsanaUPC" pitchFamily="18" charset="-34"/>
              </a:rPr>
              <a:t>Join Table </a:t>
            </a:r>
            <a:r>
              <a:rPr lang="th-TH">
                <a:latin typeface="AngsanaUPC" pitchFamily="18" charset="-34"/>
                <a:cs typeface="AngsanaUPC" pitchFamily="18" charset="-34"/>
              </a:rPr>
              <a:t>มี </a:t>
            </a:r>
            <a:r>
              <a:rPr lang="en-US">
                <a:latin typeface="AngsanaUPC" pitchFamily="18" charset="-34"/>
                <a:cs typeface="AngsanaUPC" pitchFamily="18" charset="-34"/>
              </a:rPr>
              <a:t>Where  </a:t>
            </a:r>
            <a:endParaRPr lang="th-TH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137160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/>
              <a:t>select</a:t>
            </a:r>
            <a:r>
              <a:rPr lang="en-US" sz="2400" b="1"/>
              <a:t> * from </a:t>
            </a:r>
            <a:r>
              <a:rPr lang="en-US" sz="2400" b="1" err="1"/>
              <a:t>sales_car</a:t>
            </a:r>
            <a:endParaRPr lang="en-US" sz="2400" b="1"/>
          </a:p>
        </p:txBody>
      </p:sp>
      <p:sp>
        <p:nvSpPr>
          <p:cNvPr id="8" name="TextBox 7"/>
          <p:cNvSpPr txBox="1"/>
          <p:nvPr/>
        </p:nvSpPr>
        <p:spPr>
          <a:xfrm>
            <a:off x="304800" y="2286000"/>
            <a:ext cx="335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select</a:t>
            </a:r>
            <a:r>
              <a:rPr lang="en-US" sz="2400" b="1"/>
              <a:t> * from color</a:t>
            </a:r>
          </a:p>
          <a:p>
            <a:endParaRPr lang="th-TH" sz="2400"/>
          </a:p>
        </p:txBody>
      </p:sp>
      <p:sp>
        <p:nvSpPr>
          <p:cNvPr id="10" name="Oval Callout 9"/>
          <p:cNvSpPr/>
          <p:nvPr/>
        </p:nvSpPr>
        <p:spPr>
          <a:xfrm>
            <a:off x="838200" y="4343400"/>
            <a:ext cx="3276600" cy="1066800"/>
          </a:xfrm>
          <a:prstGeom prst="wedgeEllipseCallout">
            <a:avLst>
              <a:gd name="adj1" fmla="val 69143"/>
              <a:gd name="adj2" fmla="val -113095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ข้อมูลเอามาเชื่อมกันทุกแบบที่เหมาะสม เลือกเอาเฉพาะที่เชื่อมกันโดยมี </a:t>
            </a:r>
            <a:r>
              <a:rPr lang="en-US" sz="1800" err="1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Color_id</a:t>
            </a:r>
            <a:r>
              <a:rPr lang="en-US" sz="180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  </a:t>
            </a:r>
            <a:r>
              <a:rPr lang="th-TH" sz="180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ตรงกัน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28600" y="3124200"/>
            <a:ext cx="441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/>
              <a:t>select</a:t>
            </a:r>
            <a:r>
              <a:rPr lang="en-US" sz="1800" b="1"/>
              <a:t> * from </a:t>
            </a:r>
            <a:r>
              <a:rPr lang="en-US" sz="1800" b="1" err="1"/>
              <a:t>Sales_car,Color</a:t>
            </a:r>
            <a:endParaRPr lang="en-US" sz="1800" b="1"/>
          </a:p>
          <a:p>
            <a:r>
              <a:rPr lang="en-US" sz="1800"/>
              <a:t>where</a:t>
            </a:r>
            <a:r>
              <a:rPr lang="en-US" sz="1800" b="1"/>
              <a:t> </a:t>
            </a:r>
            <a:r>
              <a:rPr lang="en-US" sz="1800" b="1" err="1"/>
              <a:t>Sales_car.</a:t>
            </a:r>
            <a:r>
              <a:rPr lang="en-US" sz="1800" b="1" i="1" err="1">
                <a:solidFill>
                  <a:srgbClr val="1600B8"/>
                </a:solidFill>
              </a:rPr>
              <a:t>color_id</a:t>
            </a:r>
            <a:r>
              <a:rPr lang="en-US" sz="1800" b="1"/>
              <a:t>=</a:t>
            </a:r>
            <a:r>
              <a:rPr lang="en-US" sz="1800" b="1" err="1"/>
              <a:t>Color.</a:t>
            </a:r>
            <a:r>
              <a:rPr lang="en-US" sz="1800" b="1" i="1" err="1">
                <a:solidFill>
                  <a:srgbClr val="1600B8"/>
                </a:solidFill>
              </a:rPr>
              <a:t>color_id</a:t>
            </a:r>
            <a:endParaRPr lang="th-TH" sz="1800" b="1" i="1">
              <a:solidFill>
                <a:srgbClr val="1600B8"/>
              </a:solidFill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4800600" y="1524000"/>
          <a:ext cx="4076699" cy="2171700"/>
        </p:xfrm>
        <a:graphic>
          <a:graphicData uri="http://schemas.openxmlformats.org/drawingml/2006/table">
            <a:tbl>
              <a:tblPr/>
              <a:tblGrid>
                <a:gridCol w="6852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25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2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2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3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err="1">
                          <a:solidFill>
                            <a:srgbClr val="000000"/>
                          </a:solidFill>
                          <a:latin typeface="Tahoma"/>
                        </a:rPr>
                        <a:t>Sale_ID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Product_ID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Color_Desc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Red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Green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Blue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Sale_ID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Product_ID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Color_Desc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Red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Green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3" name="Oval Callout 12"/>
          <p:cNvSpPr/>
          <p:nvPr/>
        </p:nvSpPr>
        <p:spPr>
          <a:xfrm>
            <a:off x="7620000" y="609600"/>
            <a:ext cx="1066800" cy="762000"/>
          </a:xfrm>
          <a:prstGeom prst="wedgeEllipseCallout">
            <a:avLst>
              <a:gd name="adj1" fmla="val -81547"/>
              <a:gd name="adj2" fmla="val 103750"/>
            </a:avLst>
          </a:prstGeom>
          <a:solidFill>
            <a:srgbClr val="EAD6B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มีการขาย </a:t>
            </a:r>
            <a:r>
              <a:rPr lang="en-US" sz="180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2 </a:t>
            </a:r>
            <a:r>
              <a:rPr lang="th-TH" sz="180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รายการ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th-TH">
                <a:latin typeface="AngsanaUPC" pitchFamily="18" charset="-34"/>
                <a:cs typeface="AngsanaUPC" pitchFamily="18" charset="-34"/>
              </a:rPr>
              <a:t>การ  </a:t>
            </a:r>
            <a:r>
              <a:rPr lang="en-US">
                <a:latin typeface="AngsanaUPC" pitchFamily="18" charset="-34"/>
                <a:cs typeface="AngsanaUPC" pitchFamily="18" charset="-34"/>
              </a:rPr>
              <a:t>Join Table </a:t>
            </a:r>
            <a:r>
              <a:rPr lang="th-TH">
                <a:latin typeface="AngsanaUPC" pitchFamily="18" charset="-34"/>
                <a:cs typeface="AngsanaUPC" pitchFamily="18" charset="-34"/>
              </a:rPr>
              <a:t>มี </a:t>
            </a:r>
            <a:r>
              <a:rPr lang="en-US">
                <a:latin typeface="AngsanaUPC" pitchFamily="18" charset="-34"/>
                <a:cs typeface="AngsanaUPC" pitchFamily="18" charset="-34"/>
              </a:rPr>
              <a:t>Where, And </a:t>
            </a:r>
            <a:endParaRPr lang="th-TH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137160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/>
              <a:t>select</a:t>
            </a:r>
            <a:r>
              <a:rPr lang="en-US" sz="2400" b="1"/>
              <a:t> * from </a:t>
            </a:r>
            <a:r>
              <a:rPr lang="en-US" sz="2400" b="1" err="1"/>
              <a:t>sales_car</a:t>
            </a:r>
            <a:endParaRPr lang="en-US" sz="2400" b="1"/>
          </a:p>
        </p:txBody>
      </p:sp>
      <p:sp>
        <p:nvSpPr>
          <p:cNvPr id="8" name="TextBox 7"/>
          <p:cNvSpPr txBox="1"/>
          <p:nvPr/>
        </p:nvSpPr>
        <p:spPr>
          <a:xfrm>
            <a:off x="304800" y="2286000"/>
            <a:ext cx="335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select</a:t>
            </a:r>
            <a:r>
              <a:rPr lang="en-US" sz="2400" b="1"/>
              <a:t> * from color</a:t>
            </a:r>
          </a:p>
          <a:p>
            <a:endParaRPr lang="th-TH" sz="2400"/>
          </a:p>
        </p:txBody>
      </p:sp>
      <p:sp>
        <p:nvSpPr>
          <p:cNvPr id="10" name="Oval Callout 9"/>
          <p:cNvSpPr/>
          <p:nvPr/>
        </p:nvSpPr>
        <p:spPr>
          <a:xfrm>
            <a:off x="838200" y="4343400"/>
            <a:ext cx="3276600" cy="1066800"/>
          </a:xfrm>
          <a:prstGeom prst="wedgeEllipseCallout">
            <a:avLst>
              <a:gd name="adj1" fmla="val 69143"/>
              <a:gd name="adj2" fmla="val -113095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ข้อมูลเอามาเชื่อมกันทุกแบบที่เหมาะสม เลือกเอาเฉพาะที่เชื่อมกันโดยมี </a:t>
            </a:r>
            <a:r>
              <a:rPr lang="en-US" sz="1800" err="1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Color_id</a:t>
            </a:r>
            <a:r>
              <a:rPr lang="en-US" sz="180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  </a:t>
            </a:r>
            <a:r>
              <a:rPr lang="th-TH" sz="180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ตรงกัน</a:t>
            </a:r>
          </a:p>
        </p:txBody>
      </p:sp>
      <p:sp>
        <p:nvSpPr>
          <p:cNvPr id="13" name="Oval Callout 12"/>
          <p:cNvSpPr/>
          <p:nvPr/>
        </p:nvSpPr>
        <p:spPr>
          <a:xfrm>
            <a:off x="7620000" y="609600"/>
            <a:ext cx="1066800" cy="762000"/>
          </a:xfrm>
          <a:prstGeom prst="wedgeEllipseCallout">
            <a:avLst>
              <a:gd name="adj1" fmla="val -81547"/>
              <a:gd name="adj2" fmla="val 103750"/>
            </a:avLst>
          </a:prstGeom>
          <a:solidFill>
            <a:srgbClr val="EAD6B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มีการขาย </a:t>
            </a:r>
            <a:r>
              <a:rPr lang="en-US" sz="180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2 </a:t>
            </a:r>
            <a:r>
              <a:rPr lang="th-TH" sz="180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รายการ</a:t>
            </a:r>
          </a:p>
        </p:txBody>
      </p:sp>
      <p:sp>
        <p:nvSpPr>
          <p:cNvPr id="9" name="Rectangle 8"/>
          <p:cNvSpPr/>
          <p:nvPr/>
        </p:nvSpPr>
        <p:spPr>
          <a:xfrm>
            <a:off x="304800" y="32004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800"/>
              <a:t>select</a:t>
            </a:r>
            <a:r>
              <a:rPr lang="en-US" sz="1800" b="1"/>
              <a:t> * from </a:t>
            </a:r>
            <a:r>
              <a:rPr lang="en-US" sz="1800" b="1" err="1"/>
              <a:t>Sales_car,Color</a:t>
            </a:r>
            <a:endParaRPr lang="en-US" sz="1800" b="1"/>
          </a:p>
          <a:p>
            <a:r>
              <a:rPr lang="en-US" sz="1800"/>
              <a:t>where</a:t>
            </a:r>
            <a:r>
              <a:rPr lang="en-US" sz="1800" b="1"/>
              <a:t> </a:t>
            </a:r>
            <a:r>
              <a:rPr lang="en-US" sz="1800" b="1" err="1"/>
              <a:t>Sales_car.</a:t>
            </a:r>
            <a:r>
              <a:rPr lang="en-US" sz="1800" b="1" i="1" err="1">
                <a:solidFill>
                  <a:srgbClr val="1600B8"/>
                </a:solidFill>
              </a:rPr>
              <a:t>color_id</a:t>
            </a:r>
            <a:r>
              <a:rPr lang="en-US" sz="1800" b="1"/>
              <a:t>=</a:t>
            </a:r>
            <a:r>
              <a:rPr lang="en-US" sz="1800" b="1" err="1"/>
              <a:t>Color.</a:t>
            </a:r>
            <a:r>
              <a:rPr lang="en-US" sz="1800" b="1" i="1" err="1">
                <a:solidFill>
                  <a:srgbClr val="1600B8"/>
                </a:solidFill>
              </a:rPr>
              <a:t>color_id</a:t>
            </a:r>
            <a:endParaRPr lang="en-US" sz="1800" b="1" i="1">
              <a:solidFill>
                <a:srgbClr val="1600B8"/>
              </a:solidFill>
            </a:endParaRPr>
          </a:p>
          <a:p>
            <a:r>
              <a:rPr lang="en-US" sz="1800"/>
              <a:t>and</a:t>
            </a:r>
            <a:r>
              <a:rPr lang="en-US" sz="1800" b="1"/>
              <a:t> </a:t>
            </a:r>
            <a:r>
              <a:rPr lang="en-US" sz="1800" b="1" err="1"/>
              <a:t>Sales_car.</a:t>
            </a:r>
            <a:r>
              <a:rPr lang="en-US" sz="1800" b="1" i="1" err="1">
                <a:solidFill>
                  <a:srgbClr val="1600B8"/>
                </a:solidFill>
              </a:rPr>
              <a:t>sale_ID</a:t>
            </a:r>
            <a:r>
              <a:rPr lang="en-US" sz="1800" b="1"/>
              <a:t>='S001'</a:t>
            </a:r>
            <a:endParaRPr lang="th-TH" sz="180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4648200" y="1523995"/>
          <a:ext cx="4191000" cy="2143130"/>
        </p:xfrm>
        <a:graphic>
          <a:graphicData uri="http://schemas.openxmlformats.org/drawingml/2006/table">
            <a:tbl>
              <a:tblPr/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Sale_ID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Product_ID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Color_Desc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Red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Green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Blue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Sale_ID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Product_ID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Color_Desc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4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PD001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CL001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Red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เอกสาร" ma:contentTypeID="0x0101004A3350DE0572F543B18C09E212100E36" ma:contentTypeVersion="7" ma:contentTypeDescription="สร้างเอกสารใหม่" ma:contentTypeScope="" ma:versionID="bd7c36fdff965e9a1a1d6356fa9606c7">
  <xsd:schema xmlns:xsd="http://www.w3.org/2001/XMLSchema" xmlns:xs="http://www.w3.org/2001/XMLSchema" xmlns:p="http://schemas.microsoft.com/office/2006/metadata/properties" xmlns:ns2="718b1a1f-eafe-4468-9731-3e7f8fe76cd3" xmlns:ns3="790a0469-5f77-42dc-abb8-5bd9650776c3" targetNamespace="http://schemas.microsoft.com/office/2006/metadata/properties" ma:root="true" ma:fieldsID="81ba6ed2e8f295b4e02e33867525cfb8" ns2:_="" ns3:_="">
    <xsd:import namespace="718b1a1f-eafe-4468-9731-3e7f8fe76cd3"/>
    <xsd:import namespace="790a0469-5f77-42dc-abb8-5bd9650776c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8b1a1f-eafe-4468-9731-3e7f8fe76c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0a0469-5f77-42dc-abb8-5bd9650776c3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แชร์กับ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แชร์พร้อมกับรายละเอียด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ชนิดเนื้อหา"/>
        <xsd:element ref="dc:title" minOccurs="0" maxOccurs="1" ma:index="4" ma:displayName="ชื่อเรื่อง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B6ACF0A-ED86-47B0-AC4B-74A0DA4AA95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20D8E54-DDE8-47FA-A1DA-D95824DC933C}"/>
</file>

<file path=customXml/itemProps3.xml><?xml version="1.0" encoding="utf-8"?>
<ds:datastoreItem xmlns:ds="http://schemas.openxmlformats.org/officeDocument/2006/customXml" ds:itemID="{49CB1E94-400E-4DEA-868A-3A0F6E802B9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lides>20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SQL Command  ฉบับสมบูรณ์ 02</vt:lpstr>
      <vt:lpstr>E-R Diagram</vt:lpstr>
      <vt:lpstr>ทำไมต้อง Join</vt:lpstr>
      <vt:lpstr>การ Join Table ใบแบบที่สอน</vt:lpstr>
      <vt:lpstr>LAB JOIN TABLE</vt:lpstr>
      <vt:lpstr>Color</vt:lpstr>
      <vt:lpstr>การ  Join Table ไม่มี Where </vt:lpstr>
      <vt:lpstr>การ  Join Table มี Where  </vt:lpstr>
      <vt:lpstr>การ  Join Table มี Where, And </vt:lpstr>
      <vt:lpstr>การ  Join Table มี Where, And (Alias Table name)</vt:lpstr>
      <vt:lpstr>JOIN การเขียน 2 แบบนี้ ผลลัพธ์เหมือนกัน</vt:lpstr>
      <vt:lpstr>ข้อสังเกตการ JOIN 1 Table และมากกว่า 2 Table</vt:lpstr>
      <vt:lpstr>GROUP BY</vt:lpstr>
      <vt:lpstr>GROUP BY</vt:lpstr>
      <vt:lpstr>LIKE</vt:lpstr>
      <vt:lpstr>INSERT INTO Select</vt:lpstr>
      <vt:lpstr>Insert into…Select…</vt:lpstr>
      <vt:lpstr>PowerPoint Presentation</vt:lpstr>
      <vt:lpstr>PowerPoint Presentation</vt:lpstr>
      <vt:lpstr>Select Top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Thip</dc:creator>
  <cp:revision>1</cp:revision>
  <dcterms:created xsi:type="dcterms:W3CDTF">2020-01-08T15:26:57Z</dcterms:created>
  <dcterms:modified xsi:type="dcterms:W3CDTF">2022-11-18T09:37:13Z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0x0101004A3350DE0572F543B18C09E212100E36</vt:lpwstr>
  </property>
</Properties>
</file>