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9" r:id="rId3"/>
    <p:sldId id="283" r:id="rId4"/>
    <p:sldId id="281" r:id="rId5"/>
    <p:sldId id="288" r:id="rId6"/>
    <p:sldId id="282" r:id="rId7"/>
    <p:sldId id="287" r:id="rId8"/>
    <p:sldId id="291" r:id="rId9"/>
    <p:sldId id="290" r:id="rId10"/>
    <p:sldId id="284" r:id="rId11"/>
    <p:sldId id="286" r:id="rId12"/>
    <p:sldId id="280" r:id="rId13"/>
    <p:sldId id="292" r:id="rId14"/>
    <p:sldId id="258" r:id="rId15"/>
    <p:sldId id="260" r:id="rId16"/>
    <p:sldId id="259" r:id="rId17"/>
    <p:sldId id="27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5" r:id="rId29"/>
    <p:sldId id="272" r:id="rId30"/>
    <p:sldId id="273" r:id="rId31"/>
    <p:sldId id="274" r:id="rId32"/>
    <p:sldId id="276" r:id="rId33"/>
    <p:sldId id="277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9DFEE"/>
    <a:srgbClr val="F4D4F5"/>
    <a:srgbClr val="64B7CE"/>
    <a:srgbClr val="E5D9B9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ECB1C-81F4-404D-BF35-FFD99031FB29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FA4-2338-4C02-B75C-3F94739458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https://www.dlsweb.rmit.edu.au/Toolbox/ecommerce/dad_respak/dad_tutorial/html/dad_db3a_tut.htm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20FA4-2338-4C02-B75C-3F94739458C5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FF9E3-CC4A-4041-AD37-2E69C4A93077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577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C138-3DDD-44AA-8C88-5F8FB87CC3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D3D6-4FCF-45D3-9B62-186CBB8B3870}" type="datetimeFigureOut">
              <a:rPr lang="th-TH" smtClean="0"/>
              <a:pPr/>
              <a:t>18/11/65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บทที่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Design</a:t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4953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สุรินทร์ทิพ ศักดิ์ภูวดล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คณะ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มหาวิทยาลัยพะเยา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th-TH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Approach) </a:t>
            </a:r>
            <a:b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320661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Database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ที่ได้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62" y="206758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Callout 11"/>
          <p:cNvSpPr/>
          <p:nvPr/>
        </p:nvSpPr>
        <p:spPr>
          <a:xfrm>
            <a:off x="6178062" y="3972580"/>
            <a:ext cx="1905000" cy="762000"/>
          </a:xfrm>
          <a:prstGeom prst="wedgeEllipseCallout">
            <a:avLst>
              <a:gd name="adj1" fmla="val -76666"/>
              <a:gd name="adj2" fmla="val 131732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Attribute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แอ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482862" y="1534180"/>
            <a:ext cx="1143000" cy="990600"/>
          </a:xfrm>
          <a:prstGeom prst="wedgeEllipseCallout">
            <a:avLst>
              <a:gd name="adj1" fmla="val -101666"/>
              <a:gd name="adj2" fmla="val 19231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Entity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วิธีการแบบล่างขึ้นบน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(Bottom-Up Approach)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4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1470025"/>
          </a:xfrm>
          <a:solidFill>
            <a:srgbClr val="CAE8AA"/>
          </a:solidFill>
        </p:spPr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8138" y="322037"/>
            <a:ext cx="2807677" cy="61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เอนทิตีที่ยังไม่ได้ทำการ </a:t>
            </a:r>
          </a:p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นอร์มัลไลเซชัน</a:t>
            </a:r>
            <a:endParaRPr lang="en-US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0843" y="1820338"/>
            <a:ext cx="2857673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นอร์มัลฟอร์มที่ 1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(1NF)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1880" y="6324600"/>
            <a:ext cx="2819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นอร์มัลฟอร์มที่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(5NF)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1880" y="5658505"/>
            <a:ext cx="2819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นอร์มัลฟอร์มที่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(4NF)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57157" y="4409377"/>
            <a:ext cx="2819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นอร์มัลฟอร์มที่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(3NF)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18080" y="3126042"/>
            <a:ext cx="2819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นอร์มัลฟอร์มที่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(2NF)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4115" y="1161538"/>
            <a:ext cx="3719146" cy="394369"/>
          </a:xfrm>
          <a:prstGeom prst="rect">
            <a:avLst/>
          </a:prstGeom>
          <a:solidFill>
            <a:srgbClr val="76C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กำจัด 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Repeating Groups</a:t>
            </a:r>
            <a:endParaRPr lang="en-US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7724" y="2510900"/>
            <a:ext cx="3817327" cy="356248"/>
          </a:xfrm>
          <a:prstGeom prst="rect">
            <a:avLst/>
          </a:prstGeom>
          <a:solidFill>
            <a:srgbClr val="76C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กำจัด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Partial 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9723" y="3818225"/>
            <a:ext cx="3798794" cy="357037"/>
          </a:xfrm>
          <a:prstGeom prst="rect">
            <a:avLst/>
          </a:prstGeom>
          <a:solidFill>
            <a:srgbClr val="76C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กำจัด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Transitive Dependencies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5843" y="5089258"/>
            <a:ext cx="3324941" cy="347157"/>
          </a:xfrm>
          <a:prstGeom prst="rect">
            <a:avLst/>
          </a:prstGeom>
          <a:solidFill>
            <a:srgbClr val="76C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กำจัด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Multi-Dependencies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7880" y="5076198"/>
            <a:ext cx="3124200" cy="372686"/>
          </a:xfrm>
          <a:prstGeom prst="rect">
            <a:avLst/>
          </a:prstGeom>
          <a:solidFill>
            <a:srgbClr val="76C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Every Determinate a key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42280" y="5658504"/>
            <a:ext cx="2667000" cy="666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Boyce-</a:t>
            </a:r>
            <a:r>
              <a:rPr lang="en-US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Codd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Normal 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(BCNF)</a:t>
            </a:r>
            <a:endParaRPr lang="en-US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89680" y="934220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89680" y="1593020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86388" y="2275777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86387" y="2885377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86387" y="3583242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86387" y="4180777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73688" y="4866577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32680" y="4860658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73688" y="6115705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59120" y="5436415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385280" y="5448884"/>
            <a:ext cx="0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35"/>
          <p:cNvSpPr/>
          <p:nvPr/>
        </p:nvSpPr>
        <p:spPr>
          <a:xfrm>
            <a:off x="347080" y="457200"/>
            <a:ext cx="1676400" cy="1613078"/>
          </a:xfrm>
          <a:prstGeom prst="wedgeRoundRectCallout">
            <a:avLst>
              <a:gd name="adj1" fmla="val 79167"/>
              <a:gd name="adj2" fmla="val 36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</a:rPr>
              <a:t>ขั้นตอนการทำ</a:t>
            </a:r>
          </a:p>
          <a:p>
            <a:pPr algn="ctr"/>
            <a:r>
              <a:rPr lang="th-TH" sz="2200" b="1" dirty="0" smtClean="0">
                <a:solidFill>
                  <a:schemeClr val="tx1"/>
                </a:solidFill>
              </a:rPr>
              <a:t>นอร์มัลไลเซชัน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ข้อมูลทั่วไป ก่อนทำ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Normalization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19520"/>
              </p:ext>
            </p:extLst>
          </p:nvPr>
        </p:nvGraphicFramePr>
        <p:xfrm>
          <a:off x="1142998" y="1828800"/>
          <a:ext cx="7010403" cy="4525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340">
                  <a:extLst>
                    <a:ext uri="{9D8B030D-6E8A-4147-A177-3AD203B41FA5}">
                      <a16:colId xmlns:a16="http://schemas.microsoft.com/office/drawing/2014/main" val="1559804175"/>
                    </a:ext>
                  </a:extLst>
                </a:gridCol>
                <a:gridCol w="814340">
                  <a:extLst>
                    <a:ext uri="{9D8B030D-6E8A-4147-A177-3AD203B41FA5}">
                      <a16:colId xmlns:a16="http://schemas.microsoft.com/office/drawing/2014/main" val="2028799095"/>
                    </a:ext>
                  </a:extLst>
                </a:gridCol>
                <a:gridCol w="814340">
                  <a:extLst>
                    <a:ext uri="{9D8B030D-6E8A-4147-A177-3AD203B41FA5}">
                      <a16:colId xmlns:a16="http://schemas.microsoft.com/office/drawing/2014/main" val="1752810908"/>
                    </a:ext>
                  </a:extLst>
                </a:gridCol>
                <a:gridCol w="814340">
                  <a:extLst>
                    <a:ext uri="{9D8B030D-6E8A-4147-A177-3AD203B41FA5}">
                      <a16:colId xmlns:a16="http://schemas.microsoft.com/office/drawing/2014/main" val="2051911413"/>
                    </a:ext>
                  </a:extLst>
                </a:gridCol>
                <a:gridCol w="1310023">
                  <a:extLst>
                    <a:ext uri="{9D8B030D-6E8A-4147-A177-3AD203B41FA5}">
                      <a16:colId xmlns:a16="http://schemas.microsoft.com/office/drawing/2014/main" val="1195656404"/>
                    </a:ext>
                  </a:extLst>
                </a:gridCol>
                <a:gridCol w="814340">
                  <a:extLst>
                    <a:ext uri="{9D8B030D-6E8A-4147-A177-3AD203B41FA5}">
                      <a16:colId xmlns:a16="http://schemas.microsoft.com/office/drawing/2014/main" val="1919629102"/>
                    </a:ext>
                  </a:extLst>
                </a:gridCol>
                <a:gridCol w="814340">
                  <a:extLst>
                    <a:ext uri="{9D8B030D-6E8A-4147-A177-3AD203B41FA5}">
                      <a16:colId xmlns:a16="http://schemas.microsoft.com/office/drawing/2014/main" val="666888197"/>
                    </a:ext>
                  </a:extLst>
                </a:gridCol>
                <a:gridCol w="814340">
                  <a:extLst>
                    <a:ext uri="{9D8B030D-6E8A-4147-A177-3AD203B41FA5}">
                      <a16:colId xmlns:a16="http://schemas.microsoft.com/office/drawing/2014/main" val="112379205"/>
                    </a:ext>
                  </a:extLst>
                </a:gridCol>
              </a:tblGrid>
              <a:tr h="31681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รายงานค่าใช้จ่ายในแต่ละโครงการ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8034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P_No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P_Name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Emp_No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Emp_name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Job_Class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Chg_Hour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Hour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41470079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ID_CARD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สมชาย ไม้ดี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Elect Engineer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11,500.00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311265325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 dirty="0">
                          <a:effectLst/>
                        </a:rPr>
                        <a:t>แท่น งามยิ่ง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Database Designer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9,500.00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700895070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 dirty="0">
                          <a:effectLst/>
                        </a:rPr>
                        <a:t>ชาย ศรีดี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Database Designer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17,500.00</a:t>
                      </a:r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915269747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แม็ก ยอดยิ่ง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Programmer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2,400.00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29796143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อมร ศรีดี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System Analyst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250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5,750.00</a:t>
                      </a:r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660150614"/>
                  </a:ext>
                </a:extLst>
              </a:tr>
              <a:tr h="2338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Subtotal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46,650.00</a:t>
                      </a:r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185437200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22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Palm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114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สุรศักดิ์ ดีงาม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Application Designer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250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6,000.00</a:t>
                      </a:r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2579723703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118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กมล ไม้งาม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General Support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4,500.00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1619852068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นาย ยิ่งยอด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System Analyst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250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8,000.00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84537364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112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ธิดา ไม้งาม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DSS Analyst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8,800.00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859851530"/>
                  </a:ext>
                </a:extLst>
              </a:tr>
              <a:tr h="2338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Subtotal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27,300.00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2338135915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33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Web Service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ชาย ศรีดี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Database Designer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32,000.00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386686393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นาย ยิ่งยอด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System Analyst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250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12,000.00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2716371845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113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วิว ยิ่งดี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Application Designer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250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5,750.00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873659630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111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หิน งามดี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Critical Suport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4,400.00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63160693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106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300" u="none" strike="noStrike">
                          <a:effectLst/>
                        </a:rPr>
                        <a:t>แม็ก ยอดยิ่ง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Programmer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2,400.00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3757463470"/>
                  </a:ext>
                </a:extLst>
              </a:tr>
              <a:tr h="2338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Subtotal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>
                          <a:effectLst/>
                        </a:rPr>
                        <a:t>56,550.00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428701593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838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ข้อมูลที่นำมาทำการ 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Normalization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นั้นสามารถนำมาจากหลายรูปแบบ </a:t>
            </a:r>
          </a:p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รายงานที่บริษัทมีดังตัวอย่าง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64B7CE"/>
          </a:solidFill>
        </p:spPr>
        <p:txBody>
          <a:bodyPr/>
          <a:lstStyle/>
          <a:p>
            <a:r>
              <a:rPr lang="en-US" dirty="0" smtClean="0"/>
              <a:t>1 NF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รี</a:t>
            </a:r>
            <a:r>
              <a:rPr lang="th-TH" sz="3200" dirty="0" err="1" smtClean="0">
                <a:latin typeface="AngsanaUPC" pitchFamily="18" charset="-34"/>
                <a:cs typeface="AngsanaUPC" pitchFamily="18" charset="-34"/>
              </a:rPr>
              <a:t>พีทติ้ง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(Repeating group) :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ซ้ำ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972" y="533400"/>
            <a:ext cx="79490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685800" y="1219200"/>
            <a:ext cx="533400" cy="1066800"/>
          </a:xfrm>
          <a:prstGeom prst="leftBrace">
            <a:avLst>
              <a:gd name="adj1" fmla="val 8333"/>
              <a:gd name="adj2" fmla="val 54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934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1NF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Not1NF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153399" y="1872762"/>
            <a:ext cx="771525" cy="489438"/>
          </a:xfrm>
          <a:prstGeom prst="wedgeEllipseCallout">
            <a:avLst>
              <a:gd name="adj1" fmla="val -73287"/>
              <a:gd name="adj2" fmla="val -59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1NF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4500"/>
            <a:ext cx="58912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67400"/>
            <a:ext cx="8229600" cy="801707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จาก 1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NF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แก้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โดย แยก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Table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ต่อ ทำ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2NF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31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ปัญหาที่เกิดขึ้นกับโครงสร้างของตารางหลังจากทำ 1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NF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แล้วคือ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การขึ้นต่อกันแบบบางส่วน </a:t>
            </a:r>
            <a:r>
              <a:rPr lang="en-US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(Partial dependency)</a:t>
            </a:r>
            <a:endParaRPr lang="en-US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3311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ในการเรียนเราต้องทราบความหมายของการขึ้นต่อกัน 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(Functional dependency)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เสียก่อน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563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6305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64B7CE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การออกแบบข้อมูล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(Data Design)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ประกอบด้วย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</a:p>
          <a:p>
            <a:pPr marL="514350" indent="-514350"/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1.  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วิธีการแบบ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Approach) </a:t>
            </a:r>
          </a:p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วิธีการจะเริ่มจากการระบุภาพกว้างก่อนจากนั้นจึงกำหนดรายละเอียดลงไป เช่น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การสร้าง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E-R Diagram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ที่เริ่มจากสร้าง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(Entity)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ต่างๆก่อน แล้วจึงทำการระบุ แอตทริบิวต์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(Attribute)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ต่างๆในเอ็นทิตี้  และความสัมพันธ์ต่างๆ </a:t>
            </a:r>
          </a:p>
          <a:p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วิธีการแบบ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ล่างขึ้นบน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(Bottom-Up Approach)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โอภาส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, pp. 266)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เช่น การ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Normalization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เป็นวิธีการจากล่างขึ้นบนซึ่งเริ่มต้นด้วยการรวบรวมแอตทริบิวต์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(Attribute)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ก่อน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และจัดระเบียบให้เป็นความสัมพันธ์ที่มีโครงสร้างที่ดีซึ่งปราศจากข้อมูลที่ซ้ำซ้อนกัน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  <a:p>
            <a:endParaRPr lang="en-US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53340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724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10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20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01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53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E#,E_name,JobClass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</a:t>
            </a:r>
            <a:r>
              <a:rPr lang="en-US" dirty="0" smtClean="0"/>
              <a:t>#)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J#,Jobclass,chg_hour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1NF</a:t>
            </a:r>
            <a:endParaRPr lang="th-TH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838207"/>
          <a:ext cx="7924798" cy="3786802"/>
        </p:xfrm>
        <a:graphic>
          <a:graphicData uri="http://schemas.openxmlformats.org/drawingml/2006/table">
            <a:tbl>
              <a:tblPr/>
              <a:tblGrid>
                <a:gridCol w="108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Emp_No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9,500.00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17,500.00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สุร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6,000.00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DSS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8,800.00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2F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9" y="914405"/>
          <a:ext cx="8153401" cy="5244460"/>
        </p:xfrm>
        <a:graphic>
          <a:graphicData uri="http://schemas.openxmlformats.org/drawingml/2006/table">
            <a:tbl>
              <a:tblPr/>
              <a:tblGrid>
                <a:gridCol w="95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19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Project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P_Name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ID_CARD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Palm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Web Service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Employee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Work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Job_Class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Chg_Hour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19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Elect Engineer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Programmer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Critical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Suport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 err="1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สุร</a:t>
                      </a:r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General Support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วิธีการแบบบนลงล่าง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(Top-down Approach) </a:t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76200"/>
          <a:ext cx="6705599" cy="6591161"/>
        </p:xfrm>
        <a:graphic>
          <a:graphicData uri="http://schemas.openxmlformats.org/drawingml/2006/table">
            <a:tbl>
              <a:tblPr/>
              <a:tblGrid>
                <a:gridCol w="977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44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1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Critical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Suport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3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81000"/>
          <a:ext cx="6857999" cy="6438781"/>
        </p:xfrm>
        <a:graphic>
          <a:graphicData uri="http://schemas.openxmlformats.org/drawingml/2006/table">
            <a:tbl>
              <a:tblPr/>
              <a:tblGrid>
                <a:gridCol w="117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(FK)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44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เป็นการออกแบบฐานข้อมูลแบบ วิธีล่างขึ้นบน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(Bottom-Up Approach) 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โอภาส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, P 266)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รศ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ดร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วิเชียร เปรมชัยสวัสดิ์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”, 2555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โอภาส เอี่ยมสิริวงศ์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Database System”, 2558</a:t>
            </a:r>
          </a:p>
          <a:p>
            <a:pPr>
              <a:buNone/>
            </a:pP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7086600" y="2667000"/>
            <a:ext cx="1905000" cy="762000"/>
          </a:xfrm>
          <a:prstGeom prst="wedgeEllipseCallout">
            <a:avLst>
              <a:gd name="adj1" fmla="val -76666"/>
              <a:gd name="adj2" fmla="val 131732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Attribute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แอ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391400" y="228600"/>
            <a:ext cx="1143000" cy="990600"/>
          </a:xfrm>
          <a:prstGeom prst="wedgeEllipseCallout">
            <a:avLst>
              <a:gd name="adj1" fmla="val -101666"/>
              <a:gd name="adj2" fmla="val 19231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Entity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Entity </a:t>
            </a:r>
            <a:r>
              <a:rPr lang="th-TH" dirty="0" smtClean="0"/>
              <a:t>คือ </a:t>
            </a:r>
            <a:r>
              <a:rPr lang="en-US" dirty="0" smtClean="0"/>
              <a:t>?, Attribute </a:t>
            </a:r>
            <a:r>
              <a:rPr lang="th-TH" dirty="0" smtClean="0"/>
              <a:t>คือ 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smtClean="0"/>
              <a:t>เก็บ</a:t>
            </a:r>
            <a:r>
              <a:rPr lang="th-TH" dirty="0" smtClean="0"/>
              <a:t>รวบรวม</a:t>
            </a:r>
            <a:r>
              <a:rPr lang="th-TH" dirty="0" smtClean="0"/>
              <a:t>ความ</a:t>
            </a:r>
            <a:r>
              <a:rPr lang="th-TH" dirty="0" smtClean="0"/>
              <a:t>ต้องการ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1. ร้านค้าต้องการพัฒนาระบบขายหน้าร้าน</a:t>
            </a:r>
          </a:p>
          <a:p>
            <a:pPr marL="0" indent="0">
              <a:buNone/>
            </a:pPr>
            <a:r>
              <a:rPr lang="th-TH" dirty="0" smtClean="0"/>
              <a:t>2. ระบบมีการบันทึก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ข้อมูลการขาย</a:t>
            </a:r>
          </a:p>
          <a:p>
            <a:pPr marL="0" indent="0">
              <a:buNone/>
            </a:pPr>
            <a:r>
              <a:rPr lang="th-TH" dirty="0" smtClean="0"/>
              <a:t>3. ระบบต้องการบันทึก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ข้อมูลลูกค้า</a:t>
            </a:r>
          </a:p>
          <a:p>
            <a:pPr marL="0" indent="0">
              <a:buNone/>
            </a:pPr>
            <a:r>
              <a:rPr lang="th-TH" dirty="0" smtClean="0"/>
              <a:t>4. ระบบต้องการบันทึก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ข้อมูลสินค้า</a:t>
            </a:r>
          </a:p>
          <a:p>
            <a:pPr marL="0" indent="0">
              <a:buNone/>
            </a:pPr>
            <a:r>
              <a:rPr lang="th-TH" dirty="0"/>
              <a:t>5. ระบบต้องการบันทึก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ข้อมูลร้านค้า</a:t>
            </a:r>
            <a:endParaRPr lang="th-TH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731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th-TH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478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เช่นในการออกแบบ</a:t>
            </a: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ระบบการขายหน้าร้านจากความต้องการ </a:t>
            </a:r>
            <a:r>
              <a:rPr lang="en-US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(Requirement</a:t>
            </a:r>
            <a:r>
              <a:rPr lang="en-US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เรากำหนด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Entity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ขึ้นมาก่อน เช่น การขาย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Ent:Sales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ลูกค้า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Ent: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สินค้า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Ent:Product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),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ร้านค้า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(Ent: Shop)</a:t>
            </a: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ระบุ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Attribute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ของแต่ละ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Entity</a:t>
            </a:r>
          </a:p>
          <a:p>
            <a:pPr marL="0" indent="0">
              <a:buNone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11289"/>
            <a:ext cx="1600200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Product_id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Pk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Product_Name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Unit_Price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80828"/>
            <a:ext cx="53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324879"/>
            <a:ext cx="53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611289"/>
            <a:ext cx="2286000" cy="17912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Customer_id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Pk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Customer_Name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Address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1671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Ent:Product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3554" y="414082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Ent:Customer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1586" y="3581400"/>
            <a:ext cx="1482969" cy="31208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Receipt_no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Customer_Id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Sdate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Product_Id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Qty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Unit_Price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5739" y="3119111"/>
            <a:ext cx="16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Ent:Sales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3831" y="3572608"/>
            <a:ext cx="1482969" cy="17912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Shop_no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Shop_name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Address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7984" y="3110319"/>
            <a:ext cx="16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Ent:Shop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508" y="1432292"/>
            <a:ext cx="53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7508" y="145755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หาความสัมพันธ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์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ของแต่ละ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Entity (1 to 1, 1 to M, M to M)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731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th-TH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4038600"/>
            <a:ext cx="1676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Customer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9908" y="2286000"/>
            <a:ext cx="179949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Product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6108" y="2286001"/>
            <a:ext cx="1981200" cy="914400"/>
          </a:xfrm>
          <a:prstGeom prst="rect">
            <a:avLst/>
          </a:prstGeom>
          <a:solidFill>
            <a:srgbClr val="F9DF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Sales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2751992" y="3183916"/>
            <a:ext cx="3153508" cy="1295399"/>
          </a:xfrm>
          <a:prstGeom prst="bentConnector2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" idx="3"/>
            <a:endCxn id="7" idx="1"/>
          </p:cNvCxnSpPr>
          <p:nvPr/>
        </p:nvCxnSpPr>
        <p:spPr>
          <a:xfrm>
            <a:off x="2819400" y="2743200"/>
            <a:ext cx="2086708" cy="1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562600" y="3200400"/>
            <a:ext cx="638908" cy="342473"/>
            <a:chOff x="6477000" y="3200400"/>
            <a:chExt cx="638908" cy="34247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477000" y="3200400"/>
              <a:ext cx="304067" cy="34247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840416" y="3219395"/>
              <a:ext cx="275492" cy="32347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rot="5400000">
            <a:off x="4579907" y="2454368"/>
            <a:ext cx="304067" cy="34247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V="1">
            <a:off x="4594194" y="2738991"/>
            <a:ext cx="275492" cy="3234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28897" y="2473571"/>
            <a:ext cx="219103" cy="26962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829483" y="2723417"/>
            <a:ext cx="218517" cy="2520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71800" y="4191000"/>
            <a:ext cx="0" cy="533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048000" y="2473571"/>
            <a:ext cx="0" cy="533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435385" y="265051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98231" y="5714999"/>
            <a:ext cx="7590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 1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-1, 1-M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สามารถสร้าง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ได้เลย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M-M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จะต้องทำการแยก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ในระบบไม่ควรมี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M-M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37079" y="4267200"/>
            <a:ext cx="1676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Shop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8" name="Elbow Connector 67"/>
          <p:cNvCxnSpPr>
            <a:stCxn id="7" idx="3"/>
            <a:endCxn id="63" idx="0"/>
          </p:cNvCxnSpPr>
          <p:nvPr/>
        </p:nvCxnSpPr>
        <p:spPr>
          <a:xfrm>
            <a:off x="6887308" y="2743201"/>
            <a:ext cx="487971" cy="1523999"/>
          </a:xfrm>
          <a:prstGeom prst="bentConnector2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08579" y="4114800"/>
            <a:ext cx="51142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884377" y="2739904"/>
            <a:ext cx="218018" cy="22933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874646" y="2475428"/>
            <a:ext cx="256647" cy="26484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140085" y="2543656"/>
            <a:ext cx="0" cy="35952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649789" y="3572181"/>
            <a:ext cx="51142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272462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   จากรูป </a:t>
            </a:r>
            <a:r>
              <a:rPr lang="en-US" b="1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M:M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จะพบว่า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Entity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Entity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Product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มีความสัมพันธ์แบบ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Many to Many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ดังนั้น ความสัมพันธ์ในลักษณะนี้ 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เมื่อมีการสร้าง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จะมีการแปลงความสัมพันธ์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เพื่อลดความซ้ำซ้อนในการจัดเก็บข้อมูลให้เป็น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1:M 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ซึ่งจะได้ ผลลัพธ์เป็น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Table 3 Table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คือ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 ,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Product 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โดยที่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มีความสัมพันธ์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1:M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       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Product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มีความสัมพันธ์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1:M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จากนั้นนำเอา </a:t>
            </a:r>
            <a:r>
              <a:rPr lang="en-US" dirty="0" smtClean="0">
                <a:solidFill>
                  <a:srgbClr val="0D02A2"/>
                </a:solidFill>
                <a:latin typeface="AngsanaUPC" pitchFamily="18" charset="-34"/>
                <a:cs typeface="AngsanaUPC" pitchFamily="18" charset="-34"/>
              </a:rPr>
              <a:t>Primary Key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 </a:t>
            </a:r>
            <a:r>
              <a:rPr lang="en-US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Sales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Product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มาใส่ใน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การเปลี่ยน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E-R diagram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เป็น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Table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แบบมีความสัมพันธ์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(TPS)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59245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3352800" y="22098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833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th-TH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การเปลี่ยน </a:t>
            </a:r>
            <a:r>
              <a:rPr lang="en-US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E-R diagram </a:t>
            </a:r>
            <a:r>
              <a:rPr lang="th-TH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เป็น </a:t>
            </a:r>
            <a:r>
              <a:rPr lang="en-US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Table</a:t>
            </a:r>
            <a:r>
              <a:rPr lang="th-TH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แบบมีความสัมพันธ์ </a:t>
            </a:r>
            <a:r>
              <a:rPr lang="en-US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(TPS)</a:t>
            </a:r>
            <a:endParaRPr lang="th-TH" sz="40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6482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ให้นำ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PK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Sale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Product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มาเป็น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(PK)(FK)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err="1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Sale_Detail</a:t>
            </a:r>
            <a:endParaRPr lang="th-TH" b="1" dirty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6172200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ภาพแสดงการเปลี่ยนแปลงจาก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M:M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1:M 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0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4A3350DE0572F543B18C09E212100E36" ma:contentTypeVersion="7" ma:contentTypeDescription="สร้างเอกสารใหม่" ma:contentTypeScope="" ma:versionID="bd7c36fdff965e9a1a1d6356fa9606c7">
  <xsd:schema xmlns:xsd="http://www.w3.org/2001/XMLSchema" xmlns:xs="http://www.w3.org/2001/XMLSchema" xmlns:p="http://schemas.microsoft.com/office/2006/metadata/properties" xmlns:ns2="718b1a1f-eafe-4468-9731-3e7f8fe76cd3" xmlns:ns3="790a0469-5f77-42dc-abb8-5bd9650776c3" targetNamespace="http://schemas.microsoft.com/office/2006/metadata/properties" ma:root="true" ma:fieldsID="81ba6ed2e8f295b4e02e33867525cfb8" ns2:_="" ns3:_="">
    <xsd:import namespace="718b1a1f-eafe-4468-9731-3e7f8fe76cd3"/>
    <xsd:import namespace="790a0469-5f77-42dc-abb8-5bd965077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b1a1f-eafe-4468-9731-3e7f8fe76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a0469-5f77-42dc-abb8-5bd965077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F5FB7-ED75-4E6C-BDF0-1F4EEFBA2E1B}"/>
</file>

<file path=customXml/itemProps2.xml><?xml version="1.0" encoding="utf-8"?>
<ds:datastoreItem xmlns:ds="http://schemas.openxmlformats.org/officeDocument/2006/customXml" ds:itemID="{6908C048-C0BE-411D-A96D-F8D3D51F10B7}"/>
</file>

<file path=customXml/itemProps3.xml><?xml version="1.0" encoding="utf-8"?>
<ds:datastoreItem xmlns:ds="http://schemas.openxmlformats.org/officeDocument/2006/customXml" ds:itemID="{E76DDD6C-848F-4B74-89BB-B150B09AB3C0}"/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1487</Words>
  <Application>Microsoft Office PowerPoint</Application>
  <PresentationFormat>On-screen Show (4:3)</PresentationFormat>
  <Paragraphs>721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Angsana New</vt:lpstr>
      <vt:lpstr>AngsanaUPC</vt:lpstr>
      <vt:lpstr>Arial</vt:lpstr>
      <vt:lpstr>Calibri</vt:lpstr>
      <vt:lpstr>Cordia New</vt:lpstr>
      <vt:lpstr>Tahoma</vt:lpstr>
      <vt:lpstr>Office Theme</vt:lpstr>
      <vt:lpstr>บทที่ 2 Database Design </vt:lpstr>
      <vt:lpstr>การออกแบบข้อมูล (Data Design)</vt:lpstr>
      <vt:lpstr>PowerPoint Presentation</vt:lpstr>
      <vt:lpstr>PowerPoint Presentation</vt:lpstr>
      <vt:lpstr>การเก็บรวบรวมความต้องการ</vt:lpstr>
      <vt:lpstr>วิธีการแบบบนลงล่าง (Top-down Approach)</vt:lpstr>
      <vt:lpstr>วิธีการแบบบนลงล่าง (Top-down Approach)</vt:lpstr>
      <vt:lpstr>PowerPoint Presentation</vt:lpstr>
      <vt:lpstr>การเปลี่ยน E-R diagram เป็น Table แบบมีความสัมพันธ์ (TPS)</vt:lpstr>
      <vt:lpstr>วิธีการแบบบนลงล่าง (Top-down Approach)  </vt:lpstr>
      <vt:lpstr>PowerPoint Presentation</vt:lpstr>
      <vt:lpstr>Normalization</vt:lpstr>
      <vt:lpstr>PowerPoint Presentation</vt:lpstr>
      <vt:lpstr>ข้อมูลทั่วไป ก่อนทำ Normalization</vt:lpstr>
      <vt:lpstr>1 NF</vt:lpstr>
      <vt:lpstr>รีพีทติ้ง (Repeating group) : ซ้ำ</vt:lpstr>
      <vt:lpstr>1NF</vt:lpstr>
      <vt:lpstr>จาก 1 NF แก้โดย แยก Table ต่อ ทำ 2NF </vt:lpstr>
      <vt:lpstr>PowerPoint Presentation</vt:lpstr>
      <vt:lpstr>2NF</vt:lpstr>
      <vt:lpstr>2NF</vt:lpstr>
      <vt:lpstr>2NF</vt:lpstr>
      <vt:lpstr>2NF</vt:lpstr>
      <vt:lpstr>PowerPoint Presentation</vt:lpstr>
      <vt:lpstr>3NF</vt:lpstr>
      <vt:lpstr>3NF</vt:lpstr>
      <vt:lpstr>3NF</vt:lpstr>
      <vt:lpstr>1NF</vt:lpstr>
      <vt:lpstr>เฉลย Data 2F</vt:lpstr>
      <vt:lpstr>เฉลย Data 3F</vt:lpstr>
      <vt:lpstr>เฉลย Data 3F</vt:lpstr>
      <vt:lpstr>Normalization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Normalization</dc:title>
  <dc:creator>Thip</dc:creator>
  <cp:lastModifiedBy>Employee</cp:lastModifiedBy>
  <cp:revision>56</cp:revision>
  <dcterms:created xsi:type="dcterms:W3CDTF">2019-09-17T04:54:48Z</dcterms:created>
  <dcterms:modified xsi:type="dcterms:W3CDTF">2022-11-18T05:43:06Z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0x0101004A3350DE0572F543B18C09E212100E36</vt:lpwstr>
  </property>
</Properties>
</file>