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8" r:id="rId3"/>
    <p:sldId id="279" r:id="rId4"/>
    <p:sldId id="263" r:id="rId5"/>
    <p:sldId id="265" r:id="rId6"/>
    <p:sldId id="270" r:id="rId7"/>
    <p:sldId id="280" r:id="rId8"/>
    <p:sldId id="257" r:id="rId9"/>
    <p:sldId id="258" r:id="rId10"/>
    <p:sldId id="273" r:id="rId11"/>
    <p:sldId id="269" r:id="rId12"/>
    <p:sldId id="288" r:id="rId13"/>
    <p:sldId id="267" r:id="rId14"/>
    <p:sldId id="259" r:id="rId15"/>
    <p:sldId id="260" r:id="rId16"/>
    <p:sldId id="261" r:id="rId17"/>
    <p:sldId id="283" r:id="rId18"/>
    <p:sldId id="274" r:id="rId19"/>
    <p:sldId id="275" r:id="rId20"/>
    <p:sldId id="271" r:id="rId21"/>
    <p:sldId id="272" r:id="rId22"/>
    <p:sldId id="284" r:id="rId23"/>
    <p:sldId id="285" r:id="rId24"/>
    <p:sldId id="286" r:id="rId25"/>
    <p:sldId id="266" r:id="rId2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7E0000"/>
    <a:srgbClr val="003366"/>
    <a:srgbClr val="B2DE94"/>
    <a:srgbClr val="F6F07E"/>
    <a:srgbClr val="E9E78B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98" autoAdjust="0"/>
  </p:normalViewPr>
  <p:slideViewPr>
    <p:cSldViewPr>
      <p:cViewPr>
        <p:scale>
          <a:sx n="50" d="100"/>
          <a:sy n="50" d="100"/>
        </p:scale>
        <p:origin x="-7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%20Visualization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Sales Report (Unit: Bath)</a:t>
            </a:r>
            <a:endParaRPr lang="en-US">
              <a:effectLst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Sheet8!$B$7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Sheet8!$A$8:$A$11</c:f>
              <c:strCache>
                <c:ptCount val="4"/>
                <c:pt idx="0">
                  <c:v>LAB TOP</c:v>
                </c:pt>
                <c:pt idx="1">
                  <c:v>Mobile</c:v>
                </c:pt>
                <c:pt idx="2">
                  <c:v>TV</c:v>
                </c:pt>
                <c:pt idx="3">
                  <c:v>Others</c:v>
                </c:pt>
              </c:strCache>
            </c:strRef>
          </c:cat>
          <c:val>
            <c:numRef>
              <c:f>Sheet8!$B$8:$B$11</c:f>
              <c:numCache>
                <c:formatCode>General</c:formatCode>
                <c:ptCount val="4"/>
                <c:pt idx="0">
                  <c:v>521</c:v>
                </c:pt>
                <c:pt idx="1">
                  <c:v>483</c:v>
                </c:pt>
                <c:pt idx="2">
                  <c:v>496</c:v>
                </c:pt>
                <c:pt idx="3">
                  <c:v>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79-43D2-9A13-52128882074C}"/>
            </c:ext>
          </c:extLst>
        </c:ser>
        <c:ser>
          <c:idx val="1"/>
          <c:order val="1"/>
          <c:tx>
            <c:strRef>
              <c:f>Sheet8!$C$7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Sheet8!$A$8:$A$11</c:f>
              <c:strCache>
                <c:ptCount val="4"/>
                <c:pt idx="0">
                  <c:v>LAB TOP</c:v>
                </c:pt>
                <c:pt idx="1">
                  <c:v>Mobile</c:v>
                </c:pt>
                <c:pt idx="2">
                  <c:v>TV</c:v>
                </c:pt>
                <c:pt idx="3">
                  <c:v>Others</c:v>
                </c:pt>
              </c:strCache>
            </c:strRef>
          </c:cat>
          <c:val>
            <c:numRef>
              <c:f>Sheet8!$C$8:$C$11</c:f>
              <c:numCache>
                <c:formatCode>General</c:formatCode>
                <c:ptCount val="4"/>
                <c:pt idx="0">
                  <c:v>411</c:v>
                </c:pt>
                <c:pt idx="1">
                  <c:v>1100</c:v>
                </c:pt>
                <c:pt idx="2">
                  <c:v>483</c:v>
                </c:pt>
                <c:pt idx="3">
                  <c:v>471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79-43D2-9A13-52128882074C}"/>
            </c:ext>
          </c:extLst>
        </c:ser>
        <c:ser>
          <c:idx val="2"/>
          <c:order val="2"/>
          <c:tx>
            <c:strRef>
              <c:f>Sheet8!$D$7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Sheet8!$A$8:$A$11</c:f>
              <c:strCache>
                <c:ptCount val="4"/>
                <c:pt idx="0">
                  <c:v>LAB TOP</c:v>
                </c:pt>
                <c:pt idx="1">
                  <c:v>Mobile</c:v>
                </c:pt>
                <c:pt idx="2">
                  <c:v>TV</c:v>
                </c:pt>
                <c:pt idx="3">
                  <c:v>Others</c:v>
                </c:pt>
              </c:strCache>
            </c:strRef>
          </c:cat>
          <c:val>
            <c:numRef>
              <c:f>Sheet8!$D$8:$D$11</c:f>
              <c:numCache>
                <c:formatCode>General</c:formatCode>
                <c:ptCount val="4"/>
                <c:pt idx="0">
                  <c:v>431</c:v>
                </c:pt>
                <c:pt idx="1">
                  <c:v>522</c:v>
                </c:pt>
                <c:pt idx="2">
                  <c:v>500</c:v>
                </c:pt>
                <c:pt idx="3">
                  <c:v>1999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79-43D2-9A13-52128882074C}"/>
            </c:ext>
          </c:extLst>
        </c:ser>
        <c:ser>
          <c:idx val="3"/>
          <c:order val="3"/>
          <c:tx>
            <c:strRef>
              <c:f>Sheet8!$E$7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Sheet8!$A$8:$A$11</c:f>
              <c:strCache>
                <c:ptCount val="4"/>
                <c:pt idx="0">
                  <c:v>LAB TOP</c:v>
                </c:pt>
                <c:pt idx="1">
                  <c:v>Mobile</c:v>
                </c:pt>
                <c:pt idx="2">
                  <c:v>TV</c:v>
                </c:pt>
                <c:pt idx="3">
                  <c:v>Others</c:v>
                </c:pt>
              </c:strCache>
            </c:strRef>
          </c:cat>
          <c:val>
            <c:numRef>
              <c:f>Sheet8!$E$8:$E$11</c:f>
              <c:numCache>
                <c:formatCode>General</c:formatCode>
                <c:ptCount val="4"/>
                <c:pt idx="0">
                  <c:v>433</c:v>
                </c:pt>
                <c:pt idx="1">
                  <c:v>483</c:v>
                </c:pt>
                <c:pt idx="2">
                  <c:v>2200</c:v>
                </c:pt>
                <c:pt idx="3">
                  <c:v>2111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379-43D2-9A13-52128882074C}"/>
            </c:ext>
          </c:extLst>
        </c:ser>
        <c:gapWidth val="219"/>
        <c:axId val="208140160"/>
        <c:axId val="208141696"/>
      </c:barChart>
      <c:catAx>
        <c:axId val="2081401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8141696"/>
        <c:crosses val="autoZero"/>
        <c:auto val="1"/>
        <c:lblAlgn val="ctr"/>
        <c:lblOffset val="100"/>
      </c:catAx>
      <c:valAx>
        <c:axId val="2081416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81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34412-78EE-45BA-BCA8-74CC585F6A98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F6D62-2A76-442C-88DF-DFEDB397F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610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F6D62-2A76-442C-88DF-DFEDB397FB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949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68B6F-8F00-4007-B902-40957B187BEE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gram.com/blog/do-this-not-that-pie-charts/" TargetMode="External"/><Relationship Id="rId2" Type="http://schemas.openxmlformats.org/officeDocument/2006/relationships/hyperlink" Target="https://eagereyes.org/pie-char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oughtco.com/presenting-data-in-graphic-form-302670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B2DE94"/>
          </a:solidFill>
        </p:spPr>
        <p:txBody>
          <a:bodyPr/>
          <a:lstStyle/>
          <a:p>
            <a:r>
              <a:rPr lang="th-TH" dirty="0" smtClean="0"/>
              <a:t>การเลือกใช้กราฟลักษณะต่างๆ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4495800" y="43434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สุรินทร์ทิพ ศักดิ์ภูวดล</a:t>
            </a:r>
          </a:p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คณะ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ICT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มหาวิททยาลัยพะเยา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709659" cy="4731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Lines </a:t>
            </a:r>
            <a:r>
              <a:rPr lang="en-US" sz="2400" dirty="0" smtClean="0"/>
              <a:t>graph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63561"/>
            <a:ext cx="8382000" cy="102679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CC"/>
                </a:solidFill>
              </a:rPr>
              <a:t>Line graph</a:t>
            </a:r>
            <a:r>
              <a:rPr lang="th-TH" b="1" dirty="0" smtClean="0">
                <a:solidFill>
                  <a:srgbClr val="0000CC"/>
                </a:solidFill>
              </a:rPr>
              <a:t> </a:t>
            </a:r>
            <a:r>
              <a:rPr lang="th-TH" sz="3800" b="1" dirty="0" smtClean="0"/>
              <a:t>ใช้กับข้อมูลที่มีความต่อเนื่องเท่านั้น</a:t>
            </a:r>
          </a:p>
          <a:p>
            <a:pPr marL="0" indent="0">
              <a:buNone/>
            </a:pPr>
            <a:r>
              <a:rPr lang="th-TH" sz="3800" b="1" dirty="0" smtClean="0">
                <a:solidFill>
                  <a:srgbClr val="0000CC"/>
                </a:solidFill>
              </a:rPr>
              <a:t>ข้อมูลที่มีความต่อเนื่อง </a:t>
            </a:r>
            <a:r>
              <a:rPr lang="th-TH" sz="3800" b="1" dirty="0" smtClean="0"/>
              <a:t>เช่น </a:t>
            </a:r>
            <a:r>
              <a:rPr lang="th-TH" sz="3800" b="1" dirty="0" smtClean="0">
                <a:solidFill>
                  <a:srgbClr val="C00000"/>
                </a:solidFill>
              </a:rPr>
              <a:t>ข้อมูลค่าต่างๆ รายวัน</a:t>
            </a:r>
            <a:r>
              <a:rPr lang="en-US" sz="3800" b="1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th-TH" sz="3800" b="1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รายเดือน</a:t>
            </a:r>
            <a:r>
              <a:rPr lang="en-US" sz="3800" b="1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</a:t>
            </a:r>
            <a:r>
              <a:rPr lang="th-TH" sz="3800" b="1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รายปี</a:t>
            </a:r>
            <a:endParaRPr lang="th-TH" sz="38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3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เช่น สรุปรายได้จากการขายสินค้ารายเดือน ตั้งแต่เดือน 01/2564</a:t>
            </a:r>
            <a:r>
              <a:rPr lang="en-US" sz="3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ถึง 12/2564</a:t>
            </a:r>
          </a:p>
          <a:p>
            <a:pPr marL="0" indent="0">
              <a:buNone/>
            </a:pPr>
            <a:r>
              <a:rPr lang="th-TH" sz="3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จำนวนนักเรียนของโรงเรียน ประจำปี 2540 ถึง 2565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724400" y="4495800"/>
            <a:ext cx="2815590" cy="1752600"/>
          </a:xfrm>
          <a:prstGeom prst="wedgeRoundRectCallout">
            <a:avLst>
              <a:gd name="adj1" fmla="val -69179"/>
              <a:gd name="adj2" fmla="val -6112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ข้อพึงระวัง </a:t>
            </a:r>
            <a:r>
              <a:rPr lang="en-US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ช่วงเวลาต้องเท่ากัน </a:t>
            </a:r>
            <a:r>
              <a:rPr lang="en-US" sz="21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Jan, Feb, </a:t>
            </a:r>
            <a:r>
              <a:rPr lang="en-US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Mar…</a:t>
            </a:r>
          </a:p>
          <a:p>
            <a:r>
              <a:rPr lang="th-TH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หรือ 2010</a:t>
            </a:r>
            <a:r>
              <a:rPr lang="en-US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</a:t>
            </a:r>
            <a:r>
              <a:rPr lang="th-TH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2011</a:t>
            </a:r>
            <a:r>
              <a:rPr lang="en-US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</a:t>
            </a:r>
            <a:r>
              <a:rPr lang="th-TH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2012</a:t>
            </a:r>
            <a:r>
              <a:rPr lang="en-US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2013,2014,…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4995" y="2514600"/>
            <a:ext cx="2967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ยอดขายสินค้า 1 ปี หน่วย</a:t>
            </a:r>
            <a:r>
              <a:rPr lang="en-US" sz="2000" b="1" dirty="0" smtClean="0"/>
              <a:t>: </a:t>
            </a:r>
            <a:r>
              <a:rPr lang="th-TH" sz="2000" b="1" dirty="0" smtClean="0"/>
              <a:t>ล้านบาท</a:t>
            </a:r>
            <a:endParaRPr lang="en-US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7189363"/>
              </p:ext>
            </p:extLst>
          </p:nvPr>
        </p:nvGraphicFramePr>
        <p:xfrm>
          <a:off x="1066800" y="2879627"/>
          <a:ext cx="2824201" cy="2644794"/>
        </p:xfrm>
        <a:graphic>
          <a:graphicData uri="http://schemas.openxmlformats.org/drawingml/2006/table">
            <a:tbl>
              <a:tblPr/>
              <a:tblGrid>
                <a:gridCol w="1013816">
                  <a:extLst>
                    <a:ext uri="{9D8B030D-6E8A-4147-A177-3AD203B41FA5}">
                      <a16:colId xmlns="" xmlns:a16="http://schemas.microsoft.com/office/drawing/2014/main" val="4250184033"/>
                    </a:ext>
                  </a:extLst>
                </a:gridCol>
                <a:gridCol w="1050023">
                  <a:extLst>
                    <a:ext uri="{9D8B030D-6E8A-4147-A177-3AD203B41FA5}">
                      <a16:colId xmlns="" xmlns:a16="http://schemas.microsoft.com/office/drawing/2014/main" val="3563588498"/>
                    </a:ext>
                  </a:extLst>
                </a:gridCol>
                <a:gridCol w="760362">
                  <a:extLst>
                    <a:ext uri="{9D8B030D-6E8A-4147-A177-3AD203B41FA5}">
                      <a16:colId xmlns="" xmlns:a16="http://schemas.microsoft.com/office/drawing/2014/main" val="2493892103"/>
                    </a:ext>
                  </a:extLst>
                </a:gridCol>
              </a:tblGrid>
              <a:tr h="3118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ยอดขายสินค้า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อุปกรณ์ไฟฟ้า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อาหาร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3005310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3815342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71835472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4491785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3562153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8472354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7603259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2233267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9428721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9066078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79000390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3521744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3669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86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Line graph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กราฟเส้น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4000" b="1" dirty="0">
              <a:solidFill>
                <a:srgbClr val="0000CC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79438"/>
          </a:xfrm>
          <a:solidFill>
            <a:srgbClr val="F6F07E"/>
          </a:solidFill>
        </p:spPr>
        <p:txBody>
          <a:bodyPr>
            <a:noAutofit/>
          </a:bodyPr>
          <a:lstStyle/>
          <a:p>
            <a:r>
              <a:rPr lang="th-TH" sz="3600" dirty="0" smtClean="0"/>
              <a:t>ตัวอย่างการเลือกกราฟแสดงข้อมูลที่</a:t>
            </a:r>
            <a:r>
              <a:rPr lang="th-TH" sz="3600" dirty="0" smtClean="0">
                <a:solidFill>
                  <a:srgbClr val="C00000"/>
                </a:solidFill>
              </a:rPr>
              <a:t>ไม่เหมาะสม</a:t>
            </a:r>
            <a:endParaRPr lang="th-TH" sz="36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410200"/>
            <a:ext cx="96968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95400" y="54864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CC"/>
                </a:solidFill>
              </a:rPr>
              <a:t>ข้อมูลไม่มีความต่อเนื่อง </a:t>
            </a:r>
            <a:r>
              <a:rPr lang="th-TH" dirty="0" smtClean="0"/>
              <a:t>และไม่มีการแสดงแนวโน้ม แต่เป็นข้อมูลที่มีการแยกประเภทของอุปกรณ์ ดังนั้นไม่เหมาะที่จะใช้กราฟเส้นนำเสนอข้อมูล</a:t>
            </a:r>
            <a:endParaRPr lang="th-TH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599" y="1828800"/>
            <a:ext cx="640661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0" y="1295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กราฟแสดงรายได้จากการขายอุปกรณ์แยกตามประเภทลูกค้าประจำปี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2018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หน่วย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บาท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Bar graph</a:t>
            </a:r>
            <a:r>
              <a:rPr lang="th-TH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กราฟแท่ง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066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กราฟแสดงรายได้จากการขายอุปกรณ์แยกตามประเภทลูกค้าประจำปี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2018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หน่วย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บาท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81724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กราฟแท่ง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ใช้สำหรับเปรียบเทียบสิ่งต่าง ๆ ระหว่างกลุ่มต่าง ๆ 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กราฟแท่ง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ใช้สำหรับแสดงการติดตามการเปลี่ยนแปลงที่เกิดขึ้นตลอดเวลา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None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    ปกติเราสามารถแสดงการเปลี่ยนแปลงตามเวลาโดยใช้ กราฟเส้น อย่างไรก็ตามเราสามารถนำเสนอข้อมูลลักษณะดังกล่าวโดยใช้กราฟแท่งได้เช่นเดียวกัน เมื่อข้อมูลนั้นมีการเปลี่ยนแปลงมากขึ้น</a:t>
            </a:r>
            <a:endParaRPr lang="en-US" sz="2800" b="1" dirty="0" smtClean="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กราฟแท่ง </a:t>
            </a:r>
            <a:r>
              <a:rPr lang="en-US" sz="2800" b="1" dirty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sz="2800" b="1" dirty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1" dirty="0" smtClean="0">
                <a:solidFill>
                  <a:srgbClr val="7E0000"/>
                </a:solidFill>
                <a:latin typeface="AngsanaUPC" pitchFamily="18" charset="-34"/>
                <a:cs typeface="AngsanaUPC" pitchFamily="18" charset="-34"/>
              </a:rPr>
              <a:t>เป็นกราฟที่ใช้นำเสนอข้อมูลที่ดี 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และง่ายต่อการมอง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กราฟแท่ง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: 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ในกรณีที่แสดงเฉพาะค่า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+ 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กราฟ จะต้องเริ่มที่ 0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2800" b="1" dirty="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None/>
            </a:pPr>
            <a:endParaRPr lang="th-TH" sz="2800" b="1" dirty="0" smtClean="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Bar graph</a:t>
            </a:r>
            <a:r>
              <a:rPr lang="th-TH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กราฟแท่ง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1447800"/>
            <a:ext cx="62198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63246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https://www.demoup.com/blog/six-new-ecommerce-trends-shaping-the-future-online-retail/</a:t>
            </a:r>
            <a:endParaRPr lang="th-TH" sz="1600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Bar graph</a:t>
            </a:r>
            <a:r>
              <a:rPr lang="th-TH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กราฟแท่ง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81000" y="4953000"/>
            <a:ext cx="1981200" cy="990600"/>
          </a:xfrm>
          <a:prstGeom prst="wedgeRoundRectCallout">
            <a:avLst>
              <a:gd name="adj1" fmla="val 59160"/>
              <a:gd name="adj2" fmla="val -4400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ข้อมูลมีแต่ค่า </a:t>
            </a:r>
            <a:r>
              <a:rPr lang="en-US" dirty="0" smtClean="0">
                <a:solidFill>
                  <a:schemeClr val="tx1"/>
                </a:solidFill>
              </a:rPr>
              <a:t>+ </a:t>
            </a:r>
            <a:r>
              <a:rPr lang="th-TH" dirty="0" smtClean="0">
                <a:solidFill>
                  <a:schemeClr val="tx1"/>
                </a:solidFill>
              </a:rPr>
              <a:t>กราฟเริ่มที่ 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78486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6172200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https://carabaoblog.s3.amazonaws.com/tmp/2016-07-08/1467957478319-ECommerce%20Sales.png</a:t>
            </a:r>
            <a:endParaRPr lang="th-TH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Bar graph</a:t>
            </a:r>
            <a:r>
              <a:rPr lang="th-TH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กราฟแท่ง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6248400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https://www.mintpressnews.com/global-study-world-ready-aging-population/169900/</a:t>
            </a:r>
            <a:endParaRPr lang="th-TH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067583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5943600"/>
            <a:ext cx="746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https://blog.firstcircle.ph/philippine-e-commerce-to-reach-200bn-by-2020</a:t>
            </a:r>
            <a:endParaRPr lang="th-TH" sz="1200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Bar graph</a:t>
            </a:r>
            <a:r>
              <a:rPr lang="th-TH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กราฟแท่งสามารถแสดงแนวโน้มได้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3600" y="7620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สามารถใช้แสดงข้อมูลที่ต่อเนื่องแทน </a:t>
            </a:r>
            <a:r>
              <a:rPr lang="en-US" dirty="0" smtClean="0"/>
              <a:t>line graph </a:t>
            </a:r>
            <a:r>
              <a:rPr lang="th-TH" dirty="0" smtClean="0"/>
              <a:t>ได้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th-TH" dirty="0" smtClean="0"/>
              <a:t>รายงาน</a:t>
            </a:r>
            <a:r>
              <a:rPr lang="th-TH" altLang="en-US" dirty="0">
                <a:solidFill>
                  <a:srgbClr val="202124"/>
                </a:solidFill>
                <a:latin typeface="inherit"/>
              </a:rPr>
              <a:t>ผลตอบแทนสำหรับสินทรัพย์ 6 ประเภท</a:t>
            </a:r>
            <a:r>
              <a:rPr lang="th-TH" altLang="en-US" sz="800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515208"/>
            <a:ext cx="6400800" cy="37540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6544361"/>
            <a:ext cx="876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https://www.forbes.com/sites/davidmarotta/2021/02/02/2020-in-review/?sh=23668e5d2310</a:t>
            </a:r>
          </a:p>
        </p:txBody>
      </p:sp>
    </p:spTree>
    <p:extLst>
      <p:ext uri="{BB962C8B-B14F-4D97-AF65-F5344CB8AC3E}">
        <p14:creationId xmlns="" xmlns:p14="http://schemas.microsoft.com/office/powerpoint/2010/main" val="37489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2626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>
                <a:latin typeface="AngsanaUPC" panose="02020603050405020304" pitchFamily="18" charset="-34"/>
                <a:cs typeface="AngsanaUPC" panose="02020603050405020304" pitchFamily="18" charset="-34"/>
              </a:rPr>
              <a:t>Horizontal Bar Chart</a:t>
            </a:r>
            <a:r>
              <a:rPr lang="th-TH" b="1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b="1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b="1">
                <a:latin typeface="AngsanaUPC" panose="02020603050405020304" pitchFamily="18" charset="-34"/>
                <a:cs typeface="AngsanaUPC" panose="02020603050405020304" pitchFamily="18" charset="-34"/>
              </a:rPr>
              <a:t>แผนภูมิแท่งแนวนอน</a:t>
            </a:r>
            <a:r>
              <a:rPr lang="en-US" b="1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749878"/>
            <a:ext cx="4999265" cy="3540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" y="1826078"/>
            <a:ext cx="4835977" cy="3464388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838200" y="5791200"/>
            <a:ext cx="1676400" cy="609448"/>
          </a:xfrm>
          <a:prstGeom prst="wedgeEllipseCallout">
            <a:avLst>
              <a:gd name="adj1" fmla="val -3927"/>
              <a:gd name="adj2" fmla="val -17202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chemeClr val="tx1"/>
                </a:solidFill>
              </a:rPr>
              <a:t>Label </a:t>
            </a:r>
            <a:r>
              <a:rPr lang="th-TH" sz="2100">
                <a:solidFill>
                  <a:schemeClr val="tx1"/>
                </a:solidFill>
              </a:rPr>
              <a:t>ยาว</a:t>
            </a:r>
            <a:endParaRPr lang="en-US" sz="21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6502" y="1749878"/>
            <a:ext cx="3148013" cy="35405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เหมาะกับเปรียบเทียบข้อมูล ในการนำเสนอมักเรียงลำดับ </a:t>
            </a:r>
            <a:r>
              <a:rPr lang="th-TH" sz="21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มากไป</a:t>
            </a:r>
            <a:r>
              <a:rPr lang="th-TH" sz="21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น้อย </a:t>
            </a: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หรือ </a:t>
            </a:r>
            <a:r>
              <a:rPr lang="th-TH" sz="21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น้อยไป</a:t>
            </a:r>
            <a:r>
              <a:rPr lang="th-TH" sz="21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มาก </a:t>
            </a: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เช่น</a:t>
            </a:r>
            <a:r>
              <a:rPr lang="en-US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ข้อมูล </a:t>
            </a:r>
            <a:r>
              <a:rPr lang="en-US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10 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อันดับแรก </a:t>
            </a: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หรือ 5 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อันดับ</a:t>
            </a: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แรก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เพื่อให้ดูง่าย และทำความเข้าใจข้อมูลได้รวดเร็ว</a:t>
            </a:r>
            <a:endParaRPr lang="en-US" sz="21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sz="21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เหมาะ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กับกรณี</a:t>
            </a:r>
            <a:r>
              <a:rPr lang="th-TH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ชื่อชุดข้อมูล</a:t>
            </a:r>
            <a:r>
              <a:rPr lang="th-TH" sz="21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ยาว</a:t>
            </a:r>
            <a:endParaRPr lang="en-US" sz="21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3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457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/>
              <a:t>A stacked Column Chart </a:t>
            </a:r>
            <a:r>
              <a:rPr lang="en-US" i="1">
                <a:solidFill>
                  <a:srgbClr val="C00000"/>
                </a:solidFill>
              </a:rPr>
              <a:t>VS</a:t>
            </a:r>
            <a:r>
              <a:rPr lang="en-US"/>
              <a:t> A column chart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" y="2200275"/>
            <a:ext cx="3032966" cy="2371725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779169" y="2521744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4779169" y="4685006"/>
            <a:ext cx="3936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100" dirty="0" smtClean="0"/>
              <a:t>รูปนี้สามารถนำเสนอได้ แต่ </a:t>
            </a:r>
            <a:r>
              <a:rPr lang="th-TH" altLang="en-US" sz="2100" b="1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ไม่</a:t>
            </a:r>
            <a:r>
              <a:rPr lang="th-TH" altLang="en-US" sz="2100" b="1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ช่วยให้เราทราบได้ง่ายๆ ว่าส่วนแบ่งของสินค้าที่แตกต่างกันในยอดขายรวมคือ</a:t>
            </a:r>
            <a:r>
              <a:rPr lang="th-TH" altLang="en-US" sz="2100" b="1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อะไร</a:t>
            </a:r>
            <a:endParaRPr lang="en-US" sz="21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en-US" sz="2100" dirty="0"/>
          </a:p>
        </p:txBody>
      </p:sp>
      <p:sp>
        <p:nvSpPr>
          <p:cNvPr id="8" name="Oval Callout 7"/>
          <p:cNvSpPr/>
          <p:nvPr/>
        </p:nvSpPr>
        <p:spPr>
          <a:xfrm>
            <a:off x="914400" y="4800600"/>
            <a:ext cx="3429000" cy="1715906"/>
          </a:xfrm>
          <a:prstGeom prst="wedgeEllipseCallout">
            <a:avLst>
              <a:gd name="adj1" fmla="val -37820"/>
              <a:gd name="adj2" fmla="val -60862"/>
            </a:avLst>
          </a:prstGeom>
          <a:solidFill>
            <a:srgbClr val="C9E2B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ดีกว่า</a:t>
            </a:r>
            <a:r>
              <a:rPr lang="en-US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ดูง่ายกว่า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เปรียบเทียบในแต่ละ</a:t>
            </a:r>
            <a:r>
              <a:rPr lang="en-US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Product </a:t>
            </a:r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ในช่วงเวลาต่างๆ </a:t>
            </a:r>
            <a:endParaRPr lang="en-US" sz="14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ทำให้เกิด </a:t>
            </a:r>
            <a:r>
              <a:rPr lang="en-US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Story </a:t>
            </a:r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เช่น พบว่า </a:t>
            </a:r>
            <a:r>
              <a:rPr lang="en-US" sz="14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Mobile</a:t>
            </a:r>
            <a:r>
              <a:rPr lang="en-US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ขายดีใน </a:t>
            </a:r>
            <a:r>
              <a:rPr lang="en-US" sz="14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Q2</a:t>
            </a:r>
            <a:endParaRPr lang="th-TH" sz="14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14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และ</a:t>
            </a:r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ข้อดีอีกข้อคือ เห็นว่ากลุ่ม </a:t>
            </a:r>
            <a:r>
              <a:rPr lang="en-US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TV </a:t>
            </a:r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กับ </a:t>
            </a:r>
            <a:r>
              <a:rPr lang="en-US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Others </a:t>
            </a:r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ขายเยอะมาก แบบชัดเจนกว่า</a:t>
            </a:r>
            <a:endParaRPr lang="en-US" sz="14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14450"/>
            <a:ext cx="91440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stacked Column Chart </a:t>
            </a:r>
            <a:r>
              <a:rPr lang="th-TH" dirty="0" smtClean="0"/>
              <a:t>เปรียบเทียบกับ </a:t>
            </a:r>
            <a:r>
              <a:rPr lang="en-US" dirty="0" smtClean="0"/>
              <a:t>A column chart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79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99417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/>
              <a:t>Chart/Graph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dirty="0"/>
              <a:t>Basic Charts and </a:t>
            </a:r>
            <a:r>
              <a:rPr lang="en-US" dirty="0" smtClean="0"/>
              <a:t>Graph</a:t>
            </a:r>
          </a:p>
          <a:p>
            <a:pPr lvl="1"/>
            <a:r>
              <a:rPr lang="en-US" dirty="0" smtClean="0"/>
              <a:t>Pie Chart</a:t>
            </a:r>
            <a:endParaRPr lang="th-TH" dirty="0"/>
          </a:p>
          <a:p>
            <a:pPr lvl="1"/>
            <a:r>
              <a:rPr lang="en-US" dirty="0"/>
              <a:t>Line Chart</a:t>
            </a:r>
            <a:endParaRPr lang="th-TH" dirty="0"/>
          </a:p>
          <a:p>
            <a:pPr lvl="1"/>
            <a:r>
              <a:rPr lang="en-US" dirty="0" smtClean="0"/>
              <a:t>Bar Chart</a:t>
            </a:r>
            <a:endParaRPr lang="th-TH" dirty="0" smtClean="0"/>
          </a:p>
          <a:p>
            <a:pPr lvl="1"/>
            <a:r>
              <a:rPr lang="en-US" dirty="0" smtClean="0"/>
              <a:t>Table</a:t>
            </a:r>
            <a:endParaRPr lang="en-US" dirty="0"/>
          </a:p>
          <a:p>
            <a:pPr lvl="1"/>
            <a:r>
              <a:rPr lang="en-US" dirty="0" smtClean="0"/>
              <a:t>Map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2667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th-TH" dirty="0" smtClean="0"/>
              <a:t>การแสดงข้อมูลในแผนที่</a:t>
            </a:r>
          </a:p>
          <a:p>
            <a:pPr>
              <a:buNone/>
            </a:pPr>
            <a:endParaRPr lang="th-TH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1" y="2209800"/>
            <a:ext cx="6324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Map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แผนที่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524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ตัวอย่าง การนำเสนอข้อมูลการขายในพื้นที่ต่างๆ</a:t>
            </a:r>
            <a:endParaRPr lang="th-TH" dirty="0"/>
          </a:p>
        </p:txBody>
      </p:sp>
      <p:sp>
        <p:nvSpPr>
          <p:cNvPr id="9" name="Rectangle 8"/>
          <p:cNvSpPr/>
          <p:nvPr/>
        </p:nvSpPr>
        <p:spPr>
          <a:xfrm>
            <a:off x="1371600" y="6019800"/>
            <a:ext cx="632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https://blog.devolutions.net/2016/01/devolutions-user-world-map</a:t>
            </a:r>
            <a:endParaRPr lang="th-TH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229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Map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แผนที่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9051" y="2219471"/>
            <a:ext cx="4121796" cy="308772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7340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ทำไม </a:t>
            </a:r>
            <a:r>
              <a:rPr lang="en-US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3D-Pie </a:t>
            </a:r>
            <a:r>
              <a:rPr lang="en-US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chart </a:t>
            </a:r>
            <a:r>
              <a:rPr lang="th-TH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 </a:t>
            </a:r>
            <a:r>
              <a:rPr lang="en-US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Visual </a:t>
            </a:r>
            <a:r>
              <a:rPr lang="th-TH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ที่ควรเลี่ยงใช้งาน</a:t>
            </a:r>
            <a:endParaRPr lang="en-US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769952" y="2219471"/>
            <a:ext cx="2782765" cy="3252966"/>
          </a:xfrm>
          <a:prstGeom prst="wedgeRoundRectCallout">
            <a:avLst>
              <a:gd name="adj1" fmla="val -72799"/>
              <a:gd name="adj2" fmla="val 1187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ในความเป็นจริง </a:t>
            </a:r>
            <a:r>
              <a:rPr lang="en-US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Supplier A (34%) 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มีสัดส่วนที่มากกว่า </a:t>
            </a:r>
            <a:r>
              <a:rPr lang="en-US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 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แต่ภาพที่เห็นนั้น </a:t>
            </a:r>
            <a:r>
              <a:rPr lang="en-US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Supplier B (31%)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Chart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มีขนาดใหญ่กว่า </a:t>
            </a:r>
            <a:r>
              <a:rPr lang="en-US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 </a:t>
            </a:r>
          </a:p>
          <a:p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ดังนั้น ถ้าสัดส่วนไม่ต่างกันมาก 3</a:t>
            </a:r>
            <a:r>
              <a:rPr lang="en-US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 Pie chart 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แบบนี้สามารถทำให้เกิดความผิดพลาดในการมองเห็นได้</a:t>
            </a:r>
            <a:endParaRPr lang="en-US" sz="21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535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Table (</a:t>
            </a:r>
            <a:r>
              <a:rPr lang="th-TH"/>
              <a:t>ตาราง</a:t>
            </a:r>
            <a:r>
              <a:rPr lang="en-US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886700" cy="1406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	Tables are great for just that—communicating to a mixed audience whose members will each look for their particular row of interest. If you need to communicate multiple different units of measure, this is also typically easier with a table than a graph.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2926" y="2895600"/>
            <a:ext cx="7555230" cy="3733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400" dirty="0">
              <a:solidFill>
                <a:schemeClr val="tx1"/>
              </a:solidFill>
            </a:endParaRPr>
          </a:p>
          <a:p>
            <a:r>
              <a:rPr lang="th-TH" sz="2400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ข้อดี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คือ ตาราง 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(Table)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สามารถแสดงข้อมูลได้หลายชุด ทั้งมิติและค่าต่างๆ</a:t>
            </a:r>
          </a:p>
          <a:p>
            <a:r>
              <a:rPr lang="th-TH" sz="2400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แต่ในกรณีที่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 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Table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ในการนำเสนอแบบ 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Live presentation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บางครั้งการใช้ 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Table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อาจไม่ใช่วิธีที่ดี  เพราะ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ข้อมูลในตารางอาจมีหลายประเด็น ดังนั้นในการนำเสนอแบบ 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Live presentation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นั้นเราอาจจะดึงข้อมูลที่สำคัญและน่าสนใจขึ้นมาแสดง</a:t>
            </a:r>
          </a:p>
          <a:p>
            <a:endParaRPr lang="th-TH" sz="2400" dirty="0">
              <a:solidFill>
                <a:schemeClr val="tx1"/>
              </a:solidFill>
            </a:endParaRPr>
          </a:p>
          <a:p>
            <a:r>
              <a:rPr lang="th-TH" sz="2400" dirty="0">
                <a:solidFill>
                  <a:schemeClr val="tx1"/>
                </a:solidFill>
              </a:rPr>
              <a:t>หมายเหตุ </a:t>
            </a:r>
            <a:r>
              <a:rPr lang="en-US" sz="2400" dirty="0">
                <a:solidFill>
                  <a:schemeClr val="tx1"/>
                </a:solidFill>
              </a:rPr>
              <a:t>: Measure </a:t>
            </a:r>
            <a:r>
              <a:rPr lang="th-TH" sz="2400" dirty="0">
                <a:solidFill>
                  <a:schemeClr val="tx1"/>
                </a:solidFill>
              </a:rPr>
              <a:t>ในการแสดงค่านั้นจะหมายถึง ตัวเลข จำนวน ต่างๆที่ต้องการรายงาน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17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650" y="1442486"/>
            <a:ext cx="74580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การแสดงข้อมูลใน </a:t>
            </a:r>
            <a:r>
              <a:rPr lang="en-US" sz="2400" b="1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Table </a:t>
            </a:r>
            <a:r>
              <a:rPr lang="th-TH" sz="2400" b="1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คือ</a:t>
            </a:r>
          </a:p>
          <a:p>
            <a:r>
              <a:rPr lang="th-TH" sz="240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เราต้องการออกแบบให้เส้นตาราง จางหายไปเป็นพื้นหลัง ปล่อยให้ข้อมูลอยู่ตรงกลางของการนำเสนอ </a:t>
            </a:r>
          </a:p>
          <a:p>
            <a:r>
              <a:rPr lang="th-TH" sz="240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อย่าใช้ขอบหนาหรือแรเงา นั้นแสดงเด่นกว่า ข้อมูล หากจะใช้เส้นขอบให้ใช้เส้นขอบสีอ่อนหรือพื้นที่สีขาว</a:t>
            </a:r>
          </a:p>
          <a:p>
            <a:r>
              <a:rPr lang="th-TH" sz="240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ตัวหนังสือ อยู่ตรงกลาง หรือชิดซ้าย ตัวเลขควรจะชิดขวา</a:t>
            </a:r>
          </a:p>
          <a:p>
            <a:r>
              <a:rPr lang="th-TH" sz="240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มีเส้น หรือเส้นขอบเท่าที่จำเป็น </a:t>
            </a:r>
            <a:endParaRPr lang="en-US" sz="240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258" y="4114800"/>
            <a:ext cx="7467167" cy="1725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8660" y="6059141"/>
            <a:ext cx="346472" cy="433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2288" y="6059139"/>
            <a:ext cx="358014" cy="433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5478" y="6059141"/>
            <a:ext cx="346472" cy="433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9106" y="6059139"/>
            <a:ext cx="358014" cy="433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932" y="6048399"/>
            <a:ext cx="346472" cy="43323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535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Table (</a:t>
            </a:r>
            <a:r>
              <a:rPr lang="th-TH"/>
              <a:t>ตาราง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9109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https://eagereyes.org/pie-charts</a:t>
            </a: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https://infogram.com/blog/do-this-not-that-pie-charts/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https://www.thoughtco.com/presenting-data-in-graphic-form-3026708</a:t>
            </a:r>
            <a:endParaRPr lang="en-US" sz="2400" dirty="0" smtClean="0"/>
          </a:p>
          <a:p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คุณสมบัติ </a:t>
            </a:r>
            <a:r>
              <a:rPr lang="en-US" dirty="0" smtClean="0"/>
              <a:t>Visualization</a:t>
            </a:r>
            <a:r>
              <a:rPr lang="th-TH" dirty="0" smtClean="0"/>
              <a:t> ที่ดี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ใช้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Chart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ที่เหมาะสมกับข้อมูล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ง่ายต่อการมองเห็นแล้วทำความเข้าใจได้ทันที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ไม่ยุ่งเหยิงและสับสน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ใช้คำอธิบายที่สั้นและใจความครบถ้วน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ไม่ใช้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อักษรเอียงไป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มา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แสดงข้อมูลที่ผู้ฟังสามารถรับรู้ด้วยสายตา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กราฟแต่ละชนิดต้องมีเหตุผลในการเรียง ชี้ให้เห็นข้อมูลที่เป็นปัญหา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เช่น เรียงตามปี 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เรียงจากมากไปน้อย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เรียงจากน้อยไปมาก</a:t>
            </a:r>
          </a:p>
          <a:p>
            <a:pPr marL="457200" lvl="1" indent="0">
              <a:buClr>
                <a:schemeClr val="accent2">
                  <a:lumMod val="75000"/>
                </a:schemeClr>
              </a:buClr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72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95800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แผนภูมิวงกลม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(Pie Chart)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เหมาะสำหรับการเปรียบเทียบสัดส่วนทั้งหมด เช่น จำนวนสัดส่วนของยอดขายจาก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5 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สาขาของร้าน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ไม่เหมาะสำหรับการแสดงข้อมูลที่เปลี่ยนแปลงตามกาลเวลา เช่น ไม่เหมาะกับแสดงยอดขายของหลายๆ ปี โดยมีจำนวนปีย้อนหลังหลายปี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ข้อมูลกลุ่มที่เหมาะสม ไม่ควรมีมากเกินไปจนทำให้สับสน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(5-6 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กลุ่ม ถือว่าเหมาะสม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2800" b="1" dirty="0" smtClean="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หากเป็นการเปรียบเทียบ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% 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ภาพรวมต้องเท่ากับ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100% (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หากเป็นจำนวนเงิน ผู้แสดงข้อมูลควรคำนวณยอดเงิน ออกมาเป็นอัตราส่วน หรือ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% 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ก่อนนำเสนอ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2800" b="1" dirty="0" smtClean="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Clr>
                <a:srgbClr val="C00000"/>
              </a:buClr>
              <a:buSzPct val="108000"/>
              <a:buNone/>
            </a:pPr>
            <a:endParaRPr lang="th-TH" dirty="0" smtClean="0"/>
          </a:p>
          <a:p>
            <a:pPr lvl="1">
              <a:buClr>
                <a:srgbClr val="C00000"/>
              </a:buClr>
              <a:buSzPct val="108000"/>
              <a:buBlip>
                <a:blip r:embed="rId2"/>
              </a:buBlip>
            </a:pPr>
            <a:endParaRPr lang="th-TH" sz="3200" dirty="0"/>
          </a:p>
        </p:txBody>
      </p:sp>
      <p:sp>
        <p:nvSpPr>
          <p:cNvPr id="5" name="Rectangle 4"/>
          <p:cNvSpPr/>
          <p:nvPr/>
        </p:nvSpPr>
        <p:spPr>
          <a:xfrm>
            <a:off x="533400" y="62484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CC"/>
                </a:solidFill>
              </a:rPr>
              <a:t>https://infogram.com/blog/do-this-not-that-pie-charts/</a:t>
            </a:r>
            <a:endParaRPr lang="th-TH" sz="1800" dirty="0">
              <a:solidFill>
                <a:srgbClr val="0000CC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Pie Chart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ea typeface="+mj-ea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แผนภูมิวงกลม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79438"/>
          </a:xfrm>
          <a:solidFill>
            <a:srgbClr val="F6F07E"/>
          </a:solidFill>
        </p:spPr>
        <p:txBody>
          <a:bodyPr>
            <a:normAutofit fontScale="90000"/>
          </a:bodyPr>
          <a:lstStyle/>
          <a:p>
            <a:r>
              <a:rPr lang="th-TH" dirty="0" smtClean="0"/>
              <a:t>การเปรียบเทียบความเหมาะสม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828801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648200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28800"/>
            <a:ext cx="3712789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648200"/>
            <a:ext cx="561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486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มีข้อมูลมากเกินไป สีที่ทับซ้อนกัน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54102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จำนวนกลุ่มเหมาะสม ข้อมูลรวมแสดง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100%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Pie Chart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ea typeface="+mj-ea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แผนภูมิวงกลม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5748678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Pie Chart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ea typeface="+mj-ea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แผนภูมิวงกลม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6096000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https://en.wikipedia.org/wiki/File:HawaiiPopByRace2005.png</a:t>
            </a:r>
            <a:endParaRPr lang="th-TH" sz="1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  <a:solidFill>
            <a:srgbClr val="F6F07E"/>
          </a:solidFill>
        </p:spPr>
        <p:txBody>
          <a:bodyPr>
            <a:normAutofit/>
          </a:bodyPr>
          <a:lstStyle/>
          <a:p>
            <a:r>
              <a:rPr lang="th-TH" dirty="0" smtClean="0"/>
              <a:t>ตัวอย่างที่เหมาะสมกับการใช้รายงานประชากร</a:t>
            </a:r>
            <a:endParaRPr lang="th-TH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7086600" y="2590800"/>
            <a:ext cx="1752600" cy="1295400"/>
          </a:xfrm>
          <a:prstGeom prst="wedgeRoundRectCallout">
            <a:avLst>
              <a:gd name="adj1" fmla="val -207232"/>
              <a:gd name="adj2" fmla="val 5096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3366"/>
                </a:solidFill>
              </a:rPr>
              <a:t>รวมทั้งหมด 100</a:t>
            </a:r>
            <a:r>
              <a:rPr lang="en-US" b="1" dirty="0" smtClean="0">
                <a:solidFill>
                  <a:srgbClr val="003366"/>
                </a:solidFill>
              </a:rPr>
              <a:t> %</a:t>
            </a:r>
            <a:endParaRPr lang="en-US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/>
              <a:t>คุณสมบัติ </a:t>
            </a:r>
            <a:r>
              <a:rPr lang="en-US" b="1" dirty="0" smtClean="0"/>
              <a:t>:</a:t>
            </a:r>
          </a:p>
          <a:p>
            <a:pPr marL="0" lvl="1" indent="0">
              <a:buNone/>
            </a:pPr>
            <a:r>
              <a:rPr lang="en-US" altLang="en-US" sz="3200" b="1" dirty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Drill Down </a:t>
            </a:r>
            <a:r>
              <a:rPr lang="en-US" altLang="en-US" sz="3200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(</a:t>
            </a:r>
            <a:r>
              <a:rPr lang="th-TH" altLang="en-US" sz="3200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เจาะลึก</a:t>
            </a:r>
            <a:r>
              <a:rPr lang="en-US" altLang="en-US" sz="3200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r>
              <a:rPr lang="th-TH" altLang="en-US" sz="3200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เป็น</a:t>
            </a:r>
            <a:r>
              <a:rPr lang="th-TH" alt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กระบวนการเปลี่ยนแปลงระดับความละเอียดของการพิจารณาข้อมูล จากข้อมูลสรุป จนมาเป็นข้อมูลในส่วนรายละเอียด</a:t>
            </a:r>
            <a:endParaRPr lang="en-US" alt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Drill</a:t>
            </a:r>
            <a:r>
              <a:rPr lang="en-US" altLang="en-US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up </a:t>
            </a:r>
            <a:r>
              <a:rPr lang="en-US" altLang="en-US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(</a:t>
            </a:r>
            <a:r>
              <a:rPr lang="th-TH" altLang="en-US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รวมข้อมูล</a:t>
            </a:r>
            <a:r>
              <a:rPr lang="en-US" altLang="en-US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th-TH" alt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เป็นก</a:t>
            </a:r>
            <a:r>
              <a:rPr lang="th-TH" alt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ระบวนการเปลี่ยนแปลงระดับความละเอียดของการพิจารณาข้อมูล จากส่วนของรายละเอียดมาก จนมาเป็นข้อมูล</a:t>
            </a:r>
            <a:r>
              <a:rPr lang="th-TH" alt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สรุป</a:t>
            </a:r>
            <a:endParaRPr lang="th-TH" alt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2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267200"/>
          </a:xfrm>
        </p:spPr>
        <p:txBody>
          <a:bodyPr>
            <a:normAutofit fontScale="92500" lnSpcReduction="20000"/>
          </a:bodyPr>
          <a:lstStyle/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30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กราฟเส้นใช้สำหรับติดตามการเปลี่ยนแปลง  หรือแสดงข้อมูลที่มีการเปลี่ยนแปลงตามเวลา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30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ต้องการแสดงข้อมูลเพื่อให้เห็นแนวโน้ม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30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เมื่อมีการเปลี่ยนแปลงเล็กน้อย กราฟเส้นจะดีกว่าการใช้กราฟแท่ง และกราฟเส้นจะเห็นความต่อเนื่อง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30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กราฟเส้นยังสามารถใช้เพื่อเปรียบเทียบการเปลี่ยนแปลงในช่วงเวลาเดียวกันสำหรับกลุ่ม มากกว่าหนึ่งกลุ่ม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30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เหมาะสมกับข้อมูลที่มีความต่อเนื่อง เช่น  การเปลี่ยนแปลงของค่าใดๆ ตามเดือน ตามปี ต่างๆ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914400" y="6172200"/>
            <a:ext cx="723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https://nces.ed.gov/nceskids/help/user_guide/graph/whentouse.asp</a:t>
            </a:r>
            <a:endParaRPr lang="th-TH" sz="14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Line graph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กราฟเส้น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4000" b="1" dirty="0">
              <a:solidFill>
                <a:srgbClr val="0000CC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0772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71600" y="5791200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https://www.unescap.org/ageing-asia/countries</a:t>
            </a:r>
            <a:endParaRPr lang="th-TH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Line graph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กราฟเส้น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4000" b="1" dirty="0">
              <a:solidFill>
                <a:srgbClr val="0000CC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1199</Words>
  <Application>Microsoft Office PowerPoint</Application>
  <PresentationFormat>On-screen Show (4:3)</PresentationFormat>
  <Paragraphs>157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การเลือกใช้กราฟลักษณะต่างๆ</vt:lpstr>
      <vt:lpstr>Chart/Graph</vt:lpstr>
      <vt:lpstr>คุณสมบัติ Visualization ที่ดี</vt:lpstr>
      <vt:lpstr>Slide 4</vt:lpstr>
      <vt:lpstr>การเปรียบเทียบความเหมาะสม</vt:lpstr>
      <vt:lpstr>ตัวอย่างที่เหมาะสมกับการใช้รายงานประชากร</vt:lpstr>
      <vt:lpstr>Power BI</vt:lpstr>
      <vt:lpstr>Slide 8</vt:lpstr>
      <vt:lpstr>Slide 9</vt:lpstr>
      <vt:lpstr>Lines graph</vt:lpstr>
      <vt:lpstr>ตัวอย่างการเลือกกราฟแสดงข้อมูลที่ไม่เหมาะสม</vt:lpstr>
      <vt:lpstr>Slide 12</vt:lpstr>
      <vt:lpstr>Slide 13</vt:lpstr>
      <vt:lpstr>Slide 14</vt:lpstr>
      <vt:lpstr>Slide 15</vt:lpstr>
      <vt:lpstr>Slide 16</vt:lpstr>
      <vt:lpstr>รายงานผลตอบแทนสำหรับสินทรัพย์ 6 ประเภท </vt:lpstr>
      <vt:lpstr>Horizontal Bar Chart (แผนภูมิแท่งแนวนอน)</vt:lpstr>
      <vt:lpstr>A stacked Column Chart VS A column chart</vt:lpstr>
      <vt:lpstr>Slide 20</vt:lpstr>
      <vt:lpstr>Slide 21</vt:lpstr>
      <vt:lpstr>ทำไม 3D-Pie chart เป็น Visual ที่ควรเลี่ยงใช้งาน</vt:lpstr>
      <vt:lpstr>Table (ตาราง)</vt:lpstr>
      <vt:lpstr>Table (ตาราง)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Thip</dc:creator>
  <cp:lastModifiedBy>Thip</cp:lastModifiedBy>
  <cp:revision>35</cp:revision>
  <dcterms:created xsi:type="dcterms:W3CDTF">2019-10-17T06:47:16Z</dcterms:created>
  <dcterms:modified xsi:type="dcterms:W3CDTF">2023-02-10T05:01:02Z</dcterms:modified>
</cp:coreProperties>
</file>