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1" r:id="rId5"/>
    <p:sldId id="260" r:id="rId6"/>
    <p:sldId id="263" r:id="rId7"/>
    <p:sldId id="259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0"/>
    <a:srgbClr val="EBD7AF"/>
    <a:srgbClr val="E7D49D"/>
    <a:srgbClr val="FDE8D7"/>
    <a:srgbClr val="FFC253"/>
    <a:srgbClr val="FBFE7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13B3-C9D5-485C-9EEC-1620474A2CD6}" type="datetimeFigureOut">
              <a:rPr lang="th-TH" smtClean="0"/>
              <a:pPr/>
              <a:t>25/09/62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179D-EEED-416E-AB8B-7703475C77E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13B3-C9D5-485C-9EEC-1620474A2CD6}" type="datetimeFigureOut">
              <a:rPr lang="th-TH" smtClean="0"/>
              <a:pPr/>
              <a:t>25/09/62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179D-EEED-416E-AB8B-7703475C77E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13B3-C9D5-485C-9EEC-1620474A2CD6}" type="datetimeFigureOut">
              <a:rPr lang="th-TH" smtClean="0"/>
              <a:pPr/>
              <a:t>25/09/62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179D-EEED-416E-AB8B-7703475C77E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13B3-C9D5-485C-9EEC-1620474A2CD6}" type="datetimeFigureOut">
              <a:rPr lang="th-TH" smtClean="0"/>
              <a:pPr/>
              <a:t>25/09/62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179D-EEED-416E-AB8B-7703475C77E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13B3-C9D5-485C-9EEC-1620474A2CD6}" type="datetimeFigureOut">
              <a:rPr lang="th-TH" smtClean="0"/>
              <a:pPr/>
              <a:t>25/09/62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179D-EEED-416E-AB8B-7703475C77E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13B3-C9D5-485C-9EEC-1620474A2CD6}" type="datetimeFigureOut">
              <a:rPr lang="th-TH" smtClean="0"/>
              <a:pPr/>
              <a:t>25/09/62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179D-EEED-416E-AB8B-7703475C77E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13B3-C9D5-485C-9EEC-1620474A2CD6}" type="datetimeFigureOut">
              <a:rPr lang="th-TH" smtClean="0"/>
              <a:pPr/>
              <a:t>25/09/62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179D-EEED-416E-AB8B-7703475C77E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13B3-C9D5-485C-9EEC-1620474A2CD6}" type="datetimeFigureOut">
              <a:rPr lang="th-TH" smtClean="0"/>
              <a:pPr/>
              <a:t>25/09/62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179D-EEED-416E-AB8B-7703475C77E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13B3-C9D5-485C-9EEC-1620474A2CD6}" type="datetimeFigureOut">
              <a:rPr lang="th-TH" smtClean="0"/>
              <a:pPr/>
              <a:t>25/09/62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179D-EEED-416E-AB8B-7703475C77E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13B3-C9D5-485C-9EEC-1620474A2CD6}" type="datetimeFigureOut">
              <a:rPr lang="th-TH" smtClean="0"/>
              <a:pPr/>
              <a:t>25/09/62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179D-EEED-416E-AB8B-7703475C77E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13B3-C9D5-485C-9EEC-1620474A2CD6}" type="datetimeFigureOut">
              <a:rPr lang="th-TH" smtClean="0"/>
              <a:pPr/>
              <a:t>25/09/62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179D-EEED-416E-AB8B-7703475C77E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B13B3-C9D5-485C-9EEC-1620474A2CD6}" type="datetimeFigureOut">
              <a:rPr lang="th-TH" smtClean="0"/>
              <a:pPr/>
              <a:t>25/09/62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D179D-EEED-416E-AB8B-7703475C77E3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EBD7AF"/>
          </a:solidFill>
        </p:spPr>
        <p:txBody>
          <a:bodyPr/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ระบบผู้เชี่ยวชาญ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(Expert System : ES)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715000"/>
            <a:ext cx="6400800" cy="609600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rgbClr val="0000B0"/>
                </a:solidFill>
              </a:rPr>
              <a:t>                                  สุรินทร์ทิพ ศักดิ์ภูวดล</a:t>
            </a:r>
            <a:endParaRPr lang="th-TH" b="1" dirty="0">
              <a:solidFill>
                <a:srgbClr val="0000B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dirty="0" smtClean="0"/>
              <a:t>อ้างอิง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การพัฒนาระบบ</a:t>
            </a:r>
            <a:r>
              <a:rPr lang="th-TH" sz="2800" dirty="0" err="1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ผูเเชี่ยว</a:t>
            </a:r>
            <a:r>
              <a:rPr lang="th-TH" sz="2800" dirty="0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ชาญในการให้</a:t>
            </a:r>
            <a:r>
              <a:rPr lang="th-TH" sz="2800" dirty="0" err="1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คําแนะนํา</a:t>
            </a:r>
            <a:r>
              <a:rPr lang="th-TH" sz="2800" dirty="0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แนวทางการปรับขนาดยา</a:t>
            </a:r>
            <a:r>
              <a:rPr lang="th-TH" sz="2800" dirty="0" err="1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วาร์ฟา</a:t>
            </a:r>
            <a:r>
              <a:rPr lang="th-TH" sz="2800" dirty="0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ริน ในผู้ป่วย</a:t>
            </a:r>
            <a:r>
              <a:rPr lang="th-TH" sz="2800" dirty="0" err="1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สําหรับ</a:t>
            </a:r>
            <a:r>
              <a:rPr lang="th-TH" sz="2800" dirty="0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เภสัชกร: การศึกษา</a:t>
            </a:r>
            <a:r>
              <a:rPr lang="th-TH" sz="2800" dirty="0" err="1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นํา</a:t>
            </a:r>
            <a:r>
              <a:rPr lang="th-TH" sz="2800" dirty="0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ร่องโดยใช้โปรแกรมภาษา </a:t>
            </a:r>
            <a:r>
              <a:rPr lang="en-US" sz="2800" dirty="0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CLIPS (</a:t>
            </a:r>
            <a:r>
              <a:rPr lang="th-TH" sz="2800" dirty="0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ลาวัลย์ ศรัทธาพุทธ</a:t>
            </a:r>
            <a:r>
              <a:rPr lang="en-US" sz="2800" dirty="0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, 2015)</a:t>
            </a:r>
          </a:p>
          <a:p>
            <a:r>
              <a:rPr lang="th-TH" sz="2800" dirty="0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 ระบบผู้เชี่ยวชาญเพื่อวินิจฉัยและให้คาแนะนำผู้ป่วยไตวายเรื้อรัง โดยใช้ฐานความรู้</a:t>
            </a:r>
            <a:r>
              <a:rPr lang="th-TH" sz="2800" dirty="0" err="1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ออนโทโล</a:t>
            </a:r>
            <a:r>
              <a:rPr lang="th-TH" sz="2800" dirty="0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ยี </a:t>
            </a:r>
            <a:r>
              <a:rPr lang="en-US" sz="2800" dirty="0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2800" dirty="0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จุฑามาศ เทียน</a:t>
            </a:r>
            <a:r>
              <a:rPr lang="th-TH" sz="2800" dirty="0" err="1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สอาด</a:t>
            </a:r>
            <a:r>
              <a:rPr lang="th-TH" sz="2800" dirty="0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 และ</a:t>
            </a:r>
            <a:r>
              <a:rPr lang="th-TH" sz="2800" dirty="0" err="1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อรวรรณ</a:t>
            </a:r>
            <a:r>
              <a:rPr lang="th-TH" sz="2800" dirty="0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 อิ่มสมบัติ</a:t>
            </a:r>
            <a:r>
              <a:rPr lang="en-US" sz="2800" dirty="0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, 2012)</a:t>
            </a:r>
          </a:p>
          <a:p>
            <a:r>
              <a:rPr lang="th-TH" sz="2800" dirty="0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ระบบสนับสนุนการตัดสินใจและระบบผู้เชี่ยวชาญ </a:t>
            </a:r>
            <a:r>
              <a:rPr lang="en-US" sz="2800" dirty="0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2800" dirty="0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กิตติ ภักดีวัฒนะกุล</a:t>
            </a:r>
            <a:r>
              <a:rPr lang="en-US" sz="2800" dirty="0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th-TH" sz="2800" dirty="0">
              <a:solidFill>
                <a:srgbClr val="0000B0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685800"/>
          </a:xfrm>
          <a:solidFill>
            <a:srgbClr val="CEEAB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ระบบผู้เชี่ยวชาญ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(Expert System : ES) 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ประกอบด้วย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524000"/>
            <a:ext cx="8229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69900" marR="0" lvl="0" indent="-469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1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. ส่วนดึงความรู้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(knowledge acquisition subsystem)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UPC" pitchFamily="18" charset="-34"/>
              <a:cs typeface="AngsanaUPC" pitchFamily="18" charset="-34"/>
            </a:endParaRPr>
          </a:p>
          <a:p>
            <a:pPr marL="469900" lvl="0" indent="-469900">
              <a:spcBef>
                <a:spcPct val="20000"/>
              </a:spcBef>
              <a:defRPr/>
            </a:pPr>
            <a:r>
              <a:rPr lang="en-US" sz="3200" b="1" dirty="0" smtClean="0">
                <a:latin typeface="AngsanaUPC" pitchFamily="18" charset="-34"/>
                <a:cs typeface="AngsanaUPC" pitchFamily="18" charset="-34"/>
              </a:rPr>
              <a:t>2</a:t>
            </a:r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. ฐานความรู้ </a:t>
            </a:r>
            <a:r>
              <a:rPr lang="en-US" sz="3200" b="1" dirty="0" smtClean="0">
                <a:latin typeface="AngsanaUPC" pitchFamily="18" charset="-34"/>
                <a:cs typeface="AngsanaUPC" pitchFamily="18" charset="-34"/>
              </a:rPr>
              <a:t>(knowledge base)</a:t>
            </a:r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 </a:t>
            </a:r>
          </a:p>
          <a:p>
            <a:pPr marL="469900" lvl="0" indent="-469900">
              <a:spcBef>
                <a:spcPct val="20000"/>
              </a:spcBef>
              <a:defRPr/>
            </a:pPr>
            <a:r>
              <a:rPr lang="en-US" sz="3200" b="1" dirty="0" smtClean="0">
                <a:latin typeface="AngsanaUPC" pitchFamily="18" charset="-34"/>
                <a:cs typeface="AngsanaUPC" pitchFamily="18" charset="-34"/>
              </a:rPr>
              <a:t>3. </a:t>
            </a:r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ส่วนพื้นที่ทำงาน </a:t>
            </a:r>
            <a:r>
              <a:rPr lang="en-US" sz="3200" b="1" dirty="0" smtClean="0">
                <a:latin typeface="AngsanaUPC" pitchFamily="18" charset="-34"/>
                <a:cs typeface="AngsanaUPC" pitchFamily="18" charset="-34"/>
              </a:rPr>
              <a:t>(Blackboard/Workplace)</a:t>
            </a:r>
          </a:p>
          <a:p>
            <a:pPr marL="469900" lvl="0" indent="-469900">
              <a:spcBef>
                <a:spcPct val="20000"/>
              </a:spcBef>
              <a:defRPr/>
            </a:pPr>
            <a:r>
              <a:rPr lang="en-US" sz="3200" b="1" dirty="0" smtClean="0">
                <a:latin typeface="AngsanaUPC" pitchFamily="18" charset="-34"/>
                <a:cs typeface="AngsanaUPC" pitchFamily="18" charset="-34"/>
              </a:rPr>
              <a:t>4</a:t>
            </a:r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. ส่วนอนุมาน </a:t>
            </a:r>
            <a:r>
              <a:rPr lang="en-US" sz="3200" b="1" dirty="0" smtClean="0">
                <a:latin typeface="AngsanaUPC" pitchFamily="18" charset="-34"/>
                <a:cs typeface="AngsanaUPC" pitchFamily="18" charset="-34"/>
              </a:rPr>
              <a:t>(inference engine)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</a:t>
            </a:r>
          </a:p>
          <a:p>
            <a:pPr marL="469900" indent="-469900">
              <a:spcBef>
                <a:spcPct val="20000"/>
              </a:spcBef>
              <a:defRPr/>
            </a:pPr>
            <a:r>
              <a:rPr lang="en-US" sz="3200" b="1" dirty="0" smtClean="0">
                <a:latin typeface="AngsanaUPC" pitchFamily="18" charset="-34"/>
                <a:cs typeface="AngsanaUPC" pitchFamily="18" charset="-34"/>
              </a:rPr>
              <a:t>5. </a:t>
            </a:r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ส่วนการอธิบายความ</a:t>
            </a:r>
            <a:r>
              <a:rPr lang="en-US" sz="3200" b="1" dirty="0" smtClean="0">
                <a:latin typeface="AngsanaUPC" pitchFamily="18" charset="-34"/>
                <a:cs typeface="AngsanaUPC" pitchFamily="18" charset="-34"/>
              </a:rPr>
              <a:t> (Explanation/Justifier Facility)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UPC" pitchFamily="18" charset="-34"/>
              <a:cs typeface="AngsanaUPC" pitchFamily="18" charset="-34"/>
            </a:endParaRPr>
          </a:p>
          <a:p>
            <a:pPr marL="469900" marR="0" lvl="0" indent="-469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6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. การติดต่อกับผู้ใช้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(user interface) 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CEEAB0"/>
          </a:solidFill>
        </p:spPr>
        <p:txBody>
          <a:bodyPr>
            <a:normAutofit fontScale="90000"/>
          </a:bodyPr>
          <a:lstStyle/>
          <a:p>
            <a:r>
              <a:rPr lang="th-TH" dirty="0" smtClean="0"/>
              <a:t>โครงสร้างระบบผู้เชี่ยวชาญ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675323" cy="504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Expert System 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โครงสร้างแบบไม่ละเอียด</a:t>
            </a: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5943600" y="5791200"/>
            <a:ext cx="160020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User Interface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7" name="Flowchart: Magnetic Disk 6"/>
          <p:cNvSpPr/>
          <p:nvPr/>
        </p:nvSpPr>
        <p:spPr>
          <a:xfrm>
            <a:off x="304800" y="2667000"/>
            <a:ext cx="1371600" cy="1600200"/>
          </a:xfrm>
          <a:prstGeom prst="flowChartMagneticDisk">
            <a:avLst/>
          </a:prstGeom>
          <a:solidFill>
            <a:srgbClr val="FFC2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ความรู้จากผู้เชี่ยวชาญ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828800" y="2590800"/>
            <a:ext cx="1066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2895600" y="2133600"/>
            <a:ext cx="16002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ส่วนดึงความรู้ </a:t>
            </a:r>
            <a:endParaRPr lang="th-TH" dirty="0"/>
          </a:p>
        </p:txBody>
      </p:sp>
      <p:sp>
        <p:nvSpPr>
          <p:cNvPr id="11" name="Flowchart: Magnetic Disk 10"/>
          <p:cNvSpPr/>
          <p:nvPr/>
        </p:nvSpPr>
        <p:spPr>
          <a:xfrm>
            <a:off x="5715000" y="1600200"/>
            <a:ext cx="2286000" cy="1905000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ฐานองค์ความรู้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572000" y="2590800"/>
            <a:ext cx="1143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5791200" y="3733800"/>
            <a:ext cx="2133600" cy="121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ส่วนอนุมาน </a:t>
            </a:r>
            <a:r>
              <a:rPr lang="en-US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(inference engine) 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1600" y="1447800"/>
            <a:ext cx="3200400" cy="373380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Up Arrow 16"/>
          <p:cNvSpPr/>
          <p:nvPr/>
        </p:nvSpPr>
        <p:spPr>
          <a:xfrm>
            <a:off x="6172200" y="5181600"/>
            <a:ext cx="3048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Down Arrow 17"/>
          <p:cNvSpPr/>
          <p:nvPr/>
        </p:nvSpPr>
        <p:spPr>
          <a:xfrm>
            <a:off x="7010400" y="51816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Flowchart: Multidocument 18"/>
          <p:cNvSpPr/>
          <p:nvPr/>
        </p:nvSpPr>
        <p:spPr>
          <a:xfrm>
            <a:off x="381000" y="1676400"/>
            <a:ext cx="1219200" cy="914400"/>
          </a:xfrm>
          <a:prstGeom prst="flowChartMultidocument">
            <a:avLst/>
          </a:prstGeom>
          <a:solidFill>
            <a:srgbClr val="FFC2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เอกสาร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95600" y="4191000"/>
            <a:ext cx="1524000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mining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1" name="Flowchart: Magnetic Disk 20"/>
          <p:cNvSpPr/>
          <p:nvPr/>
        </p:nvSpPr>
        <p:spPr>
          <a:xfrm>
            <a:off x="990600" y="5181600"/>
            <a:ext cx="1676400" cy="1447800"/>
          </a:xfrm>
          <a:prstGeom prst="flowChartMagneticDisk">
            <a:avLst/>
          </a:prstGeom>
          <a:solidFill>
            <a:srgbClr val="FFC2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2" name="Bent-Up Arrow 21"/>
          <p:cNvSpPr/>
          <p:nvPr/>
        </p:nvSpPr>
        <p:spPr>
          <a:xfrm>
            <a:off x="2743200" y="5257800"/>
            <a:ext cx="1066800" cy="1143000"/>
          </a:xfrm>
          <a:prstGeom prst="bentUpArrow">
            <a:avLst>
              <a:gd name="adj1" fmla="val 19074"/>
              <a:gd name="adj2" fmla="val 18333"/>
              <a:gd name="adj3" fmla="val 18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Up Arrow 22"/>
          <p:cNvSpPr/>
          <p:nvPr/>
        </p:nvSpPr>
        <p:spPr>
          <a:xfrm>
            <a:off x="3429000" y="3581400"/>
            <a:ext cx="3810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ight Arrow 23"/>
          <p:cNvSpPr/>
          <p:nvPr/>
        </p:nvSpPr>
        <p:spPr>
          <a:xfrm rot="19479538">
            <a:off x="4295307" y="3634542"/>
            <a:ext cx="1806172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TextBox 24"/>
          <p:cNvSpPr txBox="1"/>
          <p:nvPr/>
        </p:nvSpPr>
        <p:spPr>
          <a:xfrm rot="19430066">
            <a:off x="4370528" y="3426798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Rules</a:t>
            </a:r>
            <a:endParaRPr lang="th-TH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7150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2600" b="1" dirty="0" smtClean="0">
                <a:latin typeface="AngsanaUPC" pitchFamily="18" charset="-34"/>
                <a:cs typeface="AngsanaUPC" pitchFamily="18" charset="-34"/>
              </a:rPr>
              <a:t>1. </a:t>
            </a:r>
            <a:r>
              <a:rPr lang="th-TH" sz="2600" b="1" dirty="0" smtClean="0">
                <a:latin typeface="AngsanaUPC" pitchFamily="18" charset="-34"/>
                <a:cs typeface="AngsanaUPC" pitchFamily="18" charset="-34"/>
              </a:rPr>
              <a:t>ส่วนดึงความรู้ </a:t>
            </a:r>
            <a:r>
              <a:rPr lang="en-US" sz="2600" b="1" dirty="0" smtClean="0">
                <a:latin typeface="AngsanaUPC" pitchFamily="18" charset="-34"/>
                <a:cs typeface="AngsanaUPC" pitchFamily="18" charset="-34"/>
              </a:rPr>
              <a:t>(knowledge acquisition subsystem)</a:t>
            </a:r>
          </a:p>
          <a:p>
            <a:pPr lvl="0">
              <a:buNone/>
            </a:pPr>
            <a:r>
              <a:rPr lang="en-US" sz="2600" dirty="0" smtClean="0">
                <a:latin typeface="AngsanaUPC" pitchFamily="18" charset="-34"/>
                <a:cs typeface="AngsanaUPC" pitchFamily="18" charset="-34"/>
              </a:rPr>
              <a:t>    </a:t>
            </a:r>
            <a:r>
              <a:rPr lang="th-TH" sz="2600" dirty="0" smtClean="0">
                <a:latin typeface="AngsanaUPC" pitchFamily="18" charset="-34"/>
                <a:cs typeface="AngsanaUPC" pitchFamily="18" charset="-34"/>
              </a:rPr>
              <a:t>เป็นส่วนที่ดึงความรู้จากแหล่งต่างๆ</a:t>
            </a:r>
          </a:p>
          <a:p>
            <a:pPr lvl="0">
              <a:buNone/>
            </a:pPr>
            <a:r>
              <a:rPr lang="en-US" sz="2600" b="1" dirty="0" smtClean="0">
                <a:latin typeface="AngsanaUPC" pitchFamily="18" charset="-34"/>
                <a:cs typeface="AngsanaUPC" pitchFamily="18" charset="-34"/>
              </a:rPr>
              <a:t>2</a:t>
            </a:r>
            <a:r>
              <a:rPr lang="th-TH" sz="2600" b="1" dirty="0" smtClean="0">
                <a:latin typeface="AngsanaUPC" pitchFamily="18" charset="-34"/>
                <a:cs typeface="AngsanaUPC" pitchFamily="18" charset="-34"/>
              </a:rPr>
              <a:t>. ฐานความรู้ </a:t>
            </a:r>
            <a:r>
              <a:rPr lang="en-US" sz="2600" b="1" dirty="0" smtClean="0">
                <a:latin typeface="AngsanaUPC" pitchFamily="18" charset="-34"/>
                <a:cs typeface="AngsanaUPC" pitchFamily="18" charset="-34"/>
              </a:rPr>
              <a:t>(knowledge base)</a:t>
            </a:r>
            <a:r>
              <a:rPr lang="th-TH" sz="2600" dirty="0" smtClean="0">
                <a:latin typeface="AngsanaUPC" pitchFamily="18" charset="-34"/>
                <a:cs typeface="AngsanaUPC" pitchFamily="18" charset="-34"/>
              </a:rPr>
              <a:t> </a:t>
            </a:r>
          </a:p>
          <a:p>
            <a:pPr>
              <a:buNone/>
            </a:pPr>
            <a:r>
              <a:rPr lang="th-TH" sz="2600" dirty="0" smtClean="0">
                <a:latin typeface="AngsanaUPC" pitchFamily="18" charset="-34"/>
                <a:cs typeface="AngsanaUPC" pitchFamily="18" charset="-34"/>
              </a:rPr>
              <a:t>	ส่วนที่เก็บองค์ความรู้ทั้งหมดของผู้เชี่ยวชาญที่รวบรวมจากการศึกษาและจากประสบการณ์ มีทั้งส่วนที่เป็น </a:t>
            </a:r>
            <a:r>
              <a:rPr lang="en-US" sz="2600" b="1" dirty="0" smtClean="0">
                <a:latin typeface="AngsanaUPC" pitchFamily="18" charset="-34"/>
                <a:cs typeface="AngsanaUPC" pitchFamily="18" charset="-34"/>
              </a:rPr>
              <a:t>Fact (</a:t>
            </a:r>
            <a:r>
              <a:rPr lang="th-TH" sz="2600" b="1" dirty="0" smtClean="0">
                <a:latin typeface="AngsanaUPC" pitchFamily="18" charset="-34"/>
                <a:cs typeface="AngsanaUPC" pitchFamily="18" charset="-34"/>
              </a:rPr>
              <a:t>ข้อเท็จจริง</a:t>
            </a:r>
            <a:r>
              <a:rPr lang="en-US" sz="2600" b="1" dirty="0" smtClean="0">
                <a:latin typeface="AngsanaUPC" pitchFamily="18" charset="-34"/>
                <a:cs typeface="AngsanaUPC" pitchFamily="18" charset="-34"/>
              </a:rPr>
              <a:t>) </a:t>
            </a:r>
            <a:r>
              <a:rPr lang="th-TH" sz="2600" dirty="0" smtClean="0">
                <a:latin typeface="AngsanaUPC" pitchFamily="18" charset="-34"/>
                <a:cs typeface="AngsanaUPC" pitchFamily="18" charset="-34"/>
              </a:rPr>
              <a:t>และ</a:t>
            </a:r>
            <a:r>
              <a:rPr lang="th-TH" sz="2600" b="1" dirty="0" smtClean="0">
                <a:latin typeface="AngsanaUPC" pitchFamily="18" charset="-34"/>
                <a:cs typeface="AngsanaUPC" pitchFamily="18" charset="-34"/>
              </a:rPr>
              <a:t>ส่วนของกฎ </a:t>
            </a:r>
            <a:r>
              <a:rPr lang="en-US" sz="2600" b="1" dirty="0" smtClean="0">
                <a:latin typeface="AngsanaUPC" pitchFamily="18" charset="-34"/>
                <a:cs typeface="AngsanaUPC" pitchFamily="18" charset="-34"/>
              </a:rPr>
              <a:t>(Rule)</a:t>
            </a:r>
          </a:p>
          <a:p>
            <a:pPr lvl="0">
              <a:buNone/>
            </a:pPr>
            <a:r>
              <a:rPr lang="en-US" sz="2600" b="1" dirty="0" smtClean="0">
                <a:latin typeface="AngsanaUPC" pitchFamily="18" charset="-34"/>
                <a:cs typeface="AngsanaUPC" pitchFamily="18" charset="-34"/>
              </a:rPr>
              <a:t>3. </a:t>
            </a:r>
            <a:r>
              <a:rPr lang="th-TH" sz="2600" b="1" dirty="0" smtClean="0">
                <a:latin typeface="AngsanaUPC" pitchFamily="18" charset="-34"/>
                <a:cs typeface="AngsanaUPC" pitchFamily="18" charset="-34"/>
              </a:rPr>
              <a:t>ส่วนพื้นที่ทำงาน </a:t>
            </a:r>
            <a:r>
              <a:rPr lang="en-US" sz="2600" b="1" dirty="0" smtClean="0">
                <a:latin typeface="AngsanaUPC" pitchFamily="18" charset="-34"/>
                <a:cs typeface="AngsanaUPC" pitchFamily="18" charset="-34"/>
              </a:rPr>
              <a:t>(Blackboard/Workplace)</a:t>
            </a:r>
          </a:p>
          <a:p>
            <a:pPr lvl="0">
              <a:buNone/>
            </a:pPr>
            <a:r>
              <a:rPr lang="en-US" sz="2600" b="1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2600" dirty="0" smtClean="0">
                <a:latin typeface="AngsanaUPC" pitchFamily="18" charset="-34"/>
                <a:cs typeface="AngsanaUPC" pitchFamily="18" charset="-34"/>
              </a:rPr>
              <a:t>เป็นส่วนบันทึกข้อมูลชั่วคราว  บันทึกแผนงาน </a:t>
            </a:r>
            <a:r>
              <a:rPr lang="en-US" sz="2600" dirty="0" smtClean="0">
                <a:latin typeface="AngsanaUPC" pitchFamily="18" charset="-34"/>
                <a:cs typeface="AngsanaUPC" pitchFamily="18" charset="-34"/>
              </a:rPr>
              <a:t>(Plan),</a:t>
            </a:r>
            <a:r>
              <a:rPr lang="th-TH" sz="26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6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600" dirty="0" smtClean="0">
                <a:latin typeface="AngsanaUPC" pitchFamily="18" charset="-34"/>
                <a:cs typeface="AngsanaUPC" pitchFamily="18" charset="-34"/>
              </a:rPr>
              <a:t>ระเบียบวิธี </a:t>
            </a:r>
            <a:r>
              <a:rPr lang="en-US" sz="2600" dirty="0" smtClean="0">
                <a:latin typeface="AngsanaUPC" pitchFamily="18" charset="-34"/>
                <a:cs typeface="AngsanaUPC" pitchFamily="18" charset="-34"/>
              </a:rPr>
              <a:t>(Agenda),</a:t>
            </a:r>
            <a:r>
              <a:rPr lang="th-TH" sz="2600" dirty="0" smtClean="0">
                <a:latin typeface="AngsanaUPC" pitchFamily="18" charset="-34"/>
                <a:cs typeface="AngsanaUPC" pitchFamily="18" charset="-34"/>
              </a:rPr>
              <a:t> และแนวทางแก้ไข </a:t>
            </a:r>
            <a:r>
              <a:rPr lang="en-US" sz="2600" dirty="0" smtClean="0">
                <a:latin typeface="AngsanaUPC" pitchFamily="18" charset="-34"/>
                <a:cs typeface="AngsanaUPC" pitchFamily="18" charset="-34"/>
              </a:rPr>
              <a:t>(Solution)</a:t>
            </a:r>
          </a:p>
          <a:p>
            <a:pPr lvl="0">
              <a:buNone/>
            </a:pPr>
            <a:r>
              <a:rPr lang="en-US" sz="2600" b="1" dirty="0" smtClean="0">
                <a:latin typeface="AngsanaUPC" pitchFamily="18" charset="-34"/>
                <a:cs typeface="AngsanaUPC" pitchFamily="18" charset="-34"/>
              </a:rPr>
              <a:t>4</a:t>
            </a:r>
            <a:r>
              <a:rPr lang="th-TH" sz="2600" b="1" dirty="0" smtClean="0">
                <a:latin typeface="AngsanaUPC" pitchFamily="18" charset="-34"/>
                <a:cs typeface="AngsanaUPC" pitchFamily="18" charset="-34"/>
              </a:rPr>
              <a:t>. ส่วนอนุมาน </a:t>
            </a:r>
            <a:r>
              <a:rPr lang="en-US" sz="2600" b="1" dirty="0" smtClean="0">
                <a:latin typeface="AngsanaUPC" pitchFamily="18" charset="-34"/>
                <a:cs typeface="AngsanaUPC" pitchFamily="18" charset="-34"/>
              </a:rPr>
              <a:t>(inference engine)</a:t>
            </a:r>
            <a:r>
              <a:rPr lang="en-US" sz="2600" dirty="0" smtClean="0">
                <a:latin typeface="AngsanaUPC" pitchFamily="18" charset="-34"/>
                <a:cs typeface="AngsanaUPC" pitchFamily="18" charset="-34"/>
              </a:rPr>
              <a:t> </a:t>
            </a:r>
            <a:endParaRPr lang="en-US" sz="2600" b="1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th-TH" sz="2600" dirty="0" smtClean="0">
                <a:latin typeface="AngsanaUPC" pitchFamily="18" charset="-34"/>
                <a:cs typeface="AngsanaUPC" pitchFamily="18" charset="-34"/>
              </a:rPr>
              <a:t>       เป็นส่วนอนุมานหรือสรุปความ เป็นส่วนแปลกฎ   </a:t>
            </a:r>
            <a:r>
              <a:rPr lang="en-US" sz="2600" dirty="0" smtClean="0">
                <a:latin typeface="AngsanaUPC" pitchFamily="18" charset="-34"/>
                <a:cs typeface="AngsanaUPC" pitchFamily="18" charset="-34"/>
              </a:rPr>
              <a:t>(Rule Interpreter) </a:t>
            </a:r>
            <a:r>
              <a:rPr lang="th-TH" sz="2600" dirty="0" smtClean="0">
                <a:latin typeface="AngsanaUPC" pitchFamily="18" charset="-34"/>
                <a:cs typeface="AngsanaUPC" pitchFamily="18" charset="-34"/>
              </a:rPr>
              <a:t>หรือเป็นส่วนที่ทำหน้าที่เลือกกฎ โดยจะตัดสินว่ากฎ </a:t>
            </a:r>
            <a:r>
              <a:rPr lang="en-US" sz="2600" dirty="0" smtClean="0">
                <a:latin typeface="AngsanaUPC" pitchFamily="18" charset="-34"/>
                <a:cs typeface="AngsanaUPC" pitchFamily="18" charset="-34"/>
              </a:rPr>
              <a:t>(Rule)</a:t>
            </a:r>
            <a:r>
              <a:rPr lang="th-TH" sz="2600" dirty="0" smtClean="0">
                <a:latin typeface="AngsanaUPC" pitchFamily="18" charset="-34"/>
                <a:cs typeface="AngsanaUPC" pitchFamily="18" charset="-34"/>
              </a:rPr>
              <a:t> ใดจะนำไปใช้  หรือ </a:t>
            </a:r>
            <a:r>
              <a:rPr lang="en-US" sz="2600" dirty="0" smtClean="0">
                <a:latin typeface="AngsanaUPC" pitchFamily="18" charset="-34"/>
                <a:cs typeface="AngsanaUPC" pitchFamily="18" charset="-34"/>
              </a:rPr>
              <a:t>Fact </a:t>
            </a:r>
            <a:r>
              <a:rPr lang="th-TH" sz="2600" dirty="0" smtClean="0">
                <a:latin typeface="AngsanaUPC" pitchFamily="18" charset="-34"/>
                <a:cs typeface="AngsanaUPC" pitchFamily="18" charset="-34"/>
              </a:rPr>
              <a:t>ใดจาก </a:t>
            </a:r>
            <a:r>
              <a:rPr lang="th-TH" sz="2600" b="1" dirty="0" smtClean="0">
                <a:latin typeface="AngsanaUPC" pitchFamily="18" charset="-34"/>
                <a:cs typeface="AngsanaUPC" pitchFamily="18" charset="-34"/>
              </a:rPr>
              <a:t>ฐานความรู้ </a:t>
            </a:r>
            <a:r>
              <a:rPr lang="en-US" sz="2600" b="1" dirty="0" smtClean="0">
                <a:latin typeface="AngsanaUPC" pitchFamily="18" charset="-34"/>
                <a:cs typeface="AngsanaUPC" pitchFamily="18" charset="-34"/>
              </a:rPr>
              <a:t>(knowledge base)</a:t>
            </a:r>
            <a:r>
              <a:rPr lang="th-TH" sz="2600" dirty="0" smtClean="0">
                <a:latin typeface="AngsanaUPC" pitchFamily="18" charset="-34"/>
                <a:cs typeface="AngsanaUPC" pitchFamily="18" charset="-34"/>
              </a:rPr>
              <a:t> จะถูกนำไปใช้ เพื่อให้ได้ผลลัพธ์ที่ใช้ในการอธิบาย และข้อเสนอแนะสำหรับแก้ปัญหา</a:t>
            </a:r>
          </a:p>
          <a:p>
            <a:pPr>
              <a:buNone/>
            </a:pPr>
            <a:r>
              <a:rPr lang="en-US" sz="2600" b="1" dirty="0" smtClean="0">
                <a:latin typeface="AngsanaUPC" pitchFamily="18" charset="-34"/>
                <a:cs typeface="AngsanaUPC" pitchFamily="18" charset="-34"/>
              </a:rPr>
              <a:t>   </a:t>
            </a:r>
            <a:endParaRPr lang="th-TH" sz="26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Expert System</a:t>
            </a:r>
            <a:endParaRPr lang="th-TH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2800" b="1" dirty="0" smtClean="0">
                <a:latin typeface="AngsanaUPC" pitchFamily="18" charset="-34"/>
                <a:cs typeface="AngsanaUPC" pitchFamily="18" charset="-34"/>
              </a:rPr>
              <a:t>5. </a:t>
            </a:r>
            <a:r>
              <a:rPr lang="th-TH" sz="2800" b="1" dirty="0" smtClean="0">
                <a:latin typeface="AngsanaUPC" pitchFamily="18" charset="-34"/>
                <a:cs typeface="AngsanaUPC" pitchFamily="18" charset="-34"/>
              </a:rPr>
              <a:t>ส่วนการอธิบายความ</a:t>
            </a:r>
            <a:r>
              <a:rPr lang="en-US" sz="2800" b="1" dirty="0" smtClean="0">
                <a:latin typeface="AngsanaUPC" pitchFamily="18" charset="-34"/>
                <a:cs typeface="AngsanaUPC" pitchFamily="18" charset="-34"/>
              </a:rPr>
              <a:t> (Explanation/Justifier Facility)</a:t>
            </a:r>
          </a:p>
          <a:p>
            <a:pPr>
              <a:buNone/>
            </a:pP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  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เป็นการขยายความของ ข้อสรุปหรือคำตอบที่ได้จาก ส่วนอนุมาน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(inference engine) </a:t>
            </a:r>
            <a:endParaRPr lang="th-TH" sz="2800" dirty="0" smtClean="0">
              <a:latin typeface="AngsanaUPC" pitchFamily="18" charset="-34"/>
              <a:cs typeface="AngsanaUPC" pitchFamily="18" charset="-34"/>
            </a:endParaRPr>
          </a:p>
          <a:p>
            <a:pPr marL="469900" lvl="0" indent="-469900">
              <a:buNone/>
              <a:defRPr/>
            </a:pPr>
            <a:r>
              <a:rPr lang="en-US" sz="2800" b="1" dirty="0" smtClean="0">
                <a:latin typeface="AngsanaUPC" pitchFamily="18" charset="-34"/>
                <a:cs typeface="AngsanaUPC" pitchFamily="18" charset="-34"/>
              </a:rPr>
              <a:t>6</a:t>
            </a:r>
            <a:r>
              <a:rPr lang="th-TH" sz="2800" b="1" dirty="0" smtClean="0">
                <a:latin typeface="AngsanaUPC" pitchFamily="18" charset="-34"/>
                <a:cs typeface="AngsanaUPC" pitchFamily="18" charset="-34"/>
              </a:rPr>
              <a:t>. การติดต่อกับผู้ใช้ </a:t>
            </a:r>
            <a:r>
              <a:rPr lang="en-US" sz="2800" b="1" dirty="0" smtClean="0">
                <a:latin typeface="AngsanaUPC" pitchFamily="18" charset="-34"/>
                <a:cs typeface="AngsanaUPC" pitchFamily="18" charset="-34"/>
              </a:rPr>
              <a:t>(User interface) </a:t>
            </a:r>
            <a:endParaRPr lang="th-TH" sz="2800" b="1" dirty="0" smtClean="0">
              <a:latin typeface="AngsanaUPC" pitchFamily="18" charset="-34"/>
              <a:cs typeface="AngsanaUPC" pitchFamily="18" charset="-34"/>
            </a:endParaRPr>
          </a:p>
          <a:p>
            <a:pPr lvl="0">
              <a:buNone/>
            </a:pP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  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 ส่วนที่ผู้ใช้ใช้สำหรับติดต่อกับระบบ ผู้ใช้ใส่คำถาม จากนั้นระบบจะประมวลผลและได้ คำตอบหรือคำแนะนำจากระบบผู้เชี่ยวชาญ</a:t>
            </a:r>
          </a:p>
          <a:p>
            <a:pPr>
              <a:buNone/>
            </a:pPr>
            <a:r>
              <a:rPr lang="en-US" sz="2400" b="1" dirty="0" smtClean="0">
                <a:latin typeface="AngsanaUPC" pitchFamily="18" charset="-34"/>
                <a:cs typeface="AngsanaUPC" pitchFamily="18" charset="-34"/>
              </a:rPr>
              <a:t>   </a:t>
            </a:r>
            <a:endParaRPr lang="th-TH" sz="24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Expert System</a:t>
            </a:r>
            <a:endParaRPr lang="th-TH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 smtClean="0">
                <a:solidFill>
                  <a:srgbClr val="0000B0"/>
                </a:solidFill>
              </a:rPr>
              <a:t>Rule 1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B0"/>
                </a:solidFill>
              </a:rPr>
              <a:t>IF the primary task=word processing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B0"/>
                </a:solidFill>
              </a:rPr>
              <a:t>AND primary usage = travel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B0"/>
                </a:solidFill>
              </a:rPr>
              <a:t>THEN Weight requirement =light</a:t>
            </a:r>
          </a:p>
          <a:p>
            <a:r>
              <a:rPr lang="en-US" sz="2400" b="1" dirty="0" smtClean="0">
                <a:solidFill>
                  <a:srgbClr val="0000B0"/>
                </a:solidFill>
              </a:rPr>
              <a:t>Rule 2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B0"/>
                </a:solidFill>
              </a:rPr>
              <a:t>IF the primary task=word processing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B0"/>
                </a:solidFill>
              </a:rPr>
              <a:t>AND primary usage = office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B0"/>
                </a:solidFill>
              </a:rPr>
              <a:t>THEN Weight requirement =do not care</a:t>
            </a:r>
            <a:endParaRPr lang="th-TH" sz="2400" dirty="0" smtClean="0">
              <a:solidFill>
                <a:srgbClr val="0000B0"/>
              </a:solidFill>
            </a:endParaRPr>
          </a:p>
          <a:p>
            <a:r>
              <a:rPr lang="en-US" sz="2400" b="1" dirty="0" smtClean="0">
                <a:solidFill>
                  <a:srgbClr val="0000B0"/>
                </a:solidFill>
              </a:rPr>
              <a:t>Rule 3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B0"/>
                </a:solidFill>
              </a:rPr>
              <a:t>IF budget &lt;=  30,000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B0"/>
                </a:solidFill>
              </a:rPr>
              <a:t>AND budget &gt;18,000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B0"/>
                </a:solidFill>
              </a:rPr>
              <a:t>AND Weight requirement =light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B0"/>
                </a:solidFill>
              </a:rPr>
              <a:t>THEN NB model= Asus </a:t>
            </a:r>
            <a:r>
              <a:rPr lang="en-US" sz="2400" dirty="0" err="1" smtClean="0">
                <a:solidFill>
                  <a:srgbClr val="0000B0"/>
                </a:solidFill>
              </a:rPr>
              <a:t>VivoBook</a:t>
            </a:r>
            <a:r>
              <a:rPr lang="en-US" sz="2400" dirty="0" smtClean="0">
                <a:solidFill>
                  <a:srgbClr val="0000B0"/>
                </a:solidFill>
              </a:rPr>
              <a:t>                               :(Core i5, 1.4 kg)</a:t>
            </a:r>
            <a:endParaRPr lang="th-TH" sz="2400" dirty="0" smtClean="0">
              <a:solidFill>
                <a:srgbClr val="0000B0"/>
              </a:solidFill>
            </a:endParaRPr>
          </a:p>
          <a:p>
            <a:r>
              <a:rPr lang="en-US" sz="2400" b="1" dirty="0" smtClean="0">
                <a:solidFill>
                  <a:srgbClr val="0000B0"/>
                </a:solidFill>
              </a:rPr>
              <a:t>Rule 4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B0"/>
                </a:solidFill>
              </a:rPr>
              <a:t>IF budget &lt;=  18,000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B0"/>
                </a:solidFill>
              </a:rPr>
              <a:t>AND Weight requirement =do not care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B0"/>
                </a:solidFill>
              </a:rPr>
              <a:t>THEN NB model = Dell </a:t>
            </a:r>
            <a:r>
              <a:rPr lang="en-US" sz="2400" dirty="0" err="1" smtClean="0">
                <a:solidFill>
                  <a:srgbClr val="0000B0"/>
                </a:solidFill>
              </a:rPr>
              <a:t>Inspiron</a:t>
            </a:r>
            <a:r>
              <a:rPr lang="en-US" sz="2400" dirty="0" smtClean="0">
                <a:solidFill>
                  <a:srgbClr val="0000B0"/>
                </a:solidFill>
              </a:rPr>
              <a:t>  358i                       :(Core i3,  2.19 kg)</a:t>
            </a:r>
            <a:endParaRPr lang="th-TH" sz="2400" dirty="0" smtClean="0">
              <a:solidFill>
                <a:srgbClr val="0000B0"/>
              </a:solidFill>
            </a:endParaRPr>
          </a:p>
          <a:p>
            <a:pPr>
              <a:buNone/>
            </a:pPr>
            <a:endParaRPr lang="th-TH" sz="2400" dirty="0">
              <a:solidFill>
                <a:srgbClr val="0000B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0"/>
            <a:ext cx="8610600" cy="523220"/>
          </a:xfrm>
          <a:prstGeom prst="rect">
            <a:avLst/>
          </a:prstGeom>
          <a:solidFill>
            <a:srgbClr val="EBD7AF"/>
          </a:solidFill>
        </p:spPr>
        <p:txBody>
          <a:bodyPr wrap="square" rtlCol="0">
            <a:spAutoFit/>
          </a:bodyPr>
          <a:lstStyle/>
          <a:p>
            <a:r>
              <a:rPr lang="th-TH" dirty="0" smtClean="0"/>
              <a:t>ตัวอย่างกฎการเลือกซื้อคอมพิวเตอร์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6334780"/>
            <a:ext cx="3048000" cy="523220"/>
          </a:xfrm>
          <a:prstGeom prst="rect">
            <a:avLst/>
          </a:prstGeom>
          <a:solidFill>
            <a:srgbClr val="EBD7A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Ref: (Turban, P556)</a:t>
            </a:r>
            <a:endParaRPr lang="th-TH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  <a:solidFill>
            <a:srgbClr val="EBD7AF"/>
          </a:solidFill>
        </p:spPr>
        <p:txBody>
          <a:bodyPr>
            <a:noAutofit/>
          </a:bodyPr>
          <a:lstStyle/>
          <a:p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ตัวกฎ 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(Rules)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ในงานวิจัย การแนะนำการปรับขนาดยา </a:t>
            </a:r>
            <a:endParaRPr lang="th-TH" sz="32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5400"/>
            <a:ext cx="4821858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257800" y="6248400"/>
            <a:ext cx="3886200" cy="609600"/>
          </a:xfrm>
          <a:prstGeom prst="rect">
            <a:avLst/>
          </a:prstGeom>
          <a:solidFill>
            <a:srgbClr val="EBD7AF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Re: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(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B0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ลาวัลย์ ศรัทธาพุทธ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B0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, 2015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)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886200" cy="157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52800"/>
            <a:ext cx="442068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1304" y="1600200"/>
            <a:ext cx="4126496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066800"/>
          </a:xfrm>
          <a:solidFill>
            <a:srgbClr val="EBD7AF"/>
          </a:solidFill>
        </p:spPr>
        <p:txBody>
          <a:bodyPr>
            <a:noAutofit/>
          </a:bodyPr>
          <a:lstStyle/>
          <a:p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ตัวกฎ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(Rules)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ในงานวิจัย  การ</a:t>
            </a:r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วินิจฉัยและให้คาแนะนำผู้ป่วยไตวายเรื้อรัง </a:t>
            </a:r>
            <a:endParaRPr lang="th-TH" sz="24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43400" y="6248400"/>
            <a:ext cx="4800600" cy="609600"/>
          </a:xfrm>
          <a:prstGeom prst="rect">
            <a:avLst/>
          </a:prstGeom>
          <a:solidFill>
            <a:srgbClr val="EBD7AF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Ref : (</a:t>
            </a:r>
            <a:r>
              <a:rPr kumimoji="0" lang="th-T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จุฑามาศ เทียนสะอาด และคณะ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B0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, 2012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)</a:t>
            </a: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436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ระบบผู้เชี่ยวชาญ (Expert System : ES)</vt:lpstr>
      <vt:lpstr>Slide 2</vt:lpstr>
      <vt:lpstr>โครงสร้างระบบผู้เชี่ยวชาญ</vt:lpstr>
      <vt:lpstr>Expert System โครงสร้างแบบไม่ละเอียด</vt:lpstr>
      <vt:lpstr>Expert System</vt:lpstr>
      <vt:lpstr>Expert System</vt:lpstr>
      <vt:lpstr>Slide 7</vt:lpstr>
      <vt:lpstr>ตัวกฎ (Rules)ในงานวิจัย การแนะนำการปรับขนาดยา </vt:lpstr>
      <vt:lpstr>ตัวกฎ (Rules)ในงานวิจัย  การวินิจฉัยและให้คาแนะนำผู้ป่วยไตวายเรื้อรัง </vt:lpstr>
      <vt:lpstr>อ้างอิง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Thip</dc:creator>
  <cp:lastModifiedBy>Thip</cp:lastModifiedBy>
  <cp:revision>12</cp:revision>
  <dcterms:created xsi:type="dcterms:W3CDTF">2019-09-23T14:01:03Z</dcterms:created>
  <dcterms:modified xsi:type="dcterms:W3CDTF">2019-09-24T17:26:42Z</dcterms:modified>
</cp:coreProperties>
</file>