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2BD1-DDA1-4035-9ABA-EBCF48014526}" type="datetimeFigureOut">
              <a:rPr lang="th-TH" smtClean="0"/>
              <a:pPr/>
              <a:t>05/08/63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CED-7317-4532-A2DE-1A6F13B410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2BD1-DDA1-4035-9ABA-EBCF48014526}" type="datetimeFigureOut">
              <a:rPr lang="th-TH" smtClean="0"/>
              <a:pPr/>
              <a:t>05/08/63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CED-7317-4532-A2DE-1A6F13B410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2BD1-DDA1-4035-9ABA-EBCF48014526}" type="datetimeFigureOut">
              <a:rPr lang="th-TH" smtClean="0"/>
              <a:pPr/>
              <a:t>05/08/63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CED-7317-4532-A2DE-1A6F13B410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2BD1-DDA1-4035-9ABA-EBCF48014526}" type="datetimeFigureOut">
              <a:rPr lang="th-TH" smtClean="0"/>
              <a:pPr/>
              <a:t>05/08/63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CED-7317-4532-A2DE-1A6F13B410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2BD1-DDA1-4035-9ABA-EBCF48014526}" type="datetimeFigureOut">
              <a:rPr lang="th-TH" smtClean="0"/>
              <a:pPr/>
              <a:t>05/08/63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CED-7317-4532-A2DE-1A6F13B410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2BD1-DDA1-4035-9ABA-EBCF48014526}" type="datetimeFigureOut">
              <a:rPr lang="th-TH" smtClean="0"/>
              <a:pPr/>
              <a:t>05/08/63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CED-7317-4532-A2DE-1A6F13B410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2BD1-DDA1-4035-9ABA-EBCF48014526}" type="datetimeFigureOut">
              <a:rPr lang="th-TH" smtClean="0"/>
              <a:pPr/>
              <a:t>05/08/63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CED-7317-4532-A2DE-1A6F13B410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2BD1-DDA1-4035-9ABA-EBCF48014526}" type="datetimeFigureOut">
              <a:rPr lang="th-TH" smtClean="0"/>
              <a:pPr/>
              <a:t>05/08/63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CED-7317-4532-A2DE-1A6F13B410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2BD1-DDA1-4035-9ABA-EBCF48014526}" type="datetimeFigureOut">
              <a:rPr lang="th-TH" smtClean="0"/>
              <a:pPr/>
              <a:t>05/08/63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CED-7317-4532-A2DE-1A6F13B410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2BD1-DDA1-4035-9ABA-EBCF48014526}" type="datetimeFigureOut">
              <a:rPr lang="th-TH" smtClean="0"/>
              <a:pPr/>
              <a:t>05/08/63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CED-7317-4532-A2DE-1A6F13B410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2BD1-DDA1-4035-9ABA-EBCF48014526}" type="datetimeFigureOut">
              <a:rPr lang="th-TH" smtClean="0"/>
              <a:pPr/>
              <a:t>05/08/63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CED-7317-4532-A2DE-1A6F13B410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B2BD1-DDA1-4035-9ABA-EBCF48014526}" type="datetimeFigureOut">
              <a:rPr lang="th-TH" smtClean="0"/>
              <a:pPr/>
              <a:t>05/08/63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ACED-7317-4532-A2DE-1A6F13B4102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ovitapp.com/bangkok-2401/poi/%E0%B9%80%E0%B8%8B%E0%B9%87%E0%B8%99%E0%B8%97%E0%B8%A3%E0%B8%B1%E0%B8%A5%20%E0%B8%A5%E0%B8%B2%E0%B8%94%E0%B8%9E%E0%B8%A3%E0%B9%89%E0%B8%B2%E0%B8%A7/%E0%B8%A8%E0%B8%B9%E0%B8%99%E0%B8%A2%E0%B9%8C%E0%B8%AB%E0%B8%99%E0%B8%B1%E0%B8%87%E0%B8%AA%E0%B8%B7%E0%B8%AD%E0%B8%88%E0%B8%B8%E0%B8%AC%E0%B8%B2%E0%B8%A5%E0%B8%87%E0%B8%81%E0%B8%A3%E0%B8%93%E0%B9%8C%20%E0%B8%A1%E0%B8%AB%E0%B8%B2%E0%B8%A7%E0%B8%B4%E0%B8%97%E0%B8%A2%E0%B8%B2%E0%B8%A5%E0%B8%B1%E0%B8%A2%20(Chulalongkorn%20University%20Book%20Center)/th?tll=13.81615_100.56156&amp;fll=13.74389_100.5331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ttyimages.com/photos/db-german-railway?mediatype=photography&amp;phrase=db%20german%20railway&amp;sort=mostpopular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09800"/>
            <a:ext cx="8458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solidFill>
                  <a:srgbClr val="00B050"/>
                </a:solidFill>
                <a:latin typeface="Cooper Black" pitchFamily="18" charset="0"/>
                <a:cs typeface="+mj-cs"/>
              </a:rPr>
              <a:t>ธุรกิจ ที่คุณคาดไม่ถึงว่าจะใช้ </a:t>
            </a:r>
            <a:r>
              <a:rPr lang="en-US" sz="4800" dirty="0" smtClean="0">
                <a:solidFill>
                  <a:srgbClr val="0070C0"/>
                </a:solidFill>
                <a:latin typeface="Cooper Black" pitchFamily="18" charset="0"/>
                <a:cs typeface="+mj-cs"/>
              </a:rPr>
              <a:t>Application Software</a:t>
            </a:r>
            <a:endParaRPr lang="th-TH" sz="4800" dirty="0">
              <a:solidFill>
                <a:srgbClr val="0070C0"/>
              </a:solidFill>
              <a:latin typeface="Cooper Black" pitchFamily="18" charset="0"/>
              <a:cs typeface="+mj-cs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800600" y="533400"/>
            <a:ext cx="3048000" cy="1447800"/>
          </a:xfrm>
          <a:prstGeom prst="cloudCallout">
            <a:avLst>
              <a:gd name="adj1" fmla="val -28472"/>
              <a:gd name="adj2" fmla="val 7480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????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การเดินทาง</a:t>
            </a:r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391" y="1524000"/>
            <a:ext cx="6395609" cy="35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51054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เช่น </a:t>
            </a:r>
            <a:r>
              <a:rPr lang="en-US" dirty="0" smtClean="0"/>
              <a:t> </a:t>
            </a:r>
            <a:r>
              <a:rPr lang="en-US" dirty="0" err="1" smtClean="0"/>
              <a:t>Moovit</a:t>
            </a:r>
            <a:r>
              <a:rPr lang="en-US" dirty="0" smtClean="0"/>
              <a:t>, App </a:t>
            </a:r>
            <a:r>
              <a:rPr lang="th-TH" dirty="0" smtClean="0"/>
              <a:t>ตรวจสอบตำแหน่งรถ ม</a:t>
            </a:r>
            <a:r>
              <a:rPr lang="en-US" dirty="0" smtClean="0"/>
              <a:t>. </a:t>
            </a:r>
            <a:r>
              <a:rPr lang="th-TH" dirty="0" smtClean="0"/>
              <a:t>พะเยา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2286000" y="5638800"/>
            <a:ext cx="571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3"/>
              </a:rPr>
              <a:t>https://moovitapp.com/bangkok-2401/poi/%E0%B9%80%E0%B8%8B%E0%B9%87%E0%B8%99%E0%B8%97%E0%B8%A3%E0%B8%B1%E0%B8%A5%20%E0%B8%A5%E0%B8%B2%E0%B8%94%E0%B8%9E%E0%B8%A3%E0%B9%89%E0%B8%B2%E0%B8%A7/%E0%B8%A8%E0%B8%B9%E0%B8%99%E0%B8%A2%E0%B9%8C%E0%B8%AB%E0%B8%99%E0%B8%B1%E0%B8%87%E0%B8%AA%E0%B8%B7%E0%B8%AD%E0%B8%88%E0%B8%B8%E0%B8%AC%E0%B8%B2%E0%B8%A5%E0%B8%87%E0%B8%81%E0%B8%A3%E0%B8%93%E0%B9%8C%20%E0%B8%A1%E0%B8%AB%E0%B8%B2%E0%B8%A7%E0%B8%B4%E0%B8%97%E0%B8%A2%E0%B8%B2%E0%B8%A5%E0%B8%B1%E0%B8%A2%20(Chulalongkorn%20University%20Book%20Center)/th?tll=13.81615_100.56156&amp;fll=13.74389_100.53312</a:t>
            </a:r>
            <a:endParaRPr lang="th-TH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th-TH" dirty="0" smtClean="0"/>
              <a:t>การเก็บขยะ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67200"/>
            <a:ext cx="108966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763385" cy="95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92062"/>
            <a:ext cx="914400" cy="6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rved Down Arrow 6"/>
          <p:cNvSpPr/>
          <p:nvPr/>
        </p:nvSpPr>
        <p:spPr>
          <a:xfrm rot="20937565">
            <a:off x="1561680" y="2038649"/>
            <a:ext cx="1447341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524000" y="35814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Curved Up Arrow 8"/>
          <p:cNvSpPr/>
          <p:nvPr/>
        </p:nvSpPr>
        <p:spPr>
          <a:xfrm rot="21014808">
            <a:off x="1705614" y="4680186"/>
            <a:ext cx="1316261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17" name="Group 30"/>
          <p:cNvGrpSpPr>
            <a:grpSpLocks/>
          </p:cNvGrpSpPr>
          <p:nvPr/>
        </p:nvGrpSpPr>
        <p:grpSpPr bwMode="auto">
          <a:xfrm>
            <a:off x="4267201" y="3276600"/>
            <a:ext cx="990600" cy="865188"/>
            <a:chOff x="2987824" y="1772816"/>
            <a:chExt cx="1224136" cy="938213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87824" y="1772816"/>
              <a:ext cx="1223963" cy="938213"/>
            </a:xfrm>
            <a:prstGeom prst="can">
              <a:avLst>
                <a:gd name="adj" fmla="val 25000"/>
              </a:avLst>
            </a:prstGeom>
            <a:solidFill>
              <a:srgbClr val="BDD9B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1600">
                <a:solidFill>
                  <a:srgbClr val="CC3300"/>
                </a:solidFill>
              </a:endParaRPr>
            </a:p>
          </p:txBody>
        </p:sp>
        <p:sp>
          <p:nvSpPr>
            <p:cNvPr id="19" name="Text Box 35"/>
            <p:cNvSpPr txBox="1">
              <a:spLocks noChangeArrowheads="1"/>
            </p:cNvSpPr>
            <p:nvPr/>
          </p:nvSpPr>
          <p:spPr bwMode="auto">
            <a:xfrm>
              <a:off x="2987997" y="2132856"/>
              <a:ext cx="122396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Database</a:t>
              </a:r>
              <a:endParaRPr kumimoji="1" lang="th-TH" sz="16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0" name="Flowchart: Magnetic Disk 8"/>
          <p:cNvSpPr>
            <a:spLocks noChangeArrowheads="1"/>
          </p:cNvSpPr>
          <p:nvPr/>
        </p:nvSpPr>
        <p:spPr bwMode="auto">
          <a:xfrm>
            <a:off x="6172200" y="3124200"/>
            <a:ext cx="838200" cy="12192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Big 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Data</a:t>
            </a:r>
            <a:endParaRPr lang="th-TH" sz="2000" dirty="0">
              <a:solidFill>
                <a:srgbClr val="C00000"/>
              </a:solidFill>
            </a:endParaRPr>
          </a:p>
        </p:txBody>
      </p:sp>
      <p:grpSp>
        <p:nvGrpSpPr>
          <p:cNvPr id="22" name="Group 43"/>
          <p:cNvGrpSpPr>
            <a:grpSpLocks/>
          </p:cNvGrpSpPr>
          <p:nvPr/>
        </p:nvGrpSpPr>
        <p:grpSpPr bwMode="auto">
          <a:xfrm>
            <a:off x="2895600" y="3200400"/>
            <a:ext cx="504825" cy="1008062"/>
            <a:chOff x="1043608" y="4149080"/>
            <a:chExt cx="504056" cy="1008112"/>
          </a:xfrm>
        </p:grpSpPr>
        <p:sp>
          <p:nvSpPr>
            <p:cNvPr id="23" name="Rounded Rectangle 39"/>
            <p:cNvSpPr>
              <a:spLocks noChangeArrowheads="1"/>
            </p:cNvSpPr>
            <p:nvPr/>
          </p:nvSpPr>
          <p:spPr bwMode="auto">
            <a:xfrm>
              <a:off x="1043608" y="4149080"/>
              <a:ext cx="504056" cy="10081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" name="Flowchart: Connector 42"/>
            <p:cNvSpPr>
              <a:spLocks noChangeArrowheads="1"/>
            </p:cNvSpPr>
            <p:nvPr/>
          </p:nvSpPr>
          <p:spPr bwMode="auto">
            <a:xfrm>
              <a:off x="1187624" y="4221088"/>
              <a:ext cx="144016" cy="144016"/>
            </a:xfrm>
            <a:prstGeom prst="flowChartConnector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5" name="12-Point Star 24"/>
          <p:cNvSpPr/>
          <p:nvPr/>
        </p:nvSpPr>
        <p:spPr bwMode="auto">
          <a:xfrm>
            <a:off x="2968625" y="3489325"/>
            <a:ext cx="142875" cy="215900"/>
          </a:xfrm>
          <a:prstGeom prst="star1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6" name="12-Point Star 25"/>
          <p:cNvSpPr/>
          <p:nvPr/>
        </p:nvSpPr>
        <p:spPr bwMode="auto">
          <a:xfrm>
            <a:off x="3184525" y="3489325"/>
            <a:ext cx="144462" cy="215900"/>
          </a:xfrm>
          <a:prstGeom prst="star12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7" name="12-Point Star 26"/>
          <p:cNvSpPr/>
          <p:nvPr/>
        </p:nvSpPr>
        <p:spPr bwMode="auto">
          <a:xfrm>
            <a:off x="2968625" y="3705225"/>
            <a:ext cx="142875" cy="215900"/>
          </a:xfrm>
          <a:prstGeom prst="star12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8" name="12-Point Star 27"/>
          <p:cNvSpPr/>
          <p:nvPr/>
        </p:nvSpPr>
        <p:spPr bwMode="auto">
          <a:xfrm>
            <a:off x="3184525" y="3705225"/>
            <a:ext cx="144462" cy="215900"/>
          </a:xfrm>
          <a:prstGeom prst="star12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9" name="Smiley Face 50"/>
          <p:cNvSpPr>
            <a:spLocks noChangeArrowheads="1"/>
          </p:cNvSpPr>
          <p:nvPr/>
        </p:nvSpPr>
        <p:spPr bwMode="auto">
          <a:xfrm>
            <a:off x="2968625" y="3992562"/>
            <a:ext cx="142875" cy="144463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" name="Cloud 29"/>
          <p:cNvSpPr/>
          <p:nvPr/>
        </p:nvSpPr>
        <p:spPr bwMode="auto">
          <a:xfrm>
            <a:off x="3184525" y="3992562"/>
            <a:ext cx="144462" cy="144463"/>
          </a:xfrm>
          <a:prstGeom prst="cloud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31" name="Right Arrow 54"/>
          <p:cNvSpPr>
            <a:spLocks noChangeArrowheads="1"/>
          </p:cNvSpPr>
          <p:nvPr/>
        </p:nvSpPr>
        <p:spPr bwMode="auto">
          <a:xfrm>
            <a:off x="7086600" y="3505200"/>
            <a:ext cx="457200" cy="503238"/>
          </a:xfrm>
          <a:prstGeom prst="rightArrow">
            <a:avLst>
              <a:gd name="adj1" fmla="val 50000"/>
              <a:gd name="adj2" fmla="val 500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752600"/>
            <a:ext cx="1728788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2514600"/>
            <a:ext cx="1416239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4038600"/>
            <a:ext cx="1295400" cy="9908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" name="Right Arrow 63"/>
          <p:cNvSpPr>
            <a:spLocks noChangeArrowheads="1"/>
          </p:cNvSpPr>
          <p:nvPr/>
        </p:nvSpPr>
        <p:spPr bwMode="auto">
          <a:xfrm>
            <a:off x="3581400" y="3429000"/>
            <a:ext cx="720725" cy="504825"/>
          </a:xfrm>
          <a:prstGeom prst="rightArrow">
            <a:avLst>
              <a:gd name="adj1" fmla="val 50000"/>
              <a:gd name="adj2" fmla="val 4996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8" name="Right Brace 64"/>
          <p:cNvSpPr>
            <a:spLocks/>
          </p:cNvSpPr>
          <p:nvPr/>
        </p:nvSpPr>
        <p:spPr bwMode="auto">
          <a:xfrm>
            <a:off x="5164138" y="2187575"/>
            <a:ext cx="504825" cy="3167062"/>
          </a:xfrm>
          <a:prstGeom prst="rightBrace">
            <a:avLst>
              <a:gd name="adj1" fmla="val 830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9" name="Right Arrow 33"/>
          <p:cNvSpPr>
            <a:spLocks noChangeArrowheads="1"/>
          </p:cNvSpPr>
          <p:nvPr/>
        </p:nvSpPr>
        <p:spPr bwMode="auto">
          <a:xfrm>
            <a:off x="5524500" y="3482975"/>
            <a:ext cx="647700" cy="504825"/>
          </a:xfrm>
          <a:prstGeom prst="rightArrow">
            <a:avLst>
              <a:gd name="adj1" fmla="val 50000"/>
              <a:gd name="adj2" fmla="val 498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40" name="Group 43"/>
          <p:cNvGrpSpPr>
            <a:grpSpLocks/>
          </p:cNvGrpSpPr>
          <p:nvPr/>
        </p:nvGrpSpPr>
        <p:grpSpPr bwMode="auto">
          <a:xfrm>
            <a:off x="2971800" y="1981200"/>
            <a:ext cx="504825" cy="1008062"/>
            <a:chOff x="1043608" y="4149080"/>
            <a:chExt cx="504056" cy="1008112"/>
          </a:xfrm>
          <a:solidFill>
            <a:srgbClr val="FFC000"/>
          </a:solidFill>
        </p:grpSpPr>
        <p:sp>
          <p:nvSpPr>
            <p:cNvPr id="41" name="Rounded Rectangle 39"/>
            <p:cNvSpPr>
              <a:spLocks noChangeArrowheads="1"/>
            </p:cNvSpPr>
            <p:nvPr/>
          </p:nvSpPr>
          <p:spPr bwMode="auto">
            <a:xfrm>
              <a:off x="1043608" y="4149080"/>
              <a:ext cx="504056" cy="100811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" name="Flowchart: Connector 42"/>
            <p:cNvSpPr>
              <a:spLocks noChangeArrowheads="1"/>
            </p:cNvSpPr>
            <p:nvPr/>
          </p:nvSpPr>
          <p:spPr bwMode="auto">
            <a:xfrm>
              <a:off x="1187624" y="4221088"/>
              <a:ext cx="144016" cy="144016"/>
            </a:xfrm>
            <a:prstGeom prst="flowChartConnector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2971800" y="4419600"/>
            <a:ext cx="504825" cy="1008062"/>
            <a:chOff x="1043608" y="4149080"/>
            <a:chExt cx="504056" cy="100811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4" name="Rounded Rectangle 39"/>
            <p:cNvSpPr>
              <a:spLocks noChangeArrowheads="1"/>
            </p:cNvSpPr>
            <p:nvPr/>
          </p:nvSpPr>
          <p:spPr bwMode="auto">
            <a:xfrm>
              <a:off x="1043608" y="4149080"/>
              <a:ext cx="504056" cy="100811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5" name="Flowchart: Connector 42"/>
            <p:cNvSpPr>
              <a:spLocks noChangeArrowheads="1"/>
            </p:cNvSpPr>
            <p:nvPr/>
          </p:nvSpPr>
          <p:spPr bwMode="auto">
            <a:xfrm>
              <a:off x="1187624" y="4221088"/>
              <a:ext cx="144016" cy="144016"/>
            </a:xfrm>
            <a:prstGeom prst="flowChartConnector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46" name="Right Arrow 63"/>
          <p:cNvSpPr>
            <a:spLocks noChangeArrowheads="1"/>
          </p:cNvSpPr>
          <p:nvPr/>
        </p:nvSpPr>
        <p:spPr bwMode="auto">
          <a:xfrm rot="1297938">
            <a:off x="3725271" y="2477269"/>
            <a:ext cx="720725" cy="504825"/>
          </a:xfrm>
          <a:prstGeom prst="rightArrow">
            <a:avLst>
              <a:gd name="adj1" fmla="val 50000"/>
              <a:gd name="adj2" fmla="val 4996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7" name="Right Arrow 63"/>
          <p:cNvSpPr>
            <a:spLocks noChangeArrowheads="1"/>
          </p:cNvSpPr>
          <p:nvPr/>
        </p:nvSpPr>
        <p:spPr bwMode="auto">
          <a:xfrm rot="19469917">
            <a:off x="3660991" y="4581947"/>
            <a:ext cx="720725" cy="504825"/>
          </a:xfrm>
          <a:prstGeom prst="rightArrow">
            <a:avLst>
              <a:gd name="adj1" fmla="val 50000"/>
              <a:gd name="adj2" fmla="val 4996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โรงพยาบาล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971800"/>
            <a:ext cx="368530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91132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4038600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ระบบคนไข้นอก</a:t>
            </a:r>
          </a:p>
          <a:p>
            <a:r>
              <a:rPr lang="th-TH" dirty="0" smtClean="0"/>
              <a:t>ระบบคนไข้ใน</a:t>
            </a:r>
          </a:p>
          <a:p>
            <a:r>
              <a:rPr lang="th-TH" dirty="0" smtClean="0"/>
              <a:t>ระบบเงินเดือน</a:t>
            </a:r>
          </a:p>
          <a:p>
            <a:r>
              <a:rPr lang="th-TH" dirty="0" smtClean="0"/>
              <a:t>ระบบ</a:t>
            </a:r>
            <a:r>
              <a:rPr lang="en-US" dirty="0" smtClean="0"/>
              <a:t>…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53340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ระบบผู้เชี่ยวชาญ เพื่อช่วยแพทย์วินิจฉัยโรค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ระบบการเดินรถ</a:t>
            </a:r>
            <a:r>
              <a:rPr lang="en-US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th-TH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รถไฟความเร็วสูง</a:t>
            </a:r>
            <a:r>
              <a:rPr lang="en-US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ตารางเวลา</a:t>
            </a:r>
            <a:br>
              <a:rPr lang="th-TH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พร้อมการแจ้งเตือนการเปลี่ยนตารางเวลาในกรณีฉุกเฉิน </a:t>
            </a:r>
            <a:r>
              <a:rPr lang="en-US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400" b="1" dirty="0" err="1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ตปท</a:t>
            </a:r>
            <a:r>
              <a:rPr lang="en-US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2400" b="1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5712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14600"/>
            <a:ext cx="3562231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657601"/>
            <a:ext cx="4248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6324600"/>
            <a:ext cx="8763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5"/>
              </a:rPr>
              <a:t>https://www.gettyimages.com/photos/db-german-railway?mediatype=photography&amp;phrase=db%20german%20railway&amp;sort=mostpopular</a:t>
            </a:r>
            <a:endParaRPr lang="th-TH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ถาม</a:t>
            </a:r>
            <a:r>
              <a:rPr lang="en-US" dirty="0" smtClean="0"/>
              <a:t>-</a:t>
            </a:r>
            <a:r>
              <a:rPr lang="th-TH" dirty="0" smtClean="0"/>
              <a:t>ตอบในห้องเรียน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Food Panda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Line Man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Grab Food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Messenger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</a:t>
            </a:r>
            <a:r>
              <a:rPr lang="en-US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delivery</a:t>
            </a:r>
            <a:endParaRPr lang="en-US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คำศัพท์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Globalization </a:t>
            </a: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โลกาภิวัตน์ </a:t>
            </a:r>
            <a:endParaRPr lang="th-TH" b="1" dirty="0" smtClean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โลกา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ภิวัตน์ </a:t>
            </a:r>
            <a:r>
              <a:rPr lang="th-TH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(มักเขียนผิดเป็น โลกาภิวัฒน์)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หรือ โลกานุวัตร (อังกฤษ: 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globalization)</a:t>
            </a:r>
            <a:endParaRPr lang="en-US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4799</TotalTime>
  <Words>104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Angsana New</vt:lpstr>
      <vt:lpstr>AngsanaUPC</vt:lpstr>
      <vt:lpstr>Arial</vt:lpstr>
      <vt:lpstr>Calibri</vt:lpstr>
      <vt:lpstr>Cooper Black</vt:lpstr>
      <vt:lpstr>Cordia New</vt:lpstr>
      <vt:lpstr>Times New Roman</vt:lpstr>
      <vt:lpstr>Office Theme</vt:lpstr>
      <vt:lpstr>PowerPoint Presentation</vt:lpstr>
      <vt:lpstr>การเดินทาง</vt:lpstr>
      <vt:lpstr>การเก็บขยะ</vt:lpstr>
      <vt:lpstr>โรงพยาบาล</vt:lpstr>
      <vt:lpstr>ระบบการเดินรถ (รถไฟความเร็วสูง) ตารางเวลา พร้อมการแจ้งเตือนการเปลี่ยนตารางเวลาในกรณีฉุกเฉิน (ตปท)</vt:lpstr>
      <vt:lpstr>ถาม-ตอบในห้องเรียน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Thip</dc:creator>
  <cp:lastModifiedBy>Employee</cp:lastModifiedBy>
  <cp:revision>31</cp:revision>
  <dcterms:created xsi:type="dcterms:W3CDTF">2020-07-18T14:35:14Z</dcterms:created>
  <dcterms:modified xsi:type="dcterms:W3CDTF">2020-08-05T12:08:49Z</dcterms:modified>
</cp:coreProperties>
</file>